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10" r:id="rId3"/>
    <p:sldMasterId id="214748371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</p:sldIdLst>
  <p:sldSz cy="7302500" cx="13004800"/>
  <p:notesSz cx="6858000" cy="9144000"/>
  <p:embeddedFontLst>
    <p:embeddedFont>
      <p:font typeface="Oswald"/>
      <p:regular r:id="rId80"/>
      <p:bold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Oswald-regular.fntdata"/><Relationship Id="rId81" Type="http://schemas.openxmlformats.org/officeDocument/2006/relationships/font" Target="fonts/Oswald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Shape 5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5" name="Shape 57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Shape 5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5" name="Shape 59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2" name="Shape 60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Shape 60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1" name="Shape 62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7" name="Shape 62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5" name="Shape 63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Shape 6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Shape 64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Shape 66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Shape 6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Shape 67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Shape 6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6" name="Shape 69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2" name="Shape 70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8" name="Shape 70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5" name="Shape 71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3" name="Shape 72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1" name="Shape 73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9" name="Shape 73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6" name="Shape 74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2" name="Shape 75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8" name="Shape 75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4" name="Shape 76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0" name="Shape 77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7" name="Shape 77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4" name="Shape 78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1" name="Shape 79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8" name="Shape 79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5" name="Shape 80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2" name="Shape 81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9" name="Shape 81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5" name="Shape 82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Shape 8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Shape 83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Shape 85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Shape 8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Shape 86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Shape 88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Shape 8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8" name="Shape 89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4" name="Shape 90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Shape 9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6" name="Shape 91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Shape 92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Shape 9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Shape 9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9" name="Shape 92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Shape 9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Shape 94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Shape 9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Shape 95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Shape 9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8.jpg"/><Relationship Id="rId4" Type="http://schemas.openxmlformats.org/officeDocument/2006/relationships/image" Target="../media/image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11" Type="http://schemas.openxmlformats.org/officeDocument/2006/relationships/image" Target="../media/image17.png"/><Relationship Id="rId10" Type="http://schemas.openxmlformats.org/officeDocument/2006/relationships/image" Target="../media/image7.png"/><Relationship Id="rId9" Type="http://schemas.openxmlformats.org/officeDocument/2006/relationships/image" Target="../media/image13.png"/><Relationship Id="rId5" Type="http://schemas.openxmlformats.org/officeDocument/2006/relationships/image" Target="../media/image24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19.jpg"/><Relationship Id="rId4" Type="http://schemas.openxmlformats.org/officeDocument/2006/relationships/image" Target="../media/image33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4.png"/><Relationship Id="rId3" Type="http://schemas.openxmlformats.org/officeDocument/2006/relationships/image" Target="../media/image37.jpg"/><Relationship Id="rId4" Type="http://schemas.openxmlformats.org/officeDocument/2006/relationships/image" Target="../media/image27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png"/><Relationship Id="rId3" Type="http://schemas.openxmlformats.org/officeDocument/2006/relationships/image" Target="../media/image22.png"/><Relationship Id="rId4" Type="http://schemas.openxmlformats.org/officeDocument/2006/relationships/image" Target="../media/image31.png"/><Relationship Id="rId11" Type="http://schemas.openxmlformats.org/officeDocument/2006/relationships/image" Target="../media/image40.png"/><Relationship Id="rId10" Type="http://schemas.openxmlformats.org/officeDocument/2006/relationships/image" Target="../media/image41.png"/><Relationship Id="rId9" Type="http://schemas.openxmlformats.org/officeDocument/2006/relationships/image" Target="../media/image35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Relationship Id="rId7" Type="http://schemas.openxmlformats.org/officeDocument/2006/relationships/image" Target="../media/image21.png"/><Relationship Id="rId8" Type="http://schemas.openxmlformats.org/officeDocument/2006/relationships/image" Target="../media/image36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1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8.jp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4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9.png"/><Relationship Id="rId3" Type="http://schemas.openxmlformats.org/officeDocument/2006/relationships/image" Target="../media/image54.jpg"/><Relationship Id="rId4" Type="http://schemas.openxmlformats.org/officeDocument/2006/relationships/image" Target="../media/image45.jp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showMasterSp="0" type="tx">
  <p:cSld name="TITLE_AND_BODY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999" y="762000"/>
            <a:ext cx="2832102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Smart Phones" showMasterSp="0">
  <p:cSld name="Content: Smart Phone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6"/>
            <a:ext cx="4043866" cy="605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700" cy="551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41500" y="1981200"/>
            <a:ext cx="2311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s" showMasterSp="0">
  <p:cSld name="Char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9" y="2303347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llouts" showMasterSp="0">
  <p:cSld name="Callou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79400" lIns="279400" spcFirstLastPara="1" rIns="279400" wrap="square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  <a:endParaRPr/>
          </a:p>
        </p:txBody>
      </p:sp>
      <p:grpSp>
        <p:nvGrpSpPr>
          <p:cNvPr id="93" name="Shape 93"/>
          <p:cNvGrpSpPr/>
          <p:nvPr/>
        </p:nvGrpSpPr>
        <p:grpSpPr>
          <a:xfrm>
            <a:off x="4051299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9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9" y="4114799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9" y="4114799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anchorCtr="0" anchor="t" bIns="279400" lIns="279400" spcFirstLastPara="1" rIns="279400" wrap="square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ctivity" showMasterSp="0">
  <p:cSld name="Activit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300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9"/>
              <a:ext cx="1079500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  <a:endParaRPr/>
            </a:p>
          </p:txBody>
        </p:sp>
      </p:grpSp>
      <p:cxnSp>
        <p:nvCxnSpPr>
          <p:cNvPr id="116" name="Shape 116"/>
          <p:cNvCxnSpPr/>
          <p:nvPr/>
        </p:nvCxnSpPr>
        <p:spPr>
          <a:xfrm flipH="1" rot="10800000">
            <a:off x="3911600" y="3243406"/>
            <a:ext cx="3735026" cy="29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flipH="1" rot="10800000">
            <a:off x="3911600" y="5381324"/>
            <a:ext cx="3735026" cy="29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/>
          </a:p>
        </p:txBody>
      </p:sp>
      <p:cxnSp>
        <p:nvCxnSpPr>
          <p:cNvPr id="120" name="Shape 120"/>
          <p:cNvCxnSpPr/>
          <p:nvPr/>
        </p:nvCxnSpPr>
        <p:spPr>
          <a:xfrm flipH="1" rot="10800000">
            <a:off x="3911600" y="2223009"/>
            <a:ext cx="3735026" cy="29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  <a:endParaRPr/>
          </a:p>
        </p:txBody>
      </p:sp>
      <p:cxnSp>
        <p:nvCxnSpPr>
          <p:cNvPr id="122" name="Shape 122"/>
          <p:cNvCxnSpPr/>
          <p:nvPr/>
        </p:nvCxnSpPr>
        <p:spPr>
          <a:xfrm flipH="1" rot="10800000">
            <a:off x="3225800" y="1803659"/>
            <a:ext cx="1" cy="4430479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&amp;A" showMasterSp="0">
  <p:cSld name="Q&amp;A">
    <p:bg>
      <p:bgPr>
        <a:solidFill>
          <a:srgbClr val="FFDB0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xit Tickets" showMasterSp="0">
  <p:cSld name="Exit Tickets">
    <p:bg>
      <p:bgPr>
        <a:solidFill>
          <a:srgbClr val="FFAFC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ctivity copy" showMasterSp="0">
  <p:cSld name="Activity cop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300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9"/>
              <a:ext cx="1079500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  <a:endParaRPr/>
            </a:p>
          </p:txBody>
        </p:sp>
      </p:grpSp>
      <p:cxnSp>
        <p:nvCxnSpPr>
          <p:cNvPr id="138" name="Shape 138"/>
          <p:cNvCxnSpPr/>
          <p:nvPr/>
        </p:nvCxnSpPr>
        <p:spPr>
          <a:xfrm flipH="1" rot="10800000">
            <a:off x="3225800" y="1803659"/>
            <a:ext cx="1" cy="4430479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se Study" showMasterSp="0">
  <p:cSld name="Case Study 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flipH="1" rot="10800000">
            <a:off x="8623300" y="27810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flipH="1" rot="10800000">
            <a:off x="635000" y="2781142"/>
            <a:ext cx="7742696" cy="15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  <a:endParaRPr/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2014200" y="739139"/>
            <a:ext cx="345949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Full Page Image">
  <p:cSld name="Content: Full Page Image 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635000" y="1473200"/>
            <a:ext cx="117348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pter" showMasterSp="0">
  <p:cSld name="Chapter">
    <p:bg>
      <p:bgPr>
        <a:solidFill>
          <a:srgbClr val="1EC9C6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MAC" showMasterSp="0">
  <p:cSld name="Content: IMAC 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/>
          <p:nvPr>
            <p:ph idx="1" type="body"/>
          </p:nvPr>
        </p:nvSpPr>
        <p:spPr>
          <a:xfrm>
            <a:off x="3606800" y="1803400"/>
            <a:ext cx="5829300" cy="32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MAC Book Pro" showMasterSp="0">
  <p:cSld name="Content: MAC Book Pro 2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3" y="1556146"/>
            <a:ext cx="7328695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Pad" showMasterSp="0">
  <p:cSld name="Content: IPad 2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300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/>
          <p:nvPr>
            <p:ph idx="1" type="body"/>
          </p:nvPr>
        </p:nvSpPr>
        <p:spPr>
          <a:xfrm>
            <a:off x="3822700" y="2095500"/>
            <a:ext cx="5435600" cy="40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Smart Phones" showMasterSp="0">
  <p:cSld name="Content: Smart Phones 2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6"/>
            <a:ext cx="4043866" cy="605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700" cy="551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841500" y="1981200"/>
            <a:ext cx="2311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cussion" showMasterSp="0">
  <p:cSld name="Discussion"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  <a:endParaRPr/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12030450" y="739139"/>
            <a:ext cx="345949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buNone/>
              <a:defRPr/>
            </a:lvl1pPr>
            <a:lvl2pPr indent="0" lvl="1" marL="0" marR="0" rtl="0" algn="r">
              <a:lnSpc>
                <a:spcPct val="100000"/>
              </a:lnSpc>
              <a:buNone/>
              <a:defRPr/>
            </a:lvl2pPr>
            <a:lvl3pPr indent="0" lvl="2" marL="0" marR="0" rtl="0" algn="r">
              <a:lnSpc>
                <a:spcPct val="100000"/>
              </a:lnSpc>
              <a:buNone/>
              <a:defRPr/>
            </a:lvl3pPr>
            <a:lvl4pPr indent="0" lvl="3" marL="0" marR="0" rtl="0" algn="r">
              <a:lnSpc>
                <a:spcPct val="100000"/>
              </a:lnSpc>
              <a:buNone/>
              <a:defRPr/>
            </a:lvl4pPr>
            <a:lvl5pPr indent="0" lvl="4" marL="0" marR="0" rtl="0" algn="r">
              <a:lnSpc>
                <a:spcPct val="100000"/>
              </a:lnSpc>
              <a:buNone/>
              <a:defRPr/>
            </a:lvl5pPr>
            <a:lvl6pPr indent="0" lvl="5" marL="0" marR="0" rtl="0" algn="r">
              <a:lnSpc>
                <a:spcPct val="100000"/>
              </a:lnSpc>
              <a:buNone/>
              <a:defRPr/>
            </a:lvl6pPr>
            <a:lvl7pPr indent="0" lvl="6" marL="0" marR="0" rtl="0" algn="r">
              <a:lnSpc>
                <a:spcPct val="100000"/>
              </a:lnSpc>
              <a:buNone/>
              <a:defRPr/>
            </a:lvl7pPr>
            <a:lvl8pPr indent="0" lvl="7" marL="0" marR="0" rtl="0" algn="r">
              <a:lnSpc>
                <a:spcPct val="100000"/>
              </a:lnSpc>
              <a:buNone/>
              <a:defRPr/>
            </a:lvl8pPr>
            <a:lvl9pPr indent="0" lvl="8" marL="0" marR="0" rtl="0" algn="r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Image" showMasterSp="0">
  <p:cSld name="Full Imag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ed Text" showMasterSp="0">
  <p:cSld name="Bulleted 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ed Text w/ Source" showMasterSp="0">
  <p:cSld name="Bulleted Text w/ Source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on-Bulleted Text" showMasterSp="0">
  <p:cSld name="Non-Bulleted 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" showMasterSp="0">
  <p:cSld name="Divi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Text, 1 Column">
  <p:cSld name="Content: Text,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32056" y="2413000"/>
            <a:ext cx="11734801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der Rev" showMasterSp="0">
  <p:cSld name="Divder Rev">
    <p:bg>
      <p:bgPr>
        <a:solidFill>
          <a:srgbClr val="000000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 Info" showMasterSp="0">
  <p:cSld name="Contact Info">
    <p:bg>
      <p:bgPr>
        <a:solidFill>
          <a:srgbClr val="000000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showMasterSp="0" type="tx">
  <p:cSld name="TITLE_AND_BODY">
    <p:bg>
      <p:bgPr>
        <a:solidFill>
          <a:srgbClr val="000000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999" y="762000"/>
            <a:ext cx="28320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pter" showMasterSp="0">
  <p:cSld name="Chapter">
    <p:bg>
      <p:bgPr>
        <a:solidFill>
          <a:srgbClr val="1EC9C6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Text, 1 Column">
  <p:cSld name="Content: Text, 1 Column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32056" y="2413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Full Page Image">
  <p:cSld name="Content: Full Page Image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24" name="Shape 224"/>
          <p:cNvSpPr txBox="1"/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xercise" showMasterSp="0">
  <p:cSld name="Exercise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flipH="1" rot="10800000">
            <a:off x="635000" y="27810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flipH="1" rot="10800000">
            <a:off x="4622800" y="2781001"/>
            <a:ext cx="77427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flipH="1" rot="10800000">
            <a:off x="635000" y="57528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se Study" showMasterSp="0">
  <p:cSld name="Case Stud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flipH="1" rot="10800000">
            <a:off x="8623300" y="27810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flipH="1" rot="10800000">
            <a:off x="635000" y="2781001"/>
            <a:ext cx="7742700" cy="3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MAC" showMasterSp="0">
  <p:cSld name="Content: IMAC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/>
          <p:nvPr>
            <p:ph idx="1" type="body"/>
          </p:nvPr>
        </p:nvSpPr>
        <p:spPr>
          <a:xfrm>
            <a:off x="3606800" y="1803400"/>
            <a:ext cx="5829300" cy="3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MAC Book Pro" showMasterSp="0">
  <p:cSld name="Content: MAC Book Pro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3" y="1556146"/>
            <a:ext cx="7328700" cy="512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Full Page Image">
  <p:cSld name="Content: Full Page Imag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635000" y="1473200"/>
            <a:ext cx="117348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Pad" showMasterSp="0">
  <p:cSld name="Content: IPad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400" cy="535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/>
          <p:nvPr>
            <p:ph idx="1" type="body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Smart Phones" showMasterSp="0">
  <p:cSld name="Content: Smart Phones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6"/>
            <a:ext cx="4044000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700" cy="5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400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1841500" y="1981200"/>
            <a:ext cx="23115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s" showMasterSp="0">
  <p:cSld name="Charts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9" y="2303347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llouts" showMasterSp="0">
  <p:cSld name="Callouts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900" cy="1269900"/>
            <a:chOff x="0" y="0"/>
            <a:chExt cx="1269900" cy="1269900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900" cy="1269900"/>
            <a:chOff x="0" y="0"/>
            <a:chExt cx="1269900" cy="1269900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900" cy="1269900"/>
            <a:chOff x="0" y="0"/>
            <a:chExt cx="1269900" cy="1269900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900" cy="1269900"/>
            <a:chOff x="0" y="0"/>
            <a:chExt cx="1269900" cy="1269900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900" cy="1269900"/>
            <a:chOff x="0" y="0"/>
            <a:chExt cx="1269900" cy="1269900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900" cy="1269900"/>
            <a:chOff x="0" y="0"/>
            <a:chExt cx="1269900" cy="1269900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79400" lIns="279400" spcFirstLastPara="1" rIns="279400" wrap="square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  <a:endParaRPr/>
          </a:p>
        </p:txBody>
      </p:sp>
      <p:grpSp>
        <p:nvGrpSpPr>
          <p:cNvPr id="295" name="Shape 295"/>
          <p:cNvGrpSpPr/>
          <p:nvPr/>
        </p:nvGrpSpPr>
        <p:grpSpPr>
          <a:xfrm>
            <a:off x="4051299" y="1828799"/>
            <a:ext cx="2031900" cy="2031900"/>
            <a:chOff x="0" y="0"/>
            <a:chExt cx="2031900" cy="2031900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031900" cy="20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400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9" y="1828799"/>
            <a:ext cx="2031900" cy="2031900"/>
            <a:chOff x="0" y="0"/>
            <a:chExt cx="2031900" cy="2031900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2031900" cy="20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400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9" y="4114799"/>
            <a:ext cx="2031900" cy="2031900"/>
            <a:chOff x="0" y="0"/>
            <a:chExt cx="2031900" cy="2031900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2031900" cy="20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400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9" y="4114799"/>
            <a:ext cx="2031900" cy="2031900"/>
            <a:chOff x="0" y="0"/>
            <a:chExt cx="2031900" cy="2031900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2031900" cy="20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400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anchorCtr="0" anchor="t" bIns="279400" lIns="279400" spcFirstLastPara="1" rIns="279400" wrap="square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ctivity" showMasterSp="0">
  <p:cSld name="Activit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900" cy="1269900"/>
            <a:chOff x="0" y="0"/>
            <a:chExt cx="1269900" cy="1269900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9"/>
              <a:ext cx="1079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  <a:endParaRPr/>
            </a:p>
          </p:txBody>
        </p:sp>
      </p:grpSp>
      <p:cxnSp>
        <p:nvCxnSpPr>
          <p:cNvPr id="318" name="Shape 318"/>
          <p:cNvCxnSpPr/>
          <p:nvPr/>
        </p:nvCxnSpPr>
        <p:spPr>
          <a:xfrm flipH="1" rot="10800000">
            <a:off x="3911600" y="3243397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flipH="1" rot="10800000">
            <a:off x="3911600" y="5381315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/>
          </a:p>
        </p:txBody>
      </p:sp>
      <p:cxnSp>
        <p:nvCxnSpPr>
          <p:cNvPr id="322" name="Shape 322"/>
          <p:cNvCxnSpPr/>
          <p:nvPr/>
        </p:nvCxnSpPr>
        <p:spPr>
          <a:xfrm flipH="1" rot="10800000">
            <a:off x="3911600" y="22230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  <a:endParaRPr/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8"/>
            <a:ext cx="0" cy="4430400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&amp;A" showMasterSp="0">
  <p:cSld name="Q&amp;A">
    <p:bg>
      <p:bgPr>
        <a:solidFill>
          <a:srgbClr val="FFDB00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xit Tickets" showMasterSp="0">
  <p:cSld name="Exit Tickets">
    <p:bg>
      <p:bgPr>
        <a:solidFill>
          <a:srgbClr val="FFAFC0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ctivity copy" showMasterSp="0">
  <p:cSld name="Activity cop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900" cy="1269900"/>
            <a:chOff x="0" y="0"/>
            <a:chExt cx="1269900" cy="1269900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9"/>
              <a:ext cx="1079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  <a:endParaRPr/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8"/>
            <a:ext cx="0" cy="4430400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se Study" showMasterSp="0">
  <p:cSld name="Case Study 2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flipH="1" rot="10800000">
            <a:off x="8623300" y="27810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flipH="1" rot="10800000">
            <a:off x="635000" y="2781001"/>
            <a:ext cx="7742700" cy="3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  <a:endParaRPr/>
          </a:p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12014200" y="739139"/>
            <a:ext cx="345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xercise" showMasterSp="0">
  <p:cSld name="Exercis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flipH="1" rot="10800000">
            <a:off x="635000" y="27810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flipH="1" rot="10800000">
            <a:off x="4622800" y="2781142"/>
            <a:ext cx="7742696" cy="15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flipH="1" rot="10800000">
            <a:off x="635000" y="57528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8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70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Full Page Image">
  <p:cSld name="Content: Full Page Image 2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51" name="Shape 351"/>
          <p:cNvSpPr txBox="1"/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2" name="Shape 352"/>
          <p:cNvSpPr txBox="1"/>
          <p:nvPr>
            <p:ph idx="12" type="sldNum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MAC" showMasterSp="0">
  <p:cSld name="Content: IMAC 2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/>
          <p:nvPr>
            <p:ph idx="1" type="body"/>
          </p:nvPr>
        </p:nvSpPr>
        <p:spPr>
          <a:xfrm>
            <a:off x="3606800" y="1803400"/>
            <a:ext cx="5829300" cy="3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58" name="Shape 358"/>
          <p:cNvSpPr txBox="1"/>
          <p:nvPr>
            <p:ph idx="12" type="sldNum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MAC Book Pro" showMasterSp="0">
  <p:cSld name="Content: MAC Book Pro 2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3" y="1556146"/>
            <a:ext cx="7328700" cy="512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64" name="Shape 364"/>
          <p:cNvSpPr txBox="1"/>
          <p:nvPr>
            <p:ph idx="12" type="sldNum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Pad" showMasterSp="0">
  <p:cSld name="Content: IPad 2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400" cy="535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/>
          <p:nvPr>
            <p:ph idx="1" type="body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70" name="Shape 370"/>
          <p:cNvSpPr txBox="1"/>
          <p:nvPr>
            <p:ph idx="12" type="sldNum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Smart Phones" showMasterSp="0">
  <p:cSld name="Content: Smart Phones 2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6"/>
            <a:ext cx="4044000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700" cy="5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400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1841500" y="1981200"/>
            <a:ext cx="23115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cussion" showMasterSp="0">
  <p:cSld name="Discussion">
    <p:bg>
      <p:bgPr>
        <a:solidFill>
          <a:srgbClr val="000000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  <a:endParaRPr/>
          </a:p>
        </p:txBody>
      </p:sp>
      <p:sp>
        <p:nvSpPr>
          <p:cNvPr id="385" name="Shape 385"/>
          <p:cNvSpPr txBox="1"/>
          <p:nvPr>
            <p:ph idx="12" type="sldNum"/>
          </p:nvPr>
        </p:nvSpPr>
        <p:spPr>
          <a:xfrm>
            <a:off x="12030450" y="739139"/>
            <a:ext cx="345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buNone/>
              <a:defRPr/>
            </a:lvl1pPr>
            <a:lvl2pPr indent="0" lvl="1" marL="0" marR="0" rtl="0" algn="r">
              <a:lnSpc>
                <a:spcPct val="100000"/>
              </a:lnSpc>
              <a:buNone/>
              <a:defRPr/>
            </a:lvl2pPr>
            <a:lvl3pPr indent="0" lvl="2" marL="0" marR="0" rtl="0" algn="r">
              <a:lnSpc>
                <a:spcPct val="100000"/>
              </a:lnSpc>
              <a:buNone/>
              <a:defRPr/>
            </a:lvl3pPr>
            <a:lvl4pPr indent="0" lvl="3" marL="0" marR="0" rtl="0" algn="r">
              <a:lnSpc>
                <a:spcPct val="100000"/>
              </a:lnSpc>
              <a:buNone/>
              <a:defRPr/>
            </a:lvl4pPr>
            <a:lvl5pPr indent="0" lvl="4" marL="0" marR="0" rtl="0" algn="r">
              <a:lnSpc>
                <a:spcPct val="100000"/>
              </a:lnSpc>
              <a:buNone/>
              <a:defRPr/>
            </a:lvl5pPr>
            <a:lvl6pPr indent="0" lvl="5" marL="0" marR="0" rtl="0" algn="r">
              <a:lnSpc>
                <a:spcPct val="100000"/>
              </a:lnSpc>
              <a:buNone/>
              <a:defRPr/>
            </a:lvl6pPr>
            <a:lvl7pPr indent="0" lvl="6" marL="0" marR="0" rtl="0" algn="r">
              <a:lnSpc>
                <a:spcPct val="100000"/>
              </a:lnSpc>
              <a:buNone/>
              <a:defRPr/>
            </a:lvl7pPr>
            <a:lvl8pPr indent="0" lvl="7" marL="0" marR="0" rtl="0" algn="r">
              <a:lnSpc>
                <a:spcPct val="100000"/>
              </a:lnSpc>
              <a:buNone/>
              <a:defRPr/>
            </a:lvl8pPr>
            <a:lvl9pPr indent="0" lvl="8" marL="0" marR="0" rtl="0" algn="r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Image" showMasterSp="0">
  <p:cSld name="Full Image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ed Text" showMasterSp="0">
  <p:cSld name="Bulleted Text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ed Text w/ Source" showMasterSp="0">
  <p:cSld name="Bulleted Text w/ Source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on-Bulleted Text" showMasterSp="0">
  <p:cSld name="Non-Bulleted Text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se Study" showMasterSp="0">
  <p:cSld name="Case Stu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flipH="1" rot="10800000">
            <a:off x="8623300" y="27810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flipH="1" rot="10800000">
            <a:off x="635000" y="2781142"/>
            <a:ext cx="7742696" cy="15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" showMasterSp="0">
  <p:cSld name="Divider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der Rev" showMasterSp="0">
  <p:cSld name="Divder Rev">
    <p:bg>
      <p:bgPr>
        <a:solidFill>
          <a:srgbClr val="000000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 Info" showMasterSp="0">
  <p:cSld name="Contact Info">
    <p:bg>
      <p:bgPr>
        <a:solidFill>
          <a:srgbClr val="000000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MAC" showMasterSp="0">
  <p:cSld name="Content: IMAC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/>
          <p:nvPr>
            <p:ph idx="1" type="body"/>
          </p:nvPr>
        </p:nvSpPr>
        <p:spPr>
          <a:xfrm>
            <a:off x="3606800" y="1803400"/>
            <a:ext cx="5829300" cy="32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MAC Book Pro" showMasterSp="0">
  <p:cSld name="Content: MAC Book Pr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3" y="1556146"/>
            <a:ext cx="7328695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Pad" showMasterSp="0">
  <p:cSld name="Content: IPad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300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/>
          <p:nvPr>
            <p:ph idx="1" type="body"/>
          </p:nvPr>
        </p:nvSpPr>
        <p:spPr>
          <a:xfrm>
            <a:off x="3822700" y="2095500"/>
            <a:ext cx="5435600" cy="40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3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58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29" Type="http://schemas.openxmlformats.org/officeDocument/2006/relationships/slideLayout" Target="../slideLayouts/slideLayout60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31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" name="Shape 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632056" y="2413000"/>
            <a:ext cx="11734801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3pPr>
            <a:lvl4pPr indent="-317500" lvl="3" marL="18288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4pPr>
            <a:lvl5pPr indent="-317500" lvl="4" marL="22860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5pPr>
            <a:lvl6pPr indent="-317500" lvl="5" marL="27432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0" name="Shape 210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32056" y="2413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3pPr>
            <a:lvl4pPr indent="-317500" lvl="3" marL="18288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4pPr>
            <a:lvl5pPr indent="-317500" lvl="4" marL="22860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5pPr>
            <a:lvl6pPr indent="-317500" lvl="5" marL="27432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6.png"/><Relationship Id="rId4" Type="http://schemas.openxmlformats.org/officeDocument/2006/relationships/image" Target="../media/image5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9.png"/><Relationship Id="rId4" Type="http://schemas.openxmlformats.org/officeDocument/2006/relationships/image" Target="../media/image5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5.png"/><Relationship Id="rId4" Type="http://schemas.openxmlformats.org/officeDocument/2006/relationships/image" Target="../media/image4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9.png"/><Relationship Id="rId4" Type="http://schemas.openxmlformats.org/officeDocument/2006/relationships/image" Target="../media/image5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3.png"/><Relationship Id="rId4" Type="http://schemas.openxmlformats.org/officeDocument/2006/relationships/image" Target="../media/image5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1.png"/><Relationship Id="rId4" Type="http://schemas.openxmlformats.org/officeDocument/2006/relationships/image" Target="../media/image5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7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://www.navan.name/roc/" TargetMode="External"/><Relationship Id="rId4" Type="http://schemas.openxmlformats.org/officeDocument/2006/relationships/image" Target="../media/image7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://scikit-learn.org/stable/modules/classes.html#sklearn-metrics-metrics" TargetMode="External"/><Relationship Id="rId4" Type="http://schemas.openxmlformats.org/officeDocument/2006/relationships/image" Target="../media/image6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s://www.kaggle.com/c/titanic" TargetMode="External"/><Relationship Id="rId4" Type="http://schemas.openxmlformats.org/officeDocument/2006/relationships/image" Target="../media/image47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7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74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  <a:endParaRPr>
              <a:solidFill>
                <a:srgbClr val="E5212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635000" y="1442225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INSTRUCTOR NOTES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>
              <a:solidFill>
                <a:srgbClr val="E5212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35006" y="19402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  <a:endParaRPr b="0" i="0" sz="2800" u="none" cap="none" strike="noStrike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LOGISTIC REGRESSION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LOGISTIC REGRESSION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Logistic regression is 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linear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approach to solving 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classification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problem.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That is, we can use a linear model, similar to Linear regression, in order to solve if an item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belongs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or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does not belong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to a class label.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CHALLENGE! LINEAR REGRESSION RESULTS FOR CLASSIFICATION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Regression results can have a value range from -∞ to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∞.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Classification is used when predicted values (i.e. class labels) are not greater than or less than each other.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91" name="Shape 4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437" y="3633225"/>
            <a:ext cx="9159925" cy="32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CHALLENGE! LINEAR REGRESSION RESULTS FOR CLASSIFICATION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But, since most classification problems are binary (0 or 1) and 1 is greater than 0, does it make sense to apply the concept of regression to solve classification?  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might we contain those bounds?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Let’s review some approaches to make classification with regression feasible.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One approach is predicting the probability that an observation belongs to a certain class.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could assume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prior probability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bias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) of a class is the class distribution.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1:  PROBABILITY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1:  PROBABILITY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suppose we know that roughly 700 of 2200 people from the Titanic survived.  Without knowing anything about the passengers or crew, the probability of survival would be ~0.32 (32%).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we still need a way to use a linear function to either increase or decrease the probability of an observation given the data about it.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15" name="Shape 5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Shape 516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2961475" y="2224349"/>
            <a:ext cx="9174600" cy="30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Recall the ordinary least squares formula.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prior probability is most similar to which value in the ordinary least squares formula?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21" name="Shape 521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2:  LINK FUNCTIONS AND THE SIGMOID FUNCTION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Another advantage to OLS is that it allows for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generalized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models using 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link function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Link functions allows us to build a relationship between a linear function and the mean of a distribution.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now form a specific relationship between our linear predictors and the response variable.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33" name="Shape 5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Shape 53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5" name="Shape 535"/>
          <p:cNvSpPr/>
          <p:nvPr/>
        </p:nvSpPr>
        <p:spPr>
          <a:xfrm>
            <a:off x="2961475" y="2224349"/>
            <a:ext cx="9174600" cy="30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was the distribution most aligned with OLS/Linear Regression?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6" name="Shape 536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7" name="Shape 53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8" name="Shape 538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39" name="Shape 539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2:  LINK FUNCTIONS AND THE SIGMOID FUNCTION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classification, we need a distribution associated with categories:  given all events, what is the probability of a given event?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link function that best allows for this is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logit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function, which is the inverse of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sigmoid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function.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  <a:endParaRPr>
              <a:solidFill>
                <a:srgbClr val="E5212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635000" y="1442225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MATERIALS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>
              <a:solidFill>
                <a:srgbClr val="E5212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35006" y="19402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  <a:endParaRPr b="0" i="0" sz="2800" u="none" cap="none" strike="noStrike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2:  LINK FUNCTIONS AND THE SIGMOID FUNCTION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sigmoid function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a function that visually looks like an 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Mathematically, it is defined as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52" name="Shape 5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262" y="2241550"/>
            <a:ext cx="6120276" cy="265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Shape 5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8025" y="5151057"/>
            <a:ext cx="1933475" cy="64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2:  LINK FUNCTIONS AND THE SIGMOID FUNCTION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Recall that e is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inverse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of the natural log.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As x increases, the results is closer to 1.  As x decreases, the result is closer to 0.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When x = 0, the result is 0.5.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60" name="Shape 5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262" y="4451350"/>
            <a:ext cx="6120276" cy="26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2:  LINK FUNCTIONS AND THE SIGMOID FUNCTION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Since x decides how to much to increase or decrease the value away from 0.5, x can be interpreted as something like a coefficient.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we still need to change its form to make it more useful.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	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PLOTTING A SIGMOID FUNCTION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Use the sigmoid function definition with values of x between -6 and 6 to plot it on a graph.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 this by hand or write Python code to evaluate it.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Recall that e = 2.71.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 we get an the “S” shape we expect?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8" name="Shape 57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PLOTTING A SIGMOID FUNCTION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4" name="Shape 584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LOGISTIC REGRESSION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3:  ODDS AND LOG-ODDS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logit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function is the inverse of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sigmoid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function.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will act as our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link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function for logistic regression.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Mathematically, the logit function is defined as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91" name="Shape 5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3313" y="3114813"/>
            <a:ext cx="193357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Shape 5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4275" y="3927150"/>
            <a:ext cx="3156251" cy="315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3:  ODDS AND LOG-ODDS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8" name="Shape 598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value within the natural log, p / (1-p) represents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odds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Taking the natural log of odds generates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log odds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99" name="Shape 5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537" y="2725275"/>
            <a:ext cx="4205726" cy="42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3:  ODDS AND LOG-ODDS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5" name="Shape 605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logit function allows for values between -∞ and ∞, but provides us probabilities between 0 and 1.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06" name="Shape 6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663" y="2760663"/>
            <a:ext cx="5248275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12" name="Shape 6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Shape 61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4" name="Shape 614"/>
          <p:cNvSpPr/>
          <p:nvPr/>
        </p:nvSpPr>
        <p:spPr>
          <a:xfrm>
            <a:off x="2961475" y="2224349"/>
            <a:ext cx="9174600" cy="30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Why is it important to take values between -∞ and ∞, but provide probabilities between 0 and 1?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does this remind us of?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5" name="Shape 61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7" name="Shape 617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18" name="Shape 618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  <a:endParaRPr>
              <a:solidFill>
                <a:srgbClr val="E5212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635000" y="1442225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PRE-WORK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>
              <a:solidFill>
                <a:srgbClr val="E5212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35006" y="19402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  <a:endParaRPr b="0" i="0" sz="2800" u="none" cap="none" strike="noStrike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3:  ODDS AND LOG-ODDS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4" name="Shape 624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example, the logit value (log odds) of 0.2 (or odds of ~1.2:1):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0.2 = ln(p / (1-p) )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 a mean probability of 0.5, the adjusted probability would be ~0.55.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 / (1 + e</a:t>
            </a:r>
            <a:r>
              <a:rPr baseline="30000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-0.2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calculate this in python, we could use the following.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/ (1 + numpy.exp(-0.2) 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While the logit value represents the </a:t>
            </a: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coefficients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in the logistic function, we can convert them into odds ratios that make them more easily interpretable.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odds multiply by e</a:t>
            </a:r>
            <a:r>
              <a:rPr baseline="30000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B1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for every 1-unit increase in x.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0" name="Shape 63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3:  ODDS AND LOG-ODDS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31" name="Shape 6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675" y="3088224"/>
            <a:ext cx="3627450" cy="112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Shape 6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1137" y="5063900"/>
            <a:ext cx="6282526" cy="9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 these coefficients, we get our overall probability:  the logistic regression draws a linear </a:t>
            </a: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decision line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which divides the classes.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8" name="Shape 63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3:  ODDS AND LOG-ODDS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39" name="Shape 6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425" y="2617788"/>
            <a:ext cx="569595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GUIDED PRACTICE	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5" name="Shape 645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WAGER THOSE ODDS!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0" name="Shape 6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Shape 65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2" name="Shape 652"/>
          <p:cNvSpPr/>
          <p:nvPr/>
        </p:nvSpPr>
        <p:spPr>
          <a:xfrm>
            <a:off x="2961475" y="2224360"/>
            <a:ext cx="7559400" cy="24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Given the odds below for some football games, use the </a:t>
            </a:r>
            <a:r>
              <a:rPr i="1" lang="en-US" sz="1800">
                <a:latin typeface="Georgia"/>
                <a:ea typeface="Georgia"/>
                <a:cs typeface="Georgia"/>
                <a:sym typeface="Georgia"/>
              </a:rPr>
              <a:t>logit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function and the </a:t>
            </a:r>
            <a:r>
              <a:rPr i="1" lang="en-US" sz="1800">
                <a:latin typeface="Georgia"/>
                <a:ea typeface="Georgia"/>
                <a:cs typeface="Georgia"/>
                <a:sym typeface="Georgia"/>
              </a:rPr>
              <a:t>sigmoid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function to solve for the </a:t>
            </a:r>
            <a:r>
              <a:rPr i="1" lang="en-US" sz="1800">
                <a:latin typeface="Georgia"/>
                <a:ea typeface="Georgia"/>
                <a:cs typeface="Georgia"/>
                <a:sym typeface="Georgia"/>
              </a:rPr>
              <a:t>probability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that the “better” team would win.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Stanford : Iowa, 5:1</a:t>
            </a:r>
            <a:endParaRPr sz="18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Alabama : Michigan State, 20:1</a:t>
            </a:r>
            <a:endParaRPr sz="18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Clemson : Oklahoma, 1.1:1</a:t>
            </a:r>
            <a:endParaRPr sz="18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Houston : Florida State, 1.8:1</a:t>
            </a:r>
            <a:endParaRPr sz="18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Ohio State : Notre Dame, 1.6:1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3" name="Shape 653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desired probabilities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4" name="Shape 654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5" name="Shape 655"/>
          <p:cNvSpPr/>
          <p:nvPr/>
        </p:nvSpPr>
        <p:spPr>
          <a:xfrm>
            <a:off x="2989800" y="1776150"/>
            <a:ext cx="8950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(15 minutes)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56" name="Shape 656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7" name="Shape 657"/>
          <p:cNvSpPr/>
          <p:nvPr/>
        </p:nvSpPr>
        <p:spPr>
          <a:xfrm>
            <a:off x="635000" y="736600"/>
            <a:ext cx="11724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WAGER THOSE ODDS!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" name="Shape 6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Shape 66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4" name="Shape 664"/>
          <p:cNvSpPr/>
          <p:nvPr/>
        </p:nvSpPr>
        <p:spPr>
          <a:xfrm>
            <a:off x="2961475" y="2224350"/>
            <a:ext cx="9804000" cy="30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logit_func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(odds):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uses a float (odds) and returns back the log odds (logit)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sigmoid_func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(logit):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uses a float (logit) and returns back the probability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5" name="Shape 665"/>
          <p:cNvSpPr/>
          <p:nvPr/>
        </p:nvSpPr>
        <p:spPr>
          <a:xfrm>
            <a:off x="2989800" y="1776150"/>
            <a:ext cx="8950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STARTER CODE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66" name="Shape 666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7" name="Shape 667"/>
          <p:cNvSpPr/>
          <p:nvPr/>
        </p:nvSpPr>
        <p:spPr>
          <a:xfrm>
            <a:off x="635000" y="736600"/>
            <a:ext cx="11724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WAGER THOSE ODDS!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8" name="Shape 668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9" name="Shape 669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desired probabilities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INDEPENDENT PRACTICE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5" name="Shape 675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LOGISTIC REGRESSION IMPLEMENTATION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/>
          <p:nvPr/>
        </p:nvSpPr>
        <p:spPr>
          <a:xfrm>
            <a:off x="2961475" y="2224348"/>
            <a:ext cx="7559400" cy="29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Use the data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collegeadmissions.csv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and the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LogisticRegression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estimator in sklearn to predict the target variable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admit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 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What is the bias, or prior probability, of the dataset?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Build a simple model with one feature and explore the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coef_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value.  Does this represent the odds or logit (log odds)?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Build a more complicated model using multiple features.  Interpreting the odds, which features have the most impact on admission rate?  Which features have the least?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What is the accuracy of your model?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81" name="Shape 6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Shape 68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3" name="Shape 683"/>
          <p:cNvSpPr/>
          <p:nvPr/>
        </p:nvSpPr>
        <p:spPr>
          <a:xfrm>
            <a:off x="3052753" y="5792350"/>
            <a:ext cx="59826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4" name="Shape 684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5" name="Shape 685"/>
          <p:cNvSpPr/>
          <p:nvPr/>
        </p:nvSpPr>
        <p:spPr>
          <a:xfrm>
            <a:off x="2989800" y="1776150"/>
            <a:ext cx="8099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(15 minutes)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86" name="Shape 686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7" name="Shape 687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LOGISTIC REGRESSION IMPLEMENTATION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3" name="Shape 693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Accuracy is only one of several metrics used when solving a classification problem.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Accuracy = total predicted correct / total observations in dataset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Accuracy alone doesn’t always give us a full picture.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know a model is 75% accurate, it doesn’t provide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any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insight into why the 25% was wrong.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9" name="Shape 69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800" u="none" cap="none" strike="noStrike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Insert Instructor Name</a:t>
            </a:r>
            <a:endParaRPr b="0" i="1" sz="2800" u="none" cap="none" strike="noStrike">
              <a:solidFill>
                <a:srgbClr val="E5212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800" u="none" cap="none" strike="noStrike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Title, Company </a:t>
            </a:r>
            <a:endParaRPr i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635000" y="1574800"/>
            <a:ext cx="11734800" cy="3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INTRODUCTION TO LOGISTIC REGRESSION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Was it wrong across all labels?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Did it just guess one class label for all predictions?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It’s important to look at other metrics to fully understand the problem.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5" name="Shape 70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split up the accuracy of each label by using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true positive rate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false positive rate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each label, we can put it into the category of a true positive, false positive, true negative, or false negative.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1" name="Shape 71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12" name="Shape 7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363" y="4027488"/>
            <a:ext cx="4257675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True Positive Rate (TPR) asks, “Out of all of the target class labels, how many were accurately predicted to belong to that class?”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given a medical exam that tests for cancer, how often does it correctly identify patients with cancer?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8" name="Shape 71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19" name="Shape 7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988" y="3962513"/>
            <a:ext cx="5724525" cy="32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Shape 7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2988" y="3979863"/>
            <a:ext cx="5838825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False Positive Rate (FPR) asks, “Out of all items not belonging to a class label, how many were predicted as belonging to that target class label?”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given a medical exam that tests for cancer, how often does it trigger a “false alarm” by incorrectly saying a patient has cancer?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27" name="Shape 7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325" y="4013200"/>
            <a:ext cx="57721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Shape 7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9175" y="3984625"/>
            <a:ext cx="588645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can also be inverted.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often does a test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correctly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identify patients without cancer?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4" name="Shape 73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35" name="Shape 7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263" y="3484563"/>
            <a:ext cx="5705475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Shape 7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8263" y="3403600"/>
            <a:ext cx="524827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often does a test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incorrectly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identify patient as cancer-free?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2" name="Shape 74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43" name="Shape 7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588" y="2874963"/>
            <a:ext cx="538162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true positive and false positive rates gives us a much clearer pictures of where predictions begin to fall apart.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allows us to adjust our models accordingly.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9" name="Shape 74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good classifier would have a true positive rate approaching 1 and a false positive rate approaching 0.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our smoking problem, this model would accurately predict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all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of the smokers as smokers and not accidentally predict any of the nonsmokers as smokers.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5" name="Shape 7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vary the classification threshold for our model to get different predictions.  But how do we know if a model is better overall than other model?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compare the FPR and TPR of the models, but it can often be difficult to optimize two numbers at once.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Logically, we like a single number for optimization.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Can you think of any ways to combine our two metrics?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1" name="Shape 76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where the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Receiver Operation Characteristic (ROC) curve comes in handy.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curve is created by plotting the true positive rate against the false positive rate at various model threshold settings.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Area Under the Curve (AUC) summarizes the impact of TPR and FPR in one single value.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7" name="Shape 76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 TO LOGISTIC REGRESSION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35006" y="19402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Build a Logistic regression classification model using the statsmodels library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Describe a sigmoid function, odds, and the odds ratio as well as how they relate to logistic regression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Evaluate a model using metrics such as classification accuracy/error, confusion matrix, ROC/AUC curves, and loss functions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2" name="Shape 442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LEARNING OBJECTIVES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can be a variety of points on an ROC curve.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3" name="Shape 77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74" name="Shape 7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7421" y="2287950"/>
            <a:ext cx="5009957" cy="501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begin by plotting an individual TPR/FPR pair for one threshold.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0" name="Shape 78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1.png" id="781" name="Shape 7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9363" y="2256200"/>
            <a:ext cx="6686074" cy="50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continue adding pairs for different thresholds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7" name="Shape 78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2.png" id="788" name="Shape 7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9363" y="2256200"/>
            <a:ext cx="6686074" cy="50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continue adding pairs for different thresholds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4" name="Shape 79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3.png" id="795" name="Shape 7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9363" y="2256200"/>
            <a:ext cx="6686074" cy="50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Finally, we create a full curve that is described by TPR and FPR.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1" name="Shape 80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02" name="Shape 8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9363" y="2256200"/>
            <a:ext cx="6686074" cy="50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With this curve, we can find the Area Under the Curve (AUC).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8" name="Shape 8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5.png" id="809" name="Shape 8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9363" y="2256200"/>
            <a:ext cx="6686074" cy="50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interactive visualization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can help practice visualizing ROC curves.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5" name="Shape 8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16" name="Shape 8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0388" y="2321624"/>
            <a:ext cx="4384025" cy="484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have a TPR of 1 (all positives are marked positive) and FPR of 0 (all negatives are not marked positive), we’d have an AUC of 1.  This means everything was accurately predicted.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have a TPR of 0 (all positives are not marked positive) and an FPR of 1 (all negatives are marked positive), we’d have an AUC of 0.  This means nothing was predicted accurately.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 AUC of 0.5 would suggest randomness (somewhat) and is an excellent benchmark to use for comparing predictions (i.e. is my AUC above 0.5?).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22" name="Shape 82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several other common metrics that are similar to TPR and FPR.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Sklearn has all of the metrics located on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one convenient page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28" name="Shape 82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29" name="Shape 8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8050" y="2336800"/>
            <a:ext cx="864870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GUIDED PRACTICE	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5" name="Shape 835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WHICH METRIC SHOULD I USE?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2123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COURSE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635000" y="1473200"/>
            <a:ext cx="11734800" cy="2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0" name="Shape 8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Shape 84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2" name="Shape 842"/>
          <p:cNvSpPr/>
          <p:nvPr/>
        </p:nvSpPr>
        <p:spPr>
          <a:xfrm>
            <a:off x="2961475" y="2224350"/>
            <a:ext cx="9398400" cy="29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While AUC seems like a “golden standard”, it could be </a:t>
            </a:r>
            <a:r>
              <a:rPr i="1" lang="en-US" sz="1800">
                <a:latin typeface="Georgia"/>
                <a:ea typeface="Georgia"/>
                <a:cs typeface="Georgia"/>
                <a:sym typeface="Georgia"/>
              </a:rPr>
              <a:t>further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improved depending upon your problem.  There will be instances where error in positive or negative matches will be very important.  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For each of the following examples: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rite a confusion matrix: true positive, false positive, true negative, false negative. Then decide what each square represents for that specific example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efine the </a:t>
            </a:r>
            <a:r>
              <a:rPr i="1"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benefit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of a true positive and true negative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efine the </a:t>
            </a:r>
            <a:r>
              <a:rPr i="1"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cost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of a false positive and false negative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etermine at what point does the cost of a failure outweigh the benefit of a success? This would help you decide how to optimize TPR, FPR, and AUC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3" name="Shape 843"/>
          <p:cNvSpPr/>
          <p:nvPr/>
        </p:nvSpPr>
        <p:spPr>
          <a:xfrm>
            <a:off x="2989800" y="1776150"/>
            <a:ext cx="8950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(15 minutes)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44" name="Shape 844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5" name="Shape 845"/>
          <p:cNvSpPr/>
          <p:nvPr/>
        </p:nvSpPr>
        <p:spPr>
          <a:xfrm>
            <a:off x="635000" y="736600"/>
            <a:ext cx="11724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WHICH METRIC SHOULD I USE?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6" name="Shape 846"/>
          <p:cNvSpPr/>
          <p:nvPr/>
        </p:nvSpPr>
        <p:spPr>
          <a:xfrm>
            <a:off x="3052753" y="5792350"/>
            <a:ext cx="59826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for each example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7" name="Shape 84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" name="Shape 8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Shape 85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4" name="Shape 854"/>
          <p:cNvSpPr/>
          <p:nvPr/>
        </p:nvSpPr>
        <p:spPr>
          <a:xfrm>
            <a:off x="2961475" y="2224350"/>
            <a:ext cx="9398400" cy="27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Examples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test is developed for determining if a patient has cancer or not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newspaper company is targeting a marketing campaign for "at risk" users that may stop paying for the product soon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ou build a spam classifier for your email system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5" name="Shape 855"/>
          <p:cNvSpPr/>
          <p:nvPr/>
        </p:nvSpPr>
        <p:spPr>
          <a:xfrm>
            <a:off x="2989800" y="1776150"/>
            <a:ext cx="8950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(15 minutes)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56" name="Shape 856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7" name="Shape 857"/>
          <p:cNvSpPr/>
          <p:nvPr/>
        </p:nvSpPr>
        <p:spPr>
          <a:xfrm>
            <a:off x="635000" y="736600"/>
            <a:ext cx="11724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WHICH METRIC SHOULD I USE?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8" name="Shape 858"/>
          <p:cNvSpPr/>
          <p:nvPr/>
        </p:nvSpPr>
        <p:spPr>
          <a:xfrm>
            <a:off x="3052753" y="5792350"/>
            <a:ext cx="59826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Answers for each example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9" name="Shape 859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INDEPENDENT PRACTICE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5" name="Shape 865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EVALUATING LOGISTIC REGRESSION WITH ALTERNATIVE METRICS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/>
          <p:nvPr/>
        </p:nvSpPr>
        <p:spPr>
          <a:xfrm>
            <a:off x="2961475" y="2224348"/>
            <a:ext cx="7559400" cy="29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Kaggle’s common online exercise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is exploring survival data from the Titanic.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pend a few minutes determining which data would be most important to use in the prediction problem. You may need to create new features based on the data available. Consider using a feature selection aide in sklearn. For a worst case scenario, identify one or two strong features that would be useful to include in this model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71" name="Shape 8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Shape 87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3" name="Shape 873"/>
          <p:cNvSpPr/>
          <p:nvPr/>
        </p:nvSpPr>
        <p:spPr>
          <a:xfrm>
            <a:off x="3052749" y="5792350"/>
            <a:ext cx="91962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 and a Logistic model on the Titanic data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4" name="Shape 874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5" name="Shape 875"/>
          <p:cNvSpPr/>
          <p:nvPr/>
        </p:nvSpPr>
        <p:spPr>
          <a:xfrm>
            <a:off x="2989800" y="1776150"/>
            <a:ext cx="8099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(35 minutes)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76" name="Shape 876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7" name="Shape 877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EVALUATING LOGISTIC REGRESSION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hape 882"/>
          <p:cNvSpPr/>
          <p:nvPr/>
        </p:nvSpPr>
        <p:spPr>
          <a:xfrm>
            <a:off x="2961475" y="2224348"/>
            <a:ext cx="7559400" cy="29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pend 1-2 minutes considering which </a:t>
            </a:r>
            <a:r>
              <a:rPr i="1"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metric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makes the most sense to optimize. Accuracy? FPR or TPR? AUC? Given the business problem of understanding survival rate aboard the Titanic, why should you use this metric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uild a tuned Logistic model. Be prepared to explain your design (including regularization), metric, and feature set in predicting survival using any tools necessary (such as a fit chart). Use the starter code to get you going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83" name="Shape 8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4" name="Shape 88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5" name="Shape 885"/>
          <p:cNvSpPr/>
          <p:nvPr/>
        </p:nvSpPr>
        <p:spPr>
          <a:xfrm>
            <a:off x="3052749" y="5792350"/>
            <a:ext cx="91962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 and a Logistic model on the Titanic data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6" name="Shape 88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7" name="Shape 887"/>
          <p:cNvSpPr/>
          <p:nvPr/>
        </p:nvSpPr>
        <p:spPr>
          <a:xfrm>
            <a:off x="2989800" y="1776150"/>
            <a:ext cx="8099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(35 minutes)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88" name="Shape 888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9" name="Shape 889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EVALUATING LOGISTIC REGRESSION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CONCLUSION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95" name="Shape 895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Shape 900"/>
          <p:cNvSpPr txBox="1"/>
          <p:nvPr>
            <p:ph idx="1" type="body"/>
          </p:nvPr>
        </p:nvSpPr>
        <p:spPr>
          <a:xfrm>
            <a:off x="635000" y="1301275"/>
            <a:ext cx="12202799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What’s the link function used in logistic regression?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hat kind of machine learning problems does logistic regression address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hat do the </a:t>
            </a:r>
            <a:r>
              <a:rPr i="1"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coefficients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in a logistic regression represent? How does the interpretation differ from ordinary least squares? How is it similar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01" name="Shape 90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REVIEW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 txBox="1"/>
          <p:nvPr>
            <p:ph idx="1" type="body"/>
          </p:nvPr>
        </p:nvSpPr>
        <p:spPr>
          <a:xfrm>
            <a:off x="635000" y="1301275"/>
            <a:ext cx="12202799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ow does True Positive Rate and False Positive Rate help explain accuracy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hat would an AUC of 0.5 represent for a model? What about an AUC of 0.9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hy might one classification metric be more important to tune than another? Give an example of a business problem or project where this would be the case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07" name="Shape 90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REVIEW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2123"/>
        </a:solidFill>
      </p:bgPr>
    </p:bg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COURSE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3" name="Shape 913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Shape 91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BEFORE NEXT CLASS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9" name="Shape 919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DUE DATE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0" name="Shape 920"/>
          <p:cNvSpPr txBox="1"/>
          <p:nvPr>
            <p:ph idx="1" type="body"/>
          </p:nvPr>
        </p:nvSpPr>
        <p:spPr>
          <a:xfrm>
            <a:off x="632056" y="2413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PRE-WORK REVIEW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635006" y="958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Implement a linear model (LinearRegression) with sklearn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Understand what a coefficient is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Recall metrics such as accuracy and misclassification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Recall the differences between L1 and L2 regularization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LESSON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6" name="Shape 926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CREDITS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THANKS FOR THE FOLLOWING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32" name="Shape 932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CITATIONS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33" name="Shape 933"/>
          <p:cNvSpPr txBox="1"/>
          <p:nvPr>
            <p:ph idx="1" type="body"/>
          </p:nvPr>
        </p:nvSpPr>
        <p:spPr>
          <a:xfrm>
            <a:off x="632056" y="2413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Title, Author: link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800"/>
        </a:solidFill>
      </p:bgPr>
    </p:bg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/>
          <p:nvPr/>
        </p:nvSpPr>
        <p:spPr>
          <a:xfrm>
            <a:off x="635000" y="1473200"/>
            <a:ext cx="11734800" cy="16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39" name="Shape 93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40" name="Shape 94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41" name="Shape 941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LESSON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AFC0"/>
        </a:solidFill>
      </p:bgPr>
    </p:bg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/>
          <p:nvPr/>
        </p:nvSpPr>
        <p:spPr>
          <a:xfrm>
            <a:off x="635000" y="1473200"/>
            <a:ext cx="11734800" cy="16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  <a:endParaRPr b="1" sz="9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947" name="Shape 94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48" name="Shape 94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49" name="Shape 949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LESSON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50" name="Shape 950"/>
          <p:cNvSpPr/>
          <p:nvPr/>
        </p:nvSpPr>
        <p:spPr>
          <a:xfrm>
            <a:off x="3113900" y="4078875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hape 95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56" name="Shape 95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57" name="Shape 95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58" name="Shape 958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  <p:sp>
        <p:nvSpPr>
          <p:cNvPr id="959" name="Shape 959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  <p:sp>
        <p:nvSpPr>
          <p:cNvPr id="960" name="Shape 960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1" name="Shape 961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25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Optional Information:</a:t>
            </a:r>
            <a:endParaRPr b="0" i="0" sz="25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125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Email?</a:t>
            </a:r>
            <a:endParaRPr b="0" i="0" sz="25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125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Website?</a:t>
            </a:r>
            <a:endParaRPr b="0" i="0" sz="25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125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Twitter?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OPENING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INTRODUCTION TO LOGISTIC REGRESSION</a:t>
            </a:r>
            <a:endParaRPr sz="9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LOGISTIC REGRESSION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66" name="Shape 4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Shape 46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2961475" y="2224346"/>
            <a:ext cx="91746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Read through the following questions and brainstorm answers for each: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are the main differences between linear and KNN models? What is different about how they approach</a:t>
            </a:r>
            <a:r>
              <a:rPr i="1"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solving the problem? 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example, what is </a:t>
            </a:r>
            <a:r>
              <a:rPr i="1"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interpretable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about OLS compared to what's </a:t>
            </a:r>
            <a:r>
              <a:rPr i="1"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interpretable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in KNN?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would be the advantage of using a linear model like OLS to solve a classification problem, compared to KNN?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are some challenges for using OLS to solve a classification problem (say, if the values were either 1 or 0)?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3052744" y="63257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2989800" y="59330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72" name="Shape 472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