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7302500" cx="13004800"/>
  <p:notesSz cx="6858000" cy="9144000"/>
  <p:embeddedFontLst>
    <p:embeddedFont>
      <p:font typeface="Oswald"/>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regular.fntdata"/><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2" name="Shape 52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9" name="Shape 52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2" name="Shape 54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0" name="Shape 56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1" name="Shape 58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7" name="Shape 58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5" name="Shape 60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1" name="Shape 61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8" name="Shape 61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4" name="Shape 62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0" name="Shape 63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6" name="Shape 63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3" name="Shape 64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68" name="Shape 6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4" name="Shape 67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86" name="Shape 6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2" name="Shape 69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9" name="Shape 69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23" name="Shape 72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35" name="Shape 7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1" name="Shape 74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8" name="Shape 74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4" name="Shape 75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0" name="Shape 76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6" name="Shape 76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73" name="Shape 7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79" name="Shape 77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91" name="Shape 7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09" name="Shape 8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21" name="Shape 8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7" name="Shape 82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34" name="Shape 8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0" name="Shape 8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7" name="Shape 8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Shape 85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5" name="Shape 8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Shape 86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4" name="Shape 8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8.jpg"/><Relationship Id="rId4"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4.png"/><Relationship Id="rId11" Type="http://schemas.openxmlformats.org/officeDocument/2006/relationships/image" Target="../media/image52.png"/><Relationship Id="rId10"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24.png"/><Relationship Id="rId7" Type="http://schemas.openxmlformats.org/officeDocument/2006/relationships/image" Target="../media/image14.png"/><Relationship Id="rId8"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21.jpg"/><Relationship Id="rId4" Type="http://schemas.openxmlformats.org/officeDocument/2006/relationships/image" Target="../media/image3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0.jpg"/><Relationship Id="rId4" Type="http://schemas.openxmlformats.org/officeDocument/2006/relationships/image" Target="../media/image18.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34.png"/><Relationship Id="rId4" Type="http://schemas.openxmlformats.org/officeDocument/2006/relationships/image" Target="../media/image28.png"/><Relationship Id="rId11" Type="http://schemas.openxmlformats.org/officeDocument/2006/relationships/image" Target="../media/image51.png"/><Relationship Id="rId10" Type="http://schemas.openxmlformats.org/officeDocument/2006/relationships/image" Target="../media/image38.png"/><Relationship Id="rId9" Type="http://schemas.openxmlformats.org/officeDocument/2006/relationships/image" Target="../media/image36.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31.png"/><Relationship Id="rId8" Type="http://schemas.openxmlformats.org/officeDocument/2006/relationships/image" Target="../media/image3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42.jpg"/><Relationship Id="rId4" Type="http://schemas.openxmlformats.org/officeDocument/2006/relationships/image" Target="../media/image44.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26" name="Shape 126"/>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30" name="Shape 130"/>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82" name="Shape 182"/>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buNone/>
              <a:defRPr/>
            </a:lvl1pPr>
            <a:lvl2pPr indent="0" lvl="1" marL="0" marR="0" rtl="0" algn="r">
              <a:lnSpc>
                <a:spcPct val="100000"/>
              </a:lnSpc>
              <a:buNone/>
              <a:defRPr/>
            </a:lvl2pPr>
            <a:lvl3pPr indent="0" lvl="2" marL="0" marR="0" rtl="0" algn="r">
              <a:lnSpc>
                <a:spcPct val="100000"/>
              </a:lnSpc>
              <a:buNone/>
              <a:defRPr/>
            </a:lvl3pPr>
            <a:lvl4pPr indent="0" lvl="3" marL="0" marR="0" rtl="0" algn="r">
              <a:lnSpc>
                <a:spcPct val="100000"/>
              </a:lnSpc>
              <a:buNone/>
              <a:defRPr/>
            </a:lvl4pPr>
            <a:lvl5pPr indent="0" lvl="4" marL="0" marR="0" rtl="0" algn="r">
              <a:lnSpc>
                <a:spcPct val="100000"/>
              </a:lnSpc>
              <a:buNone/>
              <a:defRPr/>
            </a:lvl5pPr>
            <a:lvl6pPr indent="0" lvl="5" marL="0" marR="0" rtl="0" algn="r">
              <a:lnSpc>
                <a:spcPct val="100000"/>
              </a:lnSpc>
              <a:buNone/>
              <a:defRPr/>
            </a:lvl6pPr>
            <a:lvl7pPr indent="0" lvl="6" marL="0" marR="0" rtl="0" algn="r">
              <a:lnSpc>
                <a:spcPct val="100000"/>
              </a:lnSpc>
              <a:buNone/>
              <a:defRPr/>
            </a:lvl7pPr>
            <a:lvl8pPr indent="0" lvl="7" marL="0" marR="0" rtl="0" algn="r">
              <a:lnSpc>
                <a:spcPct val="100000"/>
              </a:lnSpc>
              <a:buNone/>
              <a:defRPr/>
            </a:lvl8pPr>
            <a:lvl9pPr indent="0" lvl="8" marL="0" marR="0" rtl="0" algn="r">
              <a:lnSpc>
                <a:spcPct val="100000"/>
              </a:lnSpc>
              <a:buNone/>
              <a:defRPr/>
            </a:lvl9pPr>
          </a:lstStyle>
          <a:p>
            <a:pPr indent="-88900" lvl="0" marL="0">
              <a:spcBef>
                <a:spcPts val="0"/>
              </a:spcBef>
              <a:spcAft>
                <a:spcPts val="0"/>
              </a:spcAft>
              <a:buSzPts val="1400"/>
              <a:buChar char="●"/>
            </a:pPr>
            <a:r>
              <a:t/>
            </a:r>
            <a:endParaRPr/>
          </a:p>
          <a:p>
            <a:pPr indent="139700" lvl="1" marL="0" algn="l">
              <a:spcBef>
                <a:spcPts val="0"/>
              </a:spcBef>
              <a:spcAft>
                <a:spcPts val="0"/>
              </a:spcAft>
              <a:buSzPts val="1400"/>
              <a:buChar char="○"/>
            </a:pPr>
            <a:r>
              <a:t/>
            </a:r>
            <a:endParaRPr/>
          </a:p>
          <a:p>
            <a:pPr indent="368300" lvl="2" marL="0" algn="l">
              <a:spcBef>
                <a:spcPts val="0"/>
              </a:spcBef>
              <a:spcAft>
                <a:spcPts val="0"/>
              </a:spcAft>
              <a:buSzPts val="1400"/>
              <a:buChar char="■"/>
            </a:pPr>
            <a:r>
              <a:t/>
            </a:r>
            <a:endParaRPr/>
          </a:p>
          <a:p>
            <a:pPr indent="596900" lvl="3" marL="0" algn="l">
              <a:spcBef>
                <a:spcPts val="0"/>
              </a:spcBef>
              <a:spcAft>
                <a:spcPts val="0"/>
              </a:spcAft>
              <a:buSzPts val="1400"/>
              <a:buChar char="●"/>
            </a:pPr>
            <a:r>
              <a:t/>
            </a:r>
            <a:endParaRPr/>
          </a:p>
          <a:p>
            <a:pPr indent="825500" lvl="4" marL="0" algn="l">
              <a:spcBef>
                <a:spcPts val="0"/>
              </a:spcBef>
              <a:spcAft>
                <a:spcPts val="0"/>
              </a:spcAft>
              <a:buSzPts val="1400"/>
              <a:buChar char="○"/>
            </a:pPr>
            <a:r>
              <a:t/>
            </a:r>
            <a:endParaRPr/>
          </a:p>
          <a:p>
            <a:pPr indent="1054100" lvl="5" marL="0" algn="l">
              <a:spcBef>
                <a:spcPts val="0"/>
              </a:spcBef>
              <a:spcAft>
                <a:spcPts val="0"/>
              </a:spcAft>
              <a:buSzPts val="1400"/>
              <a:buChar char="■"/>
            </a:pPr>
            <a:r>
              <a:t/>
            </a:r>
            <a:endParaRPr/>
          </a:p>
          <a:p>
            <a:pPr indent="1282700" lvl="6" marL="0" algn="l">
              <a:spcBef>
                <a:spcPts val="0"/>
              </a:spcBef>
              <a:spcAft>
                <a:spcPts val="0"/>
              </a:spcAft>
              <a:buSzPts val="1400"/>
              <a:buChar char="●"/>
            </a:pPr>
            <a:r>
              <a:t/>
            </a:r>
            <a:endParaRPr/>
          </a:p>
          <a:p>
            <a:pPr indent="1511300" lvl="7" marL="0" algn="l">
              <a:spcBef>
                <a:spcPts val="0"/>
              </a:spcBef>
              <a:spcAft>
                <a:spcPts val="0"/>
              </a:spcAft>
              <a:buSzPts val="1400"/>
              <a:buChar char="○"/>
            </a:pPr>
            <a:r>
              <a:t/>
            </a:r>
            <a:endParaRPr/>
          </a:p>
          <a:p>
            <a:pPr indent="1739900" lvl="8" marL="0" algn="l">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205" name="Shape 20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pic>
        <p:nvPicPr>
          <p:cNvPr id="215" name="Shape 215"/>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221" name="Shape 22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300"/>
          </a:xfrm>
          <a:prstGeom prst="straightConnector1">
            <a:avLst/>
          </a:prstGeom>
          <a:noFill/>
          <a:ln>
            <a:noFill/>
          </a:ln>
        </p:spPr>
      </p:cxnSp>
      <p:cxnSp>
        <p:nvCxnSpPr>
          <p:cNvPr id="229" name="Shape 229"/>
          <p:cNvCxnSpPr/>
          <p:nvPr/>
        </p:nvCxnSpPr>
        <p:spPr>
          <a:xfrm flipH="1" rot="10800000">
            <a:off x="4622800" y="2781001"/>
            <a:ext cx="7742700" cy="300"/>
          </a:xfrm>
          <a:prstGeom prst="straightConnector1">
            <a:avLst/>
          </a:prstGeom>
          <a:noFill/>
          <a:ln>
            <a:noFill/>
          </a:ln>
        </p:spPr>
      </p:cxnSp>
      <p:cxnSp>
        <p:nvCxnSpPr>
          <p:cNvPr id="230" name="Shape 230"/>
          <p:cNvCxnSpPr/>
          <p:nvPr/>
        </p:nvCxnSpPr>
        <p:spPr>
          <a:xfrm flipH="1" rot="10800000">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300"/>
          </a:xfrm>
          <a:prstGeom prst="straightConnector1">
            <a:avLst/>
          </a:prstGeom>
          <a:noFill/>
          <a:ln>
            <a:noFill/>
          </a:ln>
        </p:spPr>
      </p:cxnSp>
      <p:cxnSp>
        <p:nvCxnSpPr>
          <p:cNvPr id="240" name="Shape 240"/>
          <p:cNvCxnSpPr/>
          <p:nvPr/>
        </p:nvCxnSpPr>
        <p:spPr>
          <a:xfrm flipH="1" rot="10800000">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6" name="Shape 266"/>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4386429" y="2303347"/>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18" name="Shape 318"/>
          <p:cNvCxnSpPr/>
          <p:nvPr/>
        </p:nvCxnSpPr>
        <p:spPr>
          <a:xfrm flipH="1" rot="10800000">
            <a:off x="3911600" y="3243397"/>
            <a:ext cx="3735000" cy="300"/>
          </a:xfrm>
          <a:prstGeom prst="straightConnector1">
            <a:avLst/>
          </a:prstGeom>
          <a:noFill/>
          <a:ln>
            <a:noFill/>
          </a:ln>
        </p:spPr>
      </p:cxnSp>
      <p:cxnSp>
        <p:nvCxnSpPr>
          <p:cNvPr id="319" name="Shape 319"/>
          <p:cNvCxnSpPr/>
          <p:nvPr/>
        </p:nvCxnSpPr>
        <p:spPr>
          <a:xfrm flipH="1" rot="10800000">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322" name="Shape 322"/>
          <p:cNvCxnSpPr/>
          <p:nvPr/>
        </p:nvCxnSpPr>
        <p:spPr>
          <a:xfrm flipH="1" rot="10800000">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
        <p:nvSpPr>
          <p:cNvPr id="328" name="Shape 328"/>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
        <p:nvSpPr>
          <p:cNvPr id="332" name="Shape 332"/>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300"/>
          </a:xfrm>
          <a:prstGeom prst="straightConnector1">
            <a:avLst/>
          </a:prstGeom>
          <a:noFill/>
          <a:ln>
            <a:noFill/>
          </a:ln>
        </p:spPr>
      </p:cxnSp>
      <p:cxnSp>
        <p:nvCxnSpPr>
          <p:cNvPr id="345" name="Shape 345"/>
          <p:cNvCxnSpPr/>
          <p:nvPr/>
        </p:nvCxnSpPr>
        <p:spPr>
          <a:xfrm flipH="1" rot="10800000">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348" name="Shape 348"/>
          <p:cNvSpPr txBox="1"/>
          <p:nvPr>
            <p:ph idx="12" type="sldNum"/>
          </p:nvPr>
        </p:nvSpPr>
        <p:spPr>
          <a:xfrm>
            <a:off x="12014200" y="739139"/>
            <a:ext cx="3459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352" name="Shape 352"/>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8" name="Shape 358"/>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64" name="Shape 364"/>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70" name="Shape 37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9" name="Shape 379"/>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80" name="Shape 38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
        <p:nvSpPr>
          <p:cNvPr id="384" name="Shape 384"/>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385" name="Shape 385"/>
          <p:cNvSpPr txBox="1"/>
          <p:nvPr>
            <p:ph idx="12" type="sldNum"/>
          </p:nvPr>
        </p:nvSpPr>
        <p:spPr>
          <a:xfrm>
            <a:off x="12030450" y="739139"/>
            <a:ext cx="345900" cy="426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buNone/>
              <a:defRPr/>
            </a:lvl1pPr>
            <a:lvl2pPr indent="0" lvl="1" marL="0" marR="0" rtl="0" algn="r">
              <a:lnSpc>
                <a:spcPct val="100000"/>
              </a:lnSpc>
              <a:buNone/>
              <a:defRPr/>
            </a:lvl2pPr>
            <a:lvl3pPr indent="0" lvl="2" marL="0" marR="0" rtl="0" algn="r">
              <a:lnSpc>
                <a:spcPct val="100000"/>
              </a:lnSpc>
              <a:buNone/>
              <a:defRPr/>
            </a:lvl3pPr>
            <a:lvl4pPr indent="0" lvl="3" marL="0" marR="0" rtl="0" algn="r">
              <a:lnSpc>
                <a:spcPct val="100000"/>
              </a:lnSpc>
              <a:buNone/>
              <a:defRPr/>
            </a:lvl4pPr>
            <a:lvl5pPr indent="0" lvl="4" marL="0" marR="0" rtl="0" algn="r">
              <a:lnSpc>
                <a:spcPct val="100000"/>
              </a:lnSpc>
              <a:buNone/>
              <a:defRPr/>
            </a:lvl5pPr>
            <a:lvl6pPr indent="0" lvl="5" marL="0" marR="0" rtl="0" algn="r">
              <a:lnSpc>
                <a:spcPct val="100000"/>
              </a:lnSpc>
              <a:buNone/>
              <a:defRPr/>
            </a:lvl6pPr>
            <a:lvl7pPr indent="0" lvl="6" marL="0" marR="0" rtl="0" algn="r">
              <a:lnSpc>
                <a:spcPct val="100000"/>
              </a:lnSpc>
              <a:buNone/>
              <a:defRPr/>
            </a:lvl7pPr>
            <a:lvl8pPr indent="0" lvl="7" marL="0" marR="0" rtl="0" algn="r">
              <a:lnSpc>
                <a:spcPct val="100000"/>
              </a:lnSpc>
              <a:buNone/>
              <a:defRPr/>
            </a:lvl8pPr>
            <a:lvl9pPr indent="0" lvl="8" marL="0" marR="0" rtl="0" algn="r">
              <a:lnSpc>
                <a:spcPct val="100000"/>
              </a:lnSpc>
              <a:buNone/>
              <a:defRPr/>
            </a:lvl9pPr>
          </a:lstStyle>
          <a:p>
            <a:pPr indent="-88900" lvl="0" marL="0">
              <a:spcBef>
                <a:spcPts val="0"/>
              </a:spcBef>
              <a:spcAft>
                <a:spcPts val="0"/>
              </a:spcAft>
              <a:buSzPts val="1400"/>
              <a:buChar char="●"/>
            </a:pPr>
            <a:r>
              <a:t/>
            </a:r>
            <a:endParaRPr/>
          </a:p>
          <a:p>
            <a:pPr indent="139700" lvl="1" marL="0" algn="l">
              <a:spcBef>
                <a:spcPts val="0"/>
              </a:spcBef>
              <a:spcAft>
                <a:spcPts val="0"/>
              </a:spcAft>
              <a:buSzPts val="1400"/>
              <a:buChar char="○"/>
            </a:pPr>
            <a:r>
              <a:t/>
            </a:r>
            <a:endParaRPr/>
          </a:p>
          <a:p>
            <a:pPr indent="368300" lvl="2" marL="0" algn="l">
              <a:spcBef>
                <a:spcPts val="0"/>
              </a:spcBef>
              <a:spcAft>
                <a:spcPts val="0"/>
              </a:spcAft>
              <a:buSzPts val="1400"/>
              <a:buChar char="■"/>
            </a:pPr>
            <a:r>
              <a:t/>
            </a:r>
            <a:endParaRPr/>
          </a:p>
          <a:p>
            <a:pPr indent="596900" lvl="3" marL="0" algn="l">
              <a:spcBef>
                <a:spcPts val="0"/>
              </a:spcBef>
              <a:spcAft>
                <a:spcPts val="0"/>
              </a:spcAft>
              <a:buSzPts val="1400"/>
              <a:buChar char="●"/>
            </a:pPr>
            <a:r>
              <a:t/>
            </a:r>
            <a:endParaRPr/>
          </a:p>
          <a:p>
            <a:pPr indent="825500" lvl="4" marL="0" algn="l">
              <a:spcBef>
                <a:spcPts val="0"/>
              </a:spcBef>
              <a:spcAft>
                <a:spcPts val="0"/>
              </a:spcAft>
              <a:buSzPts val="1400"/>
              <a:buChar char="○"/>
            </a:pPr>
            <a:r>
              <a:t/>
            </a:r>
            <a:endParaRPr/>
          </a:p>
          <a:p>
            <a:pPr indent="1054100" lvl="5" marL="0" algn="l">
              <a:spcBef>
                <a:spcPts val="0"/>
              </a:spcBef>
              <a:spcAft>
                <a:spcPts val="0"/>
              </a:spcAft>
              <a:buSzPts val="1400"/>
              <a:buChar char="■"/>
            </a:pPr>
            <a:r>
              <a:t/>
            </a:r>
            <a:endParaRPr/>
          </a:p>
          <a:p>
            <a:pPr indent="1282700" lvl="6" marL="0" algn="l">
              <a:spcBef>
                <a:spcPts val="0"/>
              </a:spcBef>
              <a:spcAft>
                <a:spcPts val="0"/>
              </a:spcAft>
              <a:buSzPts val="1400"/>
              <a:buChar char="●"/>
            </a:pPr>
            <a:r>
              <a:t/>
            </a:r>
            <a:endParaRPr/>
          </a:p>
          <a:p>
            <a:pPr indent="1511300" lvl="7" marL="0" algn="l">
              <a:spcBef>
                <a:spcPts val="0"/>
              </a:spcBef>
              <a:spcAft>
                <a:spcPts val="0"/>
              </a:spcAft>
              <a:buSzPts val="1400"/>
              <a:buChar char="○"/>
            </a:pPr>
            <a:r>
              <a:t/>
            </a:r>
            <a:endParaRPr/>
          </a:p>
          <a:p>
            <a:pPr indent="1739900" lvl="8" marL="0" algn="l">
              <a:spcBef>
                <a:spcPts val="0"/>
              </a:spcBef>
              <a:spcAft>
                <a:spcPts val="0"/>
              </a:spcAft>
              <a:buSzPts val="1400"/>
              <a:buChar char="■"/>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407" name="Shape 407"/>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sm" w="sm" type="none"/>
            <a:tailEnd len="sm" w="sm"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sm" w="sm" type="none"/>
            <a:tailEnd len="sm" w="sm"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sm" w="sm" type="none"/>
            <a:tailEnd len="sm" w="sm"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sm" w="sm" type="none"/>
            <a:tailEnd len="sm" w="sm"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211" name="Shape 21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14" name="Shape 414"/>
          <p:cNvSpPr/>
          <p:nvPr/>
        </p:nvSpPr>
        <p:spPr>
          <a:xfrm>
            <a:off x="635000" y="144222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15" name="Shape 415"/>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Insert Text Here</a:t>
            </a:r>
            <a:endParaRPr b="0" i="0" sz="2800" u="none" cap="none" strike="noStrike">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74" name="Shape 474"/>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endParaRPr sz="1800">
              <a:solidFill>
                <a:schemeClr val="dk1"/>
              </a:solidFill>
              <a:latin typeface="Georgia"/>
              <a:ea typeface="Georgia"/>
              <a:cs typeface="Georgia"/>
              <a:sym typeface="Georgia"/>
            </a:endParaRPr>
          </a:p>
        </p:txBody>
      </p:sp>
      <p:sp>
        <p:nvSpPr>
          <p:cNvPr id="475" name="Shape 475"/>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476" name="Shape 476"/>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477" name="Shape 477"/>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478" name="Shape 47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endParaRPr sz="2800">
              <a:latin typeface="Georgia"/>
              <a:ea typeface="Georgia"/>
              <a:cs typeface="Georgia"/>
              <a:sym typeface="Georgia"/>
            </a:endParaRPr>
          </a:p>
        </p:txBody>
      </p:sp>
      <p:sp>
        <p:nvSpPr>
          <p:cNvPr id="484" name="Shape 484"/>
          <p:cNvSpPr/>
          <p:nvPr/>
        </p:nvSpPr>
        <p:spPr>
          <a:xfrm>
            <a:off x="635000" y="736600"/>
            <a:ext cx="12369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OVERVIEW OF THE DATA SCIENCE WORKFLOW</a:t>
            </a:r>
            <a:endParaRPr>
              <a:latin typeface="Oswald"/>
              <a:ea typeface="Oswald"/>
              <a:cs typeface="Oswald"/>
              <a:sym typeface="Oswald"/>
            </a:endParaRPr>
          </a:p>
        </p:txBody>
      </p:sp>
      <p:pic>
        <p:nvPicPr>
          <p:cNvPr descr="6 Build.png" id="485" name="Shape 485"/>
          <p:cNvPicPr preferRelativeResize="0"/>
          <p:nvPr/>
        </p:nvPicPr>
        <p:blipFill rotWithShape="1">
          <a:blip r:embed="rId3">
            <a:alphaModFix/>
          </a:blip>
          <a:srcRect b="0" l="4767" r="4767" t="0"/>
          <a:stretch/>
        </p:blipFill>
        <p:spPr>
          <a:xfrm>
            <a:off x="635000" y="3194238"/>
            <a:ext cx="11734801" cy="3438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491" name="Shape 491"/>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EXPLORE THE DATASET</a:t>
            </a:r>
            <a:endParaRPr sz="96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Break into groups.</a:t>
            </a:r>
            <a:endParaRPr sz="1800">
              <a:latin typeface="Georgia"/>
              <a:ea typeface="Georgia"/>
              <a:cs typeface="Georgia"/>
              <a:sym typeface="Georgia"/>
            </a:endParaRPr>
          </a:p>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Does being a news site affect evergreeness?  Compute or plot the percent of evergreen news sites.</a:t>
            </a:r>
            <a:endParaRPr sz="1800">
              <a:latin typeface="Georgia"/>
              <a:ea typeface="Georgia"/>
              <a:cs typeface="Georgia"/>
              <a:sym typeface="Georgia"/>
            </a:endParaRP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99" name="Shape 499"/>
          <p:cNvSpPr/>
          <p:nvPr/>
        </p:nvSpPr>
        <p:spPr>
          <a:xfrm>
            <a:off x="2989800" y="1776150"/>
            <a:ext cx="8950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(25 minutes)</a:t>
            </a:r>
            <a:endParaRPr>
              <a:latin typeface="Oswald"/>
              <a:ea typeface="Oswald"/>
              <a:cs typeface="Oswald"/>
              <a:sym typeface="Oswald"/>
            </a:endParaRPr>
          </a:p>
        </p:txBody>
      </p:sp>
      <p:cxnSp>
        <p:nvCxnSpPr>
          <p:cNvPr id="500" name="Shape 500"/>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501" name="Shape 501"/>
          <p:cNvSpPr/>
          <p:nvPr/>
        </p:nvSpPr>
        <p:spPr>
          <a:xfrm>
            <a:off x="635000" y="736600"/>
            <a:ext cx="11724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EXPLORE THE DATASET</a:t>
            </a:r>
            <a:endParaRPr>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anchorCtr="0" anchor="ctr" bIns="50800" lIns="50800" spcFirstLastPara="1" rIns="50800" wrap="square" tIns="50800">
            <a:noAutofit/>
          </a:bodyPr>
          <a:lstStyle/>
          <a:p>
            <a:pPr indent="0" lvl="0" marL="0" rtl="0">
              <a:spcBef>
                <a:spcPts val="0"/>
              </a:spcBef>
              <a:spcAft>
                <a:spcPts val="0"/>
              </a:spcAft>
              <a:buNone/>
            </a:pPr>
            <a:r>
              <a:rPr lang="en-US" sz="1800">
                <a:solidFill>
                  <a:schemeClr val="dk1"/>
                </a:solidFill>
                <a:latin typeface="Georgia"/>
                <a:ea typeface="Georgia"/>
                <a:cs typeface="Georgia"/>
                <a:sym typeface="Georgia"/>
              </a:rPr>
              <a:t> 5.	In general, does category affect evergreeness?  Plot the rate of</a:t>
            </a:r>
            <a:endParaRPr sz="1800">
              <a:solidFill>
                <a:schemeClr val="dk1"/>
              </a:solidFill>
              <a:latin typeface="Georgia"/>
              <a:ea typeface="Georgia"/>
              <a:cs typeface="Georgia"/>
              <a:sym typeface="Georgia"/>
            </a:endParaRPr>
          </a:p>
          <a:p>
            <a:pPr indent="457200" lvl="0" marL="0" rtl="0">
              <a:spcBef>
                <a:spcPts val="0"/>
              </a:spcBef>
              <a:spcAft>
                <a:spcPts val="0"/>
              </a:spcAft>
              <a:buNone/>
            </a:pPr>
            <a:r>
              <a:rPr lang="en-US" sz="1800">
                <a:solidFill>
                  <a:schemeClr val="dk1"/>
                </a:solidFill>
                <a:latin typeface="Georgia"/>
                <a:ea typeface="Georgia"/>
                <a:cs typeface="Georgia"/>
                <a:sym typeface="Georgia"/>
              </a:rPr>
              <a:t>evergreen sites for all Alchemy categories.</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 6.	How many articles are there per category?</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 7.	Create a feature for the title containing “recipe”.  Is the percentage of</a:t>
            </a:r>
            <a:endParaRPr sz="1800">
              <a:latin typeface="Georgia"/>
              <a:ea typeface="Georgia"/>
              <a:cs typeface="Georgia"/>
              <a:sym typeface="Georgia"/>
            </a:endParaRPr>
          </a:p>
          <a:p>
            <a:pPr indent="457200" lvl="0" marL="0" marR="0" rtl="0" algn="l">
              <a:spcBef>
                <a:spcPts val="0"/>
              </a:spcBef>
              <a:spcAft>
                <a:spcPts val="0"/>
              </a:spcAft>
              <a:buNone/>
            </a:pPr>
            <a:r>
              <a:rPr lang="en-US" sz="1800">
                <a:latin typeface="Georgia"/>
                <a:ea typeface="Georgia"/>
                <a:cs typeface="Georgia"/>
                <a:sym typeface="Georgia"/>
              </a:rPr>
              <a:t>evergreen websites higher or lower on pages that have “recipe” in </a:t>
            </a:r>
            <a:endParaRPr sz="1800">
              <a:latin typeface="Georgia"/>
              <a:ea typeface="Georgia"/>
              <a:cs typeface="Georgia"/>
              <a:sym typeface="Georgia"/>
            </a:endParaRPr>
          </a:p>
          <a:p>
            <a:pPr indent="457200" lvl="0" marL="0" marR="0" rtl="0" algn="l">
              <a:spcBef>
                <a:spcPts val="0"/>
              </a:spcBef>
              <a:spcAft>
                <a:spcPts val="0"/>
              </a:spcAft>
              <a:buNone/>
            </a:pPr>
            <a:r>
              <a:rPr lang="en-US" sz="1800">
                <a:latin typeface="Georgia"/>
                <a:ea typeface="Georgia"/>
                <a:cs typeface="Georgia"/>
                <a:sym typeface="Georgia"/>
              </a:rPr>
              <a:t>the title?</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0" lvl="0" marL="0" marR="0" rtl="0" algn="l">
              <a:spcBef>
                <a:spcPts val="0"/>
              </a:spcBef>
              <a:spcAft>
                <a:spcPts val="0"/>
              </a:spcAft>
              <a:buNone/>
            </a:pPr>
            <a:r>
              <a:rPr b="1" lang="en-US" sz="1800">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how you would approach this type of dataset?</a:t>
            </a:r>
            <a:endParaRPr sz="1800">
              <a:latin typeface="Georgia"/>
              <a:ea typeface="Georgia"/>
              <a:cs typeface="Georgia"/>
              <a:sym typeface="Georgia"/>
            </a:endParaRP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Requested features and answers to questions</a:t>
            </a:r>
            <a:endParaRPr>
              <a:latin typeface="Georgia"/>
              <a:ea typeface="Georgia"/>
              <a:cs typeface="Georgia"/>
              <a:sym typeface="Georgia"/>
            </a:endParaRPr>
          </a:p>
        </p:txBody>
      </p:sp>
      <p:sp>
        <p:nvSpPr>
          <p:cNvPr id="510" name="Shape 510"/>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11" name="Shape 511"/>
          <p:cNvSpPr/>
          <p:nvPr/>
        </p:nvSpPr>
        <p:spPr>
          <a:xfrm>
            <a:off x="2989800" y="1776150"/>
            <a:ext cx="8950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(25 minutes)</a:t>
            </a:r>
            <a:endParaRPr>
              <a:latin typeface="Oswald"/>
              <a:ea typeface="Oswald"/>
              <a:cs typeface="Oswald"/>
              <a:sym typeface="Oswald"/>
            </a:endParaRPr>
          </a:p>
        </p:txBody>
      </p:sp>
      <p:cxnSp>
        <p:nvCxnSpPr>
          <p:cNvPr id="512" name="Shape 512"/>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513" name="Shape 513"/>
          <p:cNvSpPr/>
          <p:nvPr/>
        </p:nvSpPr>
        <p:spPr>
          <a:xfrm>
            <a:off x="635000" y="736600"/>
            <a:ext cx="11724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EXPLORE THE DATASET</a:t>
            </a:r>
            <a:endParaRPr>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519" name="Shape 51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TRAINING DECISION TREES</a:t>
            </a:r>
            <a:endParaRPr sz="96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idx="1" type="body"/>
          </p:nvPr>
        </p:nvSpPr>
        <p:spPr>
          <a:xfrm>
            <a:off x="635000" y="1292775"/>
            <a:ext cx="7940100" cy="5925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want the smallest set of questions to get to the right answer.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questions should reduce the search space as much as possible.</a:t>
            </a:r>
            <a:endParaRPr sz="2800">
              <a:latin typeface="Georgia"/>
              <a:ea typeface="Georgia"/>
              <a:cs typeface="Georgia"/>
              <a:sym typeface="Georgia"/>
            </a:endParaRPr>
          </a:p>
        </p:txBody>
      </p:sp>
      <p:sp>
        <p:nvSpPr>
          <p:cNvPr id="525" name="Shape 52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INTUITION BEHIND DECISION TREES</a:t>
            </a:r>
            <a:endParaRPr>
              <a:latin typeface="Oswald"/>
              <a:ea typeface="Oswald"/>
              <a:cs typeface="Oswald"/>
              <a:sym typeface="Oswald"/>
            </a:endParaRPr>
          </a:p>
        </p:txBody>
      </p:sp>
      <p:pic>
        <p:nvPicPr>
          <p:cNvPr id="526" name="Shape 526">
            <a:hlinkClick r:id="rId3"/>
          </p:cNvPr>
          <p:cNvPicPr preferRelativeResize="0"/>
          <p:nvPr/>
        </p:nvPicPr>
        <p:blipFill>
          <a:blip r:embed="rId4">
            <a:alphaModFix/>
          </a:blip>
          <a:stretch>
            <a:fillRect/>
          </a:stretch>
        </p:blipFill>
        <p:spPr>
          <a:xfrm>
            <a:off x="8575024" y="1300575"/>
            <a:ext cx="3732300" cy="5925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idx="1" type="body"/>
          </p:nvPr>
        </p:nvSpPr>
        <p:spPr>
          <a:xfrm>
            <a:off x="635006" y="13258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Trees are a data structure made up of </a:t>
            </a:r>
            <a:r>
              <a:rPr i="1" lang="en-US" sz="2800">
                <a:latin typeface="Georgia"/>
                <a:ea typeface="Georgia"/>
                <a:cs typeface="Georgia"/>
                <a:sym typeface="Georgia"/>
              </a:rPr>
              <a:t>nodes</a:t>
            </a:r>
            <a:r>
              <a:rPr lang="en-US" sz="2800">
                <a:latin typeface="Georgia"/>
                <a:ea typeface="Georgia"/>
                <a:cs typeface="Georgia"/>
                <a:sym typeface="Georgia"/>
              </a:rPr>
              <a:t> and </a:t>
            </a:r>
            <a:r>
              <a:rPr i="1" lang="en-US" sz="2800">
                <a:latin typeface="Georgia"/>
                <a:ea typeface="Georgia"/>
                <a:cs typeface="Georgia"/>
                <a:sym typeface="Georgia"/>
              </a:rPr>
              <a:t>branches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node typically has two or more branches that connect it to its children.</a:t>
            </a:r>
            <a:endParaRPr sz="2800">
              <a:latin typeface="Georgia"/>
              <a:ea typeface="Georgia"/>
              <a:cs typeface="Georgia"/>
              <a:sym typeface="Georgia"/>
            </a:endParaRPr>
          </a:p>
        </p:txBody>
      </p:sp>
      <p:sp>
        <p:nvSpPr>
          <p:cNvPr id="532" name="Shape 53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TREES</a:t>
            </a:r>
            <a:endParaRPr>
              <a:latin typeface="Oswald"/>
              <a:ea typeface="Oswald"/>
              <a:cs typeface="Oswald"/>
              <a:sym typeface="Oswald"/>
            </a:endParaRPr>
          </a:p>
        </p:txBody>
      </p:sp>
      <p:grpSp>
        <p:nvGrpSpPr>
          <p:cNvPr id="533" name="Shape 533"/>
          <p:cNvGrpSpPr/>
          <p:nvPr/>
        </p:nvGrpSpPr>
        <p:grpSpPr>
          <a:xfrm>
            <a:off x="4328890" y="3751157"/>
            <a:ext cx="4341600" cy="2996450"/>
            <a:chOff x="4328890" y="3751157"/>
            <a:chExt cx="4341600" cy="2996450"/>
          </a:xfrm>
        </p:grpSpPr>
        <p:sp>
          <p:nvSpPr>
            <p:cNvPr id="534" name="Shape 534"/>
            <p:cNvSpPr/>
            <p:nvPr/>
          </p:nvSpPr>
          <p:spPr>
            <a:xfrm>
              <a:off x="5672965" y="3751157"/>
              <a:ext cx="1674600" cy="1080341"/>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cxnSp>
          <p:nvCxnSpPr>
            <p:cNvPr id="535" name="Shape 535"/>
            <p:cNvCxnSpPr>
              <a:stCxn id="534" idx="2"/>
              <a:endCxn id="536" idx="0"/>
            </p:cNvCxnSpPr>
            <p:nvPr/>
          </p:nvCxnSpPr>
          <p:spPr>
            <a:xfrm flipH="1">
              <a:off x="5166265" y="4831498"/>
              <a:ext cx="1344000" cy="835800"/>
            </a:xfrm>
            <a:prstGeom prst="straightConnector1">
              <a:avLst/>
            </a:prstGeom>
            <a:noFill/>
            <a:ln cap="flat" cmpd="sng" w="38100">
              <a:solidFill>
                <a:schemeClr val="dk2"/>
              </a:solidFill>
              <a:prstDash val="solid"/>
              <a:round/>
              <a:headEnd len="med" w="med" type="none"/>
              <a:tailEnd len="med" w="med" type="none"/>
            </a:ln>
          </p:spPr>
        </p:cxnSp>
        <p:cxnSp>
          <p:nvCxnSpPr>
            <p:cNvPr id="537" name="Shape 537"/>
            <p:cNvCxnSpPr>
              <a:stCxn id="534" idx="2"/>
              <a:endCxn id="538" idx="0"/>
            </p:cNvCxnSpPr>
            <p:nvPr/>
          </p:nvCxnSpPr>
          <p:spPr>
            <a:xfrm>
              <a:off x="6510265" y="4831498"/>
              <a:ext cx="1323000" cy="835800"/>
            </a:xfrm>
            <a:prstGeom prst="straightConnector1">
              <a:avLst/>
            </a:prstGeom>
            <a:noFill/>
            <a:ln cap="flat" cmpd="sng" w="38100">
              <a:solidFill>
                <a:schemeClr val="dk2"/>
              </a:solidFill>
              <a:prstDash val="solid"/>
              <a:round/>
              <a:headEnd len="med" w="med" type="none"/>
              <a:tailEnd len="med" w="med" type="none"/>
            </a:ln>
          </p:spPr>
        </p:cxnSp>
        <p:sp>
          <p:nvSpPr>
            <p:cNvPr id="539" name="Shape 539"/>
            <p:cNvSpPr txBox="1"/>
            <p:nvPr/>
          </p:nvSpPr>
          <p:spPr>
            <a:xfrm>
              <a:off x="5665088" y="5145362"/>
              <a:ext cx="1674600" cy="431672"/>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2400">
                  <a:latin typeface="Georgia"/>
                  <a:ea typeface="Georgia"/>
                  <a:cs typeface="Georgia"/>
                  <a:sym typeface="Georgia"/>
                </a:rPr>
                <a:t>Branches</a:t>
              </a:r>
              <a:endParaRPr b="1" sz="2400">
                <a:latin typeface="Georgia"/>
                <a:ea typeface="Georgia"/>
                <a:cs typeface="Georgia"/>
                <a:sym typeface="Georgia"/>
              </a:endParaRPr>
            </a:p>
          </p:txBody>
        </p:sp>
        <p:sp>
          <p:nvSpPr>
            <p:cNvPr id="536" name="Shape 536"/>
            <p:cNvSpPr/>
            <p:nvPr/>
          </p:nvSpPr>
          <p:spPr>
            <a:xfrm>
              <a:off x="4328890" y="566730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Child</a:t>
              </a:r>
              <a:endParaRPr b="1" sz="2400">
                <a:latin typeface="Georgia"/>
                <a:ea typeface="Georgia"/>
                <a:cs typeface="Georgia"/>
                <a:sym typeface="Georgia"/>
              </a:endParaRPr>
            </a:p>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sp>
          <p:nvSpPr>
            <p:cNvPr id="538" name="Shape 538"/>
            <p:cNvSpPr/>
            <p:nvPr/>
          </p:nvSpPr>
          <p:spPr>
            <a:xfrm>
              <a:off x="6995890" y="566730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Child</a:t>
              </a:r>
              <a:endParaRPr b="1" sz="2400">
                <a:latin typeface="Georgia"/>
                <a:ea typeface="Georgia"/>
                <a:cs typeface="Georgia"/>
                <a:sym typeface="Georgia"/>
              </a:endParaRPr>
            </a:p>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idx="1" type="body"/>
          </p:nvPr>
        </p:nvSpPr>
        <p:spPr>
          <a:xfrm>
            <a:off x="635000" y="1325800"/>
            <a:ext cx="70101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Each child is another node in the tree and contains its own </a:t>
            </a:r>
            <a:r>
              <a:rPr i="1" lang="en-US" sz="2800">
                <a:latin typeface="Georgia"/>
                <a:ea typeface="Georgia"/>
                <a:cs typeface="Georgia"/>
                <a:sym typeface="Georgia"/>
              </a:rPr>
              <a:t>subtree</a:t>
            </a:r>
            <a:r>
              <a:rPr lang="en-US" sz="2800">
                <a:latin typeface="Georgia"/>
                <a:ea typeface="Georgia"/>
                <a:cs typeface="Georgia"/>
                <a:sym typeface="Georgia"/>
              </a:rPr>
              <a:t>.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Nodes without any children are known as </a:t>
            </a:r>
            <a:r>
              <a:rPr i="1" lang="en-US" sz="2800">
                <a:latin typeface="Georgia"/>
                <a:ea typeface="Georgia"/>
                <a:cs typeface="Georgia"/>
                <a:sym typeface="Georgia"/>
              </a:rPr>
              <a:t>leaf</a:t>
            </a:r>
            <a:r>
              <a:rPr lang="en-US" sz="2800">
                <a:latin typeface="Georgia"/>
                <a:ea typeface="Georgia"/>
                <a:cs typeface="Georgia"/>
                <a:sym typeface="Georgia"/>
              </a:rPr>
              <a:t> nodes.</a:t>
            </a:r>
            <a:endParaRPr sz="2800">
              <a:latin typeface="Georgia"/>
              <a:ea typeface="Georgia"/>
              <a:cs typeface="Georgia"/>
              <a:sym typeface="Georgia"/>
            </a:endParaRPr>
          </a:p>
        </p:txBody>
      </p:sp>
      <p:sp>
        <p:nvSpPr>
          <p:cNvPr id="545" name="Shape 54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TREES</a:t>
            </a:r>
            <a:endParaRPr>
              <a:latin typeface="Oswald"/>
              <a:ea typeface="Oswald"/>
              <a:cs typeface="Oswald"/>
              <a:sym typeface="Oswald"/>
            </a:endParaRP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Child</a:t>
              </a:r>
              <a:endParaRPr b="1" sz="2400">
                <a:latin typeface="Georgia"/>
                <a:ea typeface="Georgia"/>
                <a:cs typeface="Georgia"/>
                <a:sym typeface="Georgia"/>
              </a:endParaRPr>
            </a:p>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sp>
          <p:nvSpPr>
            <p:cNvPr id="548" name="Shape 548"/>
            <p:cNvSpPr/>
            <p:nvPr/>
          </p:nvSpPr>
          <p:spPr>
            <a:xfrm>
              <a:off x="9720100" y="5165649"/>
              <a:ext cx="16746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Georgia"/>
                  <a:ea typeface="Georgia"/>
                  <a:cs typeface="Georgia"/>
                  <a:sym typeface="Georgia"/>
                </a:rPr>
                <a:t>Leaf Node</a:t>
              </a:r>
              <a:endParaRPr/>
            </a:p>
          </p:txBody>
        </p:sp>
        <p:sp>
          <p:nvSpPr>
            <p:cNvPr id="549" name="Shape 549"/>
            <p:cNvSpPr/>
            <p:nvPr/>
          </p:nvSpPr>
          <p:spPr>
            <a:xfrm>
              <a:off x="7108675" y="5165649"/>
              <a:ext cx="16746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cxnSp>
          <p:nvCxnSpPr>
            <p:cNvPr id="550" name="Shape 550"/>
            <p:cNvCxnSpPr>
              <a:stCxn id="547" idx="2"/>
              <a:endCxn id="549" idx="0"/>
            </p:cNvCxnSpPr>
            <p:nvPr/>
          </p:nvCxnSpPr>
          <p:spPr>
            <a:xfrm flipH="1">
              <a:off x="7945852" y="4330407"/>
              <a:ext cx="1313700" cy="835200"/>
            </a:xfrm>
            <a:prstGeom prst="straightConnector1">
              <a:avLst/>
            </a:prstGeom>
            <a:noFill/>
            <a:ln cap="flat" cmpd="sng" w="38100">
              <a:solidFill>
                <a:schemeClr val="dk2"/>
              </a:solidFill>
              <a:prstDash val="solid"/>
              <a:round/>
              <a:headEnd len="med" w="med" type="none"/>
              <a:tailEnd len="med" w="med" type="none"/>
            </a:ln>
          </p:spPr>
        </p:cxnSp>
        <p:cxnSp>
          <p:nvCxnSpPr>
            <p:cNvPr id="551" name="Shape 551"/>
            <p:cNvCxnSpPr>
              <a:stCxn id="547" idx="2"/>
              <a:endCxn id="548" idx="0"/>
            </p:cNvCxnSpPr>
            <p:nvPr/>
          </p:nvCxnSpPr>
          <p:spPr>
            <a:xfrm>
              <a:off x="9259552" y="4330407"/>
              <a:ext cx="1297800" cy="835200"/>
            </a:xfrm>
            <a:prstGeom prst="straightConnector1">
              <a:avLst/>
            </a:prstGeom>
            <a:noFill/>
            <a:ln cap="flat" cmpd="sng" w="38100">
              <a:solidFill>
                <a:schemeClr val="dk2"/>
              </a:solidFill>
              <a:prstDash val="solid"/>
              <a:round/>
              <a:headEnd len="med" w="med" type="none"/>
              <a:tailEnd len="med" w="med" type="none"/>
            </a:ln>
          </p:spPr>
        </p:cxnSp>
        <p:sp>
          <p:nvSpPr>
            <p:cNvPr id="552" name="Shape 552"/>
            <p:cNvSpPr txBox="1"/>
            <p:nvPr/>
          </p:nvSpPr>
          <p:spPr>
            <a:xfrm>
              <a:off x="8414375" y="4644312"/>
              <a:ext cx="16746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Branches</a:t>
              </a:r>
              <a:endParaRPr b="1" sz="2400">
                <a:latin typeface="Georgia"/>
                <a:ea typeface="Georgia"/>
                <a:cs typeface="Georgia"/>
                <a:sym typeface="Georgia"/>
              </a:endParaRPr>
            </a:p>
          </p:txBody>
        </p:sp>
        <p:sp>
          <p:nvSpPr>
            <p:cNvPr id="553" name="Shape 553"/>
            <p:cNvSpPr/>
            <p:nvPr/>
          </p:nvSpPr>
          <p:spPr>
            <a:xfrm>
              <a:off x="9711565" y="1312757"/>
              <a:ext cx="1674600" cy="1080341"/>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Node</a:t>
              </a:r>
              <a:endParaRPr b="1" sz="2400">
                <a:latin typeface="Georgia"/>
                <a:ea typeface="Georgia"/>
                <a:cs typeface="Georgia"/>
                <a:sym typeface="Georgia"/>
              </a:endParaRPr>
            </a:p>
          </p:txBody>
        </p:sp>
        <p:cxnSp>
          <p:nvCxnSpPr>
            <p:cNvPr id="554" name="Shape 554"/>
            <p:cNvCxnSpPr>
              <a:stCxn id="553" idx="2"/>
              <a:endCxn id="547" idx="0"/>
            </p:cNvCxnSpPr>
            <p:nvPr/>
          </p:nvCxnSpPr>
          <p:spPr>
            <a:xfrm flipH="1">
              <a:off x="9259465" y="2393098"/>
              <a:ext cx="1289400" cy="857100"/>
            </a:xfrm>
            <a:prstGeom prst="straightConnector1">
              <a:avLst/>
            </a:prstGeom>
            <a:noFill/>
            <a:ln cap="flat" cmpd="sng" w="38100">
              <a:solidFill>
                <a:schemeClr val="dk2"/>
              </a:solidFill>
              <a:prstDash val="solid"/>
              <a:round/>
              <a:headEnd len="med" w="med" type="none"/>
              <a:tailEnd len="med" w="med" type="none"/>
            </a:ln>
          </p:spPr>
        </p:cxnSp>
        <p:cxnSp>
          <p:nvCxnSpPr>
            <p:cNvPr id="555" name="Shape 555"/>
            <p:cNvCxnSpPr>
              <a:endCxn id="556" idx="0"/>
            </p:cNvCxnSpPr>
            <p:nvPr/>
          </p:nvCxnSpPr>
          <p:spPr>
            <a:xfrm>
              <a:off x="10557352" y="2404107"/>
              <a:ext cx="1293000" cy="846000"/>
            </a:xfrm>
            <a:prstGeom prst="straightConnector1">
              <a:avLst/>
            </a:prstGeom>
            <a:noFill/>
            <a:ln cap="flat" cmpd="sng" w="38100">
              <a:solidFill>
                <a:schemeClr val="dk2"/>
              </a:solidFill>
              <a:prstDash val="solid"/>
              <a:round/>
              <a:headEnd len="med" w="med" type="none"/>
              <a:tailEnd len="med" w="med" type="none"/>
            </a:ln>
          </p:spPr>
        </p:cxnSp>
        <p:sp>
          <p:nvSpPr>
            <p:cNvPr id="557" name="Shape 557"/>
            <p:cNvSpPr txBox="1"/>
            <p:nvPr/>
          </p:nvSpPr>
          <p:spPr>
            <a:xfrm>
              <a:off x="9703688" y="2706962"/>
              <a:ext cx="1674600" cy="4316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Branches</a:t>
              </a:r>
              <a:endParaRPr b="1" sz="2400">
                <a:latin typeface="Georgia"/>
                <a:ea typeface="Georgia"/>
                <a:cs typeface="Georgia"/>
                <a:sym typeface="Georgia"/>
              </a:endParaRPr>
            </a:p>
          </p:txBody>
        </p:sp>
        <p:sp>
          <p:nvSpPr>
            <p:cNvPr id="556" name="Shape 556"/>
            <p:cNvSpPr/>
            <p:nvPr/>
          </p:nvSpPr>
          <p:spPr>
            <a:xfrm>
              <a:off x="11013052" y="325010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idx="1" type="body"/>
          </p:nvPr>
        </p:nvSpPr>
        <p:spPr>
          <a:xfrm>
            <a:off x="635000" y="1301275"/>
            <a:ext cx="74109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decision tree</a:t>
            </a:r>
            <a:r>
              <a:rPr lang="en-US" sz="2800">
                <a:latin typeface="Georgia"/>
                <a:ea typeface="Georgia"/>
                <a:cs typeface="Georgia"/>
                <a:sym typeface="Georgia"/>
              </a:rPr>
              <a:t> contains a question at every node.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endParaRPr sz="2800">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Once we don’t have any more questions (at the </a:t>
            </a:r>
            <a:r>
              <a:rPr i="1" lang="en-US" sz="2800">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Note:  The next question is always dependent on the last.</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563" name="Shape 56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a:t>
            </a:r>
            <a:endParaRPr>
              <a:latin typeface="Oswald"/>
              <a:ea typeface="Oswald"/>
              <a:cs typeface="Oswald"/>
              <a:sym typeface="Oswald"/>
            </a:endParaRP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Question</a:t>
                </a:r>
                <a:endParaRPr b="1" sz="2400">
                  <a:latin typeface="Georgia"/>
                  <a:ea typeface="Georgia"/>
                  <a:cs typeface="Georgia"/>
                  <a:sym typeface="Georgia"/>
                </a:endParaRPr>
              </a:p>
            </p:txBody>
          </p:sp>
          <p:sp>
            <p:nvSpPr>
              <p:cNvPr id="567" name="Shape 567"/>
              <p:cNvSpPr/>
              <p:nvPr/>
            </p:nvSpPr>
            <p:spPr>
              <a:xfrm>
                <a:off x="9720100" y="5165649"/>
                <a:ext cx="16746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Georgia"/>
                    <a:ea typeface="Georgia"/>
                    <a:cs typeface="Georgia"/>
                    <a:sym typeface="Georgia"/>
                  </a:rPr>
                  <a:t>Question</a:t>
                </a:r>
                <a:endParaRPr/>
              </a:p>
            </p:txBody>
          </p:sp>
          <p:sp>
            <p:nvSpPr>
              <p:cNvPr id="568" name="Shape 568"/>
              <p:cNvSpPr/>
              <p:nvPr/>
            </p:nvSpPr>
            <p:spPr>
              <a:xfrm>
                <a:off x="7108675" y="5165649"/>
                <a:ext cx="16746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cxnSp>
            <p:nvCxnSpPr>
              <p:cNvPr id="569" name="Shape 569"/>
              <p:cNvCxnSpPr>
                <a:stCxn id="566" idx="2"/>
                <a:endCxn id="568" idx="0"/>
              </p:cNvCxnSpPr>
              <p:nvPr/>
            </p:nvCxnSpPr>
            <p:spPr>
              <a:xfrm flipH="1">
                <a:off x="7945852" y="4330407"/>
                <a:ext cx="1313700" cy="835200"/>
              </a:xfrm>
              <a:prstGeom prst="straightConnector1">
                <a:avLst/>
              </a:prstGeom>
              <a:noFill/>
              <a:ln cap="flat" cmpd="sng" w="38100">
                <a:solidFill>
                  <a:schemeClr val="dk2"/>
                </a:solidFill>
                <a:prstDash val="solid"/>
                <a:round/>
                <a:headEnd len="med" w="med" type="none"/>
                <a:tailEnd len="med" w="med" type="none"/>
              </a:ln>
            </p:spPr>
          </p:cxnSp>
          <p:cxnSp>
            <p:nvCxnSpPr>
              <p:cNvPr id="570" name="Shape 570"/>
              <p:cNvCxnSpPr>
                <a:stCxn id="566" idx="2"/>
                <a:endCxn id="567" idx="0"/>
              </p:cNvCxnSpPr>
              <p:nvPr/>
            </p:nvCxnSpPr>
            <p:spPr>
              <a:xfrm>
                <a:off x="9259552" y="4330407"/>
                <a:ext cx="1297800" cy="835200"/>
              </a:xfrm>
              <a:prstGeom prst="straightConnector1">
                <a:avLst/>
              </a:prstGeom>
              <a:noFill/>
              <a:ln cap="flat" cmpd="sng" w="38100">
                <a:solidFill>
                  <a:schemeClr val="dk2"/>
                </a:solidFill>
                <a:prstDash val="solid"/>
                <a:round/>
                <a:headEnd len="med" w="med" type="none"/>
                <a:tailEnd len="med" w="med" type="none"/>
              </a:ln>
            </p:spPr>
          </p:cxnSp>
          <p:sp>
            <p:nvSpPr>
              <p:cNvPr id="571" name="Shape 571"/>
              <p:cNvSpPr/>
              <p:nvPr/>
            </p:nvSpPr>
            <p:spPr>
              <a:xfrm>
                <a:off x="9711565" y="131275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Question</a:t>
                </a:r>
                <a:endParaRPr b="1" sz="2400">
                  <a:latin typeface="Georgia"/>
                  <a:ea typeface="Georgia"/>
                  <a:cs typeface="Georgia"/>
                  <a:sym typeface="Georgia"/>
                </a:endParaRPr>
              </a:p>
            </p:txBody>
          </p:sp>
          <p:cxnSp>
            <p:nvCxnSpPr>
              <p:cNvPr id="572" name="Shape 572"/>
              <p:cNvCxnSpPr>
                <a:stCxn id="571" idx="2"/>
                <a:endCxn id="566" idx="0"/>
              </p:cNvCxnSpPr>
              <p:nvPr/>
            </p:nvCxnSpPr>
            <p:spPr>
              <a:xfrm flipH="1">
                <a:off x="9259465" y="2393057"/>
                <a:ext cx="1289400" cy="857100"/>
              </a:xfrm>
              <a:prstGeom prst="straightConnector1">
                <a:avLst/>
              </a:prstGeom>
              <a:noFill/>
              <a:ln cap="flat" cmpd="sng" w="38100">
                <a:solidFill>
                  <a:schemeClr val="dk2"/>
                </a:solidFill>
                <a:prstDash val="solid"/>
                <a:round/>
                <a:headEnd len="med" w="med" type="none"/>
                <a:tailEnd len="med" w="med" type="none"/>
              </a:ln>
            </p:spPr>
          </p:cxnSp>
          <p:cxnSp>
            <p:nvCxnSpPr>
              <p:cNvPr id="573" name="Shape 573"/>
              <p:cNvCxnSpPr>
                <a:endCxn id="574" idx="0"/>
              </p:cNvCxnSpPr>
              <p:nvPr/>
            </p:nvCxnSpPr>
            <p:spPr>
              <a:xfrm>
                <a:off x="10557352" y="2404107"/>
                <a:ext cx="1293000" cy="846000"/>
              </a:xfrm>
              <a:prstGeom prst="straightConnector1">
                <a:avLst/>
              </a:prstGeom>
              <a:noFill/>
              <a:ln cap="flat" cmpd="sng" w="38100">
                <a:solidFill>
                  <a:schemeClr val="dk2"/>
                </a:solidFill>
                <a:prstDash val="solid"/>
                <a:round/>
                <a:headEnd len="med" w="med" type="none"/>
                <a:tailEnd len="med" w="med" type="none"/>
              </a:ln>
            </p:spPr>
          </p:cxnSp>
          <p:sp>
            <p:nvSpPr>
              <p:cNvPr id="574" name="Shape 574"/>
              <p:cNvSpPr/>
              <p:nvPr/>
            </p:nvSpPr>
            <p:spPr>
              <a:xfrm>
                <a:off x="11013052" y="3250107"/>
                <a:ext cx="1674600" cy="10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grpSp>
        <p:sp>
          <p:nvSpPr>
            <p:cNvPr id="575" name="Shape 575"/>
            <p:cNvSpPr/>
            <p:nvPr/>
          </p:nvSpPr>
          <p:spPr>
            <a:xfrm>
              <a:off x="10634500" y="6384849"/>
              <a:ext cx="16746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Georgia"/>
                  <a:ea typeface="Georgia"/>
                  <a:cs typeface="Georgia"/>
                  <a:sym typeface="Georgia"/>
                </a:rPr>
                <a:t>Leaf Node</a:t>
              </a:r>
              <a:endParaRPr/>
            </a:p>
          </p:txBody>
        </p:sp>
        <p:sp>
          <p:nvSpPr>
            <p:cNvPr id="576" name="Shape 576"/>
            <p:cNvSpPr/>
            <p:nvPr/>
          </p:nvSpPr>
          <p:spPr>
            <a:xfrm>
              <a:off x="8023075" y="6384849"/>
              <a:ext cx="16746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Georgia"/>
                  <a:ea typeface="Georgia"/>
                  <a:cs typeface="Georgia"/>
                  <a:sym typeface="Georgia"/>
                </a:rPr>
                <a:t>Leaf Node</a:t>
              </a:r>
              <a:endParaRPr b="1" sz="2400">
                <a:latin typeface="Georgia"/>
                <a:ea typeface="Georgia"/>
                <a:cs typeface="Georgia"/>
                <a:sym typeface="Georgia"/>
              </a:endParaRPr>
            </a:p>
          </p:txBody>
        </p:sp>
        <p:cxnSp>
          <p:nvCxnSpPr>
            <p:cNvPr id="577" name="Shape 577"/>
            <p:cNvCxnSpPr>
              <a:stCxn id="567" idx="2"/>
              <a:endCxn id="576" idx="0"/>
            </p:cNvCxnSpPr>
            <p:nvPr/>
          </p:nvCxnSpPr>
          <p:spPr>
            <a:xfrm flipH="1">
              <a:off x="8860300" y="6016149"/>
              <a:ext cx="1316100" cy="368700"/>
            </a:xfrm>
            <a:prstGeom prst="straightConnector1">
              <a:avLst/>
            </a:prstGeom>
            <a:noFill/>
            <a:ln cap="flat" cmpd="sng" w="38100">
              <a:solidFill>
                <a:schemeClr val="dk2"/>
              </a:solidFill>
              <a:prstDash val="solid"/>
              <a:round/>
              <a:headEnd len="med" w="med" type="none"/>
              <a:tailEnd len="med" w="med" type="none"/>
            </a:ln>
          </p:spPr>
        </p:cxnSp>
        <p:cxnSp>
          <p:nvCxnSpPr>
            <p:cNvPr id="578" name="Shape 578"/>
            <p:cNvCxnSpPr>
              <a:stCxn id="567" idx="2"/>
              <a:endCxn id="575" idx="0"/>
            </p:cNvCxnSpPr>
            <p:nvPr/>
          </p:nvCxnSpPr>
          <p:spPr>
            <a:xfrm>
              <a:off x="10176400" y="6016149"/>
              <a:ext cx="1295400" cy="3687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21" name="Shape 421"/>
          <p:cNvSpPr/>
          <p:nvPr/>
        </p:nvSpPr>
        <p:spPr>
          <a:xfrm>
            <a:off x="635000" y="144222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22" name="Shape 422"/>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Insert Text Here</a:t>
            </a:r>
            <a:endParaRPr b="0" i="0" sz="2800" u="none" cap="none" strike="noStrike">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Shape 58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Let’s suppose we want to predict if an article is a news article.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questions should we ask to make a prediction?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 many questions should we ask?</a:t>
            </a:r>
            <a:endParaRPr sz="2800">
              <a:latin typeface="Georgia"/>
              <a:ea typeface="Georgia"/>
              <a:cs typeface="Georgia"/>
              <a:sym typeface="Georgia"/>
            </a:endParaRPr>
          </a:p>
        </p:txBody>
      </p:sp>
      <p:sp>
        <p:nvSpPr>
          <p:cNvPr id="584" name="Shape 58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a:t>
            </a:r>
            <a:endParaRPr>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may start by asking:  does it mention a President?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it does, it must be a news article.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not, let’s ask another question:  does the article contain other political features?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not, does the article contain references to political topics?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could keep going on in this manner until we were satisfied.</a:t>
            </a:r>
            <a:endParaRPr sz="2800">
              <a:latin typeface="Georgia"/>
              <a:ea typeface="Georgia"/>
              <a:cs typeface="Georgia"/>
              <a:sym typeface="Georgia"/>
            </a:endParaRPr>
          </a:p>
        </p:txBody>
      </p:sp>
      <p:sp>
        <p:nvSpPr>
          <p:cNvPr id="590" name="Shape 59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a:t>
            </a:r>
            <a:endParaRPr>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98" name="Shape 598"/>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0" lvl="0" marL="0" rtl="0">
              <a:spcBef>
                <a:spcPts val="0"/>
              </a:spcBef>
              <a:spcAft>
                <a:spcPts val="0"/>
              </a:spcAft>
              <a:buNone/>
            </a:pPr>
            <a:r>
              <a:rPr lang="en-US" sz="1800">
                <a:solidFill>
                  <a:schemeClr val="dk1"/>
                </a:solidFill>
                <a:latin typeface="Georgia"/>
                <a:ea typeface="Georgia"/>
                <a:cs typeface="Georgia"/>
                <a:sym typeface="Georgia"/>
              </a:rPr>
              <a:t>Let’s work as a class to accomplish the following:</a:t>
            </a:r>
            <a:endParaRPr sz="1800">
              <a:solidFill>
                <a:schemeClr val="dk1"/>
              </a:solidFill>
              <a:latin typeface="Georgia"/>
              <a:ea typeface="Georgia"/>
              <a:cs typeface="Georgia"/>
              <a:sym typeface="Georgia"/>
            </a:endParaRPr>
          </a:p>
          <a:p>
            <a:pPr indent="0" lvl="0" marL="0" rtl="0">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Build a decision tree to determine the above.</a:t>
            </a:r>
            <a:endParaRPr sz="1800">
              <a:solidFill>
                <a:schemeClr val="dk1"/>
              </a:solidFill>
              <a:latin typeface="Georgia"/>
              <a:ea typeface="Georgia"/>
              <a:cs typeface="Georgia"/>
              <a:sym typeface="Georgia"/>
            </a:endParaRPr>
          </a:p>
        </p:txBody>
      </p:sp>
      <p:sp>
        <p:nvSpPr>
          <p:cNvPr id="599" name="Shape 599"/>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Our decision tree</a:t>
            </a:r>
            <a:endParaRPr>
              <a:latin typeface="Georgia"/>
              <a:ea typeface="Georgia"/>
              <a:cs typeface="Georgia"/>
              <a:sym typeface="Georgia"/>
            </a:endParaRPr>
          </a:p>
        </p:txBody>
      </p:sp>
      <p:sp>
        <p:nvSpPr>
          <p:cNvPr id="600" name="Shape 600"/>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01" name="Shape 601"/>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602" name="Shape 602"/>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Shape 607"/>
          <p:cNvSpPr txBox="1"/>
          <p:nvPr>
            <p:ph idx="1" type="body"/>
          </p:nvPr>
        </p:nvSpPr>
        <p:spPr>
          <a:xfrm>
            <a:off x="635000"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Decision trees are </a:t>
            </a:r>
            <a:r>
              <a:rPr i="1" lang="en-US" sz="2800">
                <a:latin typeface="Georgia"/>
                <a:ea typeface="Georgia"/>
                <a:cs typeface="Georgia"/>
                <a:sym typeface="Georgia"/>
              </a:rPr>
              <a:t>non-linear</a:t>
            </a:r>
            <a:r>
              <a:rPr lang="en-US" sz="2800">
                <a:latin typeface="Georgia"/>
                <a:ea typeface="Georgia"/>
                <a:cs typeface="Georgia"/>
                <a:sym typeface="Georgia"/>
              </a:rPr>
              <a:t>, an advantage over logistic regression.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endParaRPr i="1" sz="2800">
              <a:latin typeface="Georgia"/>
              <a:ea typeface="Georgia"/>
              <a:cs typeface="Georgia"/>
              <a:sym typeface="Georgia"/>
            </a:endParaRPr>
          </a:p>
        </p:txBody>
      </p:sp>
      <p:sp>
        <p:nvSpPr>
          <p:cNvPr id="608" name="Shape 60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COMPARISON TO PREVIOUS MODELS</a:t>
            </a:r>
            <a:endParaRPr>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idx="1" type="body"/>
          </p:nvPr>
        </p:nvSpPr>
        <p:spPr>
          <a:xfrm>
            <a:off x="635000"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Linear vs. non-linear classification models</a:t>
            </a:r>
            <a:endParaRPr i="1" sz="2800">
              <a:latin typeface="Georgia"/>
              <a:ea typeface="Georgia"/>
              <a:cs typeface="Georgia"/>
              <a:sym typeface="Georgia"/>
            </a:endParaRPr>
          </a:p>
        </p:txBody>
      </p:sp>
      <p:sp>
        <p:nvSpPr>
          <p:cNvPr id="614" name="Shape 61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COMPARISON TO PREVIOUS MODELS</a:t>
            </a:r>
            <a:endParaRPr>
              <a:latin typeface="Oswald"/>
              <a:ea typeface="Oswald"/>
              <a:cs typeface="Oswald"/>
              <a:sym typeface="Oswald"/>
            </a:endParaRP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idx="1" type="body"/>
          </p:nvPr>
        </p:nvSpPr>
        <p:spPr>
          <a:xfrm>
            <a:off x="635000"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 example of this difference is the relationship between years of education and salary.  In a </a:t>
            </a:r>
            <a:r>
              <a:rPr i="1" lang="en-US" sz="2800">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i="1" lang="en-US" sz="2800">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Trees automatically contain interaction of features, since each question is dependent on the last.</a:t>
            </a:r>
            <a:endParaRPr i="1" sz="2800">
              <a:latin typeface="Georgia"/>
              <a:ea typeface="Georgia"/>
              <a:cs typeface="Georgia"/>
              <a:sym typeface="Georgia"/>
            </a:endParaRPr>
          </a:p>
        </p:txBody>
      </p:sp>
      <p:sp>
        <p:nvSpPr>
          <p:cNvPr id="621" name="Shape 62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COMPARISON TO PREVIOUS MODELS</a:t>
            </a:r>
            <a:endParaRPr>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Training a decision model is deciding the best set of questions to ask.</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quantify the </a:t>
            </a:r>
            <a:r>
              <a:rPr i="1" lang="en-US" sz="2800">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want to choose the question that gives us the best </a:t>
            </a:r>
            <a:r>
              <a:rPr i="1" lang="en-US" sz="2800">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is done </a:t>
            </a:r>
            <a:r>
              <a:rPr i="1" lang="en-US" sz="2800">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endParaRPr sz="2800">
              <a:latin typeface="Georgia"/>
              <a:ea typeface="Georgia"/>
              <a:cs typeface="Georgia"/>
              <a:sym typeface="Georgia"/>
            </a:endParaRPr>
          </a:p>
        </p:txBody>
      </p:sp>
      <p:sp>
        <p:nvSpPr>
          <p:cNvPr id="633" name="Shape 63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First, let’s choose the feature that gives us the highest purity, the recipe feature.</a:t>
            </a:r>
            <a:endParaRPr sz="2800">
              <a:latin typeface="Georgia"/>
              <a:ea typeface="Georgia"/>
              <a:cs typeface="Georgia"/>
              <a:sym typeface="Georgia"/>
            </a:endParaRPr>
          </a:p>
        </p:txBody>
      </p:sp>
      <p:sp>
        <p:nvSpPr>
          <p:cNvPr id="639" name="Shape 63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pic>
        <p:nvPicPr>
          <p:cNvPr id="640" name="Shape 640"/>
          <p:cNvPicPr preferRelativeResize="0"/>
          <p:nvPr/>
        </p:nvPicPr>
        <p:blipFill>
          <a:blip r:embed="rId3">
            <a:alphaModFix/>
          </a:blip>
          <a:stretch>
            <a:fillRect/>
          </a:stretch>
        </p:blipFill>
        <p:spPr>
          <a:xfrm>
            <a:off x="4153675" y="4398750"/>
            <a:ext cx="4697450" cy="2283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take each side of the tree and repeat the process.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endParaRPr sz="2800">
              <a:latin typeface="Georgia"/>
              <a:ea typeface="Georgia"/>
              <a:cs typeface="Georgia"/>
              <a:sym typeface="Georgia"/>
            </a:endParaRPr>
          </a:p>
        </p:txBody>
      </p:sp>
      <p:sp>
        <p:nvSpPr>
          <p:cNvPr id="646" name="Shape 64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DECISION TREE MODEL</a:t>
            </a:r>
            <a:endParaRPr>
              <a:latin typeface="Oswald"/>
              <a:ea typeface="Oswald"/>
              <a:cs typeface="Oswald"/>
              <a:sym typeface="Oswald"/>
            </a:endParaRPr>
          </a:p>
        </p:txBody>
      </p:sp>
      <p:pic>
        <p:nvPicPr>
          <p:cNvPr id="647" name="Shape 647"/>
          <p:cNvPicPr preferRelativeResize="0"/>
          <p:nvPr/>
        </p:nvPicPr>
        <p:blipFill>
          <a:blip r:embed="rId3">
            <a:alphaModFix/>
          </a:blip>
          <a:stretch>
            <a:fillRect/>
          </a:stretch>
        </p:blipFill>
        <p:spPr>
          <a:xfrm>
            <a:off x="2716213" y="2341563"/>
            <a:ext cx="7572375" cy="292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28" name="Shape 428"/>
          <p:cNvSpPr/>
          <p:nvPr/>
        </p:nvSpPr>
        <p:spPr>
          <a:xfrm>
            <a:off x="635000" y="144222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29" name="Shape 429"/>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Insert Text Here</a:t>
            </a:r>
            <a:endParaRPr b="0" i="0" sz="2800" u="none" cap="none" strike="noStrike">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Predictions are made by answering each of the questions.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In our sample tree, if we want to classify a new article, ask:</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Does the article contain the word recipe?</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If it doesn’t, does the article have a lot of images?</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If it does, then 630 / 943 article are evergreen.</a:t>
            </a:r>
            <a:endParaRPr sz="2800">
              <a:latin typeface="Georgia"/>
              <a:ea typeface="Georgia"/>
              <a:cs typeface="Georgia"/>
              <a:sym typeface="Georgia"/>
            </a:endParaRPr>
          </a:p>
          <a:p>
            <a:pPr indent="-256539" lvl="2" marL="11176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So we can assign a 0.67 probability for evergreen sites.</a:t>
            </a:r>
            <a:endParaRPr sz="2800">
              <a:latin typeface="Georgia"/>
              <a:ea typeface="Georgia"/>
              <a:cs typeface="Georgia"/>
              <a:sym typeface="Georgia"/>
            </a:endParaRPr>
          </a:p>
        </p:txBody>
      </p:sp>
      <p:sp>
        <p:nvSpPr>
          <p:cNvPr id="653" name="Shape 65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MAKING PREDICTIONS FROM A DECISION TREE</a:t>
            </a:r>
            <a:endParaRPr>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Shape 658"/>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61" name="Shape 661"/>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How do we classify a new article?</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How do we make predictions from a decision tree?</a:t>
            </a:r>
            <a:endParaRPr sz="1800">
              <a:solidFill>
                <a:schemeClr val="dk1"/>
              </a:solidFill>
              <a:latin typeface="Georgia"/>
              <a:ea typeface="Georgia"/>
              <a:cs typeface="Georgia"/>
              <a:sym typeface="Georgia"/>
            </a:endParaRPr>
          </a:p>
        </p:txBody>
      </p:sp>
      <p:sp>
        <p:nvSpPr>
          <p:cNvPr id="662" name="Shape 662"/>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663" name="Shape 663"/>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64" name="Shape 664"/>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665" name="Shape 665"/>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671" name="Shape 671"/>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DECISION TREES IN SCIKIT-LEARN</a:t>
            </a:r>
            <a:endParaRPr sz="9600">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78" name="Shape 678"/>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In the starter code notebook, work through the exercises titled “Decision Trees in scikit-learn”.</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In your groups from earlier, work on evaluating the decision tree using cross-validation methods.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What metrics would work best?  Why?</a:t>
            </a:r>
            <a:endParaRPr sz="1800">
              <a:latin typeface="Georgia"/>
              <a:ea typeface="Georgia"/>
              <a:cs typeface="Georgia"/>
              <a:sym typeface="Georgia"/>
            </a:endParaRPr>
          </a:p>
          <a:p>
            <a:pPr indent="0" lvl="0" marL="0" rtl="0">
              <a:spcBef>
                <a:spcPts val="0"/>
              </a:spcBef>
              <a:spcAft>
                <a:spcPts val="0"/>
              </a:spcAft>
              <a:buNone/>
            </a:pPr>
            <a:r>
              <a:t/>
            </a:r>
            <a:endParaRPr b="1" sz="1800">
              <a:latin typeface="Georgia"/>
              <a:ea typeface="Georgia"/>
              <a:cs typeface="Georgia"/>
              <a:sym typeface="Georgia"/>
            </a:endParaRPr>
          </a:p>
          <a:p>
            <a:pPr indent="0" lvl="0" marL="0" rtl="0">
              <a:spcBef>
                <a:spcPts val="0"/>
              </a:spcBef>
              <a:spcAft>
                <a:spcPts val="0"/>
              </a:spcAft>
              <a:buNone/>
            </a:pPr>
            <a:r>
              <a:rPr b="1" lang="en-US" sz="1800">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endParaRPr sz="1800">
              <a:latin typeface="Georgia"/>
              <a:ea typeface="Georgia"/>
              <a:cs typeface="Georgia"/>
              <a:sym typeface="Georgia"/>
            </a:endParaRPr>
          </a:p>
        </p:txBody>
      </p:sp>
      <p:sp>
        <p:nvSpPr>
          <p:cNvPr id="679" name="Shape 679"/>
          <p:cNvSpPr/>
          <p:nvPr/>
        </p:nvSpPr>
        <p:spPr>
          <a:xfrm>
            <a:off x="3052756" y="5792350"/>
            <a:ext cx="8664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Completed exercises and answer to #3</a:t>
            </a:r>
            <a:endParaRPr>
              <a:latin typeface="Georgia"/>
              <a:ea typeface="Georgia"/>
              <a:cs typeface="Georgia"/>
              <a:sym typeface="Georgia"/>
            </a:endParaRPr>
          </a:p>
        </p:txBody>
      </p:sp>
      <p:sp>
        <p:nvSpPr>
          <p:cNvPr id="680" name="Shape 680"/>
          <p:cNvSpPr/>
          <p:nvPr/>
        </p:nvSpPr>
        <p:spPr>
          <a:xfrm>
            <a:off x="2989800" y="1776150"/>
            <a:ext cx="8950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(15 minutes)</a:t>
            </a:r>
            <a:endParaRPr>
              <a:latin typeface="Oswald"/>
              <a:ea typeface="Oswald"/>
              <a:cs typeface="Oswald"/>
              <a:sym typeface="Oswald"/>
            </a:endParaRPr>
          </a:p>
        </p:txBody>
      </p:sp>
      <p:sp>
        <p:nvSpPr>
          <p:cNvPr id="681" name="Shape 681"/>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cxnSp>
        <p:nvCxnSpPr>
          <p:cNvPr id="682" name="Shape 682"/>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683" name="Shape 683"/>
          <p:cNvSpPr/>
          <p:nvPr/>
        </p:nvSpPr>
        <p:spPr>
          <a:xfrm>
            <a:off x="635000" y="736600"/>
            <a:ext cx="11724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DECISION TREES IN SCIKIT-LEARN</a:t>
            </a:r>
            <a:endParaRPr>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	</a:t>
            </a:r>
            <a:endParaRPr>
              <a:latin typeface="Oswald"/>
              <a:ea typeface="Oswald"/>
              <a:cs typeface="Oswald"/>
              <a:sym typeface="Oswald"/>
            </a:endParaRPr>
          </a:p>
        </p:txBody>
      </p:sp>
      <p:sp>
        <p:nvSpPr>
          <p:cNvPr id="689" name="Shape 68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OVERFITTING IN DECISION TREES</a:t>
            </a:r>
            <a:endParaRPr sz="96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Shape 694"/>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Decision trees tend to be weak models because they can easily memorize or overfit to a dataset.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model is </a:t>
            </a:r>
            <a:r>
              <a:rPr i="1" lang="en-US" sz="2800">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95" name="Shape 69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OVERFITTING IN DECISION TREES</a:t>
            </a:r>
            <a:endParaRPr>
              <a:latin typeface="Oswald"/>
              <a:ea typeface="Oswald"/>
              <a:cs typeface="Oswald"/>
              <a:sym typeface="Oswald"/>
            </a:endParaRPr>
          </a:p>
        </p:txBody>
      </p:sp>
      <p:pic>
        <p:nvPicPr>
          <p:cNvPr id="696" name="Shape 696"/>
          <p:cNvPicPr preferRelativeResize="0"/>
          <p:nvPr/>
        </p:nvPicPr>
        <p:blipFill>
          <a:blip r:embed="rId3">
            <a:alphaModFix/>
          </a:blip>
          <a:stretch>
            <a:fillRect/>
          </a:stretch>
        </p:blipFill>
        <p:spPr>
          <a:xfrm>
            <a:off x="4922738" y="3998375"/>
            <a:ext cx="3159325" cy="32279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 unconstrained decision tree can learn an extreme tree (e.g. one feature for each word in a news article).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We can limit our decision trees using a few methods.</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Limiting the number of questions (nodes) a tree can have).</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Limiting the number of samples in the leaf nodes.</a:t>
            </a:r>
            <a:endParaRPr sz="2800">
              <a:latin typeface="Georgia"/>
              <a:ea typeface="Georgia"/>
              <a:cs typeface="Georgia"/>
              <a:sym typeface="Georgia"/>
            </a:endParaRPr>
          </a:p>
        </p:txBody>
      </p:sp>
      <p:sp>
        <p:nvSpPr>
          <p:cNvPr id="702" name="Shape 70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OVERFITTING IN DECISION TREES</a:t>
            </a:r>
            <a:endParaRPr>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Shape 707"/>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10" name="Shape 710"/>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How can we limit our decision trees?</a:t>
            </a:r>
            <a:endParaRPr sz="1800">
              <a:solidFill>
                <a:schemeClr val="dk1"/>
              </a:solidFill>
              <a:latin typeface="Georgia"/>
              <a:ea typeface="Georgia"/>
              <a:cs typeface="Georgia"/>
              <a:sym typeface="Georgia"/>
            </a:endParaRPr>
          </a:p>
        </p:txBody>
      </p:sp>
      <p:sp>
        <p:nvSpPr>
          <p:cNvPr id="711" name="Shape 711"/>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712" name="Shape 712"/>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13" name="Shape 713"/>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14" name="Shape 714"/>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720" name="Shape 720"/>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ADJUSTING DECISION TREES TO AVOID OVERFITTING</a:t>
            </a:r>
            <a:endParaRPr sz="9600">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Shape 725"/>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You can control for overfitting in decision trees by adjusting one of the following parameters:</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Test each of these parameters in the starter code notebook.</a:t>
            </a:r>
            <a:endParaRPr sz="1800">
              <a:latin typeface="Georgia"/>
              <a:ea typeface="Georgia"/>
              <a:cs typeface="Georgia"/>
              <a:sym typeface="Georgia"/>
            </a:endParaRP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28" name="Shape 728"/>
          <p:cNvSpPr/>
          <p:nvPr/>
        </p:nvSpPr>
        <p:spPr>
          <a:xfrm>
            <a:off x="3052753" y="5792350"/>
            <a:ext cx="6039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Code using the above parameters</a:t>
            </a:r>
            <a:endParaRPr>
              <a:latin typeface="Georgia"/>
              <a:ea typeface="Georgia"/>
              <a:cs typeface="Georgia"/>
              <a:sym typeface="Georgia"/>
            </a:endParaRPr>
          </a:p>
        </p:txBody>
      </p:sp>
      <p:sp>
        <p:nvSpPr>
          <p:cNvPr id="729" name="Shape 729"/>
          <p:cNvSpPr/>
          <p:nvPr/>
        </p:nvSpPr>
        <p:spPr>
          <a:xfrm>
            <a:off x="2989800" y="1776150"/>
            <a:ext cx="8950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(15 minutes)</a:t>
            </a:r>
            <a:endParaRPr>
              <a:latin typeface="Oswald"/>
              <a:ea typeface="Oswald"/>
              <a:cs typeface="Oswald"/>
              <a:sym typeface="Oswald"/>
            </a:endParaRPr>
          </a:p>
        </p:txBody>
      </p:sp>
      <p:sp>
        <p:nvSpPr>
          <p:cNvPr id="730" name="Shape 730"/>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cxnSp>
        <p:nvCxnSpPr>
          <p:cNvPr id="731" name="Shape 731"/>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732" name="Shape 732"/>
          <p:cNvSpPr/>
          <p:nvPr/>
        </p:nvSpPr>
        <p:spPr>
          <a:xfrm>
            <a:off x="635000" y="736600"/>
            <a:ext cx="12369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ADJUSTING DECISION TREES TO AVOID OVERFITTING</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p:nvPr/>
        </p:nvSpPr>
        <p:spPr>
          <a:xfrm>
            <a:off x="635000" y="1574800"/>
            <a:ext cx="11734800" cy="37212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DECISION TREES AND RANDOM FORESTS</a:t>
            </a:r>
            <a:endParaRPr sz="9600">
              <a:latin typeface="Oswald"/>
              <a:ea typeface="Oswald"/>
              <a:cs typeface="Oswald"/>
              <a:sym typeface="Oswald"/>
            </a:endParaRPr>
          </a:p>
        </p:txBody>
      </p:sp>
      <p:sp>
        <p:nvSpPr>
          <p:cNvPr id="435" name="Shape 435"/>
          <p:cNvSpPr/>
          <p:nvPr/>
        </p:nvSpPr>
        <p:spPr>
          <a:xfrm>
            <a:off x="635000" y="5778500"/>
            <a:ext cx="11734800" cy="863700"/>
          </a:xfrm>
          <a:prstGeom prst="rect">
            <a:avLst/>
          </a:prstGeom>
          <a:noFill/>
          <a:ln>
            <a:noFill/>
          </a:ln>
        </p:spPr>
        <p:txBody>
          <a:bodyPr anchorCtr="0" anchor="t" bIns="0" lIns="0" spcFirstLastPara="1" rIns="0" wrap="square" tIns="0">
            <a:noAutofit/>
          </a:bodyPr>
          <a:lstStyle/>
          <a:p>
            <a:pPr indent="0" lvl="0" marL="0" marR="0" rtl="0" algn="l">
              <a:lnSpc>
                <a:spcPct val="121428"/>
              </a:lnSpc>
              <a:spcBef>
                <a:spcPts val="0"/>
              </a:spcBef>
              <a:spcAft>
                <a:spcPts val="0"/>
              </a:spcAft>
              <a:buNone/>
            </a:pPr>
            <a:r>
              <a:rPr b="0" i="1" lang="en-US" sz="2800" u="none" cap="none" strike="noStrike">
                <a:solidFill>
                  <a:srgbClr val="E52123"/>
                </a:solidFill>
                <a:latin typeface="Georgia"/>
                <a:ea typeface="Georgia"/>
                <a:cs typeface="Georgia"/>
                <a:sym typeface="Georgia"/>
              </a:rPr>
              <a:t>Insert Instructor Name</a:t>
            </a:r>
            <a:endParaRPr b="0" i="1" sz="2800" u="none" cap="none" strike="noStrike">
              <a:solidFill>
                <a:srgbClr val="E52123"/>
              </a:solidFill>
              <a:latin typeface="Georgia"/>
              <a:ea typeface="Georgia"/>
              <a:cs typeface="Georgia"/>
              <a:sym typeface="Georgia"/>
            </a:endParaRPr>
          </a:p>
          <a:p>
            <a:pPr indent="0" lvl="0" marL="0" marR="0" rtl="0" algn="l">
              <a:lnSpc>
                <a:spcPct val="121428"/>
              </a:lnSpc>
              <a:spcBef>
                <a:spcPts val="0"/>
              </a:spcBef>
              <a:spcAft>
                <a:spcPts val="0"/>
              </a:spcAft>
              <a:buNone/>
            </a:pPr>
            <a:r>
              <a:rPr b="0" i="1" lang="en-US" sz="2800" u="none" cap="none" strike="noStrike">
                <a:solidFill>
                  <a:srgbClr val="EAEAEA"/>
                </a:solidFill>
                <a:latin typeface="Georgia"/>
                <a:ea typeface="Georgia"/>
                <a:cs typeface="Georgia"/>
                <a:sym typeface="Georgia"/>
              </a:rPr>
              <a:t>Title, Company </a:t>
            </a:r>
            <a:endParaRPr i="1">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738" name="Shape 73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RUNNING THROUGH THE RANDOM FORESTS</a:t>
            </a:r>
            <a:endParaRPr sz="9600">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Random forest models are one of the most widespread classifiers used.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They are relatively simple to use and help avoid overfitting.</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Random Forests are an </a:t>
            </a:r>
            <a:r>
              <a:rPr i="1" lang="en-US" sz="2800">
                <a:latin typeface="Georgia"/>
                <a:ea typeface="Georgia"/>
                <a:cs typeface="Georgia"/>
                <a:sym typeface="Georgia"/>
              </a:rPr>
              <a:t>ensemble</a:t>
            </a:r>
            <a:r>
              <a:rPr lang="en-US" sz="2800">
                <a:latin typeface="Georgia"/>
                <a:ea typeface="Georgia"/>
                <a:cs typeface="Georgia"/>
                <a:sym typeface="Georgia"/>
              </a:rPr>
              <a:t> or collection of individual decision trees.</a:t>
            </a:r>
            <a:endParaRPr sz="2800">
              <a:latin typeface="Georgia"/>
              <a:ea typeface="Georgia"/>
              <a:cs typeface="Georgia"/>
              <a:sym typeface="Georgia"/>
            </a:endParaRPr>
          </a:p>
        </p:txBody>
      </p:sp>
      <p:sp>
        <p:nvSpPr>
          <p:cNvPr id="744" name="Shape 74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RUNNING THROUGH THE RANDOM FORESTS</a:t>
            </a:r>
            <a:endParaRPr>
              <a:latin typeface="Oswald"/>
              <a:ea typeface="Oswald"/>
              <a:cs typeface="Oswald"/>
              <a:sym typeface="Oswald"/>
            </a:endParaRPr>
          </a:p>
        </p:txBody>
      </p:sp>
      <p:pic>
        <p:nvPicPr>
          <p:cNvPr id="745" name="Shape 745"/>
          <p:cNvPicPr preferRelativeResize="0"/>
          <p:nvPr/>
        </p:nvPicPr>
        <p:blipFill>
          <a:blip r:embed="rId3">
            <a:alphaModFix/>
          </a:blip>
          <a:stretch>
            <a:fillRect/>
          </a:stretch>
        </p:blipFill>
        <p:spPr>
          <a:xfrm>
            <a:off x="3802063" y="4070350"/>
            <a:ext cx="5400675" cy="3124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Advantages</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Easy to tune</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Built-in protection against overfitting</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Non-linear</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Built-in interaction effects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Disadvantages</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Slow</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Black-box</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No “coefficients”</a:t>
            </a:r>
            <a:endParaRPr sz="2800">
              <a:latin typeface="Georgia"/>
              <a:ea typeface="Georgia"/>
              <a:cs typeface="Georgia"/>
              <a:sym typeface="Georgia"/>
            </a:endParaRPr>
          </a:p>
          <a:p>
            <a:pPr indent="-256540" lvl="1" marL="6604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Harder to explain</a:t>
            </a:r>
            <a:endParaRPr sz="2800">
              <a:latin typeface="Georgia"/>
              <a:ea typeface="Georgia"/>
              <a:cs typeface="Georgia"/>
              <a:sym typeface="Georgia"/>
            </a:endParaRPr>
          </a:p>
        </p:txBody>
      </p:sp>
      <p:sp>
        <p:nvSpPr>
          <p:cNvPr id="751" name="Shape 75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PROS AND CONS OF RANDOM FORESTS</a:t>
            </a:r>
            <a:endParaRPr>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Shape 75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Training a random forest model involves training many decision tree models.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Since decision trees overfit easily, we use many decision trees together and randomize the way they are created.</a:t>
            </a:r>
            <a:endParaRPr sz="2800">
              <a:latin typeface="Georgia"/>
              <a:ea typeface="Georgia"/>
              <a:cs typeface="Georgia"/>
              <a:sym typeface="Georgia"/>
            </a:endParaRPr>
          </a:p>
        </p:txBody>
      </p:sp>
      <p:sp>
        <p:nvSpPr>
          <p:cNvPr id="757" name="Shape 75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RANDOM FOREST</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Random Forest Algorithm</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Take a bootstrap sample of the dataset.</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i="1" lang="en-US" sz="2800">
                <a:latin typeface="Georgia"/>
                <a:ea typeface="Georgia"/>
                <a:cs typeface="Georgia"/>
                <a:sym typeface="Georgia"/>
              </a:rPr>
              <a:t>limited</a:t>
            </a:r>
            <a:r>
              <a:rPr lang="en-US" sz="2800">
                <a:latin typeface="Georgia"/>
                <a:ea typeface="Georgia"/>
                <a:cs typeface="Georgia"/>
                <a:sym typeface="Georgia"/>
              </a:rPr>
              <a:t> number of features to find the best one.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AutoNum type="alphaLcPeriod"/>
            </a:pPr>
            <a:r>
              <a:rPr lang="en-US" sz="2800">
                <a:latin typeface="Georgia"/>
                <a:ea typeface="Georgia"/>
                <a:cs typeface="Georgia"/>
                <a:sym typeface="Georgia"/>
              </a:rPr>
              <a:t>Repeat this for </a:t>
            </a:r>
            <a:r>
              <a:rPr i="1" lang="en-US" sz="2800">
                <a:latin typeface="Georgia"/>
                <a:ea typeface="Georgia"/>
                <a:cs typeface="Georgia"/>
                <a:sym typeface="Georgia"/>
              </a:rPr>
              <a:t>N</a:t>
            </a:r>
            <a:r>
              <a:rPr lang="en-US" sz="2800">
                <a:latin typeface="Georgia"/>
                <a:ea typeface="Georgia"/>
                <a:cs typeface="Georgia"/>
                <a:sym typeface="Georgia"/>
              </a:rPr>
              <a:t> trees.</a:t>
            </a:r>
            <a:endParaRPr sz="2800">
              <a:latin typeface="Georgia"/>
              <a:ea typeface="Georgia"/>
              <a:cs typeface="Georgia"/>
              <a:sym typeface="Georgia"/>
            </a:endParaRPr>
          </a:p>
        </p:txBody>
      </p:sp>
      <p:sp>
        <p:nvSpPr>
          <p:cNvPr id="763" name="Shape 76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TRAINING A RANDOM FOREST</a:t>
            </a:r>
            <a:endParaRPr>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Predictions for a random forest model come from each decision tree.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Make an individual prediction with each decision tree.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Combine the individual predictions and take the majority vote.</a:t>
            </a:r>
            <a:endParaRPr sz="2800">
              <a:latin typeface="Georgia"/>
              <a:ea typeface="Georgia"/>
              <a:cs typeface="Georgia"/>
              <a:sym typeface="Georgia"/>
            </a:endParaRPr>
          </a:p>
        </p:txBody>
      </p:sp>
      <p:sp>
        <p:nvSpPr>
          <p:cNvPr id="769" name="Shape 76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PREDICTIONS USING A RANDOM FOREST</a:t>
            </a:r>
            <a:endParaRPr>
              <a:latin typeface="Oswald"/>
              <a:ea typeface="Oswald"/>
              <a:cs typeface="Oswald"/>
              <a:sym typeface="Oswald"/>
            </a:endParaRPr>
          </a:p>
        </p:txBody>
      </p:sp>
      <p:pic>
        <p:nvPicPr>
          <p:cNvPr id="770" name="Shape 770"/>
          <p:cNvPicPr preferRelativeResize="0"/>
          <p:nvPr/>
        </p:nvPicPr>
        <p:blipFill>
          <a:blip r:embed="rId3">
            <a:alphaModFix/>
          </a:blip>
          <a:stretch>
            <a:fillRect/>
          </a:stretch>
        </p:blipFill>
        <p:spPr>
          <a:xfrm>
            <a:off x="3802063" y="4070350"/>
            <a:ext cx="5400675" cy="3124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776" name="Shape 77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REGRESSION WITH DECISION TREES AND RANDOM FORESTS</a:t>
            </a:r>
            <a:endParaRPr sz="9600">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83" name="Shape 783"/>
          <p:cNvSpPr/>
          <p:nvPr/>
        </p:nvSpPr>
        <p:spPr>
          <a:xfrm>
            <a:off x="2961475" y="2224349"/>
            <a:ext cx="7559400" cy="27387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Take note of the features that give the best splits to determine the most important features.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endParaRPr sz="1800">
              <a:latin typeface="Georgia"/>
              <a:ea typeface="Georgia"/>
              <a:cs typeface="Georgia"/>
              <a:sym typeface="Georgia"/>
            </a:endParaRPr>
          </a:p>
        </p:txBody>
      </p:sp>
      <p:sp>
        <p:nvSpPr>
          <p:cNvPr id="784" name="Shape 784"/>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The models mentioned above</a:t>
            </a:r>
            <a:endParaRPr>
              <a:latin typeface="Georgia"/>
              <a:ea typeface="Georgia"/>
              <a:cs typeface="Georgia"/>
              <a:sym typeface="Georgia"/>
            </a:endParaRPr>
          </a:p>
        </p:txBody>
      </p:sp>
      <p:sp>
        <p:nvSpPr>
          <p:cNvPr id="785" name="Shape 785"/>
          <p:cNvSpPr/>
          <p:nvPr/>
        </p:nvSpPr>
        <p:spPr>
          <a:xfrm>
            <a:off x="2989800" y="1776150"/>
            <a:ext cx="8950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(20 minutes)</a:t>
            </a:r>
            <a:endParaRPr>
              <a:latin typeface="Oswald"/>
              <a:ea typeface="Oswald"/>
              <a:cs typeface="Oswald"/>
              <a:sym typeface="Oswald"/>
            </a:endParaRPr>
          </a:p>
        </p:txBody>
      </p:sp>
      <p:sp>
        <p:nvSpPr>
          <p:cNvPr id="786" name="Shape 786"/>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cxnSp>
        <p:nvCxnSpPr>
          <p:cNvPr id="787" name="Shape 787"/>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788" name="Shape 788"/>
          <p:cNvSpPr/>
          <p:nvPr/>
        </p:nvSpPr>
        <p:spPr>
          <a:xfrm>
            <a:off x="635000" y="736600"/>
            <a:ext cx="12369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REGRESSION WITH DECISION TREES &amp; RANDOM FORESTS</a:t>
            </a:r>
            <a:endParaRPr>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a:t>
            </a:r>
            <a:endParaRPr>
              <a:latin typeface="Oswald"/>
              <a:ea typeface="Oswald"/>
              <a:cs typeface="Oswald"/>
              <a:sym typeface="Oswald"/>
            </a:endParaRPr>
          </a:p>
        </p:txBody>
      </p:sp>
      <p:sp>
        <p:nvSpPr>
          <p:cNvPr id="794" name="Shape 794"/>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EVALUATE RANDOM FOREST USING CROSS-VALIDATION</a:t>
            </a:r>
            <a:endParaRPr sz="9600">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801" name="Shape 801"/>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endParaRPr sz="1800">
              <a:latin typeface="Georgia"/>
              <a:ea typeface="Georgia"/>
              <a:cs typeface="Georgia"/>
              <a:sym typeface="Georgia"/>
            </a:endParaRPr>
          </a:p>
          <a:p>
            <a:pPr indent="0" lvl="0" marL="0" rtl="0">
              <a:spcBef>
                <a:spcPts val="0"/>
              </a:spcBef>
              <a:spcAft>
                <a:spcPts val="0"/>
              </a:spcAft>
              <a:buNone/>
            </a:pPr>
            <a:r>
              <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For each feature:</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Georgia"/>
                <a:ea typeface="Georgia"/>
                <a:cs typeface="Georgia"/>
                <a:sym typeface="Georgia"/>
              </a:rPr>
              <a:t>Evaluate the model for improved predictive performance using cross-validation.</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Georgia"/>
                <a:ea typeface="Georgia"/>
                <a:cs typeface="Georgia"/>
                <a:sym typeface="Georgia"/>
              </a:rPr>
              <a:t>Evaluate the importance of the feature.</a:t>
            </a:r>
            <a:endParaRPr sz="1800">
              <a:latin typeface="Georgia"/>
              <a:ea typeface="Georgia"/>
              <a:cs typeface="Georgia"/>
              <a:sym typeface="Georgia"/>
            </a:endParaRPr>
          </a:p>
          <a:p>
            <a:pPr indent="0" lvl="0" marL="457200" rtl="0">
              <a:spcBef>
                <a:spcPts val="0"/>
              </a:spcBef>
              <a:spcAft>
                <a:spcPts val="0"/>
              </a:spcAft>
              <a:buNone/>
            </a:pPr>
            <a:r>
              <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b="1" lang="en-US" sz="1800">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endParaRPr sz="1800">
              <a:latin typeface="Georgia"/>
              <a:ea typeface="Georgia"/>
              <a:cs typeface="Georgia"/>
              <a:sym typeface="Georgia"/>
            </a:endParaRPr>
          </a:p>
        </p:txBody>
      </p:sp>
      <p:sp>
        <p:nvSpPr>
          <p:cNvPr id="802" name="Shape 802"/>
          <p:cNvSpPr/>
          <p:nvPr/>
        </p:nvSpPr>
        <p:spPr>
          <a:xfrm>
            <a:off x="3052754" y="5792350"/>
            <a:ext cx="66285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Newly created features and models</a:t>
            </a:r>
            <a:endParaRPr>
              <a:latin typeface="Georgia"/>
              <a:ea typeface="Georgia"/>
              <a:cs typeface="Georgia"/>
              <a:sym typeface="Georgia"/>
            </a:endParaRPr>
          </a:p>
        </p:txBody>
      </p:sp>
      <p:sp>
        <p:nvSpPr>
          <p:cNvPr id="803" name="Shape 803"/>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04" name="Shape 804"/>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(25 minutes)</a:t>
            </a:r>
            <a:endParaRPr>
              <a:latin typeface="Oswald"/>
              <a:ea typeface="Oswald"/>
              <a:cs typeface="Oswald"/>
              <a:sym typeface="Oswald"/>
            </a:endParaRPr>
          </a:p>
        </p:txBody>
      </p:sp>
      <p:cxnSp>
        <p:nvCxnSpPr>
          <p:cNvPr id="805" name="Shape 805"/>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806" name="Shape 806"/>
          <p:cNvSpPr/>
          <p:nvPr/>
        </p:nvSpPr>
        <p:spPr>
          <a:xfrm>
            <a:off x="635000" y="736600"/>
            <a:ext cx="12369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EVALUATE RANDOM FOREST USING CROSS-VALIDATION</a:t>
            </a: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endParaRPr sz="2800">
              <a:latin typeface="Georgia"/>
              <a:ea typeface="Georgia"/>
              <a:cs typeface="Georgia"/>
              <a:sym typeface="Georgia"/>
            </a:endParaRPr>
          </a:p>
          <a:p>
            <a:pPr indent="-256540" lvl="0" marL="203200" marR="0" rtl="0" algn="l">
              <a:lnSpc>
                <a:spcPct val="115000"/>
              </a:lnSpc>
              <a:spcBef>
                <a:spcPts val="0"/>
              </a:spcBef>
              <a:spcAft>
                <a:spcPts val="0"/>
              </a:spcAft>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endParaRPr sz="2800">
              <a:solidFill>
                <a:srgbClr val="333333"/>
              </a:solidFill>
              <a:highlight>
                <a:srgbClr val="FFFFFF"/>
              </a:highlight>
              <a:latin typeface="Georgia"/>
              <a:ea typeface="Georgia"/>
              <a:cs typeface="Georgia"/>
              <a:sym typeface="Georgia"/>
            </a:endParaRPr>
          </a:p>
          <a:p>
            <a:pPr indent="-256540" lvl="0" marL="203200" marR="0" rtl="0" algn="l">
              <a:lnSpc>
                <a:spcPct val="115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endParaRPr sz="2800">
              <a:solidFill>
                <a:srgbClr val="333333"/>
              </a:solidFill>
              <a:highlight>
                <a:srgbClr val="FFFFFF"/>
              </a:highlight>
              <a:latin typeface="Georgia"/>
              <a:ea typeface="Georgia"/>
              <a:cs typeface="Georgia"/>
              <a:sym typeface="Georgia"/>
            </a:endParaRPr>
          </a:p>
          <a:p>
            <a:pPr indent="-256540" lvl="0" marL="203200" marR="0" rtl="0" algn="l">
              <a:lnSpc>
                <a:spcPct val="115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endParaRPr sz="2800">
              <a:solidFill>
                <a:srgbClr val="333333"/>
              </a:solidFill>
              <a:highlight>
                <a:srgbClr val="FFFFFF"/>
              </a:highlight>
              <a:latin typeface="Georgia"/>
              <a:ea typeface="Georgia"/>
              <a:cs typeface="Georgia"/>
              <a:sym typeface="Georgia"/>
            </a:endParaRPr>
          </a:p>
        </p:txBody>
      </p:sp>
      <p:sp>
        <p:nvSpPr>
          <p:cNvPr id="441" name="Shape 44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DECISION TREES AND RANDOM FORESTS</a:t>
            </a:r>
            <a:endParaRPr>
              <a:latin typeface="Oswald"/>
              <a:ea typeface="Oswald"/>
              <a:cs typeface="Oswald"/>
              <a:sym typeface="Oswald"/>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812" name="Shape 812"/>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Shape 81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decision trees?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does training involve?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some common problems with decision trees?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random forests?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some common problems with random forests?</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REVIEW Q&amp;A</a:t>
            </a:r>
            <a:endParaRPr>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822" name="Shape 822"/>
        <p:cNvGrpSpPr/>
        <p:nvPr/>
      </p:nvGrpSpPr>
      <p:grpSpPr>
        <a:xfrm>
          <a:off x="0" y="0"/>
          <a:ext cx="0" cy="0"/>
          <a:chOff x="0" y="0"/>
          <a:chExt cx="0" cy="0"/>
        </a:xfrm>
      </p:grpSpPr>
      <p:sp>
        <p:nvSpPr>
          <p:cNvPr id="823" name="Shape 823"/>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824" name="Shape 824"/>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830" name="Shape 830"/>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831" name="Shape 831"/>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Final Project, Deliverable 2</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35" name="Shape 835"/>
        <p:cNvGrpSpPr/>
        <p:nvPr/>
      </p:nvGrpSpPr>
      <p:grpSpPr>
        <a:xfrm>
          <a:off x="0" y="0"/>
          <a:ext cx="0" cy="0"/>
          <a:chOff x="0" y="0"/>
          <a:chExt cx="0" cy="0"/>
        </a:xfrm>
      </p:grpSpPr>
      <p:sp>
        <p:nvSpPr>
          <p:cNvPr id="836" name="Shape 836"/>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LESSON</a:t>
            </a:r>
            <a:endParaRPr>
              <a:latin typeface="Oswald"/>
              <a:ea typeface="Oswald"/>
              <a:cs typeface="Oswald"/>
              <a:sym typeface="Oswald"/>
            </a:endParaRPr>
          </a:p>
        </p:txBody>
      </p:sp>
      <p:sp>
        <p:nvSpPr>
          <p:cNvPr id="837" name="Shape 837"/>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CREDITS</a:t>
            </a:r>
            <a:endParaRPr sz="9600">
              <a:latin typeface="Oswald"/>
              <a:ea typeface="Oswald"/>
              <a:cs typeface="Oswald"/>
              <a:sym typeface="Oswa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Shape 84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THANKS FOR THE FOLLOWING</a:t>
            </a:r>
            <a:endParaRPr>
              <a:latin typeface="Oswald"/>
              <a:ea typeface="Oswald"/>
              <a:cs typeface="Oswald"/>
              <a:sym typeface="Oswald"/>
            </a:endParaRPr>
          </a:p>
        </p:txBody>
      </p:sp>
      <p:sp>
        <p:nvSpPr>
          <p:cNvPr id="843" name="Shape 843"/>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CITATIONS</a:t>
            </a:r>
            <a:endParaRPr>
              <a:latin typeface="Oswald"/>
              <a:ea typeface="Oswald"/>
              <a:cs typeface="Oswald"/>
              <a:sym typeface="Oswald"/>
            </a:endParaRPr>
          </a:p>
        </p:txBody>
      </p:sp>
      <p:sp>
        <p:nvSpPr>
          <p:cNvPr id="844" name="Shape 844"/>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848" name="Shape 848"/>
        <p:cNvGrpSpPr/>
        <p:nvPr/>
      </p:nvGrpSpPr>
      <p:grpSpPr>
        <a:xfrm>
          <a:off x="0" y="0"/>
          <a:ext cx="0" cy="0"/>
          <a:chOff x="0" y="0"/>
          <a:chExt cx="0" cy="0"/>
        </a:xfrm>
      </p:grpSpPr>
      <p:sp>
        <p:nvSpPr>
          <p:cNvPr id="849" name="Shape 849"/>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850" name="Shape 850"/>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851" name="Shape 851"/>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852" name="Shape 852"/>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AFC0"/>
        </a:solidFill>
      </p:bgPr>
    </p:bg>
    <p:spTree>
      <p:nvGrpSpPr>
        <p:cNvPr id="856" name="Shape 856"/>
        <p:cNvGrpSpPr/>
        <p:nvPr/>
      </p:nvGrpSpPr>
      <p:grpSpPr>
        <a:xfrm>
          <a:off x="0" y="0"/>
          <a:ext cx="0" cy="0"/>
          <a:chOff x="0" y="0"/>
          <a:chExt cx="0" cy="0"/>
        </a:xfrm>
      </p:grpSpPr>
      <p:sp>
        <p:nvSpPr>
          <p:cNvPr id="857" name="Shape 857"/>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EXIT TICKET </a:t>
            </a:r>
            <a:endParaRPr b="1" sz="90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000">
              <a:solidFill>
                <a:srgbClr val="FFFFFF"/>
              </a:solidFill>
              <a:latin typeface="Impact"/>
              <a:ea typeface="Impact"/>
              <a:cs typeface="Impact"/>
              <a:sym typeface="Impact"/>
            </a:endParaRPr>
          </a:p>
        </p:txBody>
      </p:sp>
      <p:cxnSp>
        <p:nvCxnSpPr>
          <p:cNvPr id="858" name="Shape 858"/>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859" name="Shape 859"/>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860" name="Shape 860"/>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
        <p:nvSpPr>
          <p:cNvPr id="861" name="Shape 861"/>
          <p:cNvSpPr/>
          <p:nvPr/>
        </p:nvSpPr>
        <p:spPr>
          <a:xfrm>
            <a:off x="3113900" y="4078875"/>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p:nvPr/>
        </p:nvSpPr>
        <p:spPr>
          <a:xfrm>
            <a:off x="635000" y="736600"/>
            <a:ext cx="7721600" cy="4318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i="0" lang="en-US" sz="2800" u="none" cap="none" strike="noStrike">
                <a:solidFill>
                  <a:srgbClr val="FFFFFF"/>
                </a:solidFill>
                <a:latin typeface="Oswald"/>
                <a:ea typeface="Oswald"/>
                <a:cs typeface="Oswald"/>
                <a:sym typeface="Oswald"/>
              </a:rPr>
              <a:t>THANKS!</a:t>
            </a:r>
            <a:endParaRPr>
              <a:latin typeface="Oswald"/>
              <a:ea typeface="Oswald"/>
              <a:cs typeface="Oswald"/>
              <a:sym typeface="Oswald"/>
            </a:endParaRPr>
          </a:p>
        </p:txBody>
      </p:sp>
      <p:cxnSp>
        <p:nvCxnSpPr>
          <p:cNvPr id="867" name="Shape 867"/>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868" name="Shape 868"/>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869" name="Shape 869"/>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870" name="Shape 870"/>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871" name="Shape 871"/>
          <p:cNvSpPr/>
          <p:nvPr/>
        </p:nvSpPr>
        <p:spPr>
          <a:xfrm>
            <a:off x="635000" y="1587500"/>
            <a:ext cx="11734800" cy="5969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3600" u="none" cap="none" strike="noStrike">
                <a:solidFill>
                  <a:srgbClr val="FFFFFF"/>
                </a:solidFill>
                <a:latin typeface="Oswald"/>
                <a:ea typeface="Oswald"/>
                <a:cs typeface="Oswald"/>
                <a:sym typeface="Oswald"/>
              </a:rPr>
              <a:t>NAME</a:t>
            </a:r>
            <a:endParaRPr>
              <a:latin typeface="Oswald"/>
              <a:ea typeface="Oswald"/>
              <a:cs typeface="Oswald"/>
              <a:sym typeface="Oswald"/>
            </a:endParaRPr>
          </a:p>
        </p:txBody>
      </p:sp>
      <p:sp>
        <p:nvSpPr>
          <p:cNvPr id="872" name="Shape 872"/>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Optional Information:</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Email?</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Website?</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Twitter?</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448" name="Shape 448"/>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454" name="Shape 454"/>
          <p:cNvSpPr txBox="1"/>
          <p:nvPr>
            <p:ph idx="1" type="body"/>
          </p:nvPr>
        </p:nvSpPr>
        <p:spPr>
          <a:xfrm>
            <a:off x="635006" y="958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Use Seaborn to create plots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Knowledge of a bootstrap sample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i="1" lang="en-US" sz="2800">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sckit-learn using cross-validation and AUC</a:t>
            </a:r>
            <a:endParaRPr sz="2800">
              <a:solidFill>
                <a:srgbClr val="333333"/>
              </a:solidFill>
              <a:highlight>
                <a:srgbClr val="FFFFFF"/>
              </a:highlight>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460" name="Shape 460"/>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rtl="0">
              <a:lnSpc>
                <a:spcPct val="75000"/>
              </a:lnSpc>
              <a:spcBef>
                <a:spcPts val="0"/>
              </a:spcBef>
              <a:spcAft>
                <a:spcPts val="0"/>
              </a:spcAft>
              <a:buClr>
                <a:schemeClr val="dk1"/>
              </a:buClr>
              <a:buFont typeface="Arial"/>
              <a:buNone/>
            </a:pPr>
            <a:r>
              <a:rPr b="1" lang="en-US" sz="9600">
                <a:solidFill>
                  <a:schemeClr val="lt1"/>
                </a:solidFill>
                <a:latin typeface="Oswald"/>
                <a:ea typeface="Oswald"/>
                <a:cs typeface="Oswald"/>
                <a:sym typeface="Oswald"/>
              </a:rPr>
              <a:t>DECISION TREES AND RANDOM FORESTS</a:t>
            </a:r>
            <a:endParaRPr sz="96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466" name="Shape 46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Any questions from last class?</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