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30"/>
  </p:notesMasterIdLst>
  <p:sldIdLst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4" r:id="rId12"/>
    <p:sldId id="275" r:id="rId13"/>
    <p:sldId id="276" r:id="rId14"/>
    <p:sldId id="277" r:id="rId15"/>
    <p:sldId id="281" r:id="rId16"/>
    <p:sldId id="285" r:id="rId17"/>
    <p:sldId id="282" r:id="rId18"/>
    <p:sldId id="283" r:id="rId19"/>
    <p:sldId id="284" r:id="rId20"/>
    <p:sldId id="287" r:id="rId21"/>
    <p:sldId id="288" r:id="rId22"/>
    <p:sldId id="289" r:id="rId23"/>
    <p:sldId id="290" r:id="rId24"/>
    <p:sldId id="291" r:id="rId25"/>
    <p:sldId id="322" r:id="rId26"/>
    <p:sldId id="323" r:id="rId27"/>
    <p:sldId id="324" r:id="rId28"/>
    <p:sldId id="329" r:id="rId29"/>
  </p:sldIdLst>
  <p:sldSz cx="13004800" cy="7302500"/>
  <p:notesSz cx="6858000" cy="9144000"/>
  <p:embeddedFontLst>
    <p:embeddedFont>
      <p:font typeface="Oswald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0F9F6E-D4B7-428B-9A21-77CF5B516FCC}">
  <a:tblStyle styleId="{4F0F9F6E-D4B7-428B-9A21-77CF5B516F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8"/>
    <p:restoredTop sz="94676"/>
  </p:normalViewPr>
  <p:slideViewPr>
    <p:cSldViewPr snapToGrid="0" snapToObjects="1">
      <p:cViewPr varScale="1">
        <p:scale>
          <a:sx n="57" d="100"/>
          <a:sy n="57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4" name="Shape 8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Shape 9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Smart Phones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s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llouts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ctivity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9"/>
            <a:ext cx="1" cy="443047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&amp;A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it Tickets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ctivity copy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9"/>
            <a:ext cx="1" cy="443047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">
  <p:cSld name="Case Study 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Full Page Image">
  <p:cSld name="Content: Full Page Image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IMAC">
  <p:cSld name="Content: IMAC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MAC Book Pro">
  <p:cSld name="Content: MAC Book Pro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IPad">
  <p:cSld name="Content: IPad 2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Smart Phones">
  <p:cSld name="Content: Smart Phones 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scussio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buNone/>
              <a:defRPr/>
            </a:lvl1pPr>
            <a:lvl2pPr marL="0" marR="0" lvl="1" indent="0" algn="r" rtl="0">
              <a:lnSpc>
                <a:spcPct val="100000"/>
              </a:lnSpc>
              <a:buNone/>
              <a:defRPr/>
            </a:lvl2pPr>
            <a:lvl3pPr marL="0" marR="0" lvl="2" indent="0" algn="r" rtl="0">
              <a:lnSpc>
                <a:spcPct val="100000"/>
              </a:lnSpc>
              <a:buNone/>
              <a:defRPr/>
            </a:lvl3pPr>
            <a:lvl4pPr marL="0" marR="0" lvl="3" indent="0" algn="r" rtl="0">
              <a:lnSpc>
                <a:spcPct val="100000"/>
              </a:lnSpc>
              <a:buNone/>
              <a:defRPr/>
            </a:lvl4pPr>
            <a:lvl5pPr marL="0" marR="0" lvl="4" indent="0" algn="r" rtl="0">
              <a:lnSpc>
                <a:spcPct val="100000"/>
              </a:lnSpc>
              <a:buNone/>
              <a:defRPr/>
            </a:lvl5pPr>
            <a:lvl6pPr marL="0" marR="0" lvl="5" indent="0" algn="r" rtl="0">
              <a:lnSpc>
                <a:spcPct val="100000"/>
              </a:lnSpc>
              <a:buNone/>
              <a:defRPr/>
            </a:lvl6pPr>
            <a:lvl7pPr marL="0" marR="0" lvl="6" indent="0" algn="r" rtl="0">
              <a:lnSpc>
                <a:spcPct val="100000"/>
              </a:lnSpc>
              <a:buNone/>
              <a:defRPr/>
            </a:lvl7pPr>
            <a:lvl8pPr marL="0" marR="0" lvl="7" indent="0" algn="r" rtl="0">
              <a:lnSpc>
                <a:spcPct val="100000"/>
              </a:lnSpc>
              <a:buNone/>
              <a:defRPr/>
            </a:lvl8pPr>
            <a:lvl9pPr marL="0" marR="0" lvl="8" indent="0" algn="r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Text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Text w/ Source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n-Bulleted Text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Text, 1 Colum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der Rev">
  <p:cSld name="Divder Rev">
    <p:bg>
      <p:bgPr>
        <a:solidFill>
          <a:srgbClr val="000000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Text, 1 Colum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Full Page Image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ercise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IMAC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MAC Book Pro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IPad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Full Page Image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Smart Phones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s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llouts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ctivity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&amp;A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it Tickets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ctivity copy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">
  <p:cSld name="Case Study 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Full Page Image">
  <p:cSld name="Content: Full Page Image 2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xercise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IMAC">
  <p:cSld name="Content: IMAC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MAC Book Pro">
  <p:cSld name="Content: MAC Book Pro 2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IPad">
  <p:cSld name="Content: IPad 2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Smart Phones">
  <p:cSld name="Content: Smart Phones 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buNone/>
              <a:defRPr/>
            </a:lvl1pPr>
            <a:lvl2pPr marL="0" marR="0" lvl="1" indent="0" algn="l" rtl="0">
              <a:lnSpc>
                <a:spcPct val="100000"/>
              </a:lnSpc>
              <a:buNone/>
              <a:defRPr/>
            </a:lvl2pPr>
            <a:lvl3pPr marL="0" marR="0" lvl="2" indent="0" algn="l" rtl="0">
              <a:lnSpc>
                <a:spcPct val="100000"/>
              </a:lnSpc>
              <a:buNone/>
              <a:defRPr/>
            </a:lvl3pPr>
            <a:lvl4pPr marL="0" marR="0" lvl="3" indent="0" algn="l" rtl="0">
              <a:lnSpc>
                <a:spcPct val="100000"/>
              </a:lnSpc>
              <a:buNone/>
              <a:defRPr/>
            </a:lvl4pPr>
            <a:lvl5pPr marL="0" marR="0" lvl="4" indent="0" algn="l" rtl="0">
              <a:lnSpc>
                <a:spcPct val="100000"/>
              </a:lnSpc>
              <a:buNone/>
              <a:defRPr/>
            </a:lvl5pPr>
            <a:lvl6pPr marL="0" marR="0" lvl="5" indent="0" algn="l" rtl="0">
              <a:lnSpc>
                <a:spcPct val="100000"/>
              </a:lnSpc>
              <a:buNone/>
              <a:defRPr/>
            </a:lvl6pPr>
            <a:lvl7pPr marL="0" marR="0" lvl="6" indent="0" algn="l" rtl="0">
              <a:lnSpc>
                <a:spcPct val="100000"/>
              </a:lnSpc>
              <a:buNone/>
              <a:defRPr/>
            </a:lvl7pPr>
            <a:lvl8pPr marL="0" marR="0" lvl="7" indent="0" algn="l" rtl="0">
              <a:lnSpc>
                <a:spcPct val="100000"/>
              </a:lnSpc>
              <a:buNone/>
              <a:defRPr/>
            </a:lvl8pPr>
            <a:lvl9pPr marL="0" marR="0" lvl="8" indent="0" algn="l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scussio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buNone/>
              <a:defRPr/>
            </a:lvl1pPr>
            <a:lvl2pPr marL="0" marR="0" lvl="1" indent="0" algn="r" rtl="0">
              <a:lnSpc>
                <a:spcPct val="100000"/>
              </a:lnSpc>
              <a:buNone/>
              <a:defRPr/>
            </a:lvl2pPr>
            <a:lvl3pPr marL="0" marR="0" lvl="2" indent="0" algn="r" rtl="0">
              <a:lnSpc>
                <a:spcPct val="100000"/>
              </a:lnSpc>
              <a:buNone/>
              <a:defRPr/>
            </a:lvl3pPr>
            <a:lvl4pPr marL="0" marR="0" lvl="3" indent="0" algn="r" rtl="0">
              <a:lnSpc>
                <a:spcPct val="100000"/>
              </a:lnSpc>
              <a:buNone/>
              <a:defRPr/>
            </a:lvl4pPr>
            <a:lvl5pPr marL="0" marR="0" lvl="4" indent="0" algn="r" rtl="0">
              <a:lnSpc>
                <a:spcPct val="100000"/>
              </a:lnSpc>
              <a:buNone/>
              <a:defRPr/>
            </a:lvl5pPr>
            <a:lvl6pPr marL="0" marR="0" lvl="5" indent="0" algn="r" rtl="0">
              <a:lnSpc>
                <a:spcPct val="100000"/>
              </a:lnSpc>
              <a:buNone/>
              <a:defRPr/>
            </a:lvl6pPr>
            <a:lvl7pPr marL="0" marR="0" lvl="6" indent="0" algn="r" rtl="0">
              <a:lnSpc>
                <a:spcPct val="100000"/>
              </a:lnSpc>
              <a:buNone/>
              <a:defRPr/>
            </a:lvl7pPr>
            <a:lvl8pPr marL="0" marR="0" lvl="7" indent="0" algn="r" rtl="0">
              <a:lnSpc>
                <a:spcPct val="100000"/>
              </a:lnSpc>
              <a:buNone/>
              <a:defRPr/>
            </a:lvl8pPr>
            <a:lvl9pPr marL="0" marR="0" lvl="8" indent="0" algn="r" rtl="0">
              <a:lnSpc>
                <a:spcPct val="100000"/>
              </a:lnSpc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Image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Text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ed Text w/ Source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n-Bulleted Text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der Rev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Info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IMAC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MAC Book Pro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: IPad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139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368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596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8255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10541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1282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1511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1739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marR="0" lvl="5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marL="3200400" marR="0" lvl="6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marL="3657600" marR="0" lvl="7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marL="4114800" marR="0" lvl="8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139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368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596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8255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10541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1282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1511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1739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marR="0" lvl="5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marL="3200400" marR="0" lvl="6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marL="3657600" marR="0" lvl="7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marL="4114800" marR="0" lvl="8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Once we start organizing our data into tables, we start to separate it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setups.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a single table per entity and use many foreign keys or link tables to connect the entities.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fewer tables that combine different entities.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our Twitter example,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place users and tweets in different tables.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38" name="Shape 538"/>
          <p:cNvGraphicFramePr/>
          <p:nvPr/>
        </p:nvGraphicFramePr>
        <p:xfrm>
          <a:off x="635000" y="3196475"/>
          <a:ext cx="5192750" cy="2194440"/>
        </p:xfrm>
        <a:graphic>
          <a:graphicData uri="http://schemas.openxmlformats.org/drawingml/2006/table">
            <a:tbl>
              <a:tblPr>
                <a:noFill/>
                <a:tableStyleId>{4F0F9F6E-D4B7-428B-9A21-77CF5B516FCC}</a:tableStyleId>
              </a:tblPr>
              <a:tblGrid>
                <a:gridCol w="3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  <a:endParaRPr sz="24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9" name="Shape 539"/>
          <p:cNvGraphicFramePr/>
          <p:nvPr/>
        </p:nvGraphicFramePr>
        <p:xfrm>
          <a:off x="7177050" y="3196475"/>
          <a:ext cx="5192750" cy="2194440"/>
        </p:xfrm>
        <a:graphic>
          <a:graphicData uri="http://schemas.openxmlformats.org/drawingml/2006/table">
            <a:tbl>
              <a:tblPr>
                <a:noFill/>
                <a:tableStyleId>{4F0F9F6E-D4B7-428B-9A21-77CF5B516FCC}</a:tableStyleId>
              </a:tblPr>
              <a:tblGrid>
                <a:gridCol w="3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  <a:endParaRPr sz="24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40" name="Shape 540"/>
          <p:cNvCxnSpPr/>
          <p:nvPr/>
        </p:nvCxnSpPr>
        <p:spPr>
          <a:xfrm>
            <a:off x="5837300" y="4135500"/>
            <a:ext cx="1354200" cy="985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put them both in one table.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47" name="Shape 547"/>
          <p:cNvGraphicFramePr/>
          <p:nvPr/>
        </p:nvGraphicFramePr>
        <p:xfrm>
          <a:off x="2268513" y="2891675"/>
          <a:ext cx="8467775" cy="3291660"/>
        </p:xfrm>
        <a:graphic>
          <a:graphicData uri="http://schemas.openxmlformats.org/drawingml/2006/table">
            <a:tbl>
              <a:tblPr>
                <a:noFill/>
                <a:tableStyleId>{4F0F9F6E-D4B7-428B-9A21-77CF5B516FCC}</a:tableStyleId>
              </a:tblPr>
              <a:tblGrid>
                <a:gridCol w="62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Twitter Table Schema</a:t>
                      </a:r>
                      <a:endParaRPr sz="24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Denormalized structures:</a:t>
            </a:r>
            <a:endParaRPr sz="2800" b="1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Duplicates a lot of information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Makes data easy to access since it’s all in one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Normalized structures:</a:t>
            </a:r>
            <a:endParaRPr sz="2800" b="1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Save storage space by separating information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Requires joining of table to access information about two different entities, a slow operation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“NoSQL” databases are those that don’t rely on a traditional relational table setup and more flexible in their data organization.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 they actually </a:t>
            </a: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do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have SQL querying abilities but model their data differently.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is an example of the storage document for a tweet.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"created_at": "Mon Sep 24 03:35:21 +0000 2012",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"id_str": "250075927172759552",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"entities":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"hashtags": [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"text": "freebandnames",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"indices": [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20,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34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"user_mentions": [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Relational Structure</a:t>
            </a: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NoSQL Data Structure</a:t>
            </a:r>
            <a:endParaRPr sz="2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85" name="Shape 585"/>
          <p:cNvGraphicFramePr/>
          <p:nvPr/>
        </p:nvGraphicFramePr>
        <p:xfrm>
          <a:off x="1337775" y="2470150"/>
          <a:ext cx="10329250" cy="1371510"/>
        </p:xfrm>
        <a:graphic>
          <a:graphicData uri="http://schemas.openxmlformats.org/drawingml/2006/table">
            <a:tbl>
              <a:tblPr>
                <a:noFill/>
                <a:tableStyleId>{4F0F9F6E-D4B7-428B-9A21-77CF5B516FCC}</a:tableStyleId>
              </a:tblPr>
              <a:tblGrid>
                <a:gridCol w="20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user_name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user_hobby_1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user_hobby_2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user_age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13123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robby_g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guitar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cars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25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18423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jt1235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football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6" name="Shape 586"/>
          <p:cNvSpPr txBox="1"/>
          <p:nvPr/>
        </p:nvSpPr>
        <p:spPr>
          <a:xfrm>
            <a:off x="635000" y="4847550"/>
            <a:ext cx="5501400" cy="223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{	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en-US" sz="2300" dirty="0" err="1">
                <a:latin typeface="Georgia"/>
                <a:ea typeface="Georgia"/>
                <a:cs typeface="Georgia"/>
                <a:sym typeface="Georgia"/>
              </a:rPr>
              <a:t>user_id</a:t>
            </a: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”: 13123,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	“</a:t>
            </a:r>
            <a:r>
              <a:rPr lang="en-US" sz="2300" dirty="0" err="1">
                <a:latin typeface="Georgia"/>
                <a:ea typeface="Georgia"/>
                <a:cs typeface="Georgia"/>
                <a:sym typeface="Georgia"/>
              </a:rPr>
              <a:t>user_name</a:t>
            </a: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”: “</a:t>
            </a:r>
            <a:r>
              <a:rPr lang="en-US" sz="2300" dirty="0" err="1">
                <a:latin typeface="Georgia"/>
                <a:ea typeface="Georgia"/>
                <a:cs typeface="Georgia"/>
                <a:sym typeface="Georgia"/>
              </a:rPr>
              <a:t>robby_g</a:t>
            </a: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”,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	“</a:t>
            </a:r>
            <a:r>
              <a:rPr lang="en-US" sz="2300" dirty="0" err="1">
                <a:latin typeface="Georgia"/>
                <a:ea typeface="Georgia"/>
                <a:cs typeface="Georgia"/>
                <a:sym typeface="Georgia"/>
              </a:rPr>
              <a:t>user_hobbies</a:t>
            </a: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”: [“guitar”, “cars”],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	“</a:t>
            </a:r>
            <a:r>
              <a:rPr lang="en-US" sz="2300" dirty="0" err="1">
                <a:latin typeface="Georgia"/>
                <a:ea typeface="Georgia"/>
                <a:cs typeface="Georgia"/>
                <a:sym typeface="Georgia"/>
              </a:rPr>
              <a:t>user_age</a:t>
            </a: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”: 25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}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6868400" y="4847550"/>
            <a:ext cx="5501400" cy="223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{	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en-US" sz="2300" dirty="0" err="1">
                <a:latin typeface="Georgia"/>
                <a:ea typeface="Georgia"/>
                <a:cs typeface="Georgia"/>
                <a:sym typeface="Georgia"/>
              </a:rPr>
              <a:t>user_id</a:t>
            </a: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”: 19423,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	“</a:t>
            </a:r>
            <a:r>
              <a:rPr lang="en-US" sz="2300" dirty="0" err="1">
                <a:latin typeface="Georgia"/>
                <a:ea typeface="Georgia"/>
                <a:cs typeface="Georgia"/>
                <a:sym typeface="Georgia"/>
              </a:rPr>
              <a:t>user_name</a:t>
            </a: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”: “jt1235”,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	“</a:t>
            </a:r>
            <a:r>
              <a:rPr lang="en-US" sz="2300" dirty="0" err="1">
                <a:latin typeface="Georgia"/>
                <a:ea typeface="Georgia"/>
                <a:cs typeface="Georgia"/>
                <a:sym typeface="Georgia"/>
              </a:rPr>
              <a:t>user_hobbies</a:t>
            </a: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”: [“football”],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	“</a:t>
            </a:r>
            <a:r>
              <a:rPr lang="en-US" sz="2300" dirty="0" err="1">
                <a:latin typeface="Georgia"/>
                <a:ea typeface="Georgia"/>
                <a:cs typeface="Georgia"/>
                <a:sym typeface="Georgia"/>
              </a:rPr>
              <a:t>user_age</a:t>
            </a: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”: 31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Georgia"/>
                <a:ea typeface="Georgia"/>
                <a:cs typeface="Georgia"/>
                <a:sym typeface="Georgia"/>
              </a:rPr>
              <a:t>}</a:t>
            </a:r>
            <a:endParaRPr sz="23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may  organize data on an entity level, but often have denormalized and nested data setups.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nested data layout is often similar to that in JSON documents.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Popular databases include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CouchDB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75" y="1492850"/>
            <a:ext cx="9872850" cy="56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sz="11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a dataset from Uber with the following fields: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 group, discuss how you would design a relational database to support this data?  List the tables you would create, the  fields they would contain, and how they would link to other tables.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27" name="Shape 627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Shape 628"/>
          <p:cNvSpPr/>
          <p:nvPr/>
        </p:nvSpPr>
        <p:spPr>
          <a:xfrm>
            <a:off x="2989800" y="56935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052744" y="60862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Your  database schema design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2986125" y="2677350"/>
            <a:ext cx="28839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ID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Name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Driver ID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 Name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ID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Time</a:t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5119725" y="2677350"/>
            <a:ext cx="28839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Latitude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Longitude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Location Entity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Longitude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Latitude</a:t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7786725" y="2677350"/>
            <a:ext cx="2883900" cy="17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Location Entity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Travel Time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Fare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CC Number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Understanding of the uses and differences of databases</a:t>
            </a:r>
            <a:endParaRPr sz="2800" b="0" i="0" u="none" strike="noStrike" cap="none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Accessing databases from Pandas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ACCESSING DATABASES FROM PANDAS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databases provide many analytical capabilities, often it’s useful to pull the data back into Python for more flexible programming.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Large, fixed operations would be more efficient in a database, but Pandas allows for interactive processing.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if you just want to aggregate login or sales data to present a report or dashboard, this operation is operating on a large dataset and not often changing.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run very efficiently in a database vs connecting to Python.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if we want to investigate the login or sales data further and ask more interactive questions, then using Python would come in very handy.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pandas.io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connect to most relational databases.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demonstration, we will create and connect to a SQLite database.  SQLite creates portable relational databases saved in a single file.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databases are stored in a very efficient manner and allow fast querying, making them ideal for small databases or databases that need to be moved across machines.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Additionally, SQLite databases can be created with the setup of MySQL or Postgres databases.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this was a brief introduction, databases are often at the core of any data analysis.  Most analysis starts with retrieving data from a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SQL is a key language that any data scientist should understand.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Used in every query to define the resulting columns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Filters rows based on a given condition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Groups rows for aggregation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660400" marR="0" lvl="1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Combines two tables based upon a given condition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access data from databases as well.  The result of the queries will end up in a Pandas dataframe.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is much more to learn about query optimization if one dives further!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0"/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sz="9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0" b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26" name="Shape 9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27" name="Shape 9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928" name="Shape 92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2" y="1292775"/>
            <a:ext cx="7295700" cy="5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Today’s lesson will be on databases and the SQL query language.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the standard solution for data storage. They’re far more robust than text and CSV files.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come in many flavors, but we’ll explore the most common: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relational databases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075" y="1512900"/>
            <a:ext cx="3859725" cy="4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Relational databases also come in different varieties, but almost all use SQL as a basis for querying (i.e. retrieving)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analyses typically involve pulling data from a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computer systems that manage the storage and querying of datasets.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provide a way to organize the data on disk (i.e. hard drive) and efficient methods to retrieve information.  Databases allow a user to create rules that ensure proper data management and verification.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retrieval is performed using a query language, a mini programming language with a few basic operators for data transformation.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most common query language is SQL (Structured Query Language).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relational database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based on links between data entities or concepts.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 relational databases is organized into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tables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should correspond to one entity or concept.  Each table is similar to a single CSV file or Pandas dataframe.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consider an application like Twitter.  Our two main entities are Users and Tweets.  For each of these, we would have a separate table.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 tweets table may have as columns: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tweet_id - the primary key tweet identifier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tweet_text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660400" marR="0" lvl="1" indent="-256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user_id - a foreign key to the users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17" name="Shape 517"/>
          <p:cNvGraphicFramePr/>
          <p:nvPr/>
        </p:nvGraphicFramePr>
        <p:xfrm>
          <a:off x="635000" y="4568075"/>
          <a:ext cx="5192750" cy="2438280"/>
        </p:xfrm>
        <a:graphic>
          <a:graphicData uri="http://schemas.openxmlformats.org/drawingml/2006/table">
            <a:tbl>
              <a:tblPr>
                <a:noFill/>
                <a:tableStyleId>{4F0F9F6E-D4B7-428B-9A21-77CF5B516FCC}</a:tableStyleId>
              </a:tblPr>
              <a:tblGrid>
                <a:gridCol w="3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  <a:endParaRPr sz="2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8" name="Shape 518"/>
          <p:cNvGraphicFramePr/>
          <p:nvPr/>
        </p:nvGraphicFramePr>
        <p:xfrm>
          <a:off x="7177050" y="4568075"/>
          <a:ext cx="5192750" cy="2438280"/>
        </p:xfrm>
        <a:graphic>
          <a:graphicData uri="http://schemas.openxmlformats.org/drawingml/2006/table">
            <a:tbl>
              <a:tblPr>
                <a:noFill/>
                <a:tableStyleId>{4F0F9F6E-D4B7-428B-9A21-77CF5B516FCC}</a:tableStyleId>
              </a:tblPr>
              <a:tblGrid>
                <a:gridCol w="38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  <a:endParaRPr sz="2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9" name="Shape 519"/>
          <p:cNvCxnSpPr/>
          <p:nvPr/>
        </p:nvCxnSpPr>
        <p:spPr>
          <a:xfrm>
            <a:off x="5837300" y="5507100"/>
            <a:ext cx="1330200" cy="11814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1197</Words>
  <Application>Microsoft Macintosh PowerPoint</Application>
  <PresentationFormat>Custom</PresentationFormat>
  <Paragraphs>267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Consolas</vt:lpstr>
      <vt:lpstr>Impact</vt:lpstr>
      <vt:lpstr>Oswald</vt:lpstr>
      <vt:lpstr>Merriweather Sans</vt:lpstr>
      <vt:lpstr>Georgia</vt:lpstr>
      <vt:lpstr>Arial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Munur Tunca</cp:lastModifiedBy>
  <cp:revision>4</cp:revision>
  <dcterms:modified xsi:type="dcterms:W3CDTF">2018-06-17T12:26:18Z</dcterms:modified>
</cp:coreProperties>
</file>