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10" r:id="rId4"/>
    <p:sldMasterId id="214748371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7302500" cx="13004800"/>
  <p:notesSz cx="6858000" cy="9144000"/>
  <p:embeddedFontLst>
    <p:embeddedFont>
      <p:font typeface="Oswald"/>
      <p:regular r:id="rId82"/>
      <p:bold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F6737B-5B63-4FD7-90B3-C217C78F7A4C}">
  <a:tblStyle styleId="{BFF6737B-5B63-4FD7-90B3-C217C78F7A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font" Target="fonts/Oswald-bold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font" Target="fonts/Oswald-regular.fntdata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Shape 5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Shape 6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Shape 6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Shape 6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Shape 7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3" name="Shape 71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Shape 71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Shape 7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Shape 7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8" name="Shape 76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2" name="Shape 79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Shape 80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Shape 8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Shape 8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Shape 8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6" name="Shape 86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Shape 87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4" name="Shape 88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0" name="Shape 8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Shape 8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Shape 9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Shape 9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Shape 9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jpg"/><Relationship Id="rId4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1" Type="http://schemas.openxmlformats.org/officeDocument/2006/relationships/image" Target="../media/image19.png"/><Relationship Id="rId10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Relationship Id="rId3" Type="http://schemas.openxmlformats.org/officeDocument/2006/relationships/image" Target="../media/image33.jpg"/><Relationship Id="rId4" Type="http://schemas.openxmlformats.org/officeDocument/2006/relationships/image" Target="../media/image3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44.png"/><Relationship Id="rId4" Type="http://schemas.openxmlformats.org/officeDocument/2006/relationships/image" Target="../media/image25.png"/><Relationship Id="rId11" Type="http://schemas.openxmlformats.org/officeDocument/2006/relationships/image" Target="../media/image39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3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2.png"/><Relationship Id="rId3" Type="http://schemas.openxmlformats.org/officeDocument/2006/relationships/image" Target="../media/image40.jpg"/><Relationship Id="rId4" Type="http://schemas.openxmlformats.org/officeDocument/2006/relationships/image" Target="../media/image41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flipH="1" rot="10800000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flipH="1" rot="10800000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flipH="1" rot="10800000">
            <a:off x="3225800" y="1803659"/>
            <a:ext cx="1" cy="4430479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hape 20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1" name="Shape 20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hape 20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04" name="Shape 20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5" name="Shape 205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x">
  <p:cSld name="TITLE_AND_BODY">
    <p:bg>
      <p:bgPr>
        <a:solidFill>
          <a:srgbClr val="00000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pter" showMasterSp="0">
  <p:cSld name="Chapter">
    <p:bg>
      <p:bgPr>
        <a:solidFill>
          <a:srgbClr val="1EC9C6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Text, 1 Column">
  <p:cSld name="Content: Text, 1 Colum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flipH="1" rot="10800000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flipH="1" rot="10800000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harts" showMasterSp="0">
  <p:cSld name="Char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outs" showMasterSp="0">
  <p:cSld name="Callou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pathLst>
              <a:path extrusionOk="0" h="21600" w="2160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anchorCtr="0" anchor="t" bIns="279400" lIns="279400" spcFirstLastPara="1" rIns="279400" wrap="square" tIns="2794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" showMasterSp="0">
  <p:cSld name="Activit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flipH="1" rot="10800000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flipH="1" rot="10800000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flipH="1" rot="10800000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&amp;A" showMasterSp="0">
  <p:cSld name="Q&amp;A">
    <p:bg>
      <p:bgPr>
        <a:solidFill>
          <a:srgbClr val="FFDB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it Tickets" showMasterSp="0">
  <p:cSld name="Exit Tickets">
    <p:bg>
      <p:bgPr>
        <a:solidFill>
          <a:srgbClr val="FFAFC0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ity copy" showMasterSp="0">
  <p:cSld name="Activity cop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cap="flat" cmpd="sng" w="12700">
            <a:solidFill>
              <a:srgbClr val="EAEAEA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 2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flipH="1" rot="10800000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flipH="1" rot="10800000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xercise" showMasterSp="0">
  <p:cSld name="Exercis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flipH="1" rot="10800000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flipH="1" rot="10800000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flipH="1" rot="10800000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Full Page Image">
  <p:cSld name="Content: Full Page Image 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idx="1" type="body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1" name="Shape 351"/>
          <p:cNvSpPr txBox="1"/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2" name="Shape 352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 2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/>
          <p:nvPr>
            <p:ph idx="1" type="body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 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 2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/>
          <p:nvPr>
            <p:ph idx="1" type="body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70" name="Shape 37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Smart Phones" showMasterSp="0">
  <p:cSld name="Content: Smart Phones 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buNone/>
              <a:defRPr/>
            </a:lvl1pPr>
            <a:lvl2pPr indent="0" lvl="1" marL="0" marR="0" rtl="0" algn="l">
              <a:lnSpc>
                <a:spcPct val="100000"/>
              </a:lnSpc>
              <a:buNone/>
              <a:defRPr/>
            </a:lvl2pPr>
            <a:lvl3pPr indent="0" lvl="2" marL="0" marR="0" rtl="0" algn="l">
              <a:lnSpc>
                <a:spcPct val="100000"/>
              </a:lnSpc>
              <a:buNone/>
              <a:defRPr/>
            </a:lvl3pPr>
            <a:lvl4pPr indent="0" lvl="3" marL="0" marR="0" rtl="0" algn="l">
              <a:lnSpc>
                <a:spcPct val="100000"/>
              </a:lnSpc>
              <a:buNone/>
              <a:defRPr/>
            </a:lvl4pPr>
            <a:lvl5pPr indent="0" lvl="4" marL="0" marR="0" rtl="0" algn="l">
              <a:lnSpc>
                <a:spcPct val="100000"/>
              </a:lnSpc>
              <a:buNone/>
              <a:defRPr/>
            </a:lvl5pPr>
            <a:lvl6pPr indent="0" lvl="5" marL="0" marR="0" rtl="0" algn="l">
              <a:lnSpc>
                <a:spcPct val="100000"/>
              </a:lnSpc>
              <a:buNone/>
              <a:defRPr/>
            </a:lvl6pPr>
            <a:lvl7pPr indent="0" lvl="6" marL="0" marR="0" rtl="0" algn="l">
              <a:lnSpc>
                <a:spcPct val="100000"/>
              </a:lnSpc>
              <a:buNone/>
              <a:defRPr/>
            </a:lvl7pPr>
            <a:lvl8pPr indent="0" lvl="7" marL="0" marR="0" rtl="0" algn="l">
              <a:lnSpc>
                <a:spcPct val="100000"/>
              </a:lnSpc>
              <a:buNone/>
              <a:defRPr/>
            </a:lvl8pPr>
            <a:lvl9pPr indent="0" lvl="8" marL="0" marR="0" rtl="0" algn="l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cussion" showMasterSp="0">
  <p:cSld name="Discussion">
    <p:bg>
      <p:bgPr>
        <a:solidFill>
          <a:srgbClr val="000000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/>
          <p:nvPr>
            <p:ph idx="12" type="sldNum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buNone/>
              <a:defRPr/>
            </a:lvl1pPr>
            <a:lvl2pPr indent="0" lvl="1" marL="0" marR="0" rtl="0" algn="r">
              <a:lnSpc>
                <a:spcPct val="100000"/>
              </a:lnSpc>
              <a:buNone/>
              <a:defRPr/>
            </a:lvl2pPr>
            <a:lvl3pPr indent="0" lvl="2" marL="0" marR="0" rtl="0" algn="r">
              <a:lnSpc>
                <a:spcPct val="100000"/>
              </a:lnSpc>
              <a:buNone/>
              <a:defRPr/>
            </a:lvl3pPr>
            <a:lvl4pPr indent="0" lvl="3" marL="0" marR="0" rtl="0" algn="r">
              <a:lnSpc>
                <a:spcPct val="100000"/>
              </a:lnSpc>
              <a:buNone/>
              <a:defRPr/>
            </a:lvl4pPr>
            <a:lvl5pPr indent="0" lvl="4" marL="0" marR="0" rtl="0" algn="r">
              <a:lnSpc>
                <a:spcPct val="100000"/>
              </a:lnSpc>
              <a:buNone/>
              <a:defRPr/>
            </a:lvl5pPr>
            <a:lvl6pPr indent="0" lvl="5" marL="0" marR="0" rtl="0" algn="r">
              <a:lnSpc>
                <a:spcPct val="100000"/>
              </a:lnSpc>
              <a:buNone/>
              <a:defRPr/>
            </a:lvl6pPr>
            <a:lvl7pPr indent="0" lvl="6" marL="0" marR="0" rtl="0" algn="r">
              <a:lnSpc>
                <a:spcPct val="100000"/>
              </a:lnSpc>
              <a:buNone/>
              <a:defRPr/>
            </a:lvl7pPr>
            <a:lvl8pPr indent="0" lvl="7" marL="0" marR="0" rtl="0" algn="r">
              <a:lnSpc>
                <a:spcPct val="100000"/>
              </a:lnSpc>
              <a:buNone/>
              <a:defRPr/>
            </a:lvl8pPr>
            <a:lvl9pPr indent="0" lvl="8" marL="0" marR="0" rtl="0" algn="r">
              <a:lnSpc>
                <a:spcPct val="100000"/>
              </a:lnSpc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39700" lvl="1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368300" lvl="2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596900" lvl="3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825500" lvl="4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054100" lvl="5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1282700" lvl="6" mar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1511300" lvl="7" mar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1739900" lvl="8" mar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Image" showMasterSp="0">
  <p:cSld name="Full Imag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" showMasterSp="0">
  <p:cSld name="Bulleted 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ed Text w/ Source" showMasterSp="0">
  <p:cSld name="Bulleted Text w/ Sourc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on-Bulleted Text" showMasterSp="0">
  <p:cSld name="Non-Bulleted Text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se Study" showMasterSp="0">
  <p:cSld name="Case Stu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flipH="1" rot="10800000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" showMasterSp="0">
  <p:cSld name="Divider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der Rev" showMasterSp="0">
  <p:cSld name="Divder Rev">
    <p:bg>
      <p:bgPr>
        <a:solidFill>
          <a:srgbClr val="000000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Info" showMasterSp="0">
  <p:cSld name="Contact Info">
    <p:bg>
      <p:bgPr>
        <a:solidFill>
          <a:srgbClr val="000000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MAC" showMasterSp="0">
  <p:cSld name="Content: IMAC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/>
          <p:nvPr>
            <p:ph idx="1" type="body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MAC Book Pro" showMasterSp="0">
  <p:cSld name="Content: MAC Book Pr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/>
          <p:nvPr>
            <p:ph idx="1" type="body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: IPad" showMasterSp="0">
  <p:cSld name="Content: IPad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/>
          <p:nvPr>
            <p:ph idx="1" type="body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indent="-317500" lvl="2" marL="1371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indent="-317500" lvl="3" marL="1828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indent="-317500" lvl="4" marL="22860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indent="-317500" lvl="5" marL="2743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Shape 8"/>
          <p:cNvSpPr txBox="1"/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Shape 210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8890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139700" lvl="1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368300" lvl="2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596900" lvl="3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825500" lvl="4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1054100" lvl="5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1282700" lvl="6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1511300" lvl="7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1739900" lvl="8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indent="-317500" lvl="3" marL="1828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indent="-317500" lvl="4" marL="22860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indent="-317500" lvl="5" marL="27432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indent="-317500" lvl="6" marL="32004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indent="-317500" lvl="7" marL="36576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indent="-317500" lvl="8" marL="4114800" marR="0" rtl="0" algn="l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pgexercises.com/gettingstarted.html" TargetMode="External"/><Relationship Id="rId4" Type="http://schemas.openxmlformats.org/officeDocument/2006/relationships/hyperlink" Target="https://pgexercises.com/questions/basic/" TargetMode="External"/><Relationship Id="rId5" Type="http://schemas.openxmlformats.org/officeDocument/2006/relationships/hyperlink" Target="https://pgexercises.com/questions/aggregates/" TargetMode="External"/><Relationship Id="rId6" Type="http://schemas.openxmlformats.org/officeDocument/2006/relationships/hyperlink" Target="https://pgexercises.com/questions/aggregates/" TargetMode="External"/><Relationship Id="rId7" Type="http://schemas.openxmlformats.org/officeDocument/2006/relationships/image" Target="../media/image4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agonhq.com/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INSTRUCTOR NOTES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Relational databases also come in different varieties, but almost all use SQL as a basis for querying (i.e. retrieving)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analyses typically involve pulling data from a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computer systems that manage the storage and querying of datasets.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provide a way to organize the data on disk (i.e. hard drive) and efficient methods to retrieve information.  Databases allow a user to create rules that ensure proper data management and verification.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retrieval is performed using a query language, a mini programming language with a few basic operators for data transformation.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most common query language is SQL (Structured Query Language).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relational database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based on links between data entities or concepts.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a relational databases is organized into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tables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should correspond to one entity or concept.  Each table is similar to a single CSV file or Pandas dataframe.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consider an application like Twitter.  Our two main entities are Users and Tweets.  For each of these, we would have a separate table.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635006" y="10125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table is made up of rows and columns, similar to a Pandas dataframe or Excel spreadsheet.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has a specific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schema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a set of rules for what goes in each table.  These specify which columns are contained in the table and what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data is in each column (e.g. text, integers, decimals, etc).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98" name="Shape 498"/>
          <p:cNvGraphicFramePr/>
          <p:nvPr/>
        </p:nvGraphicFramePr>
        <p:xfrm>
          <a:off x="2447875" y="45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{BFF6737B-5B63-4FD7-90B3-C217C78F7A4C}</a:tableStyleId>
              </a:tblPr>
              <a:tblGrid>
                <a:gridCol w="4054525"/>
                <a:gridCol w="405452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  <a:endParaRPr b="1"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means you can’t add text data to an integer column in that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additional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type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information make this constraint stronger than the header of a CSV file.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this reason and many others, databases allow for stronger consistency of the data and are often a better solution for data storage.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Each table typically has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primary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key column.  This column has a unique value per row and serves as the identifier for the row.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table can have many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foreign keys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as well. 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foreign key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column that contains values to link the table to the other tables.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keys that link the table together define the relational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the tweets table may have as columns: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tweet_id - the primary key tweet identifier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tweet_text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user_id - a foreign key to the users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17" name="Shape 517"/>
          <p:cNvGraphicFramePr/>
          <p:nvPr/>
        </p:nvGraphicFramePr>
        <p:xfrm>
          <a:off x="635000" y="45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{BFF6737B-5B63-4FD7-90B3-C217C78F7A4C}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  <a:endParaRPr b="1"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8" name="Shape 518"/>
          <p:cNvGraphicFramePr/>
          <p:nvPr/>
        </p:nvGraphicFramePr>
        <p:xfrm>
          <a:off x="7177050" y="45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{BFF6737B-5B63-4FD7-90B3-C217C78F7A4C}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  <a:endParaRPr b="1"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9" name="Shape 519"/>
          <p:cNvCxnSpPr/>
          <p:nvPr/>
        </p:nvCxnSpPr>
        <p:spPr>
          <a:xfrm>
            <a:off x="5837300" y="5507100"/>
            <a:ext cx="1330200" cy="1181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MySQL and Postgres are popular variants of relational databases and are widely used.  Both are open-source and available for free.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Alternatively, many companies use proprietary software such as Oracle or Microsoft SQL databases.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these databases offer many of the same features and use the same SQL language, the latter two offer some maintenance features and support that large companies find useful.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Once we start organizing our data into tables, we start to separate it into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setups.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a single table per entity and use many foreign keys or link tables to connect the entities.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structures have fewer tables that combine different entities.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MATERIALS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37" name="Shape 537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With our Twitter example, 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place users and tweets in different tables.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38" name="Shape 538"/>
          <p:cNvGraphicFramePr/>
          <p:nvPr/>
        </p:nvGraphicFramePr>
        <p:xfrm>
          <a:off x="635000" y="319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{BFF6737B-5B63-4FD7-90B3-C217C78F7A4C}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Users Table Schema</a:t>
                      </a:r>
                      <a:endParaRPr b="1"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9" name="Shape 539"/>
          <p:cNvGraphicFramePr/>
          <p:nvPr/>
        </p:nvGraphicFramePr>
        <p:xfrm>
          <a:off x="7177050" y="319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{BFF6737B-5B63-4FD7-90B3-C217C78F7A4C}</a:tableStyleId>
              </a:tblPr>
              <a:tblGrid>
                <a:gridCol w="3816475"/>
                <a:gridCol w="1376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Tweets Table Schema</a:t>
                      </a:r>
                      <a:endParaRPr b="1"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0" name="Shape 540"/>
          <p:cNvCxnSpPr/>
          <p:nvPr/>
        </p:nvCxnSpPr>
        <p:spPr>
          <a:xfrm>
            <a:off x="5837300" y="4135500"/>
            <a:ext cx="1354200" cy="985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denormalized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structure would put them both in one table.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47" name="Shape 547"/>
          <p:cNvGraphicFramePr/>
          <p:nvPr/>
        </p:nvGraphicFramePr>
        <p:xfrm>
          <a:off x="2268513" y="289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{BFF6737B-5B63-4FD7-90B3-C217C78F7A4C}</a:tableStyleId>
              </a:tblPr>
              <a:tblGrid>
                <a:gridCol w="6223500"/>
                <a:gridCol w="2244275"/>
              </a:tblGrid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Twitter Table Schema</a:t>
                      </a:r>
                      <a:endParaRPr b="1"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tweet_text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char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user_sign_up_date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date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user_follower_count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int</a:t>
                      </a:r>
                      <a:endParaRPr sz="24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35003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Denormalized structures: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Duplicates a lot of information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Makes data easy to access since it’s all in one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NORMALIZED VS DENORMALIZED DATA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4" name="Shape 554"/>
          <p:cNvSpPr txBox="1"/>
          <p:nvPr>
            <p:ph idx="1" type="body"/>
          </p:nvPr>
        </p:nvSpPr>
        <p:spPr>
          <a:xfrm>
            <a:off x="6502403" y="1292775"/>
            <a:ext cx="58674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Normalized structures:</a:t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Save storage space by separating information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Requires joining of table to access information about two different entities, a slow operation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ALTERNATIVE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0" name="Shape 560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relational databases are the most popular and broadly used, specific applications may require different data organization.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You don’t need to know every variety, but it’s good to know some overall themes.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KEY-VALUE STORES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Key-Value databases are nothing more than very large and very fast hashmaps or dictionaries.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are useful for storing key based data, e.g. a count of things per user or customer, a last visit per customer.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Every entry in these databases has two values, a key and a value.  We can retrieve any value based upon its key.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KEY-VALUE STORES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exactly like a python dictionary, but it can be larger than your memory (i.e. RAM).  So these systems use smart caching algorithms to ensure frequently or recently accessed items are quickly accessible.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Popular key-value stores include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Cassandra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MemcacheDB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(pronounced mem-cash-dee-bee).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“NoSQL” databases are those that don’t rely on a traditional relational table setup and more flexible in their data organization.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 they actually </a:t>
            </a: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do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have SQL querying abilities but model their data differently.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Relational Structure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NoSQL Data Structure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85" name="Shape 585"/>
          <p:cNvGraphicFramePr/>
          <p:nvPr/>
        </p:nvGraphicFramePr>
        <p:xfrm>
          <a:off x="1337775" y="247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{BFF6737B-5B63-4FD7-90B3-C217C78F7A4C}</a:tableStyleId>
              </a:tblPr>
              <a:tblGrid>
                <a:gridCol w="2065850"/>
                <a:gridCol w="2065850"/>
                <a:gridCol w="2065850"/>
                <a:gridCol w="2065850"/>
                <a:gridCol w="2065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user_id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user_name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user_hobby_1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user_hobby_2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user_age</a:t>
                      </a:r>
                      <a:endParaRPr b="1"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13123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robby_g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guitar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cars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25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18423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jt1235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football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6" name="Shape 586"/>
          <p:cNvSpPr txBox="1"/>
          <p:nvPr/>
        </p:nvSpPr>
        <p:spPr>
          <a:xfrm>
            <a:off x="635000" y="4847550"/>
            <a:ext cx="5501400" cy="223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{	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“user_id”: 13123,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“user_name”: “robby_g”,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“user_hobbies”: [“guitar”, “cars”],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“user_age”: 25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}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7" name="Shape 587"/>
          <p:cNvSpPr txBox="1"/>
          <p:nvPr/>
        </p:nvSpPr>
        <p:spPr>
          <a:xfrm>
            <a:off x="6868400" y="4847550"/>
            <a:ext cx="5501400" cy="223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{	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“user_id”: 19423,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“user_name”: “jt1235”,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“user_hobbies”: [“football”],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	“user_age”: 31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}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may  organize data on an entity level, but often have denormalized and nested data setups.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nested data layout is often similar to that in JSON documents.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Popular databases include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MongoDB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CouchDB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975" y="1492850"/>
            <a:ext cx="9872850" cy="56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FOR INSTRUCTOR PURPOSES ONLY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8" name="Shape 428"/>
          <p:cNvSpPr/>
          <p:nvPr/>
        </p:nvSpPr>
        <p:spPr>
          <a:xfrm>
            <a:off x="635000" y="144222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</a:t>
            </a:r>
            <a:r>
              <a:rPr b="1" lang="en-US" sz="3200">
                <a:solidFill>
                  <a:srgbClr val="E5212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solidFill>
                <a:srgbClr val="E521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 Text Here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NOSQL OR DOCUMENT 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is an example of the storage document for a tweet.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"created_at": "Mon Sep 24 03:35:21 +0000 2012",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"id_str": "250075927172759552",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"entities":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"hashtags": [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"text": "freebandnames",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"indices": [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20,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34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"user_mentions": [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11" name="Shape 6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2961475" y="1776150"/>
            <a:ext cx="9576300" cy="34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the following examples, which might be the best storage or database solution? Why?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application where a user can create a profile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online store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Storing the last visit date of a user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17" name="Shape 617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3" name="Shape 6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Shape 624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Consider a dataset from Uber with the following fields: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a group, discuss how you would design a relational database to support this data?  List the tables you would create, the  fields they would contain, and how they would link to other tables.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27" name="Shape 627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Shape 628"/>
          <p:cNvSpPr/>
          <p:nvPr/>
        </p:nvSpPr>
        <p:spPr>
          <a:xfrm>
            <a:off x="2989800" y="56935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052744" y="60862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Your  database schema design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2986125" y="2677350"/>
            <a:ext cx="28839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ID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Name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Driver ID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Drive Name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ID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Ride Time</a:t>
            </a:r>
            <a:endParaRPr/>
          </a:p>
        </p:txBody>
      </p:sp>
      <p:sp>
        <p:nvSpPr>
          <p:cNvPr id="631" name="Shape 631"/>
          <p:cNvSpPr txBox="1"/>
          <p:nvPr/>
        </p:nvSpPr>
        <p:spPr>
          <a:xfrm>
            <a:off x="5119725" y="2677350"/>
            <a:ext cx="28839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Latitude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Longitude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Pickup Location Entity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Longitude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Latitude</a:t>
            </a:r>
            <a:endParaRPr/>
          </a:p>
        </p:txBody>
      </p:sp>
      <p:sp>
        <p:nvSpPr>
          <p:cNvPr id="632" name="Shape 632"/>
          <p:cNvSpPr txBox="1"/>
          <p:nvPr/>
        </p:nvSpPr>
        <p:spPr>
          <a:xfrm>
            <a:off x="7786725" y="2677350"/>
            <a:ext cx="28839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Dropoff Location Entity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Travel Time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Fare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CC Number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ACCESSING DATABASES FROM PANDAS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databases provide many analytical capabilities, often it’s useful to pull the data back into Python for more flexible programming.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Large, fixed operations would be more efficient in a database, but Pandas allows for interactive processing.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if you just want to aggregate login or sales data to present a report or dashboard, this operation is operating on a large dataset and not often changing.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run very efficiently in a database vs connecting to Python.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However, if we want to investigate the login or sales data further and ask more interactive questions, then using Python would come in very handy.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pandas.io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connect to most relational databases.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this demonstration, we will create and connect to a SQLite database.  SQLite creates portable relational databases saved in a single file.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databases are stored in a very efficient manner and allow fast querying, making them ideal for small databases or databases that need to be moved across machines.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Additionally, SQLite databases can be created with the setup of MySQL or Postgres databases.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can create a SQLite databases as follows.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sqlite3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sqlite3.connect(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'dat-test.db'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creates a file, 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dat-test.db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will act as a relational/SQL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ACCESSING DATABASES FROM PANDAS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in Pandas can be loaded into a relational database.  For the most part, Pandas can use the databases column information to infer the schema for the table it creates.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Let’s return to the Rossmann sales data and load it into our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pd.read_csv(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'../../../lesson-15/assets/dataset/rossmann.csv'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low_memory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data.head()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is moved to the database with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command, similar to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to_csv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to_sql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takes several arguments.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the table name to create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a connection to a database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whether to input the index column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if we want to write a custom schema for the new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if_exists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- what to do if the table already exists.  We can overwrite it, add to it, or fail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635000" y="5778500"/>
            <a:ext cx="117348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52123"/>
                </a:solidFill>
                <a:latin typeface="Georgia"/>
                <a:ea typeface="Georgia"/>
                <a:cs typeface="Georgia"/>
                <a:sym typeface="Georgia"/>
              </a:rPr>
              <a:t>Insert Instructor Name</a:t>
            </a:r>
            <a:endParaRPr b="0" i="1" sz="2800" u="none" cap="none" strike="noStrike">
              <a:solidFill>
                <a:srgbClr val="E5212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800" u="none" cap="none" strike="noStrike">
                <a:solidFill>
                  <a:srgbClr val="EAEAEA"/>
                </a:solidFill>
                <a:latin typeface="Georgia"/>
                <a:ea typeface="Georgia"/>
                <a:cs typeface="Georgia"/>
                <a:sym typeface="Georgia"/>
              </a:rPr>
              <a:t>Title, Company </a:t>
            </a: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following code loads the Rossmann sales data to our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data.to_sql(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'rossmann_sales'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if_exists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'replace'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WRITING DATA INTO A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already have data in the database, we can use Pandas to query our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Querying is done through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read_sql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command in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sql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module.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pd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pandas.io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sql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sql.read_sql(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'select * from rossmann_sales limit 10'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ED6A4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conn)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runs the query passed in and returns a dataframe with the results.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READING FROM A DATABASE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Load the Rossmann Store metadata in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rossmann-stores.csv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create a table in the database with it.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Created table for store metadata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6" name="Shape 69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98" name="Shape 69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SQL SYNTAX:  SELECT, WHERE, GROUP BY, JOIN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Every query should start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followed by the names of the columns in the output.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always paired with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identifies the table to retrieve data from.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 *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denotes returning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of the columns.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SELECT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rossmann_sales;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SELECT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22" name="Shape 7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Shape 72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for the Rossmann Sales data that returns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6" name="Shape 72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7" name="Shape 72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28" name="Shape 72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used to filter a table using a specific criteria. 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clause follows the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clause.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condition is some filter applied to the rows, where rows that match the condition will be output.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4" name="Shape 73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WHERE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Sales 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WHERE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46" name="Shape 7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Shape 7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8" name="Shape 748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for the Rossmann Sales data that returns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stores that were open and running a promotion.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9" name="Shape 749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0" name="Shape 750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51" name="Shape 751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52" name="Shape 752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Understanding of the uses and differences of databases</a:t>
            </a:r>
            <a:endParaRPr b="0" i="0" sz="2800" u="none" cap="none" strike="noStrike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Accessing databases from Pandas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LEARNING OBJECTIVES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idx="1" type="body"/>
          </p:nvPr>
        </p:nvSpPr>
        <p:spPr>
          <a:xfrm>
            <a:off x="635004" y="1301275"/>
            <a:ext cx="4732500" cy="5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allows us to aggregate over any field in the table by applying the concept of Split Apply Combine.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identify some key with which we want to segment the rows.  Then, we roll up or compute some statistics over all of the rows that match that key.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GROUP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9" name="Shape 7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91" y="1301263"/>
            <a:ext cx="7427007" cy="58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Shape 76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must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 paired with an aggregate function, the statistic we want to compute in the rows,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statement.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denotes counting up all of the rows.  Other aggregate functions commonly available are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(average),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want to aggregate over the entire table, without results specific to any key, we can use an aggregate function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 and ignore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GROUP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Shape 77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(Sales),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(Customers)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Store;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1" name="Shape 7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GROUP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 KNOWLEDGE CHECK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7" name="Shape 7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9" name="Shape 779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Write a query that returns the total sales on the promotion and non-promotion days.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 requested query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2" name="Shape 7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83" name="Shape 783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hape 78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used to sort the results of a query.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ORDER BY &lt;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can order by multiple columns in ascending (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or descending (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order.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ORDER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Rossmann Stores example: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(Sales)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total_sales,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(Customers)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Store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Open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total_sales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 AS cnt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renames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COUNT(*)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value to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cnt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 we can refer to it later in the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clause.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ORDER BY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allows us to access data across many tables.  We specify how a row in one table links to another.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Sales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CompetitionDistance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rossmann_sales a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rossmann_stores s 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Store</a:t>
            </a:r>
            <a:endParaRPr sz="2200">
              <a:solidFill>
                <a:srgbClr val="0086B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Here, ON denotes an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inner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join.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1" name="Shape 80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JOIN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By default, most joins are an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Inner 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which means only when there is a match in both tables does a row appear in the results.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want to keep the rows of one table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even if there is no matching counterpart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we can perform an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Outer 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Outer joins can be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or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FULL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, meaning keep all of the left rows, all the right rows, or all the rows, respectively.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SQL OPERATORS:  JOIN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PANDAS AND SQL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Shape 8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Shape 819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0" name="Shape 820"/>
          <p:cNvSpPr/>
          <p:nvPr/>
        </p:nvSpPr>
        <p:spPr>
          <a:xfrm>
            <a:off x="2961475" y="2224360"/>
            <a:ext cx="7559400" cy="24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oad the Walmart sales and store features dat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reate a table for each of those dataset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the store, date and fuel price on days it was over 90 degree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the store, date and weekly sales and temperatur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were average sales on holiday vs. non-holiday sale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hat were average sales on holiday vs. non-holiday sales when the temperature was below 32 degree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1" name="Shape 821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2" name="Shape 822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23" name="Shape 823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 (40 minutes)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24" name="Shape 82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Shape 825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PANDAS AND SQL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PRE-WORK 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INDEPENDENT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1" name="Shape 83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EXTRA SQL PRACTICE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/>
        </p:nvSpPr>
        <p:spPr>
          <a:xfrm>
            <a:off x="2961475" y="2224350"/>
            <a:ext cx="9460200" cy="4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many options for extra SQL practice.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PG-Exercises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The website pgexercises.com is a very good site for Postgres exercsises.  Go </a:t>
            </a: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here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to get started.  Complete 3-5 questions in each of the following.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Simple SQL Queries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Aggregation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Joins and Subqueries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7" name="Shape 8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Shape 83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40" name="Shape 84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Shape 84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EXTRA SQL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Shape 8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Shape 847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  <a:endParaRPr b="1" sz="1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8" name="Shape 848"/>
          <p:cNvSpPr/>
          <p:nvPr/>
        </p:nvSpPr>
        <p:spPr>
          <a:xfrm>
            <a:off x="2961475" y="2224350"/>
            <a:ext cx="9460200" cy="41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many options for extra SQL practice.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 startAt="2"/>
            </a:pP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Wagon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:  This requires signing up for the Wagon service and downloading their application.  It gives access to some sample databases.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isplay all tracks on which Jimmy Page was the composer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 were the top five composers by number of tracks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 were the top five composers by length of tracks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elect all of the albums from Led Zeppeli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ount the number of albums per artist, and display the top 10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isplay the track name and album name from all Led Zeppelin album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lphaLcPeriod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ompute how many songs and how long (in minutes) each Led Zeppelin album was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9" name="Shape 849"/>
          <p:cNvSpPr/>
          <p:nvPr/>
        </p:nvSpPr>
        <p:spPr>
          <a:xfrm>
            <a:off x="2989800" y="1776150"/>
            <a:ext cx="8099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Oswald"/>
                <a:ea typeface="Oswald"/>
                <a:cs typeface="Oswald"/>
                <a:sym typeface="Oswald"/>
              </a:rPr>
              <a:t>DIRECTIONS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50" name="Shape 850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Shape 851"/>
          <p:cNvSpPr/>
          <p:nvPr/>
        </p:nvSpPr>
        <p:spPr>
          <a:xfrm>
            <a:off x="635000" y="736600"/>
            <a:ext cx="11786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ACTIVITY: EXTRA SQL PRACTICE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DEMO	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INSTALLING POSTGRES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On a Mac,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 install postgres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will provide a few commands to make sure postgres runs on startup.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this is done, you can use the Postgres command line tool.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3" name="Shape 86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INSTALLING POSTGRES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Starting Postgres: 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psql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Listing tables : 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\dt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Creating a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CREATE TABLE example(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id int,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name varchar(140),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   value float</a:t>
            </a:r>
            <a:b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rgbClr val="A71D5D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9" name="Shape 86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POSTGRES SHELL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Inserting a row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INSERT INTO 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example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183691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'general assembly'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200">
                <a:solidFill>
                  <a:srgbClr val="0086B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Querying the table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A71D5D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2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 example;</a:t>
            </a:r>
            <a:endParaRPr sz="22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POSTGRES SHELL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1" name="Shape 881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TOPIC REVIEW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While this was a brief introduction, databases are often at the core of any data analysis.  Most analysis starts with retrieving data from a database.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SQL is a key language that any data scientist should understand.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Used in every query to define the resulting columns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Filters rows based on a given condition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Groups rows for aggregation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 Combines two tables based upon a given condition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/>
          <p:nvPr>
            <p:ph idx="1" type="body"/>
          </p:nvPr>
        </p:nvSpPr>
        <p:spPr>
          <a:xfrm>
            <a:off x="635006" y="13012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Pandas can be used to access data from databases as well.  The result of the queries will end up in a Pandas dataframe.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is much more to learn about query optimization if one dives further!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PRE-WORK REVIEW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35006" y="958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will be multiple ways to run the exercises: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Using Postgres Exercises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Setting up local Postgres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39" lvl="2" marL="111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Install Postgres.  If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installed, this should be as simple as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brew install postgres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56540" lvl="1" marL="66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 Wagon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39" lvl="2" marL="1117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Create an account at </a:t>
            </a:r>
            <a:r>
              <a:rPr lang="en-US" sz="2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https://www.wagonhq.com/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download the software.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2123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COURSE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9" name="Shape 899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BEFORE NEXT CLASS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5" name="Shape 905"/>
          <p:cNvSpPr txBox="1"/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Oswald"/>
                <a:ea typeface="Oswald"/>
                <a:cs typeface="Oswald"/>
                <a:sym typeface="Oswald"/>
              </a:rPr>
              <a:t>DUE DATE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6" name="Shape 906"/>
          <p:cNvSpPr txBox="1"/>
          <p:nvPr>
            <p:ph idx="1" type="body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b="1" lang="en-US" sz="2800">
                <a:latin typeface="Georgia"/>
                <a:ea typeface="Georgia"/>
                <a:cs typeface="Georgia"/>
                <a:sym typeface="Georgia"/>
              </a:rPr>
              <a:t>Project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: Final Project, Part 3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/>
        </p:nvSpPr>
        <p:spPr>
          <a:xfrm>
            <a:off x="635000" y="736600"/>
            <a:ext cx="10160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CREDITS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D800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 &amp; 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18" name="Shape 91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19" name="Shape 91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20" name="Shape 920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AFC0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/>
        </p:nvSpPr>
        <p:spPr>
          <a:xfrm>
            <a:off x="635000" y="1473200"/>
            <a:ext cx="117348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EXIT TICKET </a:t>
            </a:r>
            <a:endParaRPr b="1" sz="9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926" name="Shape 9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7" name="Shape 9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28" name="Shape 928"/>
          <p:cNvSpPr/>
          <p:nvPr/>
        </p:nvSpPr>
        <p:spPr>
          <a:xfrm>
            <a:off x="635000" y="736600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LESSON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9" name="Shape 929"/>
          <p:cNvSpPr/>
          <p:nvPr/>
        </p:nvSpPr>
        <p:spPr>
          <a:xfrm>
            <a:off x="3113900" y="4078875"/>
            <a:ext cx="7721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Oswald"/>
                <a:ea typeface="Oswald"/>
                <a:cs typeface="Oswald"/>
                <a:sym typeface="Oswald"/>
              </a:rPr>
              <a:t>DON’T FORGET TO FILL OUT YOUR EXIT TICKET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/>
          <p:nvPr/>
        </p:nvSpPr>
        <p:spPr>
          <a:xfrm>
            <a:off x="635000" y="736600"/>
            <a:ext cx="77216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35" name="Shape 9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6" name="Shape 9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37" name="Shape 93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b="0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635000" y="1587500"/>
            <a:ext cx="11734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NAME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1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Optional Information: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Email?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Website?</a:t>
            </a:r>
            <a:endParaRPr b="0" i="0" sz="25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1" marL="177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Georgia"/>
              <a:buChar char="‣"/>
            </a:pPr>
            <a:r>
              <a:rPr b="0" i="0" lang="en-US" sz="25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Twitter?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OPENING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DATABASES</a:t>
            </a:r>
            <a:endParaRPr sz="9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DATABASES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35002" y="1292775"/>
            <a:ext cx="7295700" cy="5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Today’s lesson will be on databases and the SQL query language.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Databases are the standard solution for data storage. They’re far more robust than text and CSV files.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-256540" lvl="0" marL="203200" marR="0" rtl="0" algn="l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They come in many flavors, but we’ll explore the most common: </a:t>
            </a:r>
            <a:r>
              <a:rPr i="1" lang="en-US" sz="2800">
                <a:latin typeface="Georgia"/>
                <a:ea typeface="Georgia"/>
                <a:cs typeface="Georgia"/>
                <a:sym typeface="Georgia"/>
              </a:rPr>
              <a:t>relational databases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67" name="Shape 4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075" y="1512900"/>
            <a:ext cx="3859725" cy="4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