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0" r:id="rId3"/>
    <p:sldMasterId id="214748371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7302500" cx="13004800"/>
  <p:notesSz cx="6858000" cy="9144000"/>
  <p:embeddedFontLst>
    <p:embeddedFont>
      <p:font typeface="Oswald"/>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swald-regular.fntdata"/><Relationship Id="rId90" Type="http://schemas.openxmlformats.org/officeDocument/2006/relationships/slide" Target="slides/slide85.xml"/><Relationship Id="rId92"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1" name="Shape 4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5" name="Shape 4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7" name="Shape 48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3" name="Shape 49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1" name="Shape 5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7" name="Shape 51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1" name="Shape 53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38" name="Shape 5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45" name="Shape 54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1" name="Shape 55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58" name="Shape 55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77" name="Shape 5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3" name="Shape 58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2" name="Shape 60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8" name="Shape 60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5" name="Shape 42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15" name="Shape 61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1" name="Shape 62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27" name="Shape 62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34" name="Shape 63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0" name="Shape 6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53" name="Shape 6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59" name="Shape 65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1" name="Shape 67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77" name="Shape 67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Shape 6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3" name="Shape 68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89" name="Shape 68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5" name="Shape 69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3" name="Shape 71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9" name="Shape 7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25" name="Shape 72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1" name="Shape 73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9" name="Shape 74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55" name="Shape 75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Shape 7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61" name="Shape 76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3" name="Shape 77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79" name="Shape 77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3" name="Shape 783"/>
        <p:cNvGrpSpPr/>
        <p:nvPr/>
      </p:nvGrpSpPr>
      <p:grpSpPr>
        <a:xfrm>
          <a:off x="0" y="0"/>
          <a:ext cx="0" cy="0"/>
          <a:chOff x="0" y="0"/>
          <a:chExt cx="0" cy="0"/>
        </a:xfrm>
      </p:grpSpPr>
      <p:sp>
        <p:nvSpPr>
          <p:cNvPr id="784" name="Shape 7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85" name="Shape 78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Shape 7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1" name="Shape 79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97" name="Shape 79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Shape 8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3" name="Shape 80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09" name="Shape 80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5" name="Shape 4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15" name="Shape 81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Shape 8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3" name="Shape 83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Shape 8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39" name="Shape 83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Shape 8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45" name="Shape 84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Shape 8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1" name="Shape 85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Shape 8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58" name="Shape 85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64" name="Shape 86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70" name="Shape 8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Shape 8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76" name="Shape 87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1" name="Shape 45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6" name="Shape 886"/>
        <p:cNvGrpSpPr/>
        <p:nvPr/>
      </p:nvGrpSpPr>
      <p:grpSpPr>
        <a:xfrm>
          <a:off x="0" y="0"/>
          <a:ext cx="0" cy="0"/>
          <a:chOff x="0" y="0"/>
          <a:chExt cx="0" cy="0"/>
        </a:xfrm>
      </p:grpSpPr>
      <p:sp>
        <p:nvSpPr>
          <p:cNvPr id="887" name="Shape 88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88" name="Shape 8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894" name="Shape 89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Shape 90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06" name="Shape 90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2" name="Shape 91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18" name="Shape 91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24" name="Shape 92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8" name="Shape 928"/>
        <p:cNvGrpSpPr/>
        <p:nvPr/>
      </p:nvGrpSpPr>
      <p:grpSpPr>
        <a:xfrm>
          <a:off x="0" y="0"/>
          <a:ext cx="0" cy="0"/>
          <a:chOff x="0" y="0"/>
          <a:chExt cx="0" cy="0"/>
        </a:xfrm>
      </p:grpSpPr>
      <p:sp>
        <p:nvSpPr>
          <p:cNvPr id="929" name="Shape 92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30" name="Shape 9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Shape 9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36" name="Shape 93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Shape 94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42" name="Shape 9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7" name="Shape 4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Shape 9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48" name="Shape 94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3" name="Shape 953"/>
        <p:cNvGrpSpPr/>
        <p:nvPr/>
      </p:nvGrpSpPr>
      <p:grpSpPr>
        <a:xfrm>
          <a:off x="0" y="0"/>
          <a:ext cx="0" cy="0"/>
          <a:chOff x="0" y="0"/>
          <a:chExt cx="0" cy="0"/>
        </a:xfrm>
      </p:grpSpPr>
      <p:sp>
        <p:nvSpPr>
          <p:cNvPr id="954" name="Shape 95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55" name="Shape 9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61" name="Shape 96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Shape 96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8" name="Shape 9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Shape 97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6" name="Shape 9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Shape 98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5" name="Shape 9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6.jpg"/><Relationship Id="rId4"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5.png"/><Relationship Id="rId11" Type="http://schemas.openxmlformats.org/officeDocument/2006/relationships/image" Target="../media/image13.png"/><Relationship Id="rId10" Type="http://schemas.openxmlformats.org/officeDocument/2006/relationships/image" Target="../media/image14.pn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5.jpg"/><Relationship Id="rId4" Type="http://schemas.openxmlformats.org/officeDocument/2006/relationships/image" Target="../media/image28.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9.jpg"/><Relationship Id="rId4" Type="http://schemas.openxmlformats.org/officeDocument/2006/relationships/image" Target="../media/image32.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34.png"/><Relationship Id="rId4" Type="http://schemas.openxmlformats.org/officeDocument/2006/relationships/image" Target="../media/image33.png"/><Relationship Id="rId11" Type="http://schemas.openxmlformats.org/officeDocument/2006/relationships/image" Target="../media/image24.png"/><Relationship Id="rId10" Type="http://schemas.openxmlformats.org/officeDocument/2006/relationships/image" Target="../media/image26.png"/><Relationship Id="rId9" Type="http://schemas.openxmlformats.org/officeDocument/2006/relationships/image" Target="../media/image40.png"/><Relationship Id="rId5" Type="http://schemas.openxmlformats.org/officeDocument/2006/relationships/image" Target="../media/image35.png"/><Relationship Id="rId6" Type="http://schemas.openxmlformats.org/officeDocument/2006/relationships/image" Target="../media/image30.png"/><Relationship Id="rId7" Type="http://schemas.openxmlformats.org/officeDocument/2006/relationships/image" Target="../media/image27.png"/><Relationship Id="rId8" Type="http://schemas.openxmlformats.org/officeDocument/2006/relationships/image" Target="../media/image3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jp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1.jpg"/><Relationship Id="rId4" Type="http://schemas.openxmlformats.org/officeDocument/2006/relationships/image" Target="../media/image37.jp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212" name="Shape 212"/>
        <p:cNvGrpSpPr/>
        <p:nvPr/>
      </p:nvGrpSpPr>
      <p:grpSpPr>
        <a:xfrm>
          <a:off x="0" y="0"/>
          <a:ext cx="0" cy="0"/>
          <a:chOff x="0" y="0"/>
          <a:chExt cx="0" cy="0"/>
        </a:xfrm>
      </p:grpSpPr>
      <p:cxnSp>
        <p:nvCxnSpPr>
          <p:cNvPr id="213" name="Shape 213"/>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214" name="Shape 214"/>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pic>
        <p:nvPicPr>
          <p:cNvPr id="215" name="Shape 215"/>
          <p:cNvPicPr preferRelativeResize="0"/>
          <p:nvPr/>
        </p:nvPicPr>
        <p:blipFill rotWithShape="1">
          <a:blip r:embed="rId2">
            <a:alphaModFix/>
          </a:blip>
          <a:srcRect b="0" l="0" r="0" t="0"/>
          <a:stretch/>
        </p:blipFill>
        <p:spPr>
          <a:xfrm>
            <a:off x="634999" y="762000"/>
            <a:ext cx="2832000" cy="30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216" name="Shape 216"/>
        <p:cNvGrpSpPr/>
        <p:nvPr/>
      </p:nvGrpSpPr>
      <p:grpSpPr>
        <a:xfrm>
          <a:off x="0" y="0"/>
          <a:ext cx="0" cy="0"/>
          <a:chOff x="0" y="0"/>
          <a:chExt cx="0" cy="0"/>
        </a:xfrm>
      </p:grpSpPr>
      <p:cxnSp>
        <p:nvCxnSpPr>
          <p:cNvPr id="217" name="Shape 217"/>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218" name="Shape 218"/>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219" name="Shape 219"/>
        <p:cNvGrpSpPr/>
        <p:nvPr/>
      </p:nvGrpSpPr>
      <p:grpSpPr>
        <a:xfrm>
          <a:off x="0" y="0"/>
          <a:ext cx="0" cy="0"/>
          <a:chOff x="0" y="0"/>
          <a:chExt cx="0" cy="0"/>
        </a:xfrm>
      </p:grpSpPr>
      <p:sp>
        <p:nvSpPr>
          <p:cNvPr id="220" name="Shape 220"/>
          <p:cNvSpPr txBox="1"/>
          <p:nvPr>
            <p:ph type="title"/>
          </p:nvPr>
        </p:nvSpPr>
        <p:spPr>
          <a:xfrm>
            <a:off x="635000" y="1473200"/>
            <a:ext cx="11734800" cy="7113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221" name="Shape 22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22" name="Shape 222"/>
        <p:cNvGrpSpPr/>
        <p:nvPr/>
      </p:nvGrpSpPr>
      <p:grpSpPr>
        <a:xfrm>
          <a:off x="0" y="0"/>
          <a:ext cx="0" cy="0"/>
          <a:chOff x="0" y="0"/>
          <a:chExt cx="0" cy="0"/>
        </a:xfrm>
      </p:grpSpPr>
      <p:sp>
        <p:nvSpPr>
          <p:cNvPr id="223" name="Shape 223"/>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4" name="Shape 224"/>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25" name="Shape 225"/>
        <p:cNvGrpSpPr/>
        <p:nvPr/>
      </p:nvGrpSpPr>
      <p:grpSpPr>
        <a:xfrm>
          <a:off x="0" y="0"/>
          <a:ext cx="0" cy="0"/>
          <a:chOff x="0" y="0"/>
          <a:chExt cx="0" cy="0"/>
        </a:xfrm>
      </p:grpSpPr>
      <p:cxnSp>
        <p:nvCxnSpPr>
          <p:cNvPr id="226" name="Shape 226"/>
          <p:cNvCxnSpPr/>
          <p:nvPr/>
        </p:nvCxnSpPr>
        <p:spPr>
          <a:xfrm>
            <a:off x="635000" y="635000"/>
            <a:ext cx="11734800" cy="0"/>
          </a:xfrm>
          <a:prstGeom prst="straightConnector1">
            <a:avLst/>
          </a:prstGeom>
          <a:noFill/>
          <a:ln>
            <a:noFill/>
          </a:ln>
        </p:spPr>
      </p:cxnSp>
      <p:cxnSp>
        <p:nvCxnSpPr>
          <p:cNvPr id="227" name="Shape 227"/>
          <p:cNvCxnSpPr/>
          <p:nvPr/>
        </p:nvCxnSpPr>
        <p:spPr>
          <a:xfrm>
            <a:off x="635000" y="1219200"/>
            <a:ext cx="11734800" cy="0"/>
          </a:xfrm>
          <a:prstGeom prst="straightConnector1">
            <a:avLst/>
          </a:prstGeom>
          <a:noFill/>
          <a:ln>
            <a:noFill/>
          </a:ln>
        </p:spPr>
      </p:cxnSp>
      <p:cxnSp>
        <p:nvCxnSpPr>
          <p:cNvPr id="228" name="Shape 228"/>
          <p:cNvCxnSpPr/>
          <p:nvPr/>
        </p:nvCxnSpPr>
        <p:spPr>
          <a:xfrm flipH="1" rot="10800000">
            <a:off x="635000" y="2781000"/>
            <a:ext cx="3735000" cy="300"/>
          </a:xfrm>
          <a:prstGeom prst="straightConnector1">
            <a:avLst/>
          </a:prstGeom>
          <a:noFill/>
          <a:ln>
            <a:noFill/>
          </a:ln>
        </p:spPr>
      </p:cxnSp>
      <p:cxnSp>
        <p:nvCxnSpPr>
          <p:cNvPr id="229" name="Shape 229"/>
          <p:cNvCxnSpPr/>
          <p:nvPr/>
        </p:nvCxnSpPr>
        <p:spPr>
          <a:xfrm flipH="1" rot="10800000">
            <a:off x="4622800" y="2781001"/>
            <a:ext cx="7742700" cy="300"/>
          </a:xfrm>
          <a:prstGeom prst="straightConnector1">
            <a:avLst/>
          </a:prstGeom>
          <a:noFill/>
          <a:ln>
            <a:noFill/>
          </a:ln>
        </p:spPr>
      </p:cxnSp>
      <p:cxnSp>
        <p:nvCxnSpPr>
          <p:cNvPr id="230" name="Shape 230"/>
          <p:cNvCxnSpPr/>
          <p:nvPr/>
        </p:nvCxnSpPr>
        <p:spPr>
          <a:xfrm flipH="1" rot="10800000">
            <a:off x="635000" y="5752800"/>
            <a:ext cx="3735000" cy="300"/>
          </a:xfrm>
          <a:prstGeom prst="straightConnector1">
            <a:avLst/>
          </a:prstGeom>
          <a:noFill/>
          <a:ln>
            <a:noFill/>
          </a:ln>
        </p:spPr>
      </p:cxnSp>
      <p:cxnSp>
        <p:nvCxnSpPr>
          <p:cNvPr id="231" name="Shape 231"/>
          <p:cNvCxnSpPr/>
          <p:nvPr/>
        </p:nvCxnSpPr>
        <p:spPr>
          <a:xfrm>
            <a:off x="4635500" y="5753100"/>
            <a:ext cx="7731900" cy="0"/>
          </a:xfrm>
          <a:prstGeom prst="straightConnector1">
            <a:avLst/>
          </a:prstGeom>
          <a:noFill/>
          <a:ln>
            <a:noFill/>
          </a:ln>
        </p:spPr>
      </p:cxnSp>
      <p:sp>
        <p:nvSpPr>
          <p:cNvPr id="232" name="Shape 232"/>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233" name="Shape 233"/>
          <p:cNvSpPr/>
          <p:nvPr/>
        </p:nvSpPr>
        <p:spPr>
          <a:xfrm>
            <a:off x="46355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234" name="Shape 234"/>
          <p:cNvSpPr/>
          <p:nvPr/>
        </p:nvSpPr>
        <p:spPr>
          <a:xfrm>
            <a:off x="4635500" y="5359400"/>
            <a:ext cx="77469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235" name="Shape 235"/>
          <p:cNvSpPr/>
          <p:nvPr/>
        </p:nvSpPr>
        <p:spPr>
          <a:xfrm>
            <a:off x="635000" y="53594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236" name="Shape 236"/>
        <p:cNvGrpSpPr/>
        <p:nvPr/>
      </p:nvGrpSpPr>
      <p:grpSpPr>
        <a:xfrm>
          <a:off x="0" y="0"/>
          <a:ext cx="0" cy="0"/>
          <a:chOff x="0" y="0"/>
          <a:chExt cx="0" cy="0"/>
        </a:xfrm>
      </p:grpSpPr>
      <p:cxnSp>
        <p:nvCxnSpPr>
          <p:cNvPr id="237" name="Shape 237"/>
          <p:cNvCxnSpPr/>
          <p:nvPr/>
        </p:nvCxnSpPr>
        <p:spPr>
          <a:xfrm>
            <a:off x="635000" y="635000"/>
            <a:ext cx="11734800" cy="0"/>
          </a:xfrm>
          <a:prstGeom prst="straightConnector1">
            <a:avLst/>
          </a:prstGeom>
          <a:noFill/>
          <a:ln>
            <a:noFill/>
          </a:ln>
        </p:spPr>
      </p:cxnSp>
      <p:cxnSp>
        <p:nvCxnSpPr>
          <p:cNvPr id="238" name="Shape 238"/>
          <p:cNvCxnSpPr/>
          <p:nvPr/>
        </p:nvCxnSpPr>
        <p:spPr>
          <a:xfrm>
            <a:off x="635000" y="1219200"/>
            <a:ext cx="11734800" cy="0"/>
          </a:xfrm>
          <a:prstGeom prst="straightConnector1">
            <a:avLst/>
          </a:prstGeom>
          <a:noFill/>
          <a:ln>
            <a:noFill/>
          </a:ln>
        </p:spPr>
      </p:cxnSp>
      <p:cxnSp>
        <p:nvCxnSpPr>
          <p:cNvPr id="239" name="Shape 239"/>
          <p:cNvCxnSpPr/>
          <p:nvPr/>
        </p:nvCxnSpPr>
        <p:spPr>
          <a:xfrm flipH="1" rot="10800000">
            <a:off x="8623300" y="2781000"/>
            <a:ext cx="3735000" cy="300"/>
          </a:xfrm>
          <a:prstGeom prst="straightConnector1">
            <a:avLst/>
          </a:prstGeom>
          <a:noFill/>
          <a:ln>
            <a:noFill/>
          </a:ln>
        </p:spPr>
      </p:cxnSp>
      <p:cxnSp>
        <p:nvCxnSpPr>
          <p:cNvPr id="240" name="Shape 240"/>
          <p:cNvCxnSpPr/>
          <p:nvPr/>
        </p:nvCxnSpPr>
        <p:spPr>
          <a:xfrm flipH="1" rot="10800000">
            <a:off x="635000" y="2781001"/>
            <a:ext cx="7742700" cy="300"/>
          </a:xfrm>
          <a:prstGeom prst="straightConnector1">
            <a:avLst/>
          </a:prstGeom>
          <a:noFill/>
          <a:ln>
            <a:noFill/>
          </a:ln>
        </p:spPr>
      </p:cxnSp>
      <p:sp>
        <p:nvSpPr>
          <p:cNvPr id="241" name="Shape 241"/>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242" name="Shape 242"/>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243" name="Shape 243"/>
        <p:cNvGrpSpPr/>
        <p:nvPr/>
      </p:nvGrpSpPr>
      <p:grpSpPr>
        <a:xfrm>
          <a:off x="0" y="0"/>
          <a:ext cx="0" cy="0"/>
          <a:chOff x="0" y="0"/>
          <a:chExt cx="0" cy="0"/>
        </a:xfrm>
      </p:grpSpPr>
      <p:pic>
        <p:nvPicPr>
          <p:cNvPr id="244" name="Shape 24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245" name="Shape 245"/>
          <p:cNvCxnSpPr/>
          <p:nvPr/>
        </p:nvCxnSpPr>
        <p:spPr>
          <a:xfrm>
            <a:off x="635000" y="635000"/>
            <a:ext cx="11734800" cy="0"/>
          </a:xfrm>
          <a:prstGeom prst="straightConnector1">
            <a:avLst/>
          </a:prstGeom>
          <a:noFill/>
          <a:ln>
            <a:noFill/>
          </a:ln>
        </p:spPr>
      </p:cxnSp>
      <p:cxnSp>
        <p:nvCxnSpPr>
          <p:cNvPr id="246" name="Shape 246"/>
          <p:cNvCxnSpPr/>
          <p:nvPr/>
        </p:nvCxnSpPr>
        <p:spPr>
          <a:xfrm>
            <a:off x="635000" y="1219200"/>
            <a:ext cx="11734800" cy="0"/>
          </a:xfrm>
          <a:prstGeom prst="straightConnector1">
            <a:avLst/>
          </a:prstGeom>
          <a:noFill/>
          <a:ln>
            <a:noFill/>
          </a:ln>
        </p:spPr>
      </p:cxnSp>
      <p:sp>
        <p:nvSpPr>
          <p:cNvPr id="247" name="Shape 24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250" name="Shape 250"/>
          <p:cNvCxnSpPr/>
          <p:nvPr/>
        </p:nvCxnSpPr>
        <p:spPr>
          <a:xfrm>
            <a:off x="635000" y="635000"/>
            <a:ext cx="11734800" cy="0"/>
          </a:xfrm>
          <a:prstGeom prst="straightConnector1">
            <a:avLst/>
          </a:prstGeom>
          <a:noFill/>
          <a:ln>
            <a:noFill/>
          </a:ln>
        </p:spPr>
      </p:cxnSp>
      <p:cxnSp>
        <p:nvCxnSpPr>
          <p:cNvPr id="251" name="Shape 251"/>
          <p:cNvCxnSpPr/>
          <p:nvPr/>
        </p:nvCxnSpPr>
        <p:spPr>
          <a:xfrm>
            <a:off x="635000" y="1219200"/>
            <a:ext cx="11734800" cy="0"/>
          </a:xfrm>
          <a:prstGeom prst="straightConnector1">
            <a:avLst/>
          </a:prstGeom>
          <a:noFill/>
          <a:ln>
            <a:noFill/>
          </a:ln>
        </p:spPr>
      </p:cxnSp>
      <p:sp>
        <p:nvSpPr>
          <p:cNvPr id="252" name="Shape 252"/>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253" name="Shape 253"/>
        <p:cNvGrpSpPr/>
        <p:nvPr/>
      </p:nvGrpSpPr>
      <p:grpSpPr>
        <a:xfrm>
          <a:off x="0" y="0"/>
          <a:ext cx="0" cy="0"/>
          <a:chOff x="0" y="0"/>
          <a:chExt cx="0" cy="0"/>
        </a:xfrm>
      </p:grpSpPr>
      <p:pic>
        <p:nvPicPr>
          <p:cNvPr id="254" name="Shape 254"/>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255" name="Shape 255"/>
          <p:cNvCxnSpPr/>
          <p:nvPr/>
        </p:nvCxnSpPr>
        <p:spPr>
          <a:xfrm>
            <a:off x="635000" y="635000"/>
            <a:ext cx="11734800" cy="0"/>
          </a:xfrm>
          <a:prstGeom prst="straightConnector1">
            <a:avLst/>
          </a:prstGeom>
          <a:noFill/>
          <a:ln>
            <a:noFill/>
          </a:ln>
        </p:spPr>
      </p:cxnSp>
      <p:cxnSp>
        <p:nvCxnSpPr>
          <p:cNvPr id="256" name="Shape 256"/>
          <p:cNvCxnSpPr/>
          <p:nvPr/>
        </p:nvCxnSpPr>
        <p:spPr>
          <a:xfrm>
            <a:off x="635000" y="1219200"/>
            <a:ext cx="11734800" cy="0"/>
          </a:xfrm>
          <a:prstGeom prst="straightConnector1">
            <a:avLst/>
          </a:prstGeom>
          <a:noFill/>
          <a:ln>
            <a:noFill/>
          </a:ln>
        </p:spPr>
      </p:cxnSp>
      <p:sp>
        <p:nvSpPr>
          <p:cNvPr id="257" name="Shape 257"/>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260" name="Shape 260"/>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262" name="Shape 262"/>
          <p:cNvCxnSpPr/>
          <p:nvPr/>
        </p:nvCxnSpPr>
        <p:spPr>
          <a:xfrm>
            <a:off x="635000" y="635000"/>
            <a:ext cx="11734800" cy="0"/>
          </a:xfrm>
          <a:prstGeom prst="straightConnector1">
            <a:avLst/>
          </a:prstGeom>
          <a:noFill/>
          <a:ln>
            <a:noFill/>
          </a:ln>
        </p:spPr>
      </p:cxnSp>
      <p:cxnSp>
        <p:nvCxnSpPr>
          <p:cNvPr id="263" name="Shape 263"/>
          <p:cNvCxnSpPr/>
          <p:nvPr/>
        </p:nvCxnSpPr>
        <p:spPr>
          <a:xfrm>
            <a:off x="635000" y="1219200"/>
            <a:ext cx="11734800" cy="0"/>
          </a:xfrm>
          <a:prstGeom prst="straightConnector1">
            <a:avLst/>
          </a:prstGeom>
          <a:noFill/>
          <a:ln>
            <a:noFill/>
          </a:ln>
        </p:spPr>
      </p:cxnSp>
      <p:sp>
        <p:nvSpPr>
          <p:cNvPr id="264" name="Shape 264"/>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5" name="Shape 265"/>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266" name="Shape 266"/>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267" name="Shape 267"/>
        <p:cNvGrpSpPr/>
        <p:nvPr/>
      </p:nvGrpSpPr>
      <p:grpSpPr>
        <a:xfrm>
          <a:off x="0" y="0"/>
          <a:ext cx="0" cy="0"/>
          <a:chOff x="0" y="0"/>
          <a:chExt cx="0" cy="0"/>
        </a:xfrm>
      </p:grpSpPr>
      <p:cxnSp>
        <p:nvCxnSpPr>
          <p:cNvPr id="268" name="Shape 268"/>
          <p:cNvCxnSpPr/>
          <p:nvPr/>
        </p:nvCxnSpPr>
        <p:spPr>
          <a:xfrm>
            <a:off x="635000" y="635000"/>
            <a:ext cx="11734800" cy="0"/>
          </a:xfrm>
          <a:prstGeom prst="straightConnector1">
            <a:avLst/>
          </a:prstGeom>
          <a:noFill/>
          <a:ln>
            <a:noFill/>
          </a:ln>
        </p:spPr>
      </p:cxnSp>
      <p:cxnSp>
        <p:nvCxnSpPr>
          <p:cNvPr id="269" name="Shape 269"/>
          <p:cNvCxnSpPr/>
          <p:nvPr/>
        </p:nvCxnSpPr>
        <p:spPr>
          <a:xfrm>
            <a:off x="635000" y="1219200"/>
            <a:ext cx="11734800" cy="0"/>
          </a:xfrm>
          <a:prstGeom prst="straightConnector1">
            <a:avLst/>
          </a:prstGeom>
          <a:noFill/>
          <a:ln>
            <a:noFill/>
          </a:ln>
        </p:spPr>
      </p:cxnSp>
      <p:sp>
        <p:nvSpPr>
          <p:cNvPr id="270" name="Shape 270"/>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273" name="Shape 273"/>
        <p:cNvGrpSpPr/>
        <p:nvPr/>
      </p:nvGrpSpPr>
      <p:grpSpPr>
        <a:xfrm>
          <a:off x="0" y="0"/>
          <a:ext cx="0" cy="0"/>
          <a:chOff x="0" y="0"/>
          <a:chExt cx="0" cy="0"/>
        </a:xfrm>
      </p:grpSpPr>
      <p:cxnSp>
        <p:nvCxnSpPr>
          <p:cNvPr id="274" name="Shape 274"/>
          <p:cNvCxnSpPr/>
          <p:nvPr/>
        </p:nvCxnSpPr>
        <p:spPr>
          <a:xfrm>
            <a:off x="635000" y="635000"/>
            <a:ext cx="11734800" cy="0"/>
          </a:xfrm>
          <a:prstGeom prst="straightConnector1">
            <a:avLst/>
          </a:prstGeom>
          <a:noFill/>
          <a:ln>
            <a:noFill/>
          </a:ln>
        </p:spPr>
      </p:cxnSp>
      <p:cxnSp>
        <p:nvCxnSpPr>
          <p:cNvPr id="275" name="Shape 275"/>
          <p:cNvCxnSpPr/>
          <p:nvPr/>
        </p:nvCxnSpPr>
        <p:spPr>
          <a:xfrm>
            <a:off x="635000" y="1219200"/>
            <a:ext cx="11734800" cy="0"/>
          </a:xfrm>
          <a:prstGeom prst="straightConnector1">
            <a:avLst/>
          </a:prstGeom>
          <a:noFill/>
          <a:ln>
            <a:noFill/>
          </a:ln>
        </p:spPr>
      </p:cxnSp>
      <p:grpSp>
        <p:nvGrpSpPr>
          <p:cNvPr id="276" name="Shape 276"/>
          <p:cNvGrpSpPr/>
          <p:nvPr/>
        </p:nvGrpSpPr>
        <p:grpSpPr>
          <a:xfrm>
            <a:off x="635000" y="1828800"/>
            <a:ext cx="1269900" cy="1269900"/>
            <a:chOff x="0" y="0"/>
            <a:chExt cx="1269900" cy="1269900"/>
          </a:xfrm>
        </p:grpSpPr>
        <p:pic>
          <p:nvPicPr>
            <p:cNvPr id="277" name="Shape 277"/>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278" name="Shape 278"/>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279" name="Shape 279"/>
          <p:cNvGrpSpPr/>
          <p:nvPr/>
        </p:nvGrpSpPr>
        <p:grpSpPr>
          <a:xfrm>
            <a:off x="2159000" y="1828800"/>
            <a:ext cx="1269900" cy="1269900"/>
            <a:chOff x="0" y="0"/>
            <a:chExt cx="1269900" cy="1269900"/>
          </a:xfrm>
        </p:grpSpPr>
        <p:pic>
          <p:nvPicPr>
            <p:cNvPr id="280" name="Shape 280"/>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281" name="Shape 281"/>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2" name="Shape 282"/>
          <p:cNvGrpSpPr/>
          <p:nvPr/>
        </p:nvGrpSpPr>
        <p:grpSpPr>
          <a:xfrm>
            <a:off x="635000" y="3340100"/>
            <a:ext cx="1269900" cy="1269900"/>
            <a:chOff x="0" y="0"/>
            <a:chExt cx="1269900" cy="1269900"/>
          </a:xfrm>
        </p:grpSpPr>
        <p:pic>
          <p:nvPicPr>
            <p:cNvPr id="283" name="Shape 283"/>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284" name="Shape 284"/>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5" name="Shape 285"/>
          <p:cNvGrpSpPr/>
          <p:nvPr/>
        </p:nvGrpSpPr>
        <p:grpSpPr>
          <a:xfrm>
            <a:off x="2159000" y="3340100"/>
            <a:ext cx="1269900" cy="1269900"/>
            <a:chOff x="0" y="0"/>
            <a:chExt cx="1269900" cy="1269900"/>
          </a:xfrm>
        </p:grpSpPr>
        <p:pic>
          <p:nvPicPr>
            <p:cNvPr id="286" name="Shape 286"/>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287" name="Shape 287"/>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88" name="Shape 288"/>
          <p:cNvGrpSpPr/>
          <p:nvPr/>
        </p:nvGrpSpPr>
        <p:grpSpPr>
          <a:xfrm>
            <a:off x="635000" y="4876800"/>
            <a:ext cx="1269900" cy="1269900"/>
            <a:chOff x="0" y="0"/>
            <a:chExt cx="1269900" cy="1269900"/>
          </a:xfrm>
        </p:grpSpPr>
        <p:pic>
          <p:nvPicPr>
            <p:cNvPr id="289" name="Shape 289"/>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290" name="Shape 290"/>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291" name="Shape 291"/>
          <p:cNvGrpSpPr/>
          <p:nvPr/>
        </p:nvGrpSpPr>
        <p:grpSpPr>
          <a:xfrm>
            <a:off x="2159000" y="4876800"/>
            <a:ext cx="1269900" cy="1269900"/>
            <a:chOff x="0" y="0"/>
            <a:chExt cx="1269900" cy="1269900"/>
          </a:xfrm>
        </p:grpSpPr>
        <p:pic>
          <p:nvPicPr>
            <p:cNvPr id="292" name="Shape 292"/>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293" name="Shape 293"/>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294" name="Shape 294"/>
          <p:cNvSpPr/>
          <p:nvPr/>
        </p:nvSpPr>
        <p:spPr>
          <a:xfrm>
            <a:off x="8790781" y="1828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endParaRPr/>
          </a:p>
        </p:txBody>
      </p:sp>
      <p:grpSp>
        <p:nvGrpSpPr>
          <p:cNvPr id="295" name="Shape 295"/>
          <p:cNvGrpSpPr/>
          <p:nvPr/>
        </p:nvGrpSpPr>
        <p:grpSpPr>
          <a:xfrm>
            <a:off x="4051299" y="1828799"/>
            <a:ext cx="2031900" cy="2031900"/>
            <a:chOff x="0" y="0"/>
            <a:chExt cx="2031900" cy="2031900"/>
          </a:xfrm>
        </p:grpSpPr>
        <p:pic>
          <p:nvPicPr>
            <p:cNvPr id="296" name="Shape 296"/>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297" name="Shape 297"/>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298" name="Shape 298"/>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299" name="Shape 299"/>
          <p:cNvGrpSpPr/>
          <p:nvPr/>
        </p:nvGrpSpPr>
        <p:grpSpPr>
          <a:xfrm>
            <a:off x="6362699" y="1828799"/>
            <a:ext cx="2031900" cy="2031900"/>
            <a:chOff x="0" y="0"/>
            <a:chExt cx="2031900" cy="2031900"/>
          </a:xfrm>
        </p:grpSpPr>
        <p:pic>
          <p:nvPicPr>
            <p:cNvPr id="300" name="Shape 300"/>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301" name="Shape 301"/>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2" name="Shape 302"/>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3" name="Shape 303"/>
          <p:cNvGrpSpPr/>
          <p:nvPr/>
        </p:nvGrpSpPr>
        <p:grpSpPr>
          <a:xfrm>
            <a:off x="4051299" y="4114799"/>
            <a:ext cx="2031900" cy="2031900"/>
            <a:chOff x="0" y="0"/>
            <a:chExt cx="2031900" cy="2031900"/>
          </a:xfrm>
        </p:grpSpPr>
        <p:pic>
          <p:nvPicPr>
            <p:cNvPr id="304" name="Shape 304"/>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305" name="Shape 305"/>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06" name="Shape 306"/>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307" name="Shape 307"/>
          <p:cNvGrpSpPr/>
          <p:nvPr/>
        </p:nvGrpSpPr>
        <p:grpSpPr>
          <a:xfrm>
            <a:off x="6362699" y="4114799"/>
            <a:ext cx="2031900" cy="2031900"/>
            <a:chOff x="0" y="0"/>
            <a:chExt cx="2031900" cy="2031900"/>
          </a:xfrm>
        </p:grpSpPr>
        <p:pic>
          <p:nvPicPr>
            <p:cNvPr id="308" name="Shape 308"/>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309" name="Shape 309"/>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310" name="Shape 310"/>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311" name="Shape 311"/>
          <p:cNvSpPr/>
          <p:nvPr/>
        </p:nvSpPr>
        <p:spPr>
          <a:xfrm>
            <a:off x="8790781" y="4114800"/>
            <a:ext cx="3236112" cy="203202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312" name="Shape 312"/>
        <p:cNvGrpSpPr/>
        <p:nvPr/>
      </p:nvGrpSpPr>
      <p:grpSpPr>
        <a:xfrm>
          <a:off x="0" y="0"/>
          <a:ext cx="0" cy="0"/>
          <a:chOff x="0" y="0"/>
          <a:chExt cx="0" cy="0"/>
        </a:xfrm>
      </p:grpSpPr>
      <p:cxnSp>
        <p:nvCxnSpPr>
          <p:cNvPr id="313" name="Shape 313"/>
          <p:cNvCxnSpPr/>
          <p:nvPr/>
        </p:nvCxnSpPr>
        <p:spPr>
          <a:xfrm>
            <a:off x="635000" y="635000"/>
            <a:ext cx="11734800" cy="0"/>
          </a:xfrm>
          <a:prstGeom prst="straightConnector1">
            <a:avLst/>
          </a:prstGeom>
          <a:noFill/>
          <a:ln>
            <a:noFill/>
          </a:ln>
        </p:spPr>
      </p:cxnSp>
      <p:cxnSp>
        <p:nvCxnSpPr>
          <p:cNvPr id="314" name="Shape 314"/>
          <p:cNvCxnSpPr/>
          <p:nvPr/>
        </p:nvCxnSpPr>
        <p:spPr>
          <a:xfrm>
            <a:off x="635000" y="1219200"/>
            <a:ext cx="11734800" cy="0"/>
          </a:xfrm>
          <a:prstGeom prst="straightConnector1">
            <a:avLst/>
          </a:prstGeom>
          <a:noFill/>
          <a:ln>
            <a:noFill/>
          </a:ln>
        </p:spPr>
      </p:cxnSp>
      <p:grpSp>
        <p:nvGrpSpPr>
          <p:cNvPr id="315" name="Shape 315"/>
          <p:cNvGrpSpPr/>
          <p:nvPr/>
        </p:nvGrpSpPr>
        <p:grpSpPr>
          <a:xfrm>
            <a:off x="1384300" y="3130550"/>
            <a:ext cx="1269900" cy="1269900"/>
            <a:chOff x="0" y="0"/>
            <a:chExt cx="1269900" cy="1269900"/>
          </a:xfrm>
        </p:grpSpPr>
        <p:pic>
          <p:nvPicPr>
            <p:cNvPr id="316" name="Shape 31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17" name="Shape 31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18" name="Shape 318"/>
          <p:cNvCxnSpPr/>
          <p:nvPr/>
        </p:nvCxnSpPr>
        <p:spPr>
          <a:xfrm flipH="1" rot="10800000">
            <a:off x="3911600" y="3243397"/>
            <a:ext cx="3735000" cy="300"/>
          </a:xfrm>
          <a:prstGeom prst="straightConnector1">
            <a:avLst/>
          </a:prstGeom>
          <a:noFill/>
          <a:ln>
            <a:noFill/>
          </a:ln>
        </p:spPr>
      </p:cxnSp>
      <p:cxnSp>
        <p:nvCxnSpPr>
          <p:cNvPr id="319" name="Shape 319"/>
          <p:cNvCxnSpPr/>
          <p:nvPr/>
        </p:nvCxnSpPr>
        <p:spPr>
          <a:xfrm flipH="1" rot="10800000">
            <a:off x="3911600" y="5381315"/>
            <a:ext cx="3735000" cy="300"/>
          </a:xfrm>
          <a:prstGeom prst="straightConnector1">
            <a:avLst/>
          </a:prstGeom>
          <a:noFill/>
          <a:ln>
            <a:noFill/>
          </a:ln>
        </p:spPr>
      </p:cxnSp>
      <p:sp>
        <p:nvSpPr>
          <p:cNvPr id="320" name="Shape 320"/>
          <p:cNvSpPr/>
          <p:nvPr/>
        </p:nvSpPr>
        <p:spPr>
          <a:xfrm>
            <a:off x="3911600" y="2989696"/>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321" name="Shape 321"/>
          <p:cNvSpPr/>
          <p:nvPr/>
        </p:nvSpPr>
        <p:spPr>
          <a:xfrm>
            <a:off x="3911600" y="5114914"/>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322" name="Shape 322"/>
          <p:cNvCxnSpPr/>
          <p:nvPr/>
        </p:nvCxnSpPr>
        <p:spPr>
          <a:xfrm flipH="1" rot="10800000">
            <a:off x="3911600" y="2223000"/>
            <a:ext cx="3735000" cy="300"/>
          </a:xfrm>
          <a:prstGeom prst="straightConnector1">
            <a:avLst/>
          </a:prstGeom>
          <a:noFill/>
          <a:ln>
            <a:noFill/>
          </a:ln>
        </p:spPr>
      </p:cxnSp>
      <p:sp>
        <p:nvSpPr>
          <p:cNvPr id="323" name="Shape 323"/>
          <p:cNvSpPr/>
          <p:nvPr/>
        </p:nvSpPr>
        <p:spPr>
          <a:xfrm>
            <a:off x="3911600" y="196929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324" name="Shape 324"/>
          <p:cNvCxnSpPr/>
          <p:nvPr/>
        </p:nvCxnSpPr>
        <p:spPr>
          <a:xfrm rot="10800000">
            <a:off x="3225800" y="1803738"/>
            <a:ext cx="0" cy="44304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325" name="Shape 325"/>
        <p:cNvGrpSpPr/>
        <p:nvPr/>
      </p:nvGrpSpPr>
      <p:grpSpPr>
        <a:xfrm>
          <a:off x="0" y="0"/>
          <a:ext cx="0" cy="0"/>
          <a:chOff x="0" y="0"/>
          <a:chExt cx="0" cy="0"/>
        </a:xfrm>
      </p:grpSpPr>
      <p:cxnSp>
        <p:nvCxnSpPr>
          <p:cNvPr id="326" name="Shape 326"/>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27" name="Shape 327"/>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28" name="Shape 328"/>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329" name="Shape 329"/>
        <p:cNvGrpSpPr/>
        <p:nvPr/>
      </p:nvGrpSpPr>
      <p:grpSpPr>
        <a:xfrm>
          <a:off x="0" y="0"/>
          <a:ext cx="0" cy="0"/>
          <a:chOff x="0" y="0"/>
          <a:chExt cx="0" cy="0"/>
        </a:xfrm>
      </p:grpSpPr>
      <p:cxnSp>
        <p:nvCxnSpPr>
          <p:cNvPr id="330" name="Shape 330"/>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31" name="Shape 331"/>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32" name="Shape 332"/>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333" name="Shape 33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334" name="Shape 334"/>
        <p:cNvGrpSpPr/>
        <p:nvPr/>
      </p:nvGrpSpPr>
      <p:grpSpPr>
        <a:xfrm>
          <a:off x="0" y="0"/>
          <a:ext cx="0" cy="0"/>
          <a:chOff x="0" y="0"/>
          <a:chExt cx="0" cy="0"/>
        </a:xfrm>
      </p:grpSpPr>
      <p:cxnSp>
        <p:nvCxnSpPr>
          <p:cNvPr id="335" name="Shape 335"/>
          <p:cNvCxnSpPr/>
          <p:nvPr/>
        </p:nvCxnSpPr>
        <p:spPr>
          <a:xfrm>
            <a:off x="635000" y="635000"/>
            <a:ext cx="11734800" cy="0"/>
          </a:xfrm>
          <a:prstGeom prst="straightConnector1">
            <a:avLst/>
          </a:prstGeom>
          <a:noFill/>
          <a:ln>
            <a:noFill/>
          </a:ln>
        </p:spPr>
      </p:cxnSp>
      <p:cxnSp>
        <p:nvCxnSpPr>
          <p:cNvPr id="336" name="Shape 336"/>
          <p:cNvCxnSpPr/>
          <p:nvPr/>
        </p:nvCxnSpPr>
        <p:spPr>
          <a:xfrm>
            <a:off x="635000" y="1219200"/>
            <a:ext cx="11734800" cy="0"/>
          </a:xfrm>
          <a:prstGeom prst="straightConnector1">
            <a:avLst/>
          </a:prstGeom>
          <a:noFill/>
          <a:ln>
            <a:noFill/>
          </a:ln>
        </p:spPr>
      </p:cxnSp>
      <p:grpSp>
        <p:nvGrpSpPr>
          <p:cNvPr id="337" name="Shape 337"/>
          <p:cNvGrpSpPr/>
          <p:nvPr/>
        </p:nvGrpSpPr>
        <p:grpSpPr>
          <a:xfrm>
            <a:off x="1384300" y="3130550"/>
            <a:ext cx="1269900" cy="1269900"/>
            <a:chOff x="0" y="0"/>
            <a:chExt cx="1269900" cy="1269900"/>
          </a:xfrm>
        </p:grpSpPr>
        <p:pic>
          <p:nvPicPr>
            <p:cNvPr id="338" name="Shape 338"/>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339" name="Shape 339"/>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340" name="Shape 340"/>
          <p:cNvCxnSpPr/>
          <p:nvPr/>
        </p:nvCxnSpPr>
        <p:spPr>
          <a:xfrm rot="10800000">
            <a:off x="3225800" y="1803738"/>
            <a:ext cx="0" cy="44304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341" name="Shape 341"/>
        <p:cNvGrpSpPr/>
        <p:nvPr/>
      </p:nvGrpSpPr>
      <p:grpSpPr>
        <a:xfrm>
          <a:off x="0" y="0"/>
          <a:ext cx="0" cy="0"/>
          <a:chOff x="0" y="0"/>
          <a:chExt cx="0" cy="0"/>
        </a:xfrm>
      </p:grpSpPr>
      <p:cxnSp>
        <p:nvCxnSpPr>
          <p:cNvPr id="342" name="Shape 342"/>
          <p:cNvCxnSpPr/>
          <p:nvPr/>
        </p:nvCxnSpPr>
        <p:spPr>
          <a:xfrm>
            <a:off x="635000" y="635000"/>
            <a:ext cx="11734800" cy="0"/>
          </a:xfrm>
          <a:prstGeom prst="straightConnector1">
            <a:avLst/>
          </a:prstGeom>
          <a:noFill/>
          <a:ln>
            <a:noFill/>
          </a:ln>
        </p:spPr>
      </p:cxnSp>
      <p:cxnSp>
        <p:nvCxnSpPr>
          <p:cNvPr id="343" name="Shape 343"/>
          <p:cNvCxnSpPr/>
          <p:nvPr/>
        </p:nvCxnSpPr>
        <p:spPr>
          <a:xfrm>
            <a:off x="635000" y="1219200"/>
            <a:ext cx="11734800" cy="0"/>
          </a:xfrm>
          <a:prstGeom prst="straightConnector1">
            <a:avLst/>
          </a:prstGeom>
          <a:noFill/>
          <a:ln>
            <a:noFill/>
          </a:ln>
        </p:spPr>
      </p:cxnSp>
      <p:cxnSp>
        <p:nvCxnSpPr>
          <p:cNvPr id="344" name="Shape 344"/>
          <p:cNvCxnSpPr/>
          <p:nvPr/>
        </p:nvCxnSpPr>
        <p:spPr>
          <a:xfrm flipH="1" rot="10800000">
            <a:off x="8623300" y="2781000"/>
            <a:ext cx="3735000" cy="300"/>
          </a:xfrm>
          <a:prstGeom prst="straightConnector1">
            <a:avLst/>
          </a:prstGeom>
          <a:noFill/>
          <a:ln>
            <a:noFill/>
          </a:ln>
        </p:spPr>
      </p:cxnSp>
      <p:cxnSp>
        <p:nvCxnSpPr>
          <p:cNvPr id="345" name="Shape 345"/>
          <p:cNvCxnSpPr/>
          <p:nvPr/>
        </p:nvCxnSpPr>
        <p:spPr>
          <a:xfrm flipH="1" rot="10800000">
            <a:off x="635000" y="2781001"/>
            <a:ext cx="7742700" cy="300"/>
          </a:xfrm>
          <a:prstGeom prst="straightConnector1">
            <a:avLst/>
          </a:prstGeom>
          <a:noFill/>
          <a:ln>
            <a:noFill/>
          </a:ln>
        </p:spPr>
      </p:cxnSp>
      <p:sp>
        <p:nvSpPr>
          <p:cNvPr id="346" name="Shape 346"/>
          <p:cNvSpPr/>
          <p:nvPr/>
        </p:nvSpPr>
        <p:spPr>
          <a:xfrm>
            <a:off x="635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347" name="Shape 347"/>
          <p:cNvSpPr/>
          <p:nvPr/>
        </p:nvSpPr>
        <p:spPr>
          <a:xfrm>
            <a:off x="8636000" y="2387600"/>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348" name="Shape 348"/>
          <p:cNvSpPr txBox="1"/>
          <p:nvPr>
            <p:ph idx="12" type="sldNum"/>
          </p:nvPr>
        </p:nvSpPr>
        <p:spPr>
          <a:xfrm>
            <a:off x="12014200" y="739139"/>
            <a:ext cx="3459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349" name="Shape 349"/>
        <p:cNvGrpSpPr/>
        <p:nvPr/>
      </p:nvGrpSpPr>
      <p:grpSpPr>
        <a:xfrm>
          <a:off x="0" y="0"/>
          <a:ext cx="0" cy="0"/>
          <a:chOff x="0" y="0"/>
          <a:chExt cx="0" cy="0"/>
        </a:xfrm>
      </p:grpSpPr>
      <p:sp>
        <p:nvSpPr>
          <p:cNvPr id="350" name="Shape 350"/>
          <p:cNvSpPr txBox="1"/>
          <p:nvPr>
            <p:ph idx="1" type="body"/>
          </p:nvPr>
        </p:nvSpPr>
        <p:spPr>
          <a:xfrm>
            <a:off x="317500" y="317500"/>
            <a:ext cx="123699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1" name="Shape 351"/>
          <p:cNvSpPr txBox="1"/>
          <p:nvPr>
            <p:ph type="title"/>
          </p:nvPr>
        </p:nvSpPr>
        <p:spPr>
          <a:xfrm>
            <a:off x="635000" y="1473200"/>
            <a:ext cx="11734800" cy="14985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352" name="Shape 352"/>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353" name="Shape 353"/>
        <p:cNvGrpSpPr/>
        <p:nvPr/>
      </p:nvGrpSpPr>
      <p:grpSpPr>
        <a:xfrm>
          <a:off x="0" y="0"/>
          <a:ext cx="0" cy="0"/>
          <a:chOff x="0" y="0"/>
          <a:chExt cx="0" cy="0"/>
        </a:xfrm>
      </p:grpSpPr>
      <p:pic>
        <p:nvPicPr>
          <p:cNvPr id="354" name="Shape 354"/>
          <p:cNvPicPr preferRelativeResize="0"/>
          <p:nvPr/>
        </p:nvPicPr>
        <p:blipFill rotWithShape="1">
          <a:blip r:embed="rId2">
            <a:alphaModFix/>
          </a:blip>
          <a:srcRect b="0" l="0" r="0" t="0"/>
          <a:stretch/>
        </p:blipFill>
        <p:spPr>
          <a:xfrm>
            <a:off x="3314700" y="1555328"/>
            <a:ext cx="6361500" cy="5156100"/>
          </a:xfrm>
          <a:prstGeom prst="rect">
            <a:avLst/>
          </a:prstGeom>
          <a:noFill/>
          <a:ln>
            <a:noFill/>
          </a:ln>
        </p:spPr>
      </p:pic>
      <p:cxnSp>
        <p:nvCxnSpPr>
          <p:cNvPr id="355" name="Shape 355"/>
          <p:cNvCxnSpPr/>
          <p:nvPr/>
        </p:nvCxnSpPr>
        <p:spPr>
          <a:xfrm>
            <a:off x="635000" y="635000"/>
            <a:ext cx="11734800" cy="0"/>
          </a:xfrm>
          <a:prstGeom prst="straightConnector1">
            <a:avLst/>
          </a:prstGeom>
          <a:noFill/>
          <a:ln>
            <a:noFill/>
          </a:ln>
        </p:spPr>
      </p:cxnSp>
      <p:cxnSp>
        <p:nvCxnSpPr>
          <p:cNvPr id="356" name="Shape 356"/>
          <p:cNvCxnSpPr/>
          <p:nvPr/>
        </p:nvCxnSpPr>
        <p:spPr>
          <a:xfrm>
            <a:off x="635000" y="1219200"/>
            <a:ext cx="11734800" cy="0"/>
          </a:xfrm>
          <a:prstGeom prst="straightConnector1">
            <a:avLst/>
          </a:prstGeom>
          <a:noFill/>
          <a:ln>
            <a:noFill/>
          </a:ln>
        </p:spPr>
      </p:cxnSp>
      <p:sp>
        <p:nvSpPr>
          <p:cNvPr id="357" name="Shape 357"/>
          <p:cNvSpPr txBox="1"/>
          <p:nvPr>
            <p:ph idx="1" type="body"/>
          </p:nvPr>
        </p:nvSpPr>
        <p:spPr>
          <a:xfrm>
            <a:off x="3606800" y="1803400"/>
            <a:ext cx="5829300" cy="32892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58" name="Shape 358"/>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2">
            <a:alphaModFix/>
          </a:blip>
          <a:srcRect b="0" l="0" r="0" t="0"/>
          <a:stretch/>
        </p:blipFill>
        <p:spPr>
          <a:xfrm>
            <a:off x="2794793" y="1556146"/>
            <a:ext cx="7328700" cy="5128500"/>
          </a:xfrm>
          <a:prstGeom prst="rect">
            <a:avLst/>
          </a:prstGeom>
          <a:noFill/>
          <a:ln>
            <a:noFill/>
          </a:ln>
        </p:spPr>
      </p:pic>
      <p:cxnSp>
        <p:nvCxnSpPr>
          <p:cNvPr id="361" name="Shape 361"/>
          <p:cNvCxnSpPr/>
          <p:nvPr/>
        </p:nvCxnSpPr>
        <p:spPr>
          <a:xfrm>
            <a:off x="635000" y="635000"/>
            <a:ext cx="11734800" cy="0"/>
          </a:xfrm>
          <a:prstGeom prst="straightConnector1">
            <a:avLst/>
          </a:prstGeom>
          <a:noFill/>
          <a:ln>
            <a:noFill/>
          </a:ln>
        </p:spPr>
      </p:cxnSp>
      <p:cxnSp>
        <p:nvCxnSpPr>
          <p:cNvPr id="362" name="Shape 362"/>
          <p:cNvCxnSpPr/>
          <p:nvPr/>
        </p:nvCxnSpPr>
        <p:spPr>
          <a:xfrm>
            <a:off x="635000" y="1219200"/>
            <a:ext cx="11734800" cy="0"/>
          </a:xfrm>
          <a:prstGeom prst="straightConnector1">
            <a:avLst/>
          </a:prstGeom>
          <a:noFill/>
          <a:ln>
            <a:noFill/>
          </a:ln>
        </p:spPr>
      </p:cxnSp>
      <p:sp>
        <p:nvSpPr>
          <p:cNvPr id="363" name="Shape 363"/>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64" name="Shape 364"/>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365" name="Shape 365"/>
        <p:cNvGrpSpPr/>
        <p:nvPr/>
      </p:nvGrpSpPr>
      <p:grpSpPr>
        <a:xfrm>
          <a:off x="0" y="0"/>
          <a:ext cx="0" cy="0"/>
          <a:chOff x="0" y="0"/>
          <a:chExt cx="0" cy="0"/>
        </a:xfrm>
      </p:grpSpPr>
      <p:pic>
        <p:nvPicPr>
          <p:cNvPr id="366" name="Shape 366"/>
          <p:cNvPicPr preferRelativeResize="0"/>
          <p:nvPr/>
        </p:nvPicPr>
        <p:blipFill rotWithShape="1">
          <a:blip r:embed="rId2">
            <a:alphaModFix/>
          </a:blip>
          <a:srcRect b="0" l="0" r="0" t="0"/>
          <a:stretch/>
        </p:blipFill>
        <p:spPr>
          <a:xfrm>
            <a:off x="3136900" y="1511300"/>
            <a:ext cx="6845400" cy="5354700"/>
          </a:xfrm>
          <a:prstGeom prst="rect">
            <a:avLst/>
          </a:prstGeom>
          <a:noFill/>
          <a:ln>
            <a:noFill/>
          </a:ln>
        </p:spPr>
      </p:pic>
      <p:cxnSp>
        <p:nvCxnSpPr>
          <p:cNvPr id="367" name="Shape 367"/>
          <p:cNvCxnSpPr/>
          <p:nvPr/>
        </p:nvCxnSpPr>
        <p:spPr>
          <a:xfrm>
            <a:off x="635000" y="635000"/>
            <a:ext cx="11734800" cy="0"/>
          </a:xfrm>
          <a:prstGeom prst="straightConnector1">
            <a:avLst/>
          </a:prstGeom>
          <a:noFill/>
          <a:ln>
            <a:noFill/>
          </a:ln>
        </p:spPr>
      </p:cxnSp>
      <p:cxnSp>
        <p:nvCxnSpPr>
          <p:cNvPr id="368" name="Shape 368"/>
          <p:cNvCxnSpPr/>
          <p:nvPr/>
        </p:nvCxnSpPr>
        <p:spPr>
          <a:xfrm>
            <a:off x="635000" y="1219200"/>
            <a:ext cx="11734800" cy="0"/>
          </a:xfrm>
          <a:prstGeom prst="straightConnector1">
            <a:avLst/>
          </a:prstGeom>
          <a:noFill/>
          <a:ln>
            <a:noFill/>
          </a:ln>
        </p:spPr>
      </p:cxnSp>
      <p:sp>
        <p:nvSpPr>
          <p:cNvPr id="369" name="Shape 369"/>
          <p:cNvSpPr txBox="1"/>
          <p:nvPr>
            <p:ph idx="1" type="body"/>
          </p:nvPr>
        </p:nvSpPr>
        <p:spPr>
          <a:xfrm>
            <a:off x="3822700" y="2095500"/>
            <a:ext cx="5435700" cy="40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70" name="Shape 37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2">
            <a:alphaModFix/>
          </a:blip>
          <a:srcRect b="0" l="0" r="0" t="0"/>
          <a:stretch/>
        </p:blipFill>
        <p:spPr>
          <a:xfrm>
            <a:off x="1016000" y="1313656"/>
            <a:ext cx="4044000" cy="6057900"/>
          </a:xfrm>
          <a:prstGeom prst="rect">
            <a:avLst/>
          </a:prstGeom>
          <a:noFill/>
          <a:ln>
            <a:noFill/>
          </a:ln>
        </p:spPr>
      </p:pic>
      <p:pic>
        <p:nvPicPr>
          <p:cNvPr id="373" name="Shape 373"/>
          <p:cNvPicPr preferRelativeResize="0"/>
          <p:nvPr/>
        </p:nvPicPr>
        <p:blipFill rotWithShape="1">
          <a:blip r:embed="rId3">
            <a:alphaModFix/>
          </a:blip>
          <a:srcRect b="0" l="0" r="0" t="0"/>
          <a:stretch/>
        </p:blipFill>
        <p:spPr>
          <a:xfrm>
            <a:off x="4673600" y="1371600"/>
            <a:ext cx="3695700" cy="5514600"/>
          </a:xfrm>
          <a:prstGeom prst="rect">
            <a:avLst/>
          </a:prstGeom>
          <a:noFill/>
          <a:ln>
            <a:noFill/>
          </a:ln>
        </p:spPr>
      </p:pic>
      <p:pic>
        <p:nvPicPr>
          <p:cNvPr id="374" name="Shape 374"/>
          <p:cNvPicPr preferRelativeResize="0"/>
          <p:nvPr/>
        </p:nvPicPr>
        <p:blipFill rotWithShape="1">
          <a:blip r:embed="rId4">
            <a:alphaModFix/>
          </a:blip>
          <a:srcRect b="0" l="0" r="0" t="0"/>
          <a:stretch/>
        </p:blipFill>
        <p:spPr>
          <a:xfrm>
            <a:off x="8509000" y="1358900"/>
            <a:ext cx="2984400" cy="5459400"/>
          </a:xfrm>
          <a:prstGeom prst="rect">
            <a:avLst/>
          </a:prstGeom>
          <a:noFill/>
          <a:ln>
            <a:noFill/>
          </a:ln>
        </p:spPr>
      </p:pic>
      <p:cxnSp>
        <p:nvCxnSpPr>
          <p:cNvPr id="375" name="Shape 375"/>
          <p:cNvCxnSpPr/>
          <p:nvPr/>
        </p:nvCxnSpPr>
        <p:spPr>
          <a:xfrm>
            <a:off x="635000" y="635000"/>
            <a:ext cx="11734800" cy="0"/>
          </a:xfrm>
          <a:prstGeom prst="straightConnector1">
            <a:avLst/>
          </a:prstGeom>
          <a:noFill/>
          <a:ln>
            <a:noFill/>
          </a:ln>
        </p:spPr>
      </p:cxnSp>
      <p:cxnSp>
        <p:nvCxnSpPr>
          <p:cNvPr id="376" name="Shape 376"/>
          <p:cNvCxnSpPr/>
          <p:nvPr/>
        </p:nvCxnSpPr>
        <p:spPr>
          <a:xfrm>
            <a:off x="635000" y="1219200"/>
            <a:ext cx="11734800" cy="0"/>
          </a:xfrm>
          <a:prstGeom prst="straightConnector1">
            <a:avLst/>
          </a:prstGeom>
          <a:noFill/>
          <a:ln>
            <a:noFill/>
          </a:ln>
        </p:spPr>
      </p:cxnSp>
      <p:sp>
        <p:nvSpPr>
          <p:cNvPr id="377" name="Shape 377"/>
          <p:cNvSpPr/>
          <p:nvPr/>
        </p:nvSpPr>
        <p:spPr>
          <a:xfrm>
            <a:off x="56515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8" name="Shape 378"/>
          <p:cNvSpPr/>
          <p:nvPr/>
        </p:nvSpPr>
        <p:spPr>
          <a:xfrm>
            <a:off x="9182100" y="3835400"/>
            <a:ext cx="1707900" cy="2541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379" name="Shape 379"/>
          <p:cNvSpPr txBox="1"/>
          <p:nvPr>
            <p:ph idx="1" type="body"/>
          </p:nvPr>
        </p:nvSpPr>
        <p:spPr>
          <a:xfrm>
            <a:off x="1841500" y="1981200"/>
            <a:ext cx="23115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380" name="Shape 380"/>
          <p:cNvSpPr txBox="1"/>
          <p:nvPr>
            <p:ph idx="12" type="sldNum"/>
          </p:nvPr>
        </p:nvSpPr>
        <p:spPr>
          <a:xfrm>
            <a:off x="12014200" y="739139"/>
            <a:ext cx="362100" cy="426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381" name="Shape 381"/>
        <p:cNvGrpSpPr/>
        <p:nvPr/>
      </p:nvGrpSpPr>
      <p:grpSpPr>
        <a:xfrm>
          <a:off x="0" y="0"/>
          <a:ext cx="0" cy="0"/>
          <a:chOff x="0" y="0"/>
          <a:chExt cx="0" cy="0"/>
        </a:xfrm>
      </p:grpSpPr>
      <p:cxnSp>
        <p:nvCxnSpPr>
          <p:cNvPr id="382" name="Shape 382"/>
          <p:cNvCxnSpPr/>
          <p:nvPr/>
        </p:nvCxnSpPr>
        <p:spPr>
          <a:xfrm>
            <a:off x="635000" y="635000"/>
            <a:ext cx="11734800" cy="0"/>
          </a:xfrm>
          <a:prstGeom prst="straightConnector1">
            <a:avLst/>
          </a:prstGeom>
          <a:noFill/>
          <a:ln cap="flat" cmpd="sng" w="9525">
            <a:solidFill>
              <a:srgbClr val="FFFFFF"/>
            </a:solidFill>
            <a:prstDash val="solid"/>
            <a:miter lim="8000"/>
            <a:headEnd len="sm" w="sm" type="none"/>
            <a:tailEnd len="sm" w="sm" type="none"/>
          </a:ln>
        </p:spPr>
      </p:cxnSp>
      <p:cxnSp>
        <p:nvCxnSpPr>
          <p:cNvPr id="383" name="Shape 383"/>
          <p:cNvCxnSpPr/>
          <p:nvPr/>
        </p:nvCxnSpPr>
        <p:spPr>
          <a:xfrm>
            <a:off x="635000" y="1219200"/>
            <a:ext cx="11734800" cy="0"/>
          </a:xfrm>
          <a:prstGeom prst="straightConnector1">
            <a:avLst/>
          </a:prstGeom>
          <a:noFill/>
          <a:ln cap="flat" cmpd="sng" w="9525">
            <a:solidFill>
              <a:srgbClr val="FFFFFF"/>
            </a:solidFill>
            <a:prstDash val="solid"/>
            <a:miter lim="8000"/>
            <a:headEnd len="sm" w="sm" type="none"/>
            <a:tailEnd len="sm" w="sm" type="none"/>
          </a:ln>
        </p:spPr>
      </p:cxnSp>
      <p:sp>
        <p:nvSpPr>
          <p:cNvPr id="384" name="Shape 384"/>
          <p:cNvSpPr/>
          <p:nvPr/>
        </p:nvSpPr>
        <p:spPr>
          <a:xfrm>
            <a:off x="635000" y="1473200"/>
            <a:ext cx="11734800" cy="14604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385" name="Shape 385"/>
          <p:cNvSpPr txBox="1"/>
          <p:nvPr>
            <p:ph idx="12" type="sldNum"/>
          </p:nvPr>
        </p:nvSpPr>
        <p:spPr>
          <a:xfrm>
            <a:off x="12030450" y="739139"/>
            <a:ext cx="345900" cy="426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386" name="Shape 386"/>
        <p:cNvGrpSpPr/>
        <p:nvPr/>
      </p:nvGrpSpPr>
      <p:grpSpPr>
        <a:xfrm>
          <a:off x="0" y="0"/>
          <a:ext cx="0" cy="0"/>
          <a:chOff x="0" y="0"/>
          <a:chExt cx="0" cy="0"/>
        </a:xfrm>
      </p:grpSpPr>
      <p:cxnSp>
        <p:nvCxnSpPr>
          <p:cNvPr id="387" name="Shape 387"/>
          <p:cNvCxnSpPr/>
          <p:nvPr/>
        </p:nvCxnSpPr>
        <p:spPr>
          <a:xfrm>
            <a:off x="635000" y="635000"/>
            <a:ext cx="11734800" cy="0"/>
          </a:xfrm>
          <a:prstGeom prst="straightConnector1">
            <a:avLst/>
          </a:prstGeom>
          <a:noFill/>
          <a:ln>
            <a:noFill/>
          </a:ln>
        </p:spPr>
      </p:cxnSp>
      <p:cxnSp>
        <p:nvCxnSpPr>
          <p:cNvPr id="388" name="Shape 388"/>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389" name="Shape 389"/>
        <p:cNvGrpSpPr/>
        <p:nvPr/>
      </p:nvGrpSpPr>
      <p:grpSpPr>
        <a:xfrm>
          <a:off x="0" y="0"/>
          <a:ext cx="0" cy="0"/>
          <a:chOff x="0" y="0"/>
          <a:chExt cx="0" cy="0"/>
        </a:xfrm>
      </p:grpSpPr>
      <p:cxnSp>
        <p:nvCxnSpPr>
          <p:cNvPr id="390" name="Shape 390"/>
          <p:cNvCxnSpPr/>
          <p:nvPr/>
        </p:nvCxnSpPr>
        <p:spPr>
          <a:xfrm>
            <a:off x="635000" y="635000"/>
            <a:ext cx="11734800" cy="0"/>
          </a:xfrm>
          <a:prstGeom prst="straightConnector1">
            <a:avLst/>
          </a:prstGeom>
          <a:noFill/>
          <a:ln>
            <a:noFill/>
          </a:ln>
        </p:spPr>
      </p:cxnSp>
      <p:cxnSp>
        <p:nvCxnSpPr>
          <p:cNvPr id="391" name="Shape 391"/>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392" name="Shape 392"/>
        <p:cNvGrpSpPr/>
        <p:nvPr/>
      </p:nvGrpSpPr>
      <p:grpSpPr>
        <a:xfrm>
          <a:off x="0" y="0"/>
          <a:ext cx="0" cy="0"/>
          <a:chOff x="0" y="0"/>
          <a:chExt cx="0" cy="0"/>
        </a:xfrm>
      </p:grpSpPr>
      <p:cxnSp>
        <p:nvCxnSpPr>
          <p:cNvPr id="393" name="Shape 393"/>
          <p:cNvCxnSpPr/>
          <p:nvPr/>
        </p:nvCxnSpPr>
        <p:spPr>
          <a:xfrm>
            <a:off x="635000" y="635000"/>
            <a:ext cx="11734800" cy="0"/>
          </a:xfrm>
          <a:prstGeom prst="straightConnector1">
            <a:avLst/>
          </a:prstGeom>
          <a:noFill/>
          <a:ln>
            <a:noFill/>
          </a:ln>
        </p:spPr>
      </p:cxnSp>
      <p:cxnSp>
        <p:nvCxnSpPr>
          <p:cNvPr id="394" name="Shape 394"/>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395" name="Shape 395"/>
        <p:cNvGrpSpPr/>
        <p:nvPr/>
      </p:nvGrpSpPr>
      <p:grpSpPr>
        <a:xfrm>
          <a:off x="0" y="0"/>
          <a:ext cx="0" cy="0"/>
          <a:chOff x="0" y="0"/>
          <a:chExt cx="0" cy="0"/>
        </a:xfrm>
      </p:grpSpPr>
      <p:cxnSp>
        <p:nvCxnSpPr>
          <p:cNvPr id="396" name="Shape 396"/>
          <p:cNvCxnSpPr/>
          <p:nvPr/>
        </p:nvCxnSpPr>
        <p:spPr>
          <a:xfrm>
            <a:off x="635000" y="635000"/>
            <a:ext cx="11734800" cy="0"/>
          </a:xfrm>
          <a:prstGeom prst="straightConnector1">
            <a:avLst/>
          </a:prstGeom>
          <a:noFill/>
          <a:ln>
            <a:noFill/>
          </a:ln>
        </p:spPr>
      </p:cxnSp>
      <p:cxnSp>
        <p:nvCxnSpPr>
          <p:cNvPr id="397" name="Shape 397"/>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398" name="Shape 398"/>
        <p:cNvGrpSpPr/>
        <p:nvPr/>
      </p:nvGrpSpPr>
      <p:grpSpPr>
        <a:xfrm>
          <a:off x="0" y="0"/>
          <a:ext cx="0" cy="0"/>
          <a:chOff x="0" y="0"/>
          <a:chExt cx="0" cy="0"/>
        </a:xfrm>
      </p:grpSpPr>
      <p:cxnSp>
        <p:nvCxnSpPr>
          <p:cNvPr id="399" name="Shape 399"/>
          <p:cNvCxnSpPr/>
          <p:nvPr/>
        </p:nvCxnSpPr>
        <p:spPr>
          <a:xfrm>
            <a:off x="635000" y="635000"/>
            <a:ext cx="11734800" cy="0"/>
          </a:xfrm>
          <a:prstGeom prst="straightConnector1">
            <a:avLst/>
          </a:prstGeom>
          <a:noFill/>
          <a:ln>
            <a:noFill/>
          </a:ln>
        </p:spPr>
      </p:cxnSp>
      <p:cxnSp>
        <p:nvCxnSpPr>
          <p:cNvPr id="400" name="Shape 400"/>
          <p:cNvCxnSpPr/>
          <p:nvPr/>
        </p:nvCxnSpPr>
        <p:spPr>
          <a:xfrm>
            <a:off x="635000" y="1219200"/>
            <a:ext cx="11734800" cy="0"/>
          </a:xfrm>
          <a:prstGeom prst="straightConnector1">
            <a:avLst/>
          </a:prstGeom>
          <a:noFill/>
          <a:ln>
            <a:noFill/>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401" name="Shape 401"/>
        <p:cNvGrpSpPr/>
        <p:nvPr/>
      </p:nvGrpSpPr>
      <p:grpSpPr>
        <a:xfrm>
          <a:off x="0" y="0"/>
          <a:ext cx="0" cy="0"/>
          <a:chOff x="0" y="0"/>
          <a:chExt cx="0" cy="0"/>
        </a:xfrm>
      </p:grpSpPr>
      <p:cxnSp>
        <p:nvCxnSpPr>
          <p:cNvPr id="402" name="Shape 402"/>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03" name="Shape 403"/>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404" name="Shape 404"/>
        <p:cNvGrpSpPr/>
        <p:nvPr/>
      </p:nvGrpSpPr>
      <p:grpSpPr>
        <a:xfrm>
          <a:off x="0" y="0"/>
          <a:ext cx="0" cy="0"/>
          <a:chOff x="0" y="0"/>
          <a:chExt cx="0" cy="0"/>
        </a:xfrm>
      </p:grpSpPr>
      <p:cxnSp>
        <p:nvCxnSpPr>
          <p:cNvPr id="405" name="Shape 405"/>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06" name="Shape 406"/>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407" name="Shape 407"/>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408" name="Shape 408"/>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cxnSp>
        <p:nvCxnSpPr>
          <p:cNvPr id="208" name="Shape 208"/>
          <p:cNvCxnSpPr/>
          <p:nvPr/>
        </p:nvCxnSpPr>
        <p:spPr>
          <a:xfrm>
            <a:off x="635000" y="635000"/>
            <a:ext cx="11734800" cy="0"/>
          </a:xfrm>
          <a:prstGeom prst="straightConnector1">
            <a:avLst/>
          </a:prstGeom>
          <a:noFill/>
          <a:ln cap="flat" cmpd="sng" w="9525">
            <a:solidFill>
              <a:srgbClr val="000000"/>
            </a:solidFill>
            <a:prstDash val="solid"/>
            <a:round/>
            <a:headEnd len="sm" w="sm" type="none"/>
            <a:tailEnd len="sm" w="sm" type="none"/>
          </a:ln>
        </p:spPr>
      </p:cxnSp>
      <p:cxnSp>
        <p:nvCxnSpPr>
          <p:cNvPr id="209" name="Shape 209"/>
          <p:cNvCxnSpPr/>
          <p:nvPr/>
        </p:nvCxnSpPr>
        <p:spPr>
          <a:xfrm>
            <a:off x="635000" y="1219200"/>
            <a:ext cx="11734800" cy="0"/>
          </a:xfrm>
          <a:prstGeom prst="straightConnector1">
            <a:avLst/>
          </a:prstGeom>
          <a:noFill/>
          <a:ln cap="flat" cmpd="sng" w="9525">
            <a:solidFill>
              <a:srgbClr val="000000"/>
            </a:solidFill>
            <a:prstDash val="solid"/>
            <a:round/>
            <a:headEnd len="sm" w="sm" type="none"/>
            <a:tailEnd len="sm" w="sm" type="none"/>
          </a:ln>
        </p:spPr>
      </p:cxnSp>
      <p:sp>
        <p:nvSpPr>
          <p:cNvPr id="210" name="Shape 210"/>
          <p:cNvSpPr txBox="1"/>
          <p:nvPr>
            <p:ph type="title"/>
          </p:nvPr>
        </p:nvSpPr>
        <p:spPr>
          <a:xfrm>
            <a:off x="635000" y="1473200"/>
            <a:ext cx="11734800" cy="71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211" name="Shape 211"/>
          <p:cNvSpPr txBox="1"/>
          <p:nvPr>
            <p:ph idx="1" type="body"/>
          </p:nvPr>
        </p:nvSpPr>
        <p:spPr>
          <a:xfrm>
            <a:off x="632056" y="2413000"/>
            <a:ext cx="11734800"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 Id="rId3"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7.xml"/><Relationship Id="rId3"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4.xml"/><Relationship Id="rId3"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9.xml"/><Relationship Id="rId3"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2.xml"/><Relationship Id="rId3" Type="http://schemas.openxmlformats.org/officeDocument/2006/relationships/image" Target="../media/image5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1.xml"/><Relationship Id="rId3"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12" name="Shape 412"/>
        <p:cNvGrpSpPr/>
        <p:nvPr/>
      </p:nvGrpSpPr>
      <p:grpSpPr>
        <a:xfrm>
          <a:off x="0" y="0"/>
          <a:ext cx="0" cy="0"/>
          <a:chOff x="0" y="0"/>
          <a:chExt cx="0" cy="0"/>
        </a:xfrm>
      </p:grpSpPr>
      <p:sp>
        <p:nvSpPr>
          <p:cNvPr id="413" name="Shape 41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14" name="Shape 414"/>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15" name="Shape 415"/>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72" name="Shape 47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this lesson, we will focus on Identifying problems related to time series.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Additionally, we will discuss the unique aspects of Mining and Refining time series data.</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478" name="Shape 47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WHAT IS TIME SERIES DATA?</a:t>
            </a:r>
            <a:endParaRPr sz="96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84" name="Shape 48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data is any data where the individual data points change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is fairly common in sales and other business cases where data would likely change according to seasons and trends.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data is also useful for studying social phenomena. For instance, there is statistically more crime in the summer, which is a seasonal trend.</a:t>
            </a:r>
            <a:endParaRPr sz="28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90" name="Shape 490"/>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Most datasets are likely to have an important time component, but typically we assume that it’s fairly minimal.</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if we were analyzing salaries in an industry, it’s clear that salaries shift over time and vary with the economic period.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if we are examining the problem on a smaller scale (e.g. 3-5 years), the effect of time on salaries is much smaller than other factors, like industry or position.</a:t>
            </a:r>
            <a:endParaRPr sz="2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496" name="Shape 49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When the time component </a:t>
            </a:r>
            <a:r>
              <a:rPr i="1" lang="en-US" sz="2800">
                <a:latin typeface="Georgia"/>
                <a:ea typeface="Georgia"/>
                <a:cs typeface="Georgia"/>
                <a:sym typeface="Georgia"/>
              </a:rPr>
              <a:t>is</a:t>
            </a:r>
            <a:r>
              <a:rPr lang="en-US" sz="2800">
                <a:latin typeface="Georgia"/>
                <a:ea typeface="Georgia"/>
                <a:cs typeface="Georgia"/>
                <a:sym typeface="Georgia"/>
              </a:rPr>
              <a:t> important, we need to focus on identifying the aspects of the data that are influenced by time and those that aren’t.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time series data will be a sequence of values. We will be interested in studying the changes to this series and how related individual values are.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how much does this week’s sales affect next week’s?  How much does today’s stock price affect tomorrow’s?</a:t>
            </a:r>
            <a:endParaRPr sz="28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02" name="Shape 50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03" name="Shape 503"/>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04" name="Shape 504"/>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Think about the various datasets we’ve used so far. For each dataset, identify the time components of those datasets.  What time related features might be important to our analysis?</a:t>
            </a:r>
            <a:endParaRPr sz="1800">
              <a:solidFill>
                <a:schemeClr val="dk1"/>
              </a:solidFill>
              <a:latin typeface="Georgia"/>
              <a:ea typeface="Georgia"/>
              <a:cs typeface="Georgia"/>
              <a:sym typeface="Georgia"/>
            </a:endParaRPr>
          </a:p>
        </p:txBody>
      </p:sp>
      <p:sp>
        <p:nvSpPr>
          <p:cNvPr id="505" name="Shape 505"/>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06" name="Shape 506"/>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07" name="Shape 507"/>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08" name="Shape 50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14" name="Shape 51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Time series analysis is useful in many fields:  sales analysis, stock market trends, studying economic phenomena, social science problems, etc.</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we are interested in separating the effects of time into two components: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Trends - significant increases or decreases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Seasonality - regularly repeating increases or decreases</a:t>
            </a:r>
            <a:endParaRPr sz="2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20" name="Shape 520"/>
          <p:cNvSpPr txBox="1"/>
          <p:nvPr>
            <p:ph idx="1" type="body"/>
          </p:nvPr>
        </p:nvSpPr>
        <p:spPr>
          <a:xfrm>
            <a:off x="635000" y="1292775"/>
            <a:ext cx="4437900" cy="5738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of fireworks injury rates has an overall </a:t>
            </a:r>
            <a:r>
              <a:rPr i="1" lang="en-US" sz="2800">
                <a:latin typeface="Georgia"/>
                <a:ea typeface="Georgia"/>
                <a:cs typeface="Georgia"/>
                <a:sym typeface="Georgia"/>
              </a:rPr>
              <a:t>trend</a:t>
            </a:r>
            <a:r>
              <a:rPr lang="en-US" sz="2800">
                <a:latin typeface="Georgia"/>
                <a:ea typeface="Georgia"/>
                <a:cs typeface="Georgia"/>
                <a:sym typeface="Georgia"/>
              </a:rPr>
              <a:t> of fewer injuries with no </a:t>
            </a:r>
            <a:r>
              <a:rPr i="1" lang="en-US" sz="2800">
                <a:latin typeface="Georgia"/>
                <a:ea typeface="Georgia"/>
                <a:cs typeface="Georgia"/>
                <a:sym typeface="Georgia"/>
              </a:rPr>
              <a:t>seasonal</a:t>
            </a:r>
            <a:r>
              <a:rPr lang="en-US" sz="2800">
                <a:latin typeface="Georgia"/>
                <a:ea typeface="Georgia"/>
                <a:cs typeface="Georgia"/>
                <a:sym typeface="Georgia"/>
              </a:rPr>
              <a:t> pattern.</a:t>
            </a:r>
            <a:endParaRPr sz="2800">
              <a:latin typeface="Georgia"/>
              <a:ea typeface="Georgia"/>
              <a:cs typeface="Georgia"/>
              <a:sym typeface="Georgia"/>
            </a:endParaRPr>
          </a:p>
        </p:txBody>
      </p:sp>
      <p:pic>
        <p:nvPicPr>
          <p:cNvPr id="521" name="Shape 521"/>
          <p:cNvPicPr preferRelativeResize="0"/>
          <p:nvPr/>
        </p:nvPicPr>
        <p:blipFill>
          <a:blip r:embed="rId3">
            <a:alphaModFix/>
          </a:blip>
          <a:stretch>
            <a:fillRect/>
          </a:stretch>
        </p:blipFill>
        <p:spPr>
          <a:xfrm>
            <a:off x="5269800" y="1352275"/>
            <a:ext cx="7100000" cy="57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pic>
        <p:nvPicPr>
          <p:cNvPr id="527" name="Shape 527"/>
          <p:cNvPicPr preferRelativeResize="0"/>
          <p:nvPr/>
        </p:nvPicPr>
        <p:blipFill>
          <a:blip r:embed="rId3">
            <a:alphaModFix/>
          </a:blip>
          <a:stretch>
            <a:fillRect/>
          </a:stretch>
        </p:blipFill>
        <p:spPr>
          <a:xfrm>
            <a:off x="635000" y="2872099"/>
            <a:ext cx="11734801" cy="4153189"/>
          </a:xfrm>
          <a:prstGeom prst="rect">
            <a:avLst/>
          </a:prstGeom>
          <a:noFill/>
          <a:ln>
            <a:noFill/>
          </a:ln>
        </p:spPr>
      </p:pic>
      <p:sp>
        <p:nvSpPr>
          <p:cNvPr id="528" name="Shape 52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Meanwhile, the number of searches for the New Hampshire Primary has a clear </a:t>
            </a:r>
            <a:r>
              <a:rPr i="1" lang="en-US" sz="2800">
                <a:latin typeface="Georgia"/>
                <a:ea typeface="Georgia"/>
                <a:cs typeface="Georgia"/>
                <a:sym typeface="Georgia"/>
              </a:rPr>
              <a:t>seasonal</a:t>
            </a:r>
            <a:r>
              <a:rPr lang="en-US" sz="2800">
                <a:latin typeface="Georgia"/>
                <a:ea typeface="Georgia"/>
                <a:cs typeface="Georgia"/>
                <a:sym typeface="Georgia"/>
              </a:rPr>
              <a:t> component - it peaks every four years and on election years.</a:t>
            </a:r>
            <a:endParaRPr sz="2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34" name="Shape 53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Similarly, searches for ‘gingerbread houses’ spike every year around the holiday season.</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These spikes recur on a fixed time-scale, making them </a:t>
            </a:r>
            <a:r>
              <a:rPr i="1" lang="en-US" sz="2800">
                <a:solidFill>
                  <a:schemeClr val="dk1"/>
                </a:solidFill>
                <a:latin typeface="Georgia"/>
                <a:ea typeface="Georgia"/>
                <a:cs typeface="Georgia"/>
                <a:sym typeface="Georgia"/>
              </a:rPr>
              <a:t>seasonal</a:t>
            </a:r>
            <a:r>
              <a:rPr lang="en-US" sz="2800">
                <a:solidFill>
                  <a:schemeClr val="dk1"/>
                </a:solidFill>
                <a:latin typeface="Georgia"/>
                <a:ea typeface="Georgia"/>
                <a:cs typeface="Georgia"/>
                <a:sym typeface="Georgia"/>
              </a:rPr>
              <a:t> patterns.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35" name="Shape 535"/>
          <p:cNvPicPr preferRelativeResize="0"/>
          <p:nvPr/>
        </p:nvPicPr>
        <p:blipFill>
          <a:blip r:embed="rId3">
            <a:alphaModFix/>
          </a:blip>
          <a:stretch>
            <a:fillRect/>
          </a:stretch>
        </p:blipFill>
        <p:spPr>
          <a:xfrm>
            <a:off x="635000" y="2721600"/>
            <a:ext cx="11734801" cy="322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19" name="Shape 419"/>
        <p:cNvGrpSpPr/>
        <p:nvPr/>
      </p:nvGrpSpPr>
      <p:grpSpPr>
        <a:xfrm>
          <a:off x="0" y="0"/>
          <a:ext cx="0" cy="0"/>
          <a:chOff x="0" y="0"/>
          <a:chExt cx="0" cy="0"/>
        </a:xfrm>
      </p:grpSpPr>
      <p:sp>
        <p:nvSpPr>
          <p:cNvPr id="420" name="Shape 42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1" name="Shape 421"/>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2" name="Shape 422"/>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41" name="Shape 541"/>
          <p:cNvSpPr txBox="1"/>
          <p:nvPr>
            <p:ph idx="1" type="body"/>
          </p:nvPr>
        </p:nvSpPr>
        <p:spPr>
          <a:xfrm>
            <a:off x="634999" y="1292775"/>
            <a:ext cx="4915800" cy="57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Many other types of regularly occurring up or down swings may occur without a fixed timescale or </a:t>
            </a:r>
            <a:r>
              <a:rPr i="1" lang="en-US" sz="2800">
                <a:latin typeface="Georgia"/>
                <a:ea typeface="Georgia"/>
                <a:cs typeface="Georgia"/>
                <a:sym typeface="Georgia"/>
              </a:rPr>
              <a:t>period</a:t>
            </a:r>
            <a:r>
              <a:rPr lang="en-US" sz="2800">
                <a:latin typeface="Georgia"/>
                <a:ea typeface="Georgia"/>
                <a:cs typeface="Georgia"/>
                <a:sym typeface="Georgia"/>
              </a:rPr>
              <a:t> (e.g. growth vs. recession for economic trends).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p:txBody>
      </p:sp>
      <p:pic>
        <p:nvPicPr>
          <p:cNvPr id="542" name="Shape 542"/>
          <p:cNvPicPr preferRelativeResize="0"/>
          <p:nvPr/>
        </p:nvPicPr>
        <p:blipFill>
          <a:blip r:embed="rId3">
            <a:alphaModFix/>
          </a:blip>
          <a:stretch>
            <a:fillRect/>
          </a:stretch>
        </p:blipFill>
        <p:spPr>
          <a:xfrm>
            <a:off x="5550950" y="1603600"/>
            <a:ext cx="7371600" cy="535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48" name="Shape 54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These aperiodic patterns are called </a:t>
            </a:r>
            <a:r>
              <a:rPr i="1" lang="en-US" sz="2800">
                <a:latin typeface="Georgia"/>
                <a:ea typeface="Georgia"/>
                <a:cs typeface="Georgia"/>
                <a:sym typeface="Georgia"/>
              </a:rPr>
              <a:t>cycles</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While identifying aperiodic cycles is important, they are often treated differently than seasonal effects.  Seasonal effects are useful for their consistency, since prior data is useful as a predictor.</a:t>
            </a:r>
            <a:endParaRPr sz="28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pic>
        <p:nvPicPr>
          <p:cNvPr id="554" name="Shape 554"/>
          <p:cNvPicPr preferRelativeResize="0"/>
          <p:nvPr/>
        </p:nvPicPr>
        <p:blipFill>
          <a:blip r:embed="rId3">
            <a:alphaModFix/>
          </a:blip>
          <a:stretch>
            <a:fillRect/>
          </a:stretch>
        </p:blipFill>
        <p:spPr>
          <a:xfrm>
            <a:off x="670300" y="3127940"/>
            <a:ext cx="11664224" cy="4174560"/>
          </a:xfrm>
          <a:prstGeom prst="rect">
            <a:avLst/>
          </a:prstGeom>
          <a:noFill/>
          <a:ln>
            <a:noFill/>
          </a:ln>
        </p:spPr>
      </p:pic>
      <p:sp>
        <p:nvSpPr>
          <p:cNvPr id="555" name="Shape 55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Searches for “iphone” have both a general trend upwards (indicating more popularity for the phone) as well as a seasonal spike in September (which is when Apple typically announces new versions).</a:t>
            </a:r>
            <a:endParaRPr sz="2800">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561" name="Shape 561"/>
          <p:cNvSpPr txBox="1"/>
          <p:nvPr>
            <p:ph idx="1" type="body"/>
          </p:nvPr>
        </p:nvSpPr>
        <p:spPr>
          <a:xfrm>
            <a:off x="635000" y="1292775"/>
            <a:ext cx="5334900" cy="442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Most often, we’re interested in studying the </a:t>
            </a:r>
            <a:r>
              <a:rPr i="1" lang="en-US" sz="2800">
                <a:latin typeface="Georgia"/>
                <a:ea typeface="Georgia"/>
                <a:cs typeface="Georgia"/>
                <a:sym typeface="Georgia"/>
              </a:rPr>
              <a:t>trend</a:t>
            </a:r>
            <a:r>
              <a:rPr lang="en-US" sz="2800">
                <a:latin typeface="Georgia"/>
                <a:ea typeface="Georgia"/>
                <a:cs typeface="Georgia"/>
                <a:sym typeface="Georgia"/>
              </a:rPr>
              <a:t> and not the </a:t>
            </a:r>
            <a:r>
              <a:rPr i="1" lang="en-US" sz="2800">
                <a:latin typeface="Georgia"/>
                <a:ea typeface="Georgia"/>
                <a:cs typeface="Georgia"/>
                <a:sym typeface="Georgia"/>
              </a:rPr>
              <a:t>seasonal</a:t>
            </a:r>
            <a:r>
              <a:rPr lang="en-US" sz="2800">
                <a:latin typeface="Georgia"/>
                <a:ea typeface="Georgia"/>
                <a:cs typeface="Georgia"/>
                <a:sym typeface="Georgia"/>
              </a:rPr>
              <a:t> fluctuations.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Therefore it is important to identify whether we think a change is due to an ongoing trend or seasonal change.</a:t>
            </a:r>
            <a:endParaRPr sz="2800">
              <a:latin typeface="Georgia"/>
              <a:ea typeface="Georgia"/>
              <a:cs typeface="Georgia"/>
              <a:sym typeface="Georgia"/>
            </a:endParaRPr>
          </a:p>
        </p:txBody>
      </p:sp>
      <p:pic>
        <p:nvPicPr>
          <p:cNvPr id="562" name="Shape 562"/>
          <p:cNvPicPr preferRelativeResize="0"/>
          <p:nvPr/>
        </p:nvPicPr>
        <p:blipFill>
          <a:blip r:embed="rId3">
            <a:alphaModFix/>
          </a:blip>
          <a:stretch>
            <a:fillRect/>
          </a:stretch>
        </p:blipFill>
        <p:spPr>
          <a:xfrm>
            <a:off x="6111350" y="1460738"/>
            <a:ext cx="6258449" cy="4089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68" name="Shape 56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69" name="Shape 569"/>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70" name="Shape 570"/>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one or two more time series examples from Google Trends..  </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Identify relevant trends and seasonal patterns.</a:t>
            </a:r>
            <a:endParaRPr sz="1800">
              <a:solidFill>
                <a:schemeClr val="dk1"/>
              </a:solidFill>
              <a:latin typeface="Georgia"/>
              <a:ea typeface="Georgia"/>
              <a:cs typeface="Georgia"/>
              <a:sym typeface="Georgia"/>
            </a:endParaRPr>
          </a:p>
        </p:txBody>
      </p:sp>
      <p:sp>
        <p:nvSpPr>
          <p:cNvPr id="571" name="Shape 571"/>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Answers to the above questions</a:t>
            </a:r>
            <a:endParaRPr>
              <a:latin typeface="Georgia"/>
              <a:ea typeface="Georgia"/>
              <a:cs typeface="Georgia"/>
              <a:sym typeface="Georgia"/>
            </a:endParaRPr>
          </a:p>
        </p:txBody>
      </p:sp>
      <p:sp>
        <p:nvSpPr>
          <p:cNvPr id="572" name="Shape 572"/>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73" name="Shape 573"/>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74" name="Shape 574"/>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580" name="Shape 580"/>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COMMON ANALYSIS FOR TIME SERIES DATA</a:t>
            </a:r>
            <a:endParaRPr sz="96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Shape 58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586" name="Shape 58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a:t>
            </a:r>
            <a:r>
              <a:rPr i="1" lang="en-US" sz="2800">
                <a:latin typeface="Georgia"/>
                <a:ea typeface="Georgia"/>
                <a:cs typeface="Georgia"/>
                <a:sym typeface="Georgia"/>
              </a:rPr>
              <a:t>moving average</a:t>
            </a:r>
            <a:r>
              <a:rPr lang="en-US" sz="2800">
                <a:latin typeface="Georgia"/>
                <a:ea typeface="Georgia"/>
                <a:cs typeface="Georgia"/>
                <a:sym typeface="Georgia"/>
              </a:rPr>
              <a:t> replaces each data point with an average of </a:t>
            </a:r>
            <a:r>
              <a:rPr i="1" lang="en-US" sz="2800">
                <a:latin typeface="Georgia"/>
                <a:ea typeface="Georgia"/>
                <a:cs typeface="Georgia"/>
                <a:sym typeface="Georgia"/>
              </a:rPr>
              <a:t>k</a:t>
            </a:r>
            <a:r>
              <a:rPr lang="en-US" sz="2800">
                <a:latin typeface="Georgia"/>
                <a:ea typeface="Georgia"/>
                <a:cs typeface="Georgia"/>
                <a:sym typeface="Georgia"/>
              </a:rPr>
              <a:t> consecutive data points in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Typically, this is </a:t>
            </a:r>
            <a:r>
              <a:rPr i="1" lang="en-US" sz="2800">
                <a:latin typeface="Georgia"/>
                <a:ea typeface="Georgia"/>
                <a:cs typeface="Georgia"/>
                <a:sym typeface="Georgia"/>
              </a:rPr>
              <a:t>k/2</a:t>
            </a:r>
            <a:r>
              <a:rPr lang="en-US" sz="2800">
                <a:latin typeface="Georgia"/>
                <a:ea typeface="Georgia"/>
                <a:cs typeface="Georgia"/>
                <a:sym typeface="Georgia"/>
              </a:rPr>
              <a:t> data points prior to and following a given time point, but it could also be the </a:t>
            </a:r>
            <a:r>
              <a:rPr i="1" lang="en-US" sz="2800">
                <a:latin typeface="Georgia"/>
                <a:ea typeface="Georgia"/>
                <a:cs typeface="Georgia"/>
                <a:sym typeface="Georgia"/>
              </a:rPr>
              <a:t>k</a:t>
            </a:r>
            <a:r>
              <a:rPr lang="en-US" sz="2800">
                <a:latin typeface="Georgia"/>
                <a:ea typeface="Georgia"/>
                <a:cs typeface="Georgia"/>
                <a:sym typeface="Georgia"/>
              </a:rPr>
              <a:t> preceding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These are often referred to as the “rolling” average.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measure of average could be mean or median.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formula for the rolling </a:t>
            </a:r>
            <a:r>
              <a:rPr i="1" lang="en-US" sz="2800">
                <a:latin typeface="Georgia"/>
                <a:ea typeface="Georgia"/>
                <a:cs typeface="Georgia"/>
                <a:sym typeface="Georgia"/>
              </a:rPr>
              <a:t>mean</a:t>
            </a:r>
            <a:r>
              <a:rPr lang="en-US" sz="2800">
                <a:latin typeface="Georgia"/>
                <a:ea typeface="Georgia"/>
                <a:cs typeface="Georgia"/>
                <a:sym typeface="Georgia"/>
              </a:rPr>
              <a:t> is</a:t>
            </a:r>
            <a:endParaRPr sz="2800">
              <a:latin typeface="Georgia"/>
              <a:ea typeface="Georgia"/>
              <a:cs typeface="Georgia"/>
              <a:sym typeface="Georgia"/>
            </a:endParaRPr>
          </a:p>
        </p:txBody>
      </p:sp>
      <p:pic>
        <p:nvPicPr>
          <p:cNvPr id="587" name="Shape 587"/>
          <p:cNvPicPr preferRelativeResize="0"/>
          <p:nvPr/>
        </p:nvPicPr>
        <p:blipFill>
          <a:blip r:embed="rId3">
            <a:alphaModFix/>
          </a:blip>
          <a:stretch>
            <a:fillRect/>
          </a:stretch>
        </p:blipFill>
        <p:spPr>
          <a:xfrm>
            <a:off x="6462100" y="5804625"/>
            <a:ext cx="2012525" cy="987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Shape 592"/>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593" name="Shape 5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94" name="Shape 594"/>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595" name="Shape 595"/>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would a moving (rolling) mean indicate vs. a moving (rolling) median?</a:t>
            </a:r>
            <a:endParaRPr sz="1800">
              <a:solidFill>
                <a:schemeClr val="dk1"/>
              </a:solidFill>
              <a:latin typeface="Georgia"/>
              <a:ea typeface="Georgia"/>
              <a:cs typeface="Georgia"/>
              <a:sym typeface="Georgia"/>
            </a:endParaRPr>
          </a:p>
        </p:txBody>
      </p:sp>
      <p:sp>
        <p:nvSpPr>
          <p:cNvPr id="596" name="Shape 596"/>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597" name="Shape 597"/>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598" name="Shape 598"/>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599" name="Shape 599"/>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605" name="Shape 605"/>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rolling mean would average all values in the window, but can be skewed by outliers (extremely small or large values).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may be useful if we are looking to identify atypical periods or we want to evaluate these odd periods.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this would be useful if we are trying to identify particularly successful or unsuccessful sales days.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rolling median would provide the 50 percentile value for the period and would possibly be more representative of a “typical” day.</a:t>
            </a:r>
            <a:endParaRPr sz="2800">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611" name="Shape 611"/>
          <p:cNvSpPr txBox="1"/>
          <p:nvPr>
            <p:ph idx="1" type="body"/>
          </p:nvPr>
        </p:nvSpPr>
        <p:spPr>
          <a:xfrm>
            <a:off x="635000" y="1292775"/>
            <a:ext cx="5362800" cy="5882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This plot shows the 30-day moving average of the Economic Uncertainty Index.</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Plotting the moving average allows us to more easily visualize trends by smoothing out random fluctuations and removing outliers.</a:t>
            </a:r>
            <a:endParaRPr sz="2800">
              <a:latin typeface="Georgia"/>
              <a:ea typeface="Georgia"/>
              <a:cs typeface="Georgia"/>
              <a:sym typeface="Georgia"/>
            </a:endParaRPr>
          </a:p>
        </p:txBody>
      </p:sp>
      <p:pic>
        <p:nvPicPr>
          <p:cNvPr id="612" name="Shape 612"/>
          <p:cNvPicPr preferRelativeResize="0"/>
          <p:nvPr/>
        </p:nvPicPr>
        <p:blipFill>
          <a:blip r:embed="rId3">
            <a:alphaModFix/>
          </a:blip>
          <a:stretch>
            <a:fillRect/>
          </a:stretch>
        </p:blipFill>
        <p:spPr>
          <a:xfrm>
            <a:off x="6162575" y="1582100"/>
            <a:ext cx="6207226" cy="483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426" name="Shape 426"/>
        <p:cNvGrpSpPr/>
        <p:nvPr/>
      </p:nvGrpSpPr>
      <p:grpSpPr>
        <a:xfrm>
          <a:off x="0" y="0"/>
          <a:ext cx="0" cy="0"/>
          <a:chOff x="0" y="0"/>
          <a:chExt cx="0" cy="0"/>
        </a:xfrm>
      </p:grpSpPr>
      <p:sp>
        <p:nvSpPr>
          <p:cNvPr id="427" name="Shape 4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E52123"/>
                </a:solidFill>
                <a:latin typeface="Oswald"/>
                <a:ea typeface="Oswald"/>
                <a:cs typeface="Oswald"/>
                <a:sym typeface="Oswald"/>
              </a:rPr>
              <a:t>FOR INSTRUCTOR PURPOSES ONLY </a:t>
            </a:r>
            <a:endParaRPr>
              <a:solidFill>
                <a:srgbClr val="E52123"/>
              </a:solidFill>
              <a:latin typeface="Oswald"/>
              <a:ea typeface="Oswald"/>
              <a:cs typeface="Oswald"/>
              <a:sym typeface="Oswald"/>
            </a:endParaRPr>
          </a:p>
        </p:txBody>
      </p:sp>
      <p:sp>
        <p:nvSpPr>
          <p:cNvPr id="428" name="Shape 428"/>
          <p:cNvSpPr/>
          <p:nvPr/>
        </p:nvSpPr>
        <p:spPr>
          <a:xfrm>
            <a:off x="635000" y="144222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endParaRPr>
              <a:solidFill>
                <a:srgbClr val="E52123"/>
              </a:solidFill>
              <a:latin typeface="Oswald"/>
              <a:ea typeface="Oswald"/>
              <a:cs typeface="Oswald"/>
              <a:sym typeface="Oswald"/>
            </a:endParaRPr>
          </a:p>
        </p:txBody>
      </p:sp>
      <p:sp>
        <p:nvSpPr>
          <p:cNvPr id="429" name="Shape 429"/>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Insert Text Here</a:t>
            </a:r>
            <a:endParaRPr b="0" i="0" sz="2800" u="none" cap="none" strike="noStrike">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618" name="Shape 61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While this statistic weights all data evenly, it may make sense to weight data closer to our date of interest higher.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do this by taking a </a:t>
            </a:r>
            <a:r>
              <a:rPr i="1" lang="en-US" sz="2800">
                <a:latin typeface="Georgia"/>
                <a:ea typeface="Georgia"/>
                <a:cs typeface="Georgia"/>
                <a:sym typeface="Georgia"/>
              </a:rPr>
              <a:t>weighted moving average</a:t>
            </a:r>
            <a:r>
              <a:rPr lang="en-US" sz="2800">
                <a:latin typeface="Georgia"/>
                <a:ea typeface="Georgia"/>
                <a:cs typeface="Georgia"/>
                <a:sym typeface="Georgia"/>
              </a:rPr>
              <a:t>, where we assign particular weights to certain time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Various formulas or schemes can be used to weight the data points.</a:t>
            </a:r>
            <a:endParaRPr sz="2800">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Shape 62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624" name="Shape 62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common weighting scheme is an </a:t>
            </a:r>
            <a:r>
              <a:rPr i="1" lang="en-US" sz="2800">
                <a:latin typeface="Georgia"/>
                <a:ea typeface="Georgia"/>
                <a:cs typeface="Georgia"/>
                <a:sym typeface="Georgia"/>
              </a:rPr>
              <a:t>exponential weighted moving average (EWMA)</a:t>
            </a:r>
            <a:r>
              <a:rPr lang="en-US" sz="2800">
                <a:latin typeface="Georgia"/>
                <a:ea typeface="Georgia"/>
                <a:cs typeface="Georgia"/>
                <a:sym typeface="Georgia"/>
              </a:rPr>
              <a:t> where we add a </a:t>
            </a:r>
            <a:r>
              <a:rPr i="1" lang="en-US" sz="2800">
                <a:latin typeface="Georgia"/>
                <a:ea typeface="Georgia"/>
                <a:cs typeface="Georgia"/>
                <a:sym typeface="Georgia"/>
              </a:rPr>
              <a:t>decay</a:t>
            </a:r>
            <a:r>
              <a:rPr lang="en-US" sz="2800">
                <a:latin typeface="Georgia"/>
                <a:ea typeface="Georgia"/>
                <a:cs typeface="Georgia"/>
                <a:sym typeface="Georgia"/>
              </a:rPr>
              <a:t> term to give less and less weight to older data points.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EWMA can be calculated recursively for a series 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rPr lang="en-US" sz="2800">
                <a:latin typeface="Georgia"/>
                <a:ea typeface="Georgia"/>
                <a:cs typeface="Georgia"/>
                <a:sym typeface="Georgia"/>
              </a:rPr>
              <a:t>For t = 1, EWMA</a:t>
            </a:r>
            <a:r>
              <a:rPr baseline="-25000" lang="en-US" sz="2800">
                <a:latin typeface="Georgia"/>
                <a:ea typeface="Georgia"/>
                <a:cs typeface="Georgia"/>
                <a:sym typeface="Georgia"/>
              </a:rPr>
              <a:t>1</a:t>
            </a:r>
            <a:r>
              <a:rPr lang="en-US" sz="2800">
                <a:latin typeface="Georgia"/>
                <a:ea typeface="Georgia"/>
                <a:cs typeface="Georgia"/>
                <a:sym typeface="Georgia"/>
              </a:rPr>
              <a:t> = Y</a:t>
            </a:r>
            <a:r>
              <a:rPr baseline="-25000" lang="en-US" sz="2800">
                <a:latin typeface="Georgia"/>
                <a:ea typeface="Georgia"/>
                <a:cs typeface="Georgia"/>
                <a:sym typeface="Georgia"/>
              </a:rPr>
              <a:t>1</a:t>
            </a:r>
            <a:endParaRPr baseline="-25000"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rPr lang="en-US" sz="2800">
                <a:latin typeface="Georgia"/>
                <a:ea typeface="Georgia"/>
                <a:cs typeface="Georgia"/>
                <a:sym typeface="Georgia"/>
              </a:rPr>
              <a:t>For t &gt; 1, EWMA</a:t>
            </a:r>
            <a:r>
              <a:rPr baseline="-25000" lang="en-US" sz="2800">
                <a:latin typeface="Georgia"/>
                <a:ea typeface="Georgia"/>
                <a:cs typeface="Georgia"/>
                <a:sym typeface="Georgia"/>
              </a:rPr>
              <a:t>t</a:t>
            </a:r>
            <a:r>
              <a:rPr lang="en-US" sz="2800">
                <a:latin typeface="Georgia"/>
                <a:ea typeface="Georgia"/>
                <a:cs typeface="Georgia"/>
                <a:sym typeface="Georgia"/>
              </a:rPr>
              <a:t> = α • Y</a:t>
            </a:r>
            <a:r>
              <a:rPr baseline="-25000" lang="en-US" sz="2800">
                <a:latin typeface="Georgia"/>
                <a:ea typeface="Georgia"/>
                <a:cs typeface="Georgia"/>
                <a:sym typeface="Georgia"/>
              </a:rPr>
              <a:t>t</a:t>
            </a:r>
            <a:r>
              <a:rPr lang="en-US" sz="2800">
                <a:latin typeface="Georgia"/>
                <a:ea typeface="Georgia"/>
                <a:cs typeface="Georgia"/>
                <a:sym typeface="Georgia"/>
              </a:rPr>
              <a:t> + (1 - α) </a:t>
            </a:r>
            <a:r>
              <a:rPr lang="en-US" sz="2800">
                <a:solidFill>
                  <a:schemeClr val="dk1"/>
                </a:solidFill>
                <a:latin typeface="Georgia"/>
                <a:ea typeface="Georgia"/>
                <a:cs typeface="Georgia"/>
                <a:sym typeface="Georgia"/>
              </a:rPr>
              <a:t>•</a:t>
            </a:r>
            <a:r>
              <a:rPr lang="en-US" sz="2800">
                <a:latin typeface="Georgia"/>
                <a:ea typeface="Georgia"/>
                <a:cs typeface="Georgia"/>
                <a:sym typeface="Georgia"/>
              </a:rPr>
              <a:t> </a:t>
            </a:r>
            <a:r>
              <a:rPr lang="en-US" sz="2800">
                <a:solidFill>
                  <a:schemeClr val="dk1"/>
                </a:solidFill>
                <a:latin typeface="Georgia"/>
                <a:ea typeface="Georgia"/>
                <a:cs typeface="Georgia"/>
                <a:sym typeface="Georgia"/>
              </a:rPr>
              <a:t>EWMA</a:t>
            </a:r>
            <a:r>
              <a:rPr baseline="-25000" lang="en-US" sz="2800">
                <a:latin typeface="Georgia"/>
                <a:ea typeface="Georgia"/>
                <a:cs typeface="Georgia"/>
                <a:sym typeface="Georgia"/>
              </a:rPr>
              <a:t>t-1</a:t>
            </a:r>
            <a:endParaRPr baseline="-25000" sz="28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Shape 62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MOVING AVERAGES</a:t>
            </a:r>
            <a:endParaRPr>
              <a:latin typeface="Oswald"/>
              <a:ea typeface="Oswald"/>
              <a:cs typeface="Oswald"/>
              <a:sym typeface="Oswald"/>
            </a:endParaRPr>
          </a:p>
        </p:txBody>
      </p:sp>
      <p:sp>
        <p:nvSpPr>
          <p:cNvPr id="630" name="Shape 630"/>
          <p:cNvSpPr txBox="1"/>
          <p:nvPr>
            <p:ph idx="1" type="body"/>
          </p:nvPr>
        </p:nvSpPr>
        <p:spPr>
          <a:xfrm>
            <a:off x="635004" y="1292775"/>
            <a:ext cx="4327500" cy="5786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weights for an exponential weighted moving average with         k = 15.</a:t>
            </a:r>
            <a:endParaRPr sz="2800">
              <a:latin typeface="Georgia"/>
              <a:ea typeface="Georgia"/>
              <a:cs typeface="Georgia"/>
              <a:sym typeface="Georgia"/>
            </a:endParaRPr>
          </a:p>
        </p:txBody>
      </p:sp>
      <p:pic>
        <p:nvPicPr>
          <p:cNvPr id="631" name="Shape 631"/>
          <p:cNvPicPr preferRelativeResize="0"/>
          <p:nvPr/>
        </p:nvPicPr>
        <p:blipFill>
          <a:blip r:embed="rId3">
            <a:alphaModFix/>
          </a:blip>
          <a:stretch>
            <a:fillRect/>
          </a:stretch>
        </p:blipFill>
        <p:spPr>
          <a:xfrm>
            <a:off x="4485775" y="1376775"/>
            <a:ext cx="7799350" cy="5849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37" name="Shape 637"/>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previous classes, we have been concerned with how two variables are correlated (e.g. height and weight, education and salary).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i="1" lang="en-US" sz="2800">
                <a:latin typeface="Georgia"/>
                <a:ea typeface="Georgia"/>
                <a:cs typeface="Georgia"/>
                <a:sym typeface="Georgia"/>
              </a:rPr>
              <a:t>Autocorrelation</a:t>
            </a:r>
            <a:r>
              <a:rPr lang="en-US" sz="2800">
                <a:latin typeface="Georgia"/>
                <a:ea typeface="Georgia"/>
                <a:cs typeface="Georgia"/>
                <a:sym typeface="Georgia"/>
              </a:rPr>
              <a:t> is how correlated a variable is with itself.  Specifically, how related are variables earlier in time with variables later in time.</a:t>
            </a:r>
            <a:endParaRPr sz="2800">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43" name="Shape 64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compute autocorrelation, we fix a “lag” </a:t>
            </a:r>
            <a:r>
              <a:rPr i="1" lang="en-US" sz="2800">
                <a:latin typeface="Georgia"/>
                <a:ea typeface="Georgia"/>
                <a:cs typeface="Georgia"/>
                <a:sym typeface="Georgia"/>
              </a:rPr>
              <a:t>k</a:t>
            </a:r>
            <a:r>
              <a:rPr lang="en-US" sz="2800">
                <a:latin typeface="Georgia"/>
                <a:ea typeface="Georgia"/>
                <a:cs typeface="Georgia"/>
                <a:sym typeface="Georgia"/>
              </a:rPr>
              <a:t>.  This is how many time points earlier we should use to compute the 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lag of 1 computes how correlated a value is with the prior one.  A lag of 10 computes how correlated a value is with one 10 time points earlier.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Shape 64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AUTOCORRELATION</a:t>
            </a:r>
            <a:endParaRPr>
              <a:latin typeface="Oswald"/>
              <a:ea typeface="Oswald"/>
              <a:cs typeface="Oswald"/>
              <a:sym typeface="Oswald"/>
            </a:endParaRPr>
          </a:p>
        </p:txBody>
      </p:sp>
      <p:sp>
        <p:nvSpPr>
          <p:cNvPr id="649" name="Shape 649"/>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The following formula can be used to calculate autocorrelation.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pic>
        <p:nvPicPr>
          <p:cNvPr id="650" name="Shape 650"/>
          <p:cNvPicPr preferRelativeResize="0"/>
          <p:nvPr/>
        </p:nvPicPr>
        <p:blipFill>
          <a:blip r:embed="rId3">
            <a:alphaModFix/>
          </a:blip>
          <a:stretch>
            <a:fillRect/>
          </a:stretch>
        </p:blipFill>
        <p:spPr>
          <a:xfrm>
            <a:off x="2834250" y="2664950"/>
            <a:ext cx="7336299" cy="394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Shape 65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	</a:t>
            </a:r>
            <a:endParaRPr>
              <a:latin typeface="Oswald"/>
              <a:ea typeface="Oswald"/>
              <a:cs typeface="Oswald"/>
              <a:sym typeface="Oswald"/>
            </a:endParaRPr>
          </a:p>
        </p:txBody>
      </p:sp>
      <p:sp>
        <p:nvSpPr>
          <p:cNvPr id="656" name="Shape 65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EXPLORING ROSSMANN DRUGSTORE SALES DATA</a:t>
            </a:r>
            <a:endParaRPr sz="9600">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Shape 66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will be using data made available by a German drugstore, Rossmann.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data contains the daily sales made at the drugstore as well as whether there was a sale or holiday affecting the sales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Follow along using the starter code available in the class repo.</a:t>
            </a:r>
            <a:endParaRPr sz="2800">
              <a:latin typeface="Georgia"/>
              <a:ea typeface="Georgia"/>
              <a:cs typeface="Georgia"/>
              <a:sym typeface="Georgia"/>
            </a:endParaRPr>
          </a:p>
        </p:txBody>
      </p:sp>
      <p:sp>
        <p:nvSpPr>
          <p:cNvPr id="662" name="Shape 66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EXPLORING ROSSMANN DRUGSTORE SALES DATA</a:t>
            </a:r>
            <a:endParaRPr>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always, use Pandas to load our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pd.read_csv(</a:t>
            </a:r>
            <a:r>
              <a:rPr lang="en-US" sz="2400">
                <a:solidFill>
                  <a:srgbClr val="183691"/>
                </a:solidFill>
                <a:highlight>
                  <a:srgbClr val="F7F7F7"/>
                </a:highlight>
                <a:latin typeface="Consolas"/>
                <a:ea typeface="Consolas"/>
                <a:cs typeface="Consolas"/>
                <a:sym typeface="Consolas"/>
              </a:rPr>
              <a:t>'../../assets/dataset/rossmann.csv'</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skipinitialspace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 </a:t>
            </a:r>
            <a:r>
              <a:rPr lang="en-US" sz="2400">
                <a:solidFill>
                  <a:srgbClr val="ED6A43"/>
                </a:solidFill>
                <a:highlight>
                  <a:srgbClr val="F7F7F7"/>
                </a:highlight>
                <a:latin typeface="Consolas"/>
                <a:ea typeface="Consolas"/>
                <a:cs typeface="Consolas"/>
                <a:sym typeface="Consolas"/>
              </a:rPr>
              <a:t>low_memory</a:t>
            </a:r>
            <a:r>
              <a:rPr lang="en-US" sz="2400">
                <a:solidFill>
                  <a:srgbClr val="0086B3"/>
                </a:solidFill>
                <a:highlight>
                  <a:srgbClr val="F7F7F7"/>
                </a:highlight>
                <a:latin typeface="Consolas"/>
                <a:ea typeface="Consolas"/>
                <a:cs typeface="Consolas"/>
                <a:sym typeface="Consolas"/>
              </a:rPr>
              <a:t>=False</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68" name="Shape 66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Because we are most interested in the </a:t>
            </a:r>
            <a:r>
              <a:rPr lang="en-US" sz="2400">
                <a:latin typeface="Consolas"/>
                <a:ea typeface="Consolas"/>
                <a:cs typeface="Consolas"/>
                <a:sym typeface="Consolas"/>
              </a:rPr>
              <a:t>Date</a:t>
            </a:r>
            <a:r>
              <a:rPr lang="en-US" sz="2800">
                <a:latin typeface="Georgia"/>
                <a:ea typeface="Georgia"/>
                <a:cs typeface="Georgia"/>
                <a:sym typeface="Georgia"/>
              </a:rPr>
              <a:t> column, we can process it as a </a:t>
            </a:r>
            <a:r>
              <a:rPr lang="en-US" sz="2400">
                <a:latin typeface="Consolas"/>
                <a:ea typeface="Consolas"/>
                <a:cs typeface="Consolas"/>
                <a:sym typeface="Consolas"/>
              </a:rPr>
              <a:t>DateTime</a:t>
            </a:r>
            <a:r>
              <a:rPr lang="en-US" sz="2800">
                <a:latin typeface="Georgia"/>
                <a:ea typeface="Georgia"/>
                <a:cs typeface="Georgia"/>
                <a:sym typeface="Georgia"/>
              </a:rPr>
              <a:t> type and set it as the index of our dataframe.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pd.to_datetime(data[</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data.set_index(</a:t>
            </a:r>
            <a:r>
              <a:rPr lang="en-US" sz="2400">
                <a:solidFill>
                  <a:srgbClr val="183691"/>
                </a:solidFill>
                <a:highlight>
                  <a:srgbClr val="F7F7F7"/>
                </a:highlight>
                <a:latin typeface="Consolas"/>
                <a:ea typeface="Consolas"/>
                <a:cs typeface="Consolas"/>
                <a:sym typeface="Consolas"/>
              </a:rPr>
              <a:t>'Date'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inplace</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'Year'</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data.index.year</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data.index.month</a:t>
            </a:r>
            <a:endParaRPr sz="2400">
              <a:solidFill>
                <a:srgbClr val="333333"/>
              </a:solidFill>
              <a:highlight>
                <a:srgbClr val="F7F7F7"/>
              </a:highlight>
              <a:latin typeface="Consolas"/>
              <a:ea typeface="Consolas"/>
              <a:cs typeface="Consolas"/>
              <a:sym typeface="Consolas"/>
            </a:endParaRPr>
          </a:p>
          <a:p>
            <a:pPr indent="0" lvl="0" marL="0" rtl="0">
              <a:lnSpc>
                <a:spcPct val="145000"/>
              </a:lnSpc>
              <a:spcBef>
                <a:spcPts val="0"/>
              </a:spcBef>
              <a:spcAft>
                <a:spcPts val="0"/>
              </a:spcAft>
              <a:buNone/>
            </a:pPr>
            <a:r>
              <a:t/>
            </a:r>
            <a:endParaRPr sz="2400">
              <a:solidFill>
                <a:srgbClr val="A71D5D"/>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74" name="Shape 67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p:nvPr/>
        </p:nvSpPr>
        <p:spPr>
          <a:xfrm>
            <a:off x="635000" y="5778500"/>
            <a:ext cx="11734800" cy="8637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b="0" i="1" lang="en-US" sz="2800" u="none" cap="none" strike="noStrike">
                <a:solidFill>
                  <a:srgbClr val="E52123"/>
                </a:solidFill>
                <a:latin typeface="Georgia"/>
                <a:ea typeface="Georgia"/>
                <a:cs typeface="Georgia"/>
                <a:sym typeface="Georgia"/>
              </a:rPr>
              <a:t>Insert Instructor Name</a:t>
            </a:r>
            <a:endParaRPr b="0" i="1" sz="2800" u="none" cap="none" strike="noStrike">
              <a:solidFill>
                <a:srgbClr val="E52123"/>
              </a:solidFill>
              <a:latin typeface="Georgia"/>
              <a:ea typeface="Georgia"/>
              <a:cs typeface="Georgia"/>
              <a:sym typeface="Georgia"/>
            </a:endParaRPr>
          </a:p>
          <a:p>
            <a:pPr indent="0" lvl="0" marL="0" marR="0" rtl="0" algn="l">
              <a:lnSpc>
                <a:spcPct val="121428"/>
              </a:lnSpc>
              <a:spcBef>
                <a:spcPts val="0"/>
              </a:spcBef>
              <a:spcAft>
                <a:spcPts val="0"/>
              </a:spcAft>
              <a:buNone/>
            </a:pPr>
            <a:r>
              <a:rPr b="0" i="1" lang="en-US" sz="2800" u="none" cap="none" strike="noStrike">
                <a:solidFill>
                  <a:srgbClr val="EAEAEA"/>
                </a:solidFill>
                <a:latin typeface="Georgia"/>
                <a:ea typeface="Georgia"/>
                <a:cs typeface="Georgia"/>
                <a:sym typeface="Georgia"/>
              </a:rPr>
              <a:t>Title, Company </a:t>
            </a:r>
            <a:endParaRPr i="1">
              <a:latin typeface="Georgia"/>
              <a:ea typeface="Georgia"/>
              <a:cs typeface="Georgia"/>
              <a:sym typeface="Georgia"/>
            </a:endParaRPr>
          </a:p>
        </p:txBody>
      </p:sp>
      <p:sp>
        <p:nvSpPr>
          <p:cNvPr id="435" name="Shape 435"/>
          <p:cNvSpPr/>
          <p:nvPr/>
        </p:nvSpPr>
        <p:spPr>
          <a:xfrm>
            <a:off x="635000" y="1574800"/>
            <a:ext cx="11734800" cy="37212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TIME SERIES ANALYSIS</a:t>
            </a:r>
            <a:endParaRPr sz="9600">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allows us to easily filter by date.  For example, to a particular year:</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'2014'</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endParaRPr sz="2800">
              <a:solidFill>
                <a:schemeClr val="dk1"/>
              </a:solidFill>
              <a:latin typeface="Georgia"/>
              <a:ea typeface="Georgia"/>
              <a:cs typeface="Georgia"/>
              <a:sym typeface="Georgia"/>
            </a:endParaRPr>
          </a:p>
          <a:p>
            <a:pPr indent="-256540" lvl="0" marL="203200" rtl="0">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also filter to a particular month:</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'2015-05'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br>
              <a:rPr lang="en-US" sz="2400">
                <a:solidFill>
                  <a:srgbClr val="333333"/>
                </a:solidFill>
                <a:highlight>
                  <a:srgbClr val="F7F7F7"/>
                </a:highlight>
                <a:latin typeface="Consolas"/>
                <a:ea typeface="Consolas"/>
                <a:cs typeface="Consolas"/>
                <a:sym typeface="Consolas"/>
              </a:rPr>
            </a:br>
            <a:endParaRPr sz="2400">
              <a:solidFill>
                <a:srgbClr val="333333"/>
              </a:solidFill>
              <a:highlight>
                <a:srgbClr val="F7F7F7"/>
              </a:highlight>
              <a:latin typeface="Consolas"/>
              <a:ea typeface="Consolas"/>
              <a:cs typeface="Consolas"/>
              <a:sym typeface="Consolas"/>
            </a:endParaRPr>
          </a:p>
        </p:txBody>
      </p:sp>
      <p:sp>
        <p:nvSpPr>
          <p:cNvPr id="680" name="Shape 68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Shape 68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There are over a million sales data points in this dataset, so for some analysis we will focus on just one store.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4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data[data.Store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p:txBody>
      </p:sp>
      <p:sp>
        <p:nvSpPr>
          <p:cNvPr id="686" name="Shape 68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LOADING THE DATA</a:t>
            </a:r>
            <a:endParaRPr>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we begin to study the sales from this drug store, we will also want  to know both the time dependent elements of sales as wells as whether promotions or holidays affected sales.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start, we can simply compare the average sales on those events.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compare sales on holidays, we can compare the sales using box plots.  This allows us to compare the distribution of sales on holidays against all other days.</a:t>
            </a:r>
            <a:endParaRPr sz="2800">
              <a:latin typeface="Georgia"/>
              <a:ea typeface="Georgia"/>
              <a:cs typeface="Georgia"/>
              <a:sym typeface="Georgia"/>
            </a:endParaRPr>
          </a:p>
        </p:txBody>
      </p:sp>
      <p:sp>
        <p:nvSpPr>
          <p:cNvPr id="692" name="Shape 69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 state holidays the store is closed (so there should be 0 sales).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On school holidays, the sales are relatively similar.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'SchoolHoliday'</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698" name="Shape 69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04" name="Shape 70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05" name="Shape 70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06" name="Shape 706"/>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Check if there is a difference affecting sales on promotion days.</a:t>
            </a:r>
            <a:endParaRPr sz="1800">
              <a:solidFill>
                <a:schemeClr val="dk1"/>
              </a:solidFill>
              <a:latin typeface="Georgia"/>
              <a:ea typeface="Georgia"/>
              <a:cs typeface="Georgia"/>
              <a:sym typeface="Georgia"/>
            </a:endParaRPr>
          </a:p>
        </p:txBody>
      </p:sp>
      <p:sp>
        <p:nvSpPr>
          <p:cNvPr id="707" name="Shape 707"/>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708" name="Shape 708"/>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09" name="Shape 709"/>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10" name="Shape 710"/>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Shape 71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see there </a:t>
            </a:r>
            <a:r>
              <a:rPr i="1" lang="en-US" sz="2800">
                <a:latin typeface="Georgia"/>
                <a:ea typeface="Georgia"/>
                <a:cs typeface="Georgia"/>
                <a:sym typeface="Georgia"/>
              </a:rPr>
              <a:t>is</a:t>
            </a:r>
            <a:r>
              <a:rPr lang="en-US" sz="2800">
                <a:latin typeface="Georgia"/>
                <a:ea typeface="Georgia"/>
                <a:cs typeface="Georgia"/>
                <a:sym typeface="Georgia"/>
              </a:rPr>
              <a:t> a difference in sales on promotion days.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nSpc>
                <a:spcPct val="115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Why is it important to separate out days where the store is closed?  </a:t>
            </a:r>
            <a:endParaRPr sz="2800">
              <a:latin typeface="Georgia"/>
              <a:ea typeface="Georgia"/>
              <a:cs typeface="Georgia"/>
              <a:sym typeface="Georgia"/>
            </a:endParaRPr>
          </a:p>
        </p:txBody>
      </p:sp>
      <p:sp>
        <p:nvSpPr>
          <p:cNvPr id="716" name="Shape 71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Shape 72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Because there aren’t any promotions on those days either, so including them will bias your sales data on days without promotions.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Let’s compare sales across days of the week.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'DayOfWeek'</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722" name="Shape 72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Shape 72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Lastly, we want to identify larger scale trends in our data.</a:t>
            </a:r>
            <a:endParaRPr sz="2800">
              <a:solidFill>
                <a:schemeClr val="dk1"/>
              </a:solidFill>
              <a:latin typeface="Georgia"/>
              <a:ea typeface="Georgia"/>
              <a:cs typeface="Georgia"/>
              <a:sym typeface="Georgia"/>
            </a:endParaRPr>
          </a:p>
          <a:p>
            <a:pPr indent="0" lvl="0" marL="0" rtl="0">
              <a:spcBef>
                <a:spcPts val="0"/>
              </a:spcBef>
              <a:spcAft>
                <a:spcPts val="0"/>
              </a:spcAft>
              <a:buNone/>
            </a:pP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How did sales change from 2014 to 2015?  Were any particularly interesting outliers in terms of sales or customer visits?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the sales over time:</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Filter to days store 1 was open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store1_data[store1_data.Open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728" name="Shape 72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plot customer visits over time over time:</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store1_open_data[[</a:t>
            </a:r>
            <a:r>
              <a:rPr lang="en-US" sz="2400">
                <a:solidFill>
                  <a:srgbClr val="183691"/>
                </a:solidFill>
                <a:highlight>
                  <a:srgbClr val="F7F7F7"/>
                </a:highlight>
                <a:latin typeface="Consolas"/>
                <a:ea typeface="Consolas"/>
                <a:cs typeface="Consolas"/>
                <a:sym typeface="Consolas"/>
              </a:rPr>
              <a:t>'Customers'</a:t>
            </a:r>
            <a:r>
              <a:rPr lang="en-US" sz="2400">
                <a:solidFill>
                  <a:srgbClr val="333333"/>
                </a:solidFill>
                <a:highlight>
                  <a:srgbClr val="F7F7F7"/>
                </a:highlight>
                <a:latin typeface="Consolas"/>
                <a:ea typeface="Consolas"/>
                <a:cs typeface="Consolas"/>
                <a:sym typeface="Consolas"/>
              </a:rPr>
              <a:t>]].plot()</a:t>
            </a:r>
            <a:endParaRPr sz="2400">
              <a:solidFill>
                <a:srgbClr val="969896"/>
              </a:solidFill>
              <a:highlight>
                <a:srgbClr val="F7F7F7"/>
              </a:highlight>
              <a:latin typeface="Consolas"/>
              <a:ea typeface="Consolas"/>
              <a:cs typeface="Consolas"/>
              <a:sym typeface="Consolas"/>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can see that there are large spikes of sales and customers towards the end of 2013 and 2014 leading into the first quarter of 2014 and 2015.</a:t>
            </a:r>
            <a:endParaRPr sz="2800">
              <a:solidFill>
                <a:schemeClr val="dk1"/>
              </a:solidFill>
              <a:latin typeface="Georgia"/>
              <a:ea typeface="Georgia"/>
              <a:cs typeface="Georgia"/>
              <a:sym typeface="Georgia"/>
            </a:endParaRPr>
          </a:p>
        </p:txBody>
      </p:sp>
      <p:sp>
        <p:nvSpPr>
          <p:cNvPr id="734" name="Shape 73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Shape 739"/>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40" name="Shape 74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41" name="Shape 741"/>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42" name="Shape 742"/>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Use the index filtering to filter to just 2015.  Zoom in on changes over time.</a:t>
            </a:r>
            <a:endParaRPr sz="1800">
              <a:solidFill>
                <a:schemeClr val="dk1"/>
              </a:solidFill>
              <a:latin typeface="Georgia"/>
              <a:ea typeface="Georgia"/>
              <a:cs typeface="Georgia"/>
              <a:sym typeface="Georgia"/>
            </a:endParaRPr>
          </a:p>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Is it easier to identify the holiday sales bump?</a:t>
            </a:r>
            <a:endParaRPr sz="1800">
              <a:solidFill>
                <a:schemeClr val="dk1"/>
              </a:solidFill>
              <a:latin typeface="Georgia"/>
              <a:ea typeface="Georgia"/>
              <a:cs typeface="Georgia"/>
              <a:sym typeface="Georgia"/>
            </a:endParaRPr>
          </a:p>
        </p:txBody>
      </p:sp>
      <p:sp>
        <p:nvSpPr>
          <p:cNvPr id="743" name="Shape 743"/>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 answering the question</a:t>
            </a:r>
            <a:endParaRPr>
              <a:latin typeface="Georgia"/>
              <a:ea typeface="Georgia"/>
              <a:cs typeface="Georgia"/>
              <a:sym typeface="Georgia"/>
            </a:endParaRPr>
          </a:p>
        </p:txBody>
      </p:sp>
      <p:sp>
        <p:nvSpPr>
          <p:cNvPr id="744" name="Shape 744"/>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45" name="Shape 745"/>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46" name="Shape 746"/>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41" name="Shape 441"/>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Understand what time series data is and what is unique about it</a:t>
            </a:r>
            <a:endParaRPr b="0" i="0" sz="2800" u="none" cap="none" strike="noStrike">
              <a:latin typeface="Georgia"/>
              <a:ea typeface="Georgia"/>
              <a:cs typeface="Georgia"/>
              <a:sym typeface="Georgia"/>
            </a:endParaRPr>
          </a:p>
          <a:p>
            <a:pPr indent="-256540" lvl="0" marL="203200" marR="0" rtl="0" algn="l">
              <a:spcBef>
                <a:spcPts val="1000"/>
              </a:spcBef>
              <a:spcAft>
                <a:spcPts val="0"/>
              </a:spcAft>
              <a:buSzPts val="2800"/>
              <a:buFont typeface="Georgia"/>
              <a:buChar char="‣"/>
            </a:pPr>
            <a:r>
              <a:rPr lang="en-US" sz="2800">
                <a:latin typeface="Georgia"/>
                <a:ea typeface="Georgia"/>
                <a:cs typeface="Georgia"/>
                <a:sym typeface="Georgia"/>
              </a:rPr>
              <a:t>Perform time series analysis in Pandas including rolling mean/median and autocorrelation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442" name="Shape 442"/>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Shape 75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To filter to the 2015 data:</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store1_data_2015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store1_data[</a:t>
            </a:r>
            <a:r>
              <a:rPr lang="en-US" sz="2400">
                <a:solidFill>
                  <a:srgbClr val="183691"/>
                </a:solidFill>
                <a:highlight>
                  <a:srgbClr val="F7F7F7"/>
                </a:highlight>
                <a:latin typeface="Consolas"/>
                <a:ea typeface="Consolas"/>
                <a:cs typeface="Consolas"/>
                <a:sym typeface="Consolas"/>
              </a:rPr>
              <a:t>'2015'</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store1_data_2015[store1_data_2015.Open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]].plot()</a:t>
            </a:r>
            <a:endParaRPr sz="2400">
              <a:solidFill>
                <a:srgbClr val="333333"/>
              </a:solidFill>
              <a:highlight>
                <a:srgbClr val="F7F7F7"/>
              </a:highlight>
              <a:latin typeface="Consolas"/>
              <a:ea typeface="Consolas"/>
              <a:cs typeface="Consolas"/>
              <a:sym typeface="Consolas"/>
            </a:endParaRPr>
          </a:p>
          <a:p>
            <a:pPr indent="0" lvl="0" marL="0" rtl="0">
              <a:lnSpc>
                <a:spcPct val="100000"/>
              </a:lnSpc>
              <a:spcBef>
                <a:spcPts val="0"/>
              </a:spcBef>
              <a:spcAft>
                <a:spcPts val="0"/>
              </a:spcAft>
              <a:buNone/>
            </a:pPr>
            <a:r>
              <a:t/>
            </a:r>
            <a:endParaRPr sz="2400">
              <a:solidFill>
                <a:srgbClr val="333333"/>
              </a:solidFill>
              <a:highlight>
                <a:srgbClr val="F7F7F7"/>
              </a:highlight>
              <a:latin typeface="Consolas"/>
              <a:ea typeface="Consolas"/>
              <a:cs typeface="Consolas"/>
              <a:sym typeface="Consolas"/>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p:txBody>
      </p:sp>
      <p:sp>
        <p:nvSpPr>
          <p:cNvPr id="752" name="Shape 75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PLOTTING THE SALES DATA</a:t>
            </a:r>
            <a:endParaRPr>
              <a:latin typeface="Oswald"/>
              <a:ea typeface="Oswald"/>
              <a:cs typeface="Oswald"/>
              <a:sym typeface="Oswa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Shape 75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To measure how much the sales are correlated with each other, we want to compute the </a:t>
            </a:r>
            <a:r>
              <a:rPr i="1" lang="en-US" sz="2800">
                <a:latin typeface="Georgia"/>
                <a:ea typeface="Georgia"/>
                <a:cs typeface="Georgia"/>
                <a:sym typeface="Georgia"/>
              </a:rPr>
              <a:t>autocorrelation</a:t>
            </a:r>
            <a:r>
              <a:rPr lang="en-US" sz="2800">
                <a:latin typeface="Georgia"/>
                <a:ea typeface="Georgia"/>
                <a:cs typeface="Georgia"/>
                <a:sym typeface="Georgia"/>
              </a:rPr>
              <a:t> of the “Sales” column.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Pandas, we do this with the </a:t>
            </a:r>
            <a:r>
              <a:rPr lang="en-US" sz="2400">
                <a:latin typeface="Consolas"/>
                <a:ea typeface="Consolas"/>
                <a:cs typeface="Consolas"/>
                <a:sym typeface="Consolas"/>
              </a:rPr>
              <a:t>autocorr</a:t>
            </a:r>
            <a:r>
              <a:rPr lang="en-US" sz="2800">
                <a:latin typeface="Georgia"/>
                <a:ea typeface="Georgia"/>
                <a:cs typeface="Georgia"/>
                <a:sym typeface="Georgia"/>
              </a:rPr>
              <a:t> function.  </a:t>
            </a:r>
            <a:r>
              <a:rPr lang="en-US" sz="2400">
                <a:latin typeface="Consolas"/>
                <a:ea typeface="Consolas"/>
                <a:cs typeface="Consolas"/>
                <a:sym typeface="Consolas"/>
              </a:rPr>
              <a:t>autocorr</a:t>
            </a:r>
            <a:r>
              <a:rPr lang="en-US" sz="2800">
                <a:latin typeface="Georgia"/>
                <a:ea typeface="Georgia"/>
                <a:cs typeface="Georgia"/>
                <a:sym typeface="Georgia"/>
              </a:rPr>
              <a:t> takes one argument, </a:t>
            </a:r>
            <a:r>
              <a:rPr lang="en-US" sz="2400">
                <a:latin typeface="Consolas"/>
                <a:ea typeface="Consolas"/>
                <a:cs typeface="Consolas"/>
                <a:sym typeface="Consolas"/>
              </a:rPr>
              <a:t>lag</a:t>
            </a:r>
            <a:r>
              <a:rPr lang="en-US" sz="2800">
                <a:latin typeface="Georgia"/>
                <a:ea typeface="Georgia"/>
                <a:cs typeface="Georgia"/>
                <a:sym typeface="Georgia"/>
              </a:rPr>
              <a:t>.  This is how many points prior should be used to compute the correlation.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As with correlation between different variables, as this number moves closer to 1, the data is more correlated.</a:t>
            </a:r>
            <a:endParaRPr sz="2800">
              <a:latin typeface="Georgia"/>
              <a:ea typeface="Georgia"/>
              <a:cs typeface="Georgia"/>
              <a:sym typeface="Georgia"/>
            </a:endParaRPr>
          </a:p>
        </p:txBody>
      </p:sp>
      <p:sp>
        <p:nvSpPr>
          <p:cNvPr id="758" name="Shape 75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COMPUTING AUTOCORRELATION</a:t>
            </a:r>
            <a:endParaRPr>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Shape 763"/>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764" name="Shape 7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765" name="Shape 76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766" name="Shape 766"/>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What do the autocorrelation values of “Sales” and “Customers” imply about our data?</a:t>
            </a:r>
            <a:endParaRPr sz="1800">
              <a:solidFill>
                <a:schemeClr val="dk1"/>
              </a:solidFill>
              <a:latin typeface="Georgia"/>
              <a:ea typeface="Georgia"/>
              <a:cs typeface="Georgia"/>
              <a:sym typeface="Georgia"/>
            </a:endParaRPr>
          </a:p>
        </p:txBody>
      </p:sp>
      <p:sp>
        <p:nvSpPr>
          <p:cNvPr id="767" name="Shape 767"/>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Answer to the above question</a:t>
            </a:r>
            <a:endParaRPr>
              <a:latin typeface="Georgia"/>
              <a:ea typeface="Georgia"/>
              <a:cs typeface="Georgia"/>
              <a:sym typeface="Georgia"/>
            </a:endParaRPr>
          </a:p>
        </p:txBody>
      </p:sp>
      <p:sp>
        <p:nvSpPr>
          <p:cNvPr id="768" name="Shape 768"/>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769" name="Shape 769"/>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770" name="Shape 770"/>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If we want to investigate trends over time in sales, we will start by computing simple aggregations. What were the mean and median sales in each year and each month?</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Pandas, this is performed using the </a:t>
            </a:r>
            <a:r>
              <a:rPr lang="en-US" sz="2400">
                <a:latin typeface="Consolas"/>
                <a:ea typeface="Consolas"/>
                <a:cs typeface="Consolas"/>
                <a:sym typeface="Consolas"/>
              </a:rPr>
              <a:t>resample</a:t>
            </a:r>
            <a:r>
              <a:rPr lang="en-US" sz="2800">
                <a:latin typeface="Georgia"/>
                <a:ea typeface="Georgia"/>
                <a:cs typeface="Georgia"/>
                <a:sym typeface="Georgia"/>
              </a:rPr>
              <a:t> function, which is very similar to the </a:t>
            </a:r>
            <a:r>
              <a:rPr lang="en-US" sz="2400">
                <a:latin typeface="Consolas"/>
                <a:ea typeface="Consolas"/>
                <a:cs typeface="Consolas"/>
                <a:sym typeface="Consolas"/>
              </a:rPr>
              <a:t>groupby</a:t>
            </a:r>
            <a:r>
              <a:rPr lang="en-US" sz="2800">
                <a:latin typeface="Georgia"/>
                <a:ea typeface="Georgia"/>
                <a:cs typeface="Georgia"/>
                <a:sym typeface="Georgia"/>
              </a:rPr>
              <a:t> function.  It allows us to group over different time periods.</a:t>
            </a:r>
            <a:endParaRPr sz="2800">
              <a:latin typeface="Georgia"/>
              <a:ea typeface="Georgia"/>
              <a:cs typeface="Georgia"/>
              <a:sym typeface="Georgia"/>
            </a:endParaRPr>
          </a:p>
        </p:txBody>
      </p:sp>
      <p:sp>
        <p:nvSpPr>
          <p:cNvPr id="776" name="Shape 77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Shape 78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use </a:t>
            </a:r>
            <a:r>
              <a:rPr lang="en-US" sz="2400">
                <a:latin typeface="Consolas"/>
                <a:ea typeface="Consolas"/>
                <a:cs typeface="Consolas"/>
                <a:sym typeface="Consolas"/>
              </a:rPr>
              <a:t>data.resample</a:t>
            </a:r>
            <a:r>
              <a:rPr lang="en-US" sz="2800">
                <a:latin typeface="Georgia"/>
                <a:ea typeface="Georgia"/>
                <a:cs typeface="Georgia"/>
                <a:sym typeface="Georgia"/>
              </a:rPr>
              <a:t> and provide the following arguments.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A level on which to roll up to:  ‘D’ for day, ‘W’ for week, ‘M’ for month, ‘A’ for year.</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The aggregation to perform:  ‘mean’, ‘median’, ‘sum’, etc.</a:t>
            </a:r>
            <a:endParaRPr sz="2800">
              <a:latin typeface="Georgia"/>
              <a:ea typeface="Georgia"/>
              <a:cs typeface="Georgia"/>
              <a:sym typeface="Georgia"/>
            </a:endParaRPr>
          </a:p>
        </p:txBody>
      </p:sp>
      <p:sp>
        <p:nvSpPr>
          <p:cNvPr id="782" name="Shape 78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6" name="Shape 786"/>
        <p:cNvGrpSpPr/>
        <p:nvPr/>
      </p:nvGrpSpPr>
      <p:grpSpPr>
        <a:xfrm>
          <a:off x="0" y="0"/>
          <a:ext cx="0" cy="0"/>
          <a:chOff x="0" y="0"/>
          <a:chExt cx="0" cy="0"/>
        </a:xfrm>
      </p:grpSpPr>
      <p:sp>
        <p:nvSpPr>
          <p:cNvPr id="787" name="Shape 78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'A'</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'M'</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'median'</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Here we see that December 2013 and 2014 were the highest average sales months.</a:t>
            </a:r>
            <a:endParaRPr sz="2800">
              <a:latin typeface="Georgia"/>
              <a:ea typeface="Georgia"/>
              <a:cs typeface="Georgia"/>
              <a:sym typeface="Georgia"/>
            </a:endParaRPr>
          </a:p>
        </p:txBody>
      </p:sp>
      <p:sp>
        <p:nvSpPr>
          <p:cNvPr id="788" name="Shape 78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Shape 793"/>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While identifying the monthly averages are useful, we often want to compare the sales data of a date to a smaller window.</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To understand holidays’ sales, we want to compare the sales data of late December to a few days surrounding it.  </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We can do this using rolling averages.</a:t>
            </a:r>
            <a:endParaRPr sz="2800">
              <a:latin typeface="Georgia"/>
              <a:ea typeface="Georgia"/>
              <a:cs typeface="Georgia"/>
              <a:sym typeface="Georgia"/>
            </a:endParaRPr>
          </a:p>
        </p:txBody>
      </p:sp>
      <p:sp>
        <p:nvSpPr>
          <p:cNvPr id="794" name="Shape 79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In Pandas, we can compute the rolling average using the </a:t>
            </a:r>
            <a:r>
              <a:rPr lang="en-US" sz="2400">
                <a:latin typeface="Consolas"/>
                <a:ea typeface="Consolas"/>
                <a:cs typeface="Consolas"/>
                <a:sym typeface="Consolas"/>
              </a:rPr>
              <a:t>pd.rolling_mean</a:t>
            </a:r>
            <a:r>
              <a:rPr lang="en-US" sz="2800">
                <a:latin typeface="Georgia"/>
                <a:ea typeface="Georgia"/>
                <a:cs typeface="Georgia"/>
                <a:sym typeface="Georgia"/>
              </a:rPr>
              <a:t> or </a:t>
            </a:r>
            <a:r>
              <a:rPr lang="en-US" sz="2400">
                <a:latin typeface="Consolas"/>
                <a:ea typeface="Consolas"/>
                <a:cs typeface="Consolas"/>
                <a:sym typeface="Consolas"/>
              </a:rPr>
              <a:t>pd.rolling_median</a:t>
            </a:r>
            <a:r>
              <a:rPr lang="en-US" sz="2800">
                <a:latin typeface="Georgia"/>
                <a:ea typeface="Georgia"/>
                <a:cs typeface="Georgia"/>
                <a:sym typeface="Georgia"/>
              </a:rPr>
              <a:t> functions.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center</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True</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computes a rolling mean of sales using the sales on each day, the day preceding, and the day following (</a:t>
            </a:r>
            <a:r>
              <a:rPr lang="en-US" sz="2400">
                <a:latin typeface="Consolas"/>
                <a:ea typeface="Consolas"/>
                <a:cs typeface="Consolas"/>
                <a:sym typeface="Consolas"/>
              </a:rPr>
              <a:t>window=3</a:t>
            </a:r>
            <a:r>
              <a:rPr lang="en-US" sz="2800">
                <a:latin typeface="Georgia"/>
                <a:ea typeface="Georgia"/>
                <a:cs typeface="Georgia"/>
                <a:sym typeface="Georgia"/>
              </a:rPr>
              <a:t> and </a:t>
            </a:r>
            <a:r>
              <a:rPr lang="en-US" sz="2400">
                <a:latin typeface="Consolas"/>
                <a:ea typeface="Consolas"/>
                <a:cs typeface="Consolas"/>
                <a:sym typeface="Consolas"/>
              </a:rPr>
              <a:t>center=True</a:t>
            </a:r>
            <a:r>
              <a:rPr lang="en-US" sz="2800">
                <a:latin typeface="Georgia"/>
                <a:ea typeface="Georgia"/>
                <a:cs typeface="Georgia"/>
                <a:sym typeface="Georgia"/>
              </a:rPr>
              <a:t>).</a:t>
            </a:r>
            <a:endParaRPr sz="2800">
              <a:latin typeface="Georgia"/>
              <a:ea typeface="Georgia"/>
              <a:cs typeface="Georgia"/>
              <a:sym typeface="Georgia"/>
            </a:endParaRPr>
          </a:p>
        </p:txBody>
      </p:sp>
      <p:sp>
        <p:nvSpPr>
          <p:cNvPr id="800" name="Shape 80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Shape 80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rolling_mean</a:t>
            </a:r>
            <a:r>
              <a:rPr lang="en-US" sz="2800">
                <a:latin typeface="Georgia"/>
                <a:ea typeface="Georgia"/>
                <a:cs typeface="Georgia"/>
                <a:sym typeface="Georgia"/>
              </a:rPr>
              <a:t> (as well as </a:t>
            </a:r>
            <a:r>
              <a:rPr lang="en-US" sz="2400">
                <a:latin typeface="Consolas"/>
                <a:ea typeface="Consolas"/>
                <a:cs typeface="Consolas"/>
                <a:sym typeface="Consolas"/>
              </a:rPr>
              <a:t>rolling_median</a:t>
            </a:r>
            <a:r>
              <a:rPr lang="en-US" sz="2800">
                <a:latin typeface="Georgia"/>
                <a:ea typeface="Georgia"/>
                <a:cs typeface="Georgia"/>
                <a:sym typeface="Georgia"/>
              </a:rPr>
              <a:t>) takes the series to aggregate and three important parameters:</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window</a:t>
            </a:r>
            <a:r>
              <a:rPr lang="en-US" sz="2800">
                <a:latin typeface="Georgia"/>
                <a:ea typeface="Georgia"/>
                <a:cs typeface="Georgia"/>
                <a:sym typeface="Georgia"/>
              </a:rPr>
              <a:t> - the number of days to include in the average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center</a:t>
            </a:r>
            <a:r>
              <a:rPr lang="en-US" sz="2800">
                <a:latin typeface="Georgia"/>
                <a:ea typeface="Georgia"/>
                <a:cs typeface="Georgia"/>
                <a:sym typeface="Georgia"/>
              </a:rPr>
              <a:t> - whether the window should be centered on the date or use data prior to that date</a:t>
            </a:r>
            <a:endParaRPr sz="2800">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1" marL="660400" marR="0" rtl="0" algn="l">
              <a:lnSpc>
                <a:spcPct val="100000"/>
              </a:lnSpc>
              <a:spcBef>
                <a:spcPts val="0"/>
              </a:spcBef>
              <a:spcAft>
                <a:spcPts val="0"/>
              </a:spcAft>
              <a:buSzPts val="2800"/>
              <a:buFont typeface="Georgia"/>
              <a:buChar char="‣"/>
            </a:pPr>
            <a:r>
              <a:rPr lang="en-US" sz="2400">
                <a:latin typeface="Consolas"/>
                <a:ea typeface="Consolas"/>
                <a:cs typeface="Consolas"/>
                <a:sym typeface="Consolas"/>
              </a:rPr>
              <a:t>freq</a:t>
            </a:r>
            <a:r>
              <a:rPr lang="en-US" sz="2800">
                <a:latin typeface="Georgia"/>
                <a:ea typeface="Georgia"/>
                <a:cs typeface="Georgia"/>
                <a:sym typeface="Georgia"/>
              </a:rPr>
              <a:t> - what level to roll up the averages to (as used in resample); </a:t>
            </a:r>
            <a:r>
              <a:rPr lang="en-US" sz="2400">
                <a:latin typeface="Consolas"/>
                <a:ea typeface="Consolas"/>
                <a:cs typeface="Consolas"/>
                <a:sym typeface="Consolas"/>
              </a:rPr>
              <a:t>‘D’</a:t>
            </a:r>
            <a:r>
              <a:rPr lang="en-US" sz="2800">
                <a:latin typeface="Georgia"/>
                <a:ea typeface="Georgia"/>
                <a:cs typeface="Georgia"/>
                <a:sym typeface="Georgia"/>
              </a:rPr>
              <a:t> for day, </a:t>
            </a:r>
            <a:r>
              <a:rPr lang="en-US" sz="2400">
                <a:latin typeface="Consolas"/>
                <a:ea typeface="Consolas"/>
                <a:cs typeface="Consolas"/>
                <a:sym typeface="Consolas"/>
              </a:rPr>
              <a:t>‘W’</a:t>
            </a:r>
            <a:r>
              <a:rPr lang="en-US" sz="2800">
                <a:latin typeface="Georgia"/>
                <a:ea typeface="Georgia"/>
                <a:cs typeface="Georgia"/>
                <a:sym typeface="Georgia"/>
              </a:rPr>
              <a:t> for week, </a:t>
            </a:r>
            <a:r>
              <a:rPr lang="en-US" sz="2400">
                <a:latin typeface="Consolas"/>
                <a:ea typeface="Consolas"/>
                <a:cs typeface="Consolas"/>
                <a:sym typeface="Consolas"/>
              </a:rPr>
              <a:t>‘M’</a:t>
            </a:r>
            <a:r>
              <a:rPr lang="en-US" sz="2800">
                <a:latin typeface="Georgia"/>
                <a:ea typeface="Georgia"/>
                <a:cs typeface="Georgia"/>
                <a:sym typeface="Georgia"/>
              </a:rPr>
              <a:t> for month, </a:t>
            </a:r>
            <a:r>
              <a:rPr lang="en-US" sz="2400">
                <a:latin typeface="Consolas"/>
                <a:ea typeface="Consolas"/>
                <a:cs typeface="Consolas"/>
                <a:sym typeface="Consolas"/>
              </a:rPr>
              <a:t>‘A’</a:t>
            </a:r>
            <a:r>
              <a:rPr lang="en-US" sz="2800">
                <a:latin typeface="Georgia"/>
                <a:ea typeface="Georgia"/>
                <a:cs typeface="Georgia"/>
                <a:sym typeface="Georgia"/>
              </a:rPr>
              <a:t> for year</a:t>
            </a:r>
            <a:endParaRPr sz="2800">
              <a:latin typeface="Georgia"/>
              <a:ea typeface="Georgia"/>
              <a:cs typeface="Georgia"/>
              <a:sym typeface="Georgia"/>
            </a:endParaRPr>
          </a:p>
        </p:txBody>
      </p:sp>
      <p:sp>
        <p:nvSpPr>
          <p:cNvPr id="806" name="Shape 80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Shape 81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We can use our index filtering to just look at 2015:</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3</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'2015'</a:t>
            </a:r>
            <a:r>
              <a:rPr lang="en-US" sz="2200">
                <a:solidFill>
                  <a:srgbClr val="333333"/>
                </a:solidFill>
                <a:highlight>
                  <a:srgbClr val="F7F7F7"/>
                </a:highlight>
                <a:latin typeface="Consolas"/>
                <a:ea typeface="Consolas"/>
                <a:cs typeface="Consolas"/>
                <a:sym typeface="Consolas"/>
              </a:rPr>
              <a:t>]</a:t>
            </a:r>
            <a:endParaRPr sz="2200">
              <a:solidFill>
                <a:schemeClr val="dk1"/>
              </a:solidFill>
              <a:latin typeface="Georgia"/>
              <a:ea typeface="Georgia"/>
              <a:cs typeface="Georgia"/>
              <a:sym typeface="Georgia"/>
            </a:endParaRPr>
          </a:p>
          <a:p>
            <a:pPr indent="0" lvl="0" marL="0" marR="0" rtl="0" algn="l">
              <a:lnSpc>
                <a:spcPct val="100000"/>
              </a:lnSpc>
              <a:spcBef>
                <a:spcPts val="120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Instead of plotting the full time series, we can plot the rolling mean instead.  This smooths random changes in sales as well as removing outliers, helping us identify larger trends.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1200"/>
              </a:spcAft>
              <a:buNone/>
            </a:pPr>
            <a:r>
              <a:rPr lang="en-US" sz="2200">
                <a:solidFill>
                  <a:srgbClr val="333333"/>
                </a:solidFill>
                <a:highlight>
                  <a:srgbClr val="F7F7F7"/>
                </a:highlight>
                <a:latin typeface="Consolas"/>
                <a:ea typeface="Consolas"/>
                <a:cs typeface="Consolas"/>
                <a:sym typeface="Consolas"/>
              </a:rPr>
              <a:t>pd.rolling_mean(data[[</a:t>
            </a:r>
            <a:r>
              <a:rPr lang="en-US" sz="2200">
                <a:solidFill>
                  <a:srgbClr val="183691"/>
                </a:solidFill>
                <a:highlight>
                  <a:srgbClr val="F7F7F7"/>
                </a:highlight>
                <a:latin typeface="Consolas"/>
                <a:ea typeface="Consolas"/>
                <a:cs typeface="Consolas"/>
                <a:sym typeface="Consolas"/>
              </a:rPr>
              <a:t>'Sales'</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window</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10</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center</a:t>
            </a:r>
            <a:r>
              <a:rPr lang="en-US" sz="2200">
                <a:solidFill>
                  <a:srgbClr val="A71D5D"/>
                </a:solidFill>
                <a:highlight>
                  <a:srgbClr val="F7F7F7"/>
                </a:highlight>
                <a:latin typeface="Consolas"/>
                <a:ea typeface="Consolas"/>
                <a:cs typeface="Consolas"/>
                <a:sym typeface="Consolas"/>
              </a:rPr>
              <a:t>=</a:t>
            </a:r>
            <a:r>
              <a:rPr lang="en-US" sz="2200">
                <a:solidFill>
                  <a:srgbClr val="0086B3"/>
                </a:solidFill>
                <a:highlight>
                  <a:srgbClr val="F7F7F7"/>
                </a:highlight>
                <a:latin typeface="Consolas"/>
                <a:ea typeface="Consolas"/>
                <a:cs typeface="Consolas"/>
                <a:sym typeface="Consolas"/>
              </a:rPr>
              <a:t>True</a:t>
            </a:r>
            <a:r>
              <a:rPr lang="en-US" sz="2200">
                <a:solidFill>
                  <a:srgbClr val="333333"/>
                </a:solidFill>
                <a:highlight>
                  <a:srgbClr val="F7F7F7"/>
                </a:highlight>
                <a:latin typeface="Consolas"/>
                <a:ea typeface="Consolas"/>
                <a:cs typeface="Consolas"/>
                <a:sym typeface="Consolas"/>
              </a:rPr>
              <a:t>, </a:t>
            </a:r>
            <a:r>
              <a:rPr lang="en-US" sz="2200">
                <a:solidFill>
                  <a:srgbClr val="ED6A43"/>
                </a:solidFill>
                <a:highlight>
                  <a:srgbClr val="F7F7F7"/>
                </a:highlight>
                <a:latin typeface="Consolas"/>
                <a:ea typeface="Consolas"/>
                <a:cs typeface="Consolas"/>
                <a:sym typeface="Consolas"/>
              </a:rPr>
              <a:t>freq</a:t>
            </a:r>
            <a:r>
              <a:rPr lang="en-US" sz="2200">
                <a:solidFill>
                  <a:srgbClr val="A71D5D"/>
                </a:solidFill>
                <a:highlight>
                  <a:srgbClr val="F7F7F7"/>
                </a:highlight>
                <a:latin typeface="Consolas"/>
                <a:ea typeface="Consolas"/>
                <a:cs typeface="Consolas"/>
                <a:sym typeface="Consolas"/>
              </a:rPr>
              <a:t>=</a:t>
            </a:r>
            <a:r>
              <a:rPr lang="en-US" sz="2200">
                <a:solidFill>
                  <a:srgbClr val="183691"/>
                </a:solidFill>
                <a:highlight>
                  <a:srgbClr val="F7F7F7"/>
                </a:highlight>
                <a:latin typeface="Consolas"/>
                <a:ea typeface="Consolas"/>
                <a:cs typeface="Consolas"/>
                <a:sym typeface="Consolas"/>
              </a:rPr>
              <a:t>'D'</a:t>
            </a:r>
            <a:r>
              <a:rPr lang="en-US" sz="2200">
                <a:solidFill>
                  <a:srgbClr val="333333"/>
                </a:solidFill>
                <a:highlight>
                  <a:srgbClr val="F7F7F7"/>
                </a:highlight>
                <a:latin typeface="Consolas"/>
                <a:ea typeface="Consolas"/>
                <a:cs typeface="Consolas"/>
                <a:sym typeface="Consolas"/>
              </a:rPr>
              <a:t>).plot()</a:t>
            </a:r>
            <a:endParaRPr sz="2200">
              <a:solidFill>
                <a:schemeClr val="dk1"/>
              </a:solidFill>
              <a:latin typeface="Georgia"/>
              <a:ea typeface="Georgia"/>
              <a:cs typeface="Georgia"/>
              <a:sym typeface="Georgia"/>
            </a:endParaRPr>
          </a:p>
        </p:txBody>
      </p:sp>
      <p:sp>
        <p:nvSpPr>
          <p:cNvPr id="812" name="Shape 81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46" name="Shape 446"/>
        <p:cNvGrpSpPr/>
        <p:nvPr/>
      </p:nvGrpSpPr>
      <p:grpSpPr>
        <a:xfrm>
          <a:off x="0" y="0"/>
          <a:ext cx="0" cy="0"/>
          <a:chOff x="0" y="0"/>
          <a:chExt cx="0" cy="0"/>
        </a:xfrm>
      </p:grpSpPr>
      <p:sp>
        <p:nvSpPr>
          <p:cNvPr id="447" name="Shape 44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448" name="Shape 448"/>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Shape 81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As we discussed earlier, this averages all values in the window evenly.  However we may want to weight closer values more.</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For example, for a centered weighted average of 10 days, we want to put emphasis on +/- 1 day versus +/- 5 days.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One option to do that is the </a:t>
            </a:r>
            <a:r>
              <a:rPr lang="en-US" sz="2400">
                <a:solidFill>
                  <a:schemeClr val="dk1"/>
                </a:solidFill>
                <a:latin typeface="Consolas"/>
                <a:ea typeface="Consolas"/>
                <a:cs typeface="Consolas"/>
                <a:sym typeface="Consolas"/>
              </a:rPr>
              <a:t>ewma</a:t>
            </a:r>
            <a:r>
              <a:rPr lang="en-US" sz="2800">
                <a:solidFill>
                  <a:schemeClr val="dk1"/>
                </a:solidFill>
                <a:latin typeface="Georgia"/>
                <a:ea typeface="Georgia"/>
                <a:cs typeface="Georgia"/>
                <a:sym typeface="Georgia"/>
              </a:rPr>
              <a:t> function or the </a:t>
            </a:r>
            <a:r>
              <a:rPr lang="en-US" sz="2400">
                <a:solidFill>
                  <a:schemeClr val="dk1"/>
                </a:solidFill>
                <a:latin typeface="Consolas"/>
                <a:ea typeface="Consolas"/>
                <a:cs typeface="Consolas"/>
                <a:sym typeface="Consolas"/>
              </a:rPr>
              <a:t>exponential weighted moving average</a:t>
            </a:r>
            <a:r>
              <a:rPr lang="en-US" sz="2800">
                <a:solidFill>
                  <a:schemeClr val="dk1"/>
                </a:solidFill>
                <a:latin typeface="Georgia"/>
                <a:ea typeface="Georgia"/>
                <a:cs typeface="Georgia"/>
                <a:sym typeface="Georgia"/>
              </a:rPr>
              <a:t> function.</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pd.ewma(data[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span</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10</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lgn="ctr">
              <a:lnSpc>
                <a:spcPct val="100000"/>
              </a:lnSpc>
              <a:spcBef>
                <a:spcPts val="1200"/>
              </a:spcBef>
              <a:spcAft>
                <a:spcPts val="1200"/>
              </a:spcAft>
              <a:buNone/>
            </a:pPr>
            <a:r>
              <a:t/>
            </a:r>
            <a:endParaRPr sz="2200">
              <a:solidFill>
                <a:schemeClr val="dk1"/>
              </a:solidFill>
              <a:latin typeface="Georgia"/>
              <a:ea typeface="Georgia"/>
              <a:cs typeface="Georgia"/>
              <a:sym typeface="Georgia"/>
            </a:endParaRPr>
          </a:p>
        </p:txBody>
      </p:sp>
      <p:sp>
        <p:nvSpPr>
          <p:cNvPr id="818" name="Shape 81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AGGREGATES OF SALES OVER TIME</a:t>
            </a:r>
            <a:endParaRPr>
              <a:latin typeface="Oswald"/>
              <a:ea typeface="Oswald"/>
              <a:cs typeface="Oswald"/>
              <a:sym typeface="Oswa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Shape 823"/>
          <p:cNvSpPr/>
          <p:nvPr/>
        </p:nvSpPr>
        <p:spPr>
          <a:xfrm>
            <a:off x="635000" y="736600"/>
            <a:ext cx="108165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KNOWLEDGE CHECK</a:t>
            </a:r>
            <a:endParaRPr>
              <a:latin typeface="Oswald"/>
              <a:ea typeface="Oswald"/>
              <a:cs typeface="Oswald"/>
              <a:sym typeface="Oswald"/>
            </a:endParaRPr>
          </a:p>
        </p:txBody>
      </p:sp>
      <p:pic>
        <p:nvPicPr>
          <p:cNvPr id="824" name="Shape 82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25" name="Shape 82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826" name="Shape 826"/>
          <p:cNvSpPr/>
          <p:nvPr/>
        </p:nvSpPr>
        <p:spPr>
          <a:xfrm>
            <a:off x="2961475" y="2224349"/>
            <a:ext cx="9174600" cy="3010200"/>
          </a:xfrm>
          <a:prstGeom prst="rect">
            <a:avLst/>
          </a:prstGeom>
          <a:noFill/>
          <a:ln>
            <a:noFill/>
          </a:ln>
        </p:spPr>
        <p:txBody>
          <a:bodyPr anchorCtr="0" anchor="ctr" bIns="50800" lIns="50800" spcFirstLastPara="1" rIns="50800" wrap="square" tIns="50800">
            <a:noAutofit/>
          </a:bodyPr>
          <a:lstStyle/>
          <a:p>
            <a:pPr indent="-342900" lvl="0" marL="457200" marR="0" rtl="0" algn="l">
              <a:lnSpc>
                <a:spcPct val="100000"/>
              </a:lnSpc>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Discuss the differences between the plot of the 10-day moving average and the 10-day exponentially weighted moving average.</a:t>
            </a:r>
            <a:endParaRPr sz="1800">
              <a:solidFill>
                <a:schemeClr val="dk1"/>
              </a:solidFill>
              <a:latin typeface="Georgia"/>
              <a:ea typeface="Georgia"/>
              <a:cs typeface="Georgia"/>
              <a:sym typeface="Georgia"/>
            </a:endParaRPr>
          </a:p>
        </p:txBody>
      </p:sp>
      <p:sp>
        <p:nvSpPr>
          <p:cNvPr id="827" name="Shape 827"/>
          <p:cNvSpPr/>
          <p:nvPr/>
        </p:nvSpPr>
        <p:spPr>
          <a:xfrm>
            <a:off x="3052744" y="57923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Discussion</a:t>
            </a:r>
            <a:endParaRPr>
              <a:latin typeface="Georgia"/>
              <a:ea typeface="Georgia"/>
              <a:cs typeface="Georgia"/>
              <a:sym typeface="Georgia"/>
            </a:endParaRPr>
          </a:p>
        </p:txBody>
      </p:sp>
      <p:sp>
        <p:nvSpPr>
          <p:cNvPr id="828" name="Shape 828"/>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29" name="Shape 829"/>
          <p:cNvSpPr/>
          <p:nvPr/>
        </p:nvSpPr>
        <p:spPr>
          <a:xfrm>
            <a:off x="2989800" y="1776150"/>
            <a:ext cx="95763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ANSWER THE FOLLOWING QUESTIONS</a:t>
            </a:r>
            <a:endParaRPr>
              <a:latin typeface="Oswald"/>
              <a:ea typeface="Oswald"/>
              <a:cs typeface="Oswald"/>
              <a:sym typeface="Oswald"/>
            </a:endParaRPr>
          </a:p>
        </p:txBody>
      </p:sp>
      <p:cxnSp>
        <p:nvCxnSpPr>
          <p:cNvPr id="830" name="Shape 830"/>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Shape 835"/>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Pandas </a:t>
            </a:r>
            <a:r>
              <a:rPr lang="en-US" sz="2400">
                <a:latin typeface="Consolas"/>
                <a:ea typeface="Consolas"/>
                <a:cs typeface="Consolas"/>
                <a:sym typeface="Consolas"/>
              </a:rPr>
              <a:t>rolling_mean</a:t>
            </a:r>
            <a:r>
              <a:rPr lang="en-US" sz="2800">
                <a:latin typeface="Georgia"/>
                <a:ea typeface="Georgia"/>
                <a:cs typeface="Georgia"/>
                <a:sym typeface="Georgia"/>
              </a:rPr>
              <a:t> and </a:t>
            </a:r>
            <a:r>
              <a:rPr lang="en-US" sz="2400">
                <a:latin typeface="Consolas"/>
                <a:ea typeface="Consolas"/>
                <a:cs typeface="Consolas"/>
                <a:sym typeface="Consolas"/>
              </a:rPr>
              <a:t>rolling_median</a:t>
            </a:r>
            <a:r>
              <a:rPr lang="en-US" sz="2800">
                <a:latin typeface="Georgia"/>
                <a:ea typeface="Georgia"/>
                <a:cs typeface="Georgia"/>
                <a:sym typeface="Georgia"/>
              </a:rPr>
              <a:t> are only two examples of Pandas window function capabilities.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Window functions operate on a set of N consecutive rows (a window) and produce output.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addition, there are </a:t>
            </a:r>
            <a:r>
              <a:rPr lang="en-US" sz="2400">
                <a:latin typeface="Consolas"/>
                <a:ea typeface="Consolas"/>
                <a:cs typeface="Consolas"/>
                <a:sym typeface="Consolas"/>
              </a:rPr>
              <a:t>rolling_sum</a:t>
            </a:r>
            <a:r>
              <a:rPr lang="en-US" sz="2800">
                <a:latin typeface="Georgia"/>
                <a:ea typeface="Georgia"/>
                <a:cs typeface="Georgia"/>
                <a:sym typeface="Georgia"/>
              </a:rPr>
              <a:t>, </a:t>
            </a:r>
            <a:r>
              <a:rPr lang="en-US" sz="2400">
                <a:latin typeface="Consolas"/>
                <a:ea typeface="Consolas"/>
                <a:cs typeface="Consolas"/>
                <a:sym typeface="Consolas"/>
              </a:rPr>
              <a:t>rolling_min</a:t>
            </a:r>
            <a:r>
              <a:rPr lang="en-US" sz="2800">
                <a:latin typeface="Georgia"/>
                <a:ea typeface="Georgia"/>
                <a:cs typeface="Georgia"/>
                <a:sym typeface="Georgia"/>
              </a:rPr>
              <a:t>, </a:t>
            </a:r>
            <a:r>
              <a:rPr lang="en-US" sz="2400">
                <a:latin typeface="Consolas"/>
                <a:ea typeface="Consolas"/>
                <a:cs typeface="Consolas"/>
                <a:sym typeface="Consolas"/>
              </a:rPr>
              <a:t>rolling_max</a:t>
            </a:r>
            <a:r>
              <a:rPr lang="en-US" sz="2800">
                <a:latin typeface="Georgia"/>
                <a:ea typeface="Georgia"/>
                <a:cs typeface="Georgia"/>
                <a:sym typeface="Georgia"/>
              </a:rPr>
              <a:t>, and many more.</a:t>
            </a:r>
            <a:endParaRPr sz="2800">
              <a:latin typeface="Georgia"/>
              <a:ea typeface="Georgia"/>
              <a:cs typeface="Georgia"/>
              <a:sym typeface="Georgia"/>
            </a:endParaRPr>
          </a:p>
        </p:txBody>
      </p:sp>
      <p:sp>
        <p:nvSpPr>
          <p:cNvPr id="836" name="Shape 836"/>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Shape 841"/>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Another common window function is </a:t>
            </a:r>
            <a:r>
              <a:rPr lang="en-US" sz="2400">
                <a:latin typeface="Consolas"/>
                <a:ea typeface="Consolas"/>
                <a:cs typeface="Consolas"/>
                <a:sym typeface="Consolas"/>
              </a:rPr>
              <a:t>diff</a:t>
            </a:r>
            <a:r>
              <a:rPr lang="en-US" sz="2800">
                <a:latin typeface="Georgia"/>
                <a:ea typeface="Georgia"/>
                <a:cs typeface="Georgia"/>
                <a:sym typeface="Georgia"/>
              </a:rPr>
              <a:t>, which takes the difference over time.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400">
                <a:latin typeface="Consolas"/>
                <a:ea typeface="Consolas"/>
                <a:cs typeface="Consolas"/>
                <a:sym typeface="Consolas"/>
              </a:rPr>
              <a:t>pd.diff</a:t>
            </a:r>
            <a:r>
              <a:rPr lang="en-US" sz="2800">
                <a:latin typeface="Georgia"/>
                <a:ea typeface="Georgia"/>
                <a:cs typeface="Georgia"/>
                <a:sym typeface="Georgia"/>
              </a:rPr>
              <a:t> takes one argument, </a:t>
            </a:r>
            <a:r>
              <a:rPr lang="en-US" sz="2400">
                <a:latin typeface="Consolas"/>
                <a:ea typeface="Consolas"/>
                <a:cs typeface="Consolas"/>
                <a:sym typeface="Consolas"/>
              </a:rPr>
              <a:t>periods</a:t>
            </a:r>
            <a:r>
              <a:rPr lang="en-US" sz="2800">
                <a:latin typeface="Georgia"/>
                <a:ea typeface="Georgia"/>
                <a:cs typeface="Georgia"/>
                <a:sym typeface="Georgia"/>
              </a:rPr>
              <a:t>, which is how many rows prior to use for the difference.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For example, if we want to compute the difference in sales, day by day:</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842" name="Shape 84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Shape 847"/>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However, if we wanted to compare the same day in the prior week, we could set </a:t>
            </a:r>
            <a:r>
              <a:rPr lang="en-US" sz="2400">
                <a:latin typeface="Consolas"/>
                <a:ea typeface="Consolas"/>
                <a:cs typeface="Consolas"/>
                <a:sym typeface="Consolas"/>
              </a:rPr>
              <a:t>periods=7</a:t>
            </a:r>
            <a:r>
              <a:rPr lang="en-US" sz="2800">
                <a:latin typeface="Georgia"/>
                <a:ea typeface="Georgia"/>
                <a:cs typeface="Georgia"/>
                <a:sym typeface="Georgia"/>
              </a:rPr>
              <a: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This would compute the difference in sales, from every day to the same day in the previous week.  </a:t>
            </a:r>
            <a:endParaRPr sz="2800">
              <a:latin typeface="Georgia"/>
              <a:ea typeface="Georgia"/>
              <a:cs typeface="Georgia"/>
              <a:sym typeface="Georgia"/>
            </a:endParaRPr>
          </a:p>
        </p:txBody>
      </p:sp>
      <p:sp>
        <p:nvSpPr>
          <p:cNvPr id="848" name="Shape 848"/>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WINDOW FUNCTIONS</a:t>
            </a:r>
            <a:endParaRPr>
              <a:latin typeface="Oswald"/>
              <a:ea typeface="Oswald"/>
              <a:cs typeface="Oswald"/>
              <a:sym typeface="Oswa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Shape 853"/>
          <p:cNvPicPr preferRelativeResize="0"/>
          <p:nvPr/>
        </p:nvPicPr>
        <p:blipFill>
          <a:blip r:embed="rId3">
            <a:alphaModFix/>
          </a:blip>
          <a:stretch>
            <a:fillRect/>
          </a:stretch>
        </p:blipFill>
        <p:spPr>
          <a:xfrm>
            <a:off x="5689700" y="1490125"/>
            <a:ext cx="6680100" cy="5204671"/>
          </a:xfrm>
          <a:prstGeom prst="rect">
            <a:avLst/>
          </a:prstGeom>
          <a:noFill/>
          <a:ln>
            <a:noFill/>
          </a:ln>
        </p:spPr>
      </p:pic>
      <p:sp>
        <p:nvSpPr>
          <p:cNvPr id="854" name="Shape 854"/>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TIME SERIES DATA?</a:t>
            </a:r>
            <a:endParaRPr>
              <a:latin typeface="Oswald"/>
              <a:ea typeface="Oswald"/>
              <a:cs typeface="Oswald"/>
              <a:sym typeface="Oswald"/>
            </a:endParaRPr>
          </a:p>
        </p:txBody>
      </p:sp>
      <p:sp>
        <p:nvSpPr>
          <p:cNvPr id="855" name="Shape 855"/>
          <p:cNvSpPr txBox="1"/>
          <p:nvPr>
            <p:ph idx="1" type="body"/>
          </p:nvPr>
        </p:nvSpPr>
        <p:spPr>
          <a:xfrm>
            <a:off x="635000" y="1292775"/>
            <a:ext cx="4900500" cy="5826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solidFill>
                  <a:schemeClr val="dk1"/>
                </a:solidFill>
                <a:latin typeface="Georgia"/>
                <a:ea typeface="Georgia"/>
                <a:cs typeface="Georgia"/>
                <a:sym typeface="Georgia"/>
              </a:rPr>
              <a:t>Difference functions allow us to identify seasonal changes as we see repeated up or down swings.</a:t>
            </a:r>
            <a:endParaRPr sz="28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plot of the month to month change (</a:t>
            </a:r>
            <a:r>
              <a:rPr lang="en-US" sz="2400">
                <a:latin typeface="Consolas"/>
                <a:ea typeface="Consolas"/>
                <a:cs typeface="Consolas"/>
                <a:sym typeface="Consolas"/>
              </a:rPr>
              <a:t>diff</a:t>
            </a:r>
            <a:r>
              <a:rPr lang="en-US" sz="2800">
                <a:latin typeface="Georgia"/>
                <a:ea typeface="Georgia"/>
                <a:cs typeface="Georgia"/>
                <a:sym typeface="Georgia"/>
              </a:rPr>
              <a:t>) in retail jobs helps identify the seasonal component of the number of retail jobs.</a:t>
            </a:r>
            <a:endParaRPr sz="2800">
              <a:latin typeface="Georgia"/>
              <a:ea typeface="Georgia"/>
              <a:cs typeface="Georgia"/>
              <a:sym typeface="Georgi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Shape 86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addition to the set of “rolling” functions, Pandas also provides a similar set of “expanding” functions.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Instead of using a window of N values, “expanding” functions use all values up until that time. </a:t>
            </a:r>
            <a:endParaRPr sz="2800">
              <a:latin typeface="Georgia"/>
              <a:ea typeface="Georgia"/>
              <a:cs typeface="Georgia"/>
              <a:sym typeface="Georgia"/>
            </a:endParaRPr>
          </a:p>
        </p:txBody>
      </p:sp>
      <p:sp>
        <p:nvSpPr>
          <p:cNvPr id="861" name="Shape 86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Shape 86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compute the average sales from the first date </a:t>
            </a:r>
            <a:r>
              <a:rPr i="1" lang="en-US" sz="2800">
                <a:latin typeface="Georgia"/>
                <a:ea typeface="Georgia"/>
                <a:cs typeface="Georgia"/>
                <a:sym typeface="Georgia"/>
              </a:rPr>
              <a:t>until</a:t>
            </a:r>
            <a:r>
              <a:rPr lang="en-US" sz="2800">
                <a:latin typeface="Georgia"/>
                <a:ea typeface="Georgia"/>
                <a:cs typeface="Georgia"/>
                <a:sym typeface="Georgia"/>
              </a:rPr>
              <a:t> the date specified.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can also compute the sum of average sales per store up until that date.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rtl="0" algn="ctr">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latin typeface="Georgia"/>
              <a:ea typeface="Georgia"/>
              <a:cs typeface="Georgia"/>
              <a:sym typeface="Georgia"/>
            </a:endParaRPr>
          </a:p>
          <a:p>
            <a:pPr indent="0" lvl="0" marL="0" marR="0" rtl="0" algn="l">
              <a:spcBef>
                <a:spcPts val="1200"/>
              </a:spcBef>
              <a:spcAft>
                <a:spcPts val="0"/>
              </a:spcAft>
              <a:buNone/>
            </a:pPr>
            <a:r>
              <a:rPr lang="en-US" sz="2800">
                <a:latin typeface="Georgia"/>
                <a:ea typeface="Georgia"/>
                <a:cs typeface="Georgia"/>
                <a:sym typeface="Georgia"/>
              </a:rPr>
              <a:t> </a:t>
            </a:r>
            <a:endParaRPr sz="2800">
              <a:latin typeface="Georgia"/>
              <a:ea typeface="Georgia"/>
              <a:cs typeface="Georgia"/>
              <a:sym typeface="Georgia"/>
            </a:endParaRPr>
          </a:p>
        </p:txBody>
      </p:sp>
      <p:sp>
        <p:nvSpPr>
          <p:cNvPr id="867" name="Shape 86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PANDAS EXPANDING FUNCTIONS</a:t>
            </a:r>
            <a:endParaRPr>
              <a:latin typeface="Oswald"/>
              <a:ea typeface="Oswald"/>
              <a:cs typeface="Oswald"/>
              <a:sym typeface="Oswa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Shape 87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a:t>
            </a:r>
            <a:endParaRPr>
              <a:latin typeface="Oswald"/>
              <a:ea typeface="Oswald"/>
              <a:cs typeface="Oswald"/>
              <a:sym typeface="Oswald"/>
            </a:endParaRPr>
          </a:p>
        </p:txBody>
      </p:sp>
      <p:sp>
        <p:nvSpPr>
          <p:cNvPr id="873" name="Shape 873"/>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pic>
        <p:nvPicPr>
          <p:cNvPr id="878" name="Shape 87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879" name="Shape 879"/>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880" name="Shape 880"/>
          <p:cNvSpPr/>
          <p:nvPr/>
        </p:nvSpPr>
        <p:spPr>
          <a:xfrm>
            <a:off x="2961475" y="2224348"/>
            <a:ext cx="7559400" cy="3039300"/>
          </a:xfrm>
          <a:prstGeom prst="rect">
            <a:avLst/>
          </a:prstGeom>
          <a:noFill/>
          <a:ln>
            <a:noFill/>
          </a:ln>
        </p:spPr>
        <p:txBody>
          <a:bodyPr anchorCtr="0" anchor="ctr" bIns="50800" lIns="50800" spcFirstLastPara="1" rIns="50800" wrap="square" tIns="50800">
            <a:noAutofit/>
          </a:bodyPr>
          <a:lstStyle/>
          <a:p>
            <a:pPr indent="-342900" lvl="0" marL="457200" rtl="0">
              <a:spcBef>
                <a:spcPts val="0"/>
              </a:spcBef>
              <a:spcAft>
                <a:spcPts val="0"/>
              </a:spcAft>
              <a:buClr>
                <a:schemeClr val="dk1"/>
              </a:buClr>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distribution of sales by month and compare the effect of promotion</a:t>
            </a:r>
            <a:r>
              <a:rPr lang="en-US" sz="1800">
                <a:latin typeface="Georgia"/>
                <a:ea typeface="Georgia"/>
                <a:cs typeface="Georgia"/>
                <a:sym typeface="Georgia"/>
              </a:rPr>
              <a:t>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A</a:t>
            </a:r>
            <a:r>
              <a:rPr lang="en-US" sz="1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1800">
                <a:latin typeface="Georgia"/>
                <a:ea typeface="Georgia"/>
                <a:cs typeface="Georgia"/>
                <a:sym typeface="Georgia"/>
              </a:rPr>
              <a:t>?</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P</a:t>
            </a:r>
            <a:r>
              <a:rPr lang="en-US" sz="1800">
                <a:solidFill>
                  <a:srgbClr val="333333"/>
                </a:solidFill>
                <a:highlight>
                  <a:srgbClr val="FFFFFF"/>
                </a:highlight>
                <a:latin typeface="Georgia"/>
                <a:ea typeface="Georgia"/>
                <a:cs typeface="Georgia"/>
                <a:sym typeface="Georgia"/>
              </a:rPr>
              <a:t>lot the 15 day rolling mean of customers in the store</a:t>
            </a:r>
            <a:r>
              <a:rPr lang="en-US" sz="1800">
                <a:latin typeface="Georgia"/>
                <a:ea typeface="Georgia"/>
                <a:cs typeface="Georgia"/>
                <a:sym typeface="Georgia"/>
              </a:rPr>
              <a:t>s.</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I</a:t>
            </a:r>
            <a:r>
              <a:rPr lang="en-US" sz="1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1800">
                <a:latin typeface="Georgia"/>
                <a:ea typeface="Georgia"/>
                <a:cs typeface="Georgia"/>
                <a:sym typeface="Georgia"/>
              </a:rPr>
              <a:t>h.</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C</a:t>
            </a:r>
            <a:r>
              <a:rPr lang="en-US" sz="1800">
                <a:solidFill>
                  <a:srgbClr val="333333"/>
                </a:solidFill>
                <a:highlight>
                  <a:srgbClr val="FFFFFF"/>
                </a:highlight>
                <a:latin typeface="Georgia"/>
                <a:ea typeface="Georgia"/>
                <a:cs typeface="Georgia"/>
                <a:sym typeface="Georgia"/>
              </a:rPr>
              <a:t>ompute the total sales up until Dec. 201</a:t>
            </a:r>
            <a:r>
              <a:rPr lang="en-US" sz="1800">
                <a:latin typeface="Georgia"/>
                <a:ea typeface="Georgia"/>
                <a:cs typeface="Georgia"/>
                <a:sym typeface="Georgia"/>
              </a:rPr>
              <a:t>4.</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hen were the largest differences between 15-day moving/rolling averages</a:t>
            </a:r>
            <a:r>
              <a:rPr lang="en-US" sz="1800">
                <a:latin typeface="Georgia"/>
                <a:ea typeface="Georgia"/>
                <a:cs typeface="Georgia"/>
                <a:sym typeface="Georgia"/>
              </a:rPr>
              <a:t>?  </a:t>
            </a:r>
            <a:r>
              <a:rPr b="1" lang="en-US" sz="1800">
                <a:latin typeface="Georgia"/>
                <a:ea typeface="Georgia"/>
                <a:cs typeface="Georgia"/>
                <a:sym typeface="Georgia"/>
              </a:rPr>
              <a:t>HINT</a:t>
            </a:r>
            <a:r>
              <a:rPr lang="en-US" sz="1800">
                <a:latin typeface="Georgia"/>
                <a:ea typeface="Georgia"/>
                <a:cs typeface="Georgia"/>
                <a:sym typeface="Georgia"/>
              </a:rPr>
              <a:t>:  Using </a:t>
            </a:r>
            <a:r>
              <a:rPr lang="en-US" sz="1800">
                <a:latin typeface="Consolas"/>
                <a:ea typeface="Consolas"/>
                <a:cs typeface="Consolas"/>
                <a:sym typeface="Consolas"/>
              </a:rPr>
              <a:t>rolling_mean</a:t>
            </a:r>
            <a:r>
              <a:rPr lang="en-US" sz="1800">
                <a:latin typeface="Georgia"/>
                <a:ea typeface="Georgia"/>
                <a:cs typeface="Georgia"/>
                <a:sym typeface="Georgia"/>
              </a:rPr>
              <a:t> and </a:t>
            </a:r>
            <a:r>
              <a:rPr lang="en-US" sz="1800">
                <a:latin typeface="Consolas"/>
                <a:ea typeface="Consolas"/>
                <a:cs typeface="Consolas"/>
                <a:sym typeface="Consolas"/>
              </a:rPr>
              <a:t>diff</a:t>
            </a:r>
            <a:endParaRPr sz="1800">
              <a:latin typeface="Consolas"/>
              <a:ea typeface="Consolas"/>
              <a:cs typeface="Consolas"/>
              <a:sym typeface="Consolas"/>
            </a:endParaRPr>
          </a:p>
        </p:txBody>
      </p:sp>
      <p:sp>
        <p:nvSpPr>
          <p:cNvPr id="881" name="Shape 881"/>
          <p:cNvSpPr/>
          <p:nvPr/>
        </p:nvSpPr>
        <p:spPr>
          <a:xfrm>
            <a:off x="3052756" y="5792350"/>
            <a:ext cx="82125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Plots and answers to the above questions</a:t>
            </a:r>
            <a:endParaRPr>
              <a:latin typeface="Georgia"/>
              <a:ea typeface="Georgia"/>
              <a:cs typeface="Georgia"/>
              <a:sym typeface="Georgia"/>
            </a:endParaRPr>
          </a:p>
        </p:txBody>
      </p:sp>
      <p:sp>
        <p:nvSpPr>
          <p:cNvPr id="882" name="Shape 882"/>
          <p:cNvSpPr/>
          <p:nvPr/>
        </p:nvSpPr>
        <p:spPr>
          <a:xfrm>
            <a:off x="2989800" y="53996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883" name="Shape 883"/>
          <p:cNvSpPr/>
          <p:nvPr/>
        </p:nvSpPr>
        <p:spPr>
          <a:xfrm>
            <a:off x="2989800" y="1776150"/>
            <a:ext cx="80997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(35 minutes)</a:t>
            </a:r>
            <a:endParaRPr>
              <a:latin typeface="Oswald"/>
              <a:ea typeface="Oswald"/>
              <a:cs typeface="Oswald"/>
              <a:sym typeface="Oswald"/>
            </a:endParaRPr>
          </a:p>
        </p:txBody>
      </p:sp>
      <p:cxnSp>
        <p:nvCxnSpPr>
          <p:cNvPr id="884" name="Shape 884"/>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885" name="Shape 885"/>
          <p:cNvSpPr/>
          <p:nvPr/>
        </p:nvSpPr>
        <p:spPr>
          <a:xfrm>
            <a:off x="635000" y="736600"/>
            <a:ext cx="11786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TIME SERIES EXERCISES</a:t>
            </a:r>
            <a:endParaRPr>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454" name="Shape 454"/>
          <p:cNvSpPr txBox="1"/>
          <p:nvPr>
            <p:ph idx="1" type="body"/>
          </p:nvPr>
        </p:nvSpPr>
        <p:spPr>
          <a:xfrm>
            <a:off x="635006" y="958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Load data with Pandas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Plotting data with Seaborn</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Understand correlation</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9" name="Shape 889"/>
        <p:cNvGrpSpPr/>
        <p:nvPr/>
      </p:nvGrpSpPr>
      <p:grpSpPr>
        <a:xfrm>
          <a:off x="0" y="0"/>
          <a:ext cx="0" cy="0"/>
          <a:chOff x="0" y="0"/>
          <a:chExt cx="0" cy="0"/>
        </a:xfrm>
      </p:grpSpPr>
      <p:sp>
        <p:nvSpPr>
          <p:cNvPr id="890" name="Shape 89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INDEPENDENT PRACTICE REVIEW</a:t>
            </a:r>
            <a:endParaRPr>
              <a:latin typeface="Oswald"/>
              <a:ea typeface="Oswald"/>
              <a:cs typeface="Oswald"/>
              <a:sym typeface="Oswald"/>
            </a:endParaRPr>
          </a:p>
        </p:txBody>
      </p:sp>
      <p:sp>
        <p:nvSpPr>
          <p:cNvPr id="891" name="Shape 891"/>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TIME SERIES EXERCISES</a:t>
            </a:r>
            <a:endParaRPr sz="9600">
              <a:latin typeface="Oswald"/>
              <a:ea typeface="Oswald"/>
              <a:cs typeface="Oswald"/>
              <a:sym typeface="Oswa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distribution of sales by month and compare the effect of promotion</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sb.factorplot(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col</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hue</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'Promo'</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x</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'Month'</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y</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data</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store1_data,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'box'</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897" name="Shape 89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Shape 902"/>
          <p:cNvSpPr txBox="1"/>
          <p:nvPr>
            <p:ph idx="1" type="body"/>
          </p:nvPr>
        </p:nvSpPr>
        <p:spPr>
          <a:xfrm>
            <a:off x="635000" y="1301275"/>
            <a:ext cx="121560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re sales more correlated with the prior date, a similar date last year, or a similar date last month</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Clr>
                <a:schemeClr val="dk1"/>
              </a:buClr>
              <a:buSzPts val="1100"/>
              <a:buFont typeface="Arial"/>
              <a:buNone/>
            </a:pPr>
            <a:r>
              <a:rPr lang="en-US" sz="2400">
                <a:solidFill>
                  <a:srgbClr val="969896"/>
                </a:solidFill>
                <a:highlight>
                  <a:srgbClr val="F7F7F7"/>
                </a:highlight>
                <a:latin typeface="Consolas"/>
                <a:ea typeface="Consolas"/>
                <a:cs typeface="Consolas"/>
                <a:sym typeface="Consolas"/>
              </a:rPr>
              <a:t># Compare the following:</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30</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].autocorr(</a:t>
            </a:r>
            <a:r>
              <a:rPr lang="en-US" sz="2400">
                <a:solidFill>
                  <a:srgbClr val="ED6A43"/>
                </a:solidFill>
                <a:highlight>
                  <a:srgbClr val="F7F7F7"/>
                </a:highlight>
                <a:latin typeface="Consolas"/>
                <a:ea typeface="Consolas"/>
                <a:cs typeface="Consolas"/>
                <a:sym typeface="Consolas"/>
              </a:rPr>
              <a:t>lag</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365</a:t>
            </a:r>
            <a:r>
              <a:rPr lang="en-US" sz="2400">
                <a:solidFill>
                  <a:srgbClr val="333333"/>
                </a:solidFill>
                <a:highlight>
                  <a:srgbClr val="F7F7F7"/>
                </a:highlight>
                <a:latin typeface="Consolas"/>
                <a:ea typeface="Consolas"/>
                <a:cs typeface="Consolas"/>
                <a:sym typeface="Consolas"/>
              </a:rPr>
              <a:t>)</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p:txBody>
      </p:sp>
      <p:sp>
        <p:nvSpPr>
          <p:cNvPr id="903" name="Shape 90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7" name="Shape 907"/>
        <p:cNvGrpSpPr/>
        <p:nvPr/>
      </p:nvGrpSpPr>
      <p:grpSpPr>
        <a:xfrm>
          <a:off x="0" y="0"/>
          <a:ext cx="0" cy="0"/>
          <a:chOff x="0" y="0"/>
          <a:chExt cx="0" cy="0"/>
        </a:xfrm>
      </p:grpSpPr>
      <p:sp>
        <p:nvSpPr>
          <p:cNvPr id="908" name="Shape 90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P</a:t>
            </a:r>
            <a:r>
              <a:rPr lang="en-US" sz="2800">
                <a:solidFill>
                  <a:srgbClr val="333333"/>
                </a:solidFill>
                <a:highlight>
                  <a:srgbClr val="FFFFFF"/>
                </a:highlight>
                <a:latin typeface="Georgia"/>
                <a:ea typeface="Georgia"/>
                <a:cs typeface="Georgia"/>
                <a:sym typeface="Georgia"/>
              </a:rPr>
              <a:t>lot the 15 day rolling mean of customers in the store</a:t>
            </a:r>
            <a:r>
              <a:rPr lang="en-US" sz="2800">
                <a:solidFill>
                  <a:schemeClr val="dk1"/>
                </a:solidFill>
                <a:latin typeface="Georgia"/>
                <a:ea typeface="Georgia"/>
                <a:cs typeface="Georgia"/>
                <a:sym typeface="Georgia"/>
              </a:rPr>
              <a:t>s.</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).plot()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p:txBody>
      </p:sp>
      <p:sp>
        <p:nvSpPr>
          <p:cNvPr id="909" name="Shape 90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3" name="Shape 913"/>
        <p:cNvGrpSpPr/>
        <p:nvPr/>
      </p:nvGrpSpPr>
      <p:grpSpPr>
        <a:xfrm>
          <a:off x="0" y="0"/>
          <a:ext cx="0" cy="0"/>
          <a:chOff x="0" y="0"/>
          <a:chExt cx="0" cy="0"/>
        </a:xfrm>
      </p:grpSpPr>
      <p:sp>
        <p:nvSpPr>
          <p:cNvPr id="914" name="Shape 914"/>
          <p:cNvSpPr txBox="1"/>
          <p:nvPr>
            <p:ph idx="1" type="body"/>
          </p:nvPr>
        </p:nvSpPr>
        <p:spPr>
          <a:xfrm>
            <a:off x="635000" y="1301275"/>
            <a:ext cx="12072299"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a:t>
            </a:r>
            <a:r>
              <a:rPr lang="en-US" sz="2800">
                <a:solidFill>
                  <a:srgbClr val="333333"/>
                </a:solidFill>
                <a:highlight>
                  <a:srgbClr val="FFFFFF"/>
                </a:highlight>
                <a:latin typeface="Georgia"/>
                <a:ea typeface="Georgia"/>
                <a:cs typeface="Georgia"/>
                <a:sym typeface="Georgia"/>
              </a:rPr>
              <a:t>dentify the date with largest drop in sales from the same date in the previous mont</a:t>
            </a:r>
            <a:r>
              <a:rPr lang="en-US" sz="2800">
                <a:solidFill>
                  <a:schemeClr val="dk1"/>
                </a:solidFill>
                <a:latin typeface="Georgia"/>
                <a:ea typeface="Georgia"/>
                <a:cs typeface="Georgia"/>
                <a:sym typeface="Georgia"/>
              </a:rPr>
              <a:t>h.</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Clr>
                <a:schemeClr val="dk1"/>
              </a:buClr>
              <a:buSzPts val="1100"/>
              <a:buFont typeface="Arial"/>
              <a:buNone/>
            </a:pPr>
            <a:r>
              <a:rPr lang="en-US" sz="2400">
                <a:solidFill>
                  <a:srgbClr val="333333"/>
                </a:solidFill>
                <a:highlight>
                  <a:srgbClr val="F7F7F7"/>
                </a:highlight>
                <a:latin typeface="Consolas"/>
                <a:ea typeface="Consolas"/>
                <a:cs typeface="Consolas"/>
                <a:sym typeface="Consolas"/>
              </a:rPr>
              <a:t>average_daily_sales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'Open'</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'mean'</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average_daily_sales[[</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]].diff(</a:t>
            </a:r>
            <a:r>
              <a:rPr lang="en-US" sz="2400">
                <a:solidFill>
                  <a:srgbClr val="ED6A43"/>
                </a:solidFill>
                <a:highlight>
                  <a:srgbClr val="F7F7F7"/>
                </a:highlight>
                <a:latin typeface="Consolas"/>
                <a:ea typeface="Consolas"/>
                <a:cs typeface="Consolas"/>
                <a:sym typeface="Consolas"/>
              </a:rPr>
              <a:t>periods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7</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average_daily_sales.sort([</a:t>
            </a:r>
            <a:r>
              <a:rPr lang="en-US" sz="2400">
                <a:solidFill>
                  <a:srgbClr val="183691"/>
                </a:solidFill>
                <a:highlight>
                  <a:srgbClr val="F7F7F7"/>
                </a:highlight>
                <a:latin typeface="Consolas"/>
                <a:ea typeface="Consolas"/>
                <a:cs typeface="Consolas"/>
                <a:sym typeface="Consolas"/>
              </a:rPr>
              <a:t>'DiffVsLastWeek'</a:t>
            </a:r>
            <a:r>
              <a:rPr lang="en-US" sz="2400">
                <a:solidFill>
                  <a:srgbClr val="333333"/>
                </a:solidFill>
                <a:highlight>
                  <a:srgbClr val="F7F7F7"/>
                </a:highlight>
                <a:latin typeface="Consolas"/>
                <a:ea typeface="Consolas"/>
                <a:cs typeface="Consolas"/>
                <a:sym typeface="Consolas"/>
              </a:rPr>
              <a:t>]).head</a:t>
            </a:r>
            <a:endParaRPr sz="2400">
              <a:solidFill>
                <a:srgbClr val="333333"/>
              </a:solidFill>
              <a:highlight>
                <a:srgbClr val="F7F7F7"/>
              </a:highlight>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this day is December 25th and 26th in 2014 and 2015, when the store is closed and there were many sales in the preceding week.</a:t>
            </a:r>
            <a:endParaRPr sz="2800">
              <a:solidFill>
                <a:schemeClr val="dk1"/>
              </a:solidFill>
              <a:latin typeface="Georgia"/>
              <a:ea typeface="Georgia"/>
              <a:cs typeface="Georgia"/>
              <a:sym typeface="Georgia"/>
            </a:endParaRPr>
          </a:p>
        </p:txBody>
      </p:sp>
      <p:sp>
        <p:nvSpPr>
          <p:cNvPr id="915" name="Shape 91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Shape 920"/>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a:t>
            </a:r>
            <a:r>
              <a:rPr lang="en-US" sz="2800">
                <a:solidFill>
                  <a:srgbClr val="333333"/>
                </a:solidFill>
                <a:highlight>
                  <a:srgbClr val="FFFFFF"/>
                </a:highlight>
                <a:latin typeface="Georgia"/>
                <a:ea typeface="Georgia"/>
                <a:cs typeface="Georgia"/>
                <a:sym typeface="Georgia"/>
              </a:rPr>
              <a:t>ompute the total sales up until Dec. 201</a:t>
            </a:r>
            <a:r>
              <a:rPr lang="en-US" sz="2800">
                <a:solidFill>
                  <a:schemeClr val="dk1"/>
                </a:solidFill>
                <a:latin typeface="Georgia"/>
                <a:ea typeface="Georgia"/>
                <a:cs typeface="Georgia"/>
                <a:sym typeface="Georgia"/>
              </a:rPr>
              <a:t>4.</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total_daily_sales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]].resample(</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how</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'sum'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pd.expanding_sum(total_daily_sales)[</a:t>
            </a:r>
            <a:r>
              <a:rPr lang="en-US" sz="2400">
                <a:solidFill>
                  <a:srgbClr val="183691"/>
                </a:solidFill>
                <a:highlight>
                  <a:srgbClr val="F7F7F7"/>
                </a:highlight>
                <a:latin typeface="Consolas"/>
                <a:ea typeface="Consolas"/>
                <a:cs typeface="Consolas"/>
                <a:sym typeface="Consolas"/>
              </a:rPr>
              <a:t>'2014-12'</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Note that this is </a:t>
            </a:r>
            <a:r>
              <a:rPr b="1" lang="en-US" sz="2800">
                <a:solidFill>
                  <a:schemeClr val="dk1"/>
                </a:solidFill>
                <a:latin typeface="Georgia"/>
                <a:ea typeface="Georgia"/>
                <a:cs typeface="Georgia"/>
                <a:sym typeface="Georgia"/>
              </a:rPr>
              <a:t>NOT</a:t>
            </a:r>
            <a:endParaRPr sz="2800">
              <a:solidFill>
                <a:schemeClr val="dk1"/>
              </a:solidFill>
              <a:latin typeface="Georgia"/>
              <a:ea typeface="Georgia"/>
              <a:cs typeface="Georgia"/>
              <a:sym typeface="Georgia"/>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pd.expanding_sum(data[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We don’t want to average over stores first!</a:t>
            </a:r>
            <a:endParaRPr sz="2800">
              <a:solidFill>
                <a:schemeClr val="dk1"/>
              </a:solidFill>
              <a:latin typeface="Georgia"/>
              <a:ea typeface="Georgia"/>
              <a:cs typeface="Georgia"/>
              <a:sym typeface="Georgia"/>
            </a:endParaRPr>
          </a:p>
        </p:txBody>
      </p:sp>
      <p:sp>
        <p:nvSpPr>
          <p:cNvPr id="921" name="Shape 921"/>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5" name="Shape 925"/>
        <p:cNvGrpSpPr/>
        <p:nvPr/>
      </p:nvGrpSpPr>
      <p:grpSpPr>
        <a:xfrm>
          <a:off x="0" y="0"/>
          <a:ext cx="0" cy="0"/>
          <a:chOff x="0" y="0"/>
          <a:chExt cx="0" cy="0"/>
        </a:xfrm>
      </p:grpSpPr>
      <p:sp>
        <p:nvSpPr>
          <p:cNvPr id="926" name="Shape 926"/>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hen were the largest differences between 15-day moving/rolling averages</a:t>
            </a:r>
            <a:r>
              <a:rPr lang="en-US" sz="2800">
                <a:solidFill>
                  <a:schemeClr val="dk1"/>
                </a:solidFill>
                <a:latin typeface="Georgia"/>
                <a:ea typeface="Georgia"/>
                <a:cs typeface="Georgia"/>
                <a:sym typeface="Georgia"/>
              </a:rPr>
              <a:t>?  </a:t>
            </a:r>
            <a:r>
              <a:rPr b="1" lang="en-US" sz="2800">
                <a:solidFill>
                  <a:schemeClr val="dk1"/>
                </a:solidFill>
                <a:latin typeface="Georgia"/>
                <a:ea typeface="Georgia"/>
                <a:cs typeface="Georgia"/>
                <a:sym typeface="Georgia"/>
              </a:rPr>
              <a:t>HINT</a:t>
            </a:r>
            <a:r>
              <a:rPr lang="en-US" sz="2800">
                <a:solidFill>
                  <a:schemeClr val="dk1"/>
                </a:solidFill>
                <a:latin typeface="Georgia"/>
                <a:ea typeface="Georgia"/>
                <a:cs typeface="Georgia"/>
                <a:sym typeface="Georgia"/>
              </a:rPr>
              <a:t>:  Using </a:t>
            </a:r>
            <a:r>
              <a:rPr lang="en-US" sz="2400">
                <a:solidFill>
                  <a:schemeClr val="dk1"/>
                </a:solidFill>
                <a:latin typeface="Consolas"/>
                <a:ea typeface="Consolas"/>
                <a:cs typeface="Consolas"/>
                <a:sym typeface="Consolas"/>
              </a:rPr>
              <a:t>rolling_mean</a:t>
            </a:r>
            <a:r>
              <a:rPr lang="en-US" sz="2800">
                <a:solidFill>
                  <a:schemeClr val="dk1"/>
                </a:solidFill>
                <a:latin typeface="Georgia"/>
                <a:ea typeface="Georgia"/>
                <a:cs typeface="Georgia"/>
                <a:sym typeface="Georgia"/>
              </a:rPr>
              <a:t> and </a:t>
            </a:r>
            <a:r>
              <a:rPr lang="en-US" sz="2400">
                <a:solidFill>
                  <a:schemeClr val="dk1"/>
                </a:solidFill>
                <a:latin typeface="Consolas"/>
                <a:ea typeface="Consolas"/>
                <a:cs typeface="Consolas"/>
                <a:sym typeface="Consolas"/>
              </a:rPr>
              <a:t>diff</a:t>
            </a:r>
            <a:endParaRPr sz="2400">
              <a:solidFill>
                <a:schemeClr val="dk1"/>
              </a:solidFill>
              <a:latin typeface="Consolas"/>
              <a:ea typeface="Consolas"/>
              <a:cs typeface="Consolas"/>
              <a:sym typeface="Consolas"/>
            </a:endParaRPr>
          </a:p>
          <a:p>
            <a:pPr indent="0" lvl="0" marL="0" rtl="0">
              <a:spcBef>
                <a:spcPts val="0"/>
              </a:spcBef>
              <a:spcAft>
                <a:spcPts val="0"/>
              </a:spcAft>
              <a:buNone/>
            </a:pPr>
            <a:r>
              <a:t/>
            </a:r>
            <a:endParaRPr sz="2800">
              <a:solidFill>
                <a:schemeClr val="dk1"/>
              </a:solidFill>
              <a:latin typeface="Georgia"/>
              <a:ea typeface="Georgia"/>
              <a:cs typeface="Georgia"/>
              <a:sym typeface="Georgia"/>
            </a:endParaRPr>
          </a:p>
          <a:p>
            <a:pPr indent="0" lvl="0" marL="0" rtl="0">
              <a:lnSpc>
                <a:spcPct val="100000"/>
              </a:lnSpc>
              <a:spcBef>
                <a:spcPts val="0"/>
              </a:spcBef>
              <a:spcAft>
                <a:spcPts val="0"/>
              </a:spcAft>
              <a:buNone/>
            </a:pPr>
            <a:r>
              <a:rPr lang="en-US" sz="2400">
                <a:solidFill>
                  <a:srgbClr val="333333"/>
                </a:solidFill>
                <a:highlight>
                  <a:srgbClr val="F7F7F7"/>
                </a:highlight>
                <a:latin typeface="Consolas"/>
                <a:ea typeface="Consolas"/>
                <a:cs typeface="Consolas"/>
                <a:sym typeface="Consolas"/>
              </a:rPr>
              <a:t>pd.rolling_mean(data[[</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window</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15</a:t>
            </a:r>
            <a:r>
              <a:rPr lang="en-US" sz="2400">
                <a:solidFill>
                  <a:srgbClr val="333333"/>
                </a:solidFill>
                <a:highlight>
                  <a:srgbClr val="F7F7F7"/>
                </a:highlight>
                <a:latin typeface="Consolas"/>
                <a:ea typeface="Consolas"/>
                <a:cs typeface="Consolas"/>
                <a:sym typeface="Consolas"/>
              </a:rPr>
              <a:t>, </a:t>
            </a:r>
            <a:r>
              <a:rPr lang="en-US" sz="2400">
                <a:solidFill>
                  <a:srgbClr val="ED6A43"/>
                </a:solidFill>
                <a:highlight>
                  <a:srgbClr val="F7F7F7"/>
                </a:highlight>
                <a:latin typeface="Consolas"/>
                <a:ea typeface="Consolas"/>
                <a:cs typeface="Consolas"/>
                <a:sym typeface="Consolas"/>
              </a:rPr>
              <a:t>freq</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'D'</a:t>
            </a:r>
            <a:r>
              <a:rPr lang="en-US" sz="2400">
                <a:solidFill>
                  <a:srgbClr val="333333"/>
                </a:solidFill>
                <a:highlight>
                  <a:srgbClr val="F7F7F7"/>
                </a:highlight>
                <a:latin typeface="Consolas"/>
                <a:ea typeface="Consolas"/>
                <a:cs typeface="Consolas"/>
                <a:sym typeface="Consolas"/>
              </a:rPr>
              <a:t>).diff(</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).sort(</a:t>
            </a:r>
            <a:r>
              <a:rPr lang="en-US" sz="2400">
                <a:solidFill>
                  <a:srgbClr val="183691"/>
                </a:solidFill>
                <a:highlight>
                  <a:srgbClr val="F7F7F7"/>
                </a:highlight>
                <a:latin typeface="Consolas"/>
                <a:ea typeface="Consolas"/>
                <a:cs typeface="Consolas"/>
                <a:sym typeface="Consolas"/>
              </a:rPr>
              <a:t>'Sales'</a:t>
            </a:r>
            <a:r>
              <a:rPr lang="en-US" sz="2400">
                <a:solidFill>
                  <a:srgbClr val="333333"/>
                </a:solidFill>
                <a:highlight>
                  <a:srgbClr val="F7F7F7"/>
                </a:highlight>
                <a:latin typeface="Consolas"/>
                <a:ea typeface="Consolas"/>
                <a:cs typeface="Consolas"/>
                <a:sym typeface="Consolas"/>
              </a:rPr>
              <a:t>)</a:t>
            </a:r>
            <a:endParaRPr sz="2400">
              <a:solidFill>
                <a:schemeClr val="dk1"/>
              </a:solidFill>
              <a:latin typeface="Georgia"/>
              <a:ea typeface="Georgia"/>
              <a:cs typeface="Georgia"/>
              <a:sym typeface="Georgia"/>
            </a:endParaRPr>
          </a:p>
          <a:p>
            <a:pPr indent="0" lvl="0" marL="0" rtl="0">
              <a:spcBef>
                <a:spcPts val="1200"/>
              </a:spcBef>
              <a:spcAft>
                <a:spcPts val="0"/>
              </a:spcAft>
              <a:buNone/>
            </a:pPr>
            <a:r>
              <a:t/>
            </a:r>
            <a:endParaRPr sz="2800">
              <a:solidFill>
                <a:schemeClr val="dk1"/>
              </a:solidFill>
              <a:latin typeface="Georgia"/>
              <a:ea typeface="Georgia"/>
              <a:cs typeface="Georgia"/>
              <a:sym typeface="Georgia"/>
            </a:endParaRPr>
          </a:p>
          <a:p>
            <a:pPr indent="-256540" lvl="0" marL="2032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Unsurprisingly, they occur at the beginning of every year after the holiday season.</a:t>
            </a:r>
            <a:endParaRPr sz="2800">
              <a:solidFill>
                <a:schemeClr val="dk1"/>
              </a:solidFill>
              <a:latin typeface="Georgia"/>
              <a:ea typeface="Georgia"/>
              <a:cs typeface="Georgia"/>
              <a:sym typeface="Georgia"/>
            </a:endParaRPr>
          </a:p>
        </p:txBody>
      </p:sp>
      <p:sp>
        <p:nvSpPr>
          <p:cNvPr id="927" name="Shape 927"/>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EXERCISES REVIEW</a:t>
            </a:r>
            <a:endParaRPr>
              <a:latin typeface="Oswald"/>
              <a:ea typeface="Oswald"/>
              <a:cs typeface="Oswald"/>
              <a:sym typeface="Oswa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1" name="Shape 931"/>
        <p:cNvGrpSpPr/>
        <p:nvPr/>
      </p:nvGrpSpPr>
      <p:grpSpPr>
        <a:xfrm>
          <a:off x="0" y="0"/>
          <a:ext cx="0" cy="0"/>
          <a:chOff x="0" y="0"/>
          <a:chExt cx="0" cy="0"/>
        </a:xfrm>
      </p:grpSpPr>
      <p:sp>
        <p:nvSpPr>
          <p:cNvPr id="932" name="Shape 932"/>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933" name="Shape 933"/>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TOPIC REVIEW</a:t>
            </a:r>
            <a:endParaRPr sz="9600">
              <a:latin typeface="Oswald"/>
              <a:ea typeface="Oswald"/>
              <a:cs typeface="Oswald"/>
              <a:sym typeface="Oswa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Shape 938"/>
          <p:cNvSpPr txBox="1"/>
          <p:nvPr>
            <p:ph idx="1" type="body"/>
          </p:nvPr>
        </p:nvSpPr>
        <p:spPr>
          <a:xfrm>
            <a:off x="635006" y="1301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use time series analysis to identify changes in values over tim</a:t>
            </a:r>
            <a:r>
              <a:rPr lang="en-US" sz="2800">
                <a:latin typeface="Georgia"/>
                <a:ea typeface="Georgia"/>
                <a:cs typeface="Georgia"/>
                <a:sym typeface="Georgia"/>
              </a:rPr>
              <a:t>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a:t>
            </a:r>
            <a:r>
              <a:rPr lang="en-US" sz="2800">
                <a:solidFill>
                  <a:srgbClr val="333333"/>
                </a:solidFill>
                <a:highlight>
                  <a:srgbClr val="FFFFFF"/>
                </a:highlight>
                <a:latin typeface="Georgia"/>
                <a:ea typeface="Georgia"/>
                <a:cs typeface="Georgia"/>
                <a:sym typeface="Georgia"/>
              </a:rPr>
              <a:t>e want to identify whether changes are true trends or seasonal change</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a:t>
            </a:r>
            <a:r>
              <a:rPr lang="en-US" sz="2800">
                <a:solidFill>
                  <a:srgbClr val="333333"/>
                </a:solidFill>
                <a:highlight>
                  <a:srgbClr val="FFFFFF"/>
                </a:highlight>
                <a:latin typeface="Georgia"/>
                <a:ea typeface="Georgia"/>
                <a:cs typeface="Georgia"/>
                <a:sym typeface="Georgia"/>
              </a:rPr>
              <a:t>olling means give us a local statistic of an average in time, smoothing out random fluctuations and removing outlier</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a:t>
            </a:r>
            <a:r>
              <a:rPr lang="en-US" sz="2800">
                <a:solidFill>
                  <a:srgbClr val="333333"/>
                </a:solidFill>
                <a:highlight>
                  <a:srgbClr val="FFFFFF"/>
                </a:highlight>
                <a:latin typeface="Georgia"/>
                <a:ea typeface="Georgia"/>
                <a:cs typeface="Georgia"/>
                <a:sym typeface="Georgia"/>
              </a:rPr>
              <a:t>utocorrelations are a measure of how much a data point is dependent on previous data point</a:t>
            </a:r>
            <a:r>
              <a:rPr lang="en-US" sz="2800">
                <a:latin typeface="Georgia"/>
                <a:ea typeface="Georgia"/>
                <a:cs typeface="Georgia"/>
                <a:sym typeface="Georgia"/>
              </a:rPr>
              <a:t>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939" name="Shape 93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943" name="Shape 943"/>
        <p:cNvGrpSpPr/>
        <p:nvPr/>
      </p:nvGrpSpPr>
      <p:grpSpPr>
        <a:xfrm>
          <a:off x="0" y="0"/>
          <a:ext cx="0" cy="0"/>
          <a:chOff x="0" y="0"/>
          <a:chExt cx="0" cy="0"/>
        </a:xfrm>
      </p:grpSpPr>
      <p:sp>
        <p:nvSpPr>
          <p:cNvPr id="944" name="Shape 944"/>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COURSE</a:t>
            </a:r>
            <a:endParaRPr>
              <a:latin typeface="Oswald"/>
              <a:ea typeface="Oswald"/>
              <a:cs typeface="Oswald"/>
              <a:sym typeface="Oswald"/>
            </a:endParaRPr>
          </a:p>
        </p:txBody>
      </p:sp>
      <p:sp>
        <p:nvSpPr>
          <p:cNvPr id="945" name="Shape 945"/>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OPENING</a:t>
            </a:r>
            <a:endParaRPr>
              <a:latin typeface="Oswald"/>
              <a:ea typeface="Oswald"/>
              <a:cs typeface="Oswald"/>
              <a:sym typeface="Oswald"/>
            </a:endParaRPr>
          </a:p>
        </p:txBody>
      </p:sp>
      <p:sp>
        <p:nvSpPr>
          <p:cNvPr id="460" name="Shape 460"/>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75000"/>
              </a:lnSpc>
              <a:spcBef>
                <a:spcPts val="0"/>
              </a:spcBef>
              <a:spcAft>
                <a:spcPts val="0"/>
              </a:spcAft>
              <a:buClr>
                <a:schemeClr val="dk1"/>
              </a:buClr>
              <a:buFont typeface="Arial"/>
              <a:buNone/>
            </a:pPr>
            <a:r>
              <a:rPr b="1" lang="en-US" sz="9600">
                <a:solidFill>
                  <a:schemeClr val="lt1"/>
                </a:solidFill>
                <a:latin typeface="Oswald"/>
                <a:ea typeface="Oswald"/>
                <a:cs typeface="Oswald"/>
                <a:sym typeface="Oswald"/>
              </a:rPr>
              <a:t>TIME SERIES ANALYSIS</a:t>
            </a:r>
            <a:endParaRPr sz="9600">
              <a:solidFill>
                <a:schemeClr val="dk1"/>
              </a:solidFill>
              <a:latin typeface="Oswald"/>
              <a:ea typeface="Oswald"/>
              <a:cs typeface="Oswald"/>
              <a:sym typeface="Oswa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Shape 950"/>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951" name="Shape 951"/>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952" name="Shape 952"/>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Final Project, Part 3</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9D9"/>
        </a:solidFill>
      </p:bgPr>
    </p:bg>
    <p:spTree>
      <p:nvGrpSpPr>
        <p:cNvPr id="956" name="Shape 956"/>
        <p:cNvGrpSpPr/>
        <p:nvPr/>
      </p:nvGrpSpPr>
      <p:grpSpPr>
        <a:xfrm>
          <a:off x="0" y="0"/>
          <a:ext cx="0" cy="0"/>
          <a:chOff x="0" y="0"/>
          <a:chExt cx="0" cy="0"/>
        </a:xfrm>
      </p:grpSpPr>
      <p:sp>
        <p:nvSpPr>
          <p:cNvPr id="957" name="Shape 957"/>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LESSON</a:t>
            </a:r>
            <a:endParaRPr>
              <a:latin typeface="Oswald"/>
              <a:ea typeface="Oswald"/>
              <a:cs typeface="Oswald"/>
              <a:sym typeface="Oswald"/>
            </a:endParaRPr>
          </a:p>
        </p:txBody>
      </p:sp>
      <p:sp>
        <p:nvSpPr>
          <p:cNvPr id="958" name="Shape 95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CREDITS</a:t>
            </a:r>
            <a:endParaRPr sz="9600">
              <a:latin typeface="Oswald"/>
              <a:ea typeface="Oswald"/>
              <a:cs typeface="Oswald"/>
              <a:sym typeface="Oswa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Shape 963"/>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THANKS FOR THE FOLLOWING</a:t>
            </a:r>
            <a:endParaRPr>
              <a:latin typeface="Oswald"/>
              <a:ea typeface="Oswald"/>
              <a:cs typeface="Oswald"/>
              <a:sym typeface="Oswald"/>
            </a:endParaRPr>
          </a:p>
        </p:txBody>
      </p:sp>
      <p:sp>
        <p:nvSpPr>
          <p:cNvPr id="964" name="Shape 964"/>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CITATIONS</a:t>
            </a:r>
            <a:endParaRPr>
              <a:latin typeface="Oswald"/>
              <a:ea typeface="Oswald"/>
              <a:cs typeface="Oswald"/>
              <a:sym typeface="Oswald"/>
            </a:endParaRPr>
          </a:p>
        </p:txBody>
      </p:sp>
      <p:sp>
        <p:nvSpPr>
          <p:cNvPr id="965" name="Shape 965"/>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256540" lvl="0" marL="203200" rtl="0">
              <a:spcBef>
                <a:spcPts val="0"/>
              </a:spcBef>
              <a:spcAft>
                <a:spcPts val="0"/>
              </a:spcAft>
              <a:buSzPts val="2800"/>
              <a:buFont typeface="Georgia"/>
              <a:buChar char="‣"/>
            </a:pPr>
            <a:r>
              <a:rPr lang="en-US" sz="2800">
                <a:solidFill>
                  <a:schemeClr val="dk1"/>
                </a:solidFill>
                <a:latin typeface="Georgia"/>
                <a:ea typeface="Georgia"/>
                <a:cs typeface="Georgia"/>
                <a:sym typeface="Georgia"/>
              </a:rPr>
              <a:t>Title, Author: link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969" name="Shape 969"/>
        <p:cNvGrpSpPr/>
        <p:nvPr/>
      </p:nvGrpSpPr>
      <p:grpSpPr>
        <a:xfrm>
          <a:off x="0" y="0"/>
          <a:ext cx="0" cy="0"/>
          <a:chOff x="0" y="0"/>
          <a:chExt cx="0" cy="0"/>
        </a:xfrm>
      </p:grpSpPr>
      <p:sp>
        <p:nvSpPr>
          <p:cNvPr id="970" name="Shape 970"/>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971" name="Shape 971"/>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972" name="Shape 972"/>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973" name="Shape 973"/>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977" name="Shape 977"/>
        <p:cNvGrpSpPr/>
        <p:nvPr/>
      </p:nvGrpSpPr>
      <p:grpSpPr>
        <a:xfrm>
          <a:off x="0" y="0"/>
          <a:ext cx="0" cy="0"/>
          <a:chOff x="0" y="0"/>
          <a:chExt cx="0" cy="0"/>
        </a:xfrm>
      </p:grpSpPr>
      <p:sp>
        <p:nvSpPr>
          <p:cNvPr id="978" name="Shape 978"/>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979" name="Shape 979"/>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980" name="Shape 980"/>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981" name="Shape 981"/>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LESSON</a:t>
            </a:r>
            <a:endParaRPr>
              <a:latin typeface="Oswald"/>
              <a:ea typeface="Oswald"/>
              <a:cs typeface="Oswald"/>
              <a:sym typeface="Oswald"/>
            </a:endParaRPr>
          </a:p>
        </p:txBody>
      </p:sp>
      <p:sp>
        <p:nvSpPr>
          <p:cNvPr id="982" name="Shape 982"/>
          <p:cNvSpPr/>
          <p:nvPr/>
        </p:nvSpPr>
        <p:spPr>
          <a:xfrm>
            <a:off x="3113900" y="4078875"/>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6" name="Shape 986"/>
        <p:cNvGrpSpPr/>
        <p:nvPr/>
      </p:nvGrpSpPr>
      <p:grpSpPr>
        <a:xfrm>
          <a:off x="0" y="0"/>
          <a:ext cx="0" cy="0"/>
          <a:chOff x="0" y="0"/>
          <a:chExt cx="0" cy="0"/>
        </a:xfrm>
      </p:grpSpPr>
      <p:sp>
        <p:nvSpPr>
          <p:cNvPr id="987" name="Shape 987"/>
          <p:cNvSpPr/>
          <p:nvPr/>
        </p:nvSpPr>
        <p:spPr>
          <a:xfrm>
            <a:off x="635000" y="736600"/>
            <a:ext cx="7721600" cy="4318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i="0" lang="en-US" sz="2800" u="none" cap="none" strike="noStrike">
                <a:solidFill>
                  <a:srgbClr val="FFFFFF"/>
                </a:solidFill>
                <a:latin typeface="Oswald"/>
                <a:ea typeface="Oswald"/>
                <a:cs typeface="Oswald"/>
                <a:sym typeface="Oswald"/>
              </a:rPr>
              <a:t>THANKS!</a:t>
            </a:r>
            <a:endParaRPr>
              <a:latin typeface="Oswald"/>
              <a:ea typeface="Oswald"/>
              <a:cs typeface="Oswald"/>
              <a:sym typeface="Oswald"/>
            </a:endParaRPr>
          </a:p>
        </p:txBody>
      </p:sp>
      <p:cxnSp>
        <p:nvCxnSpPr>
          <p:cNvPr id="988" name="Shape 988"/>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989" name="Shape 989"/>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990" name="Shape 990"/>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991" name="Shape 991"/>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992" name="Shape 992"/>
          <p:cNvSpPr/>
          <p:nvPr/>
        </p:nvSpPr>
        <p:spPr>
          <a:xfrm>
            <a:off x="635000" y="1587500"/>
            <a:ext cx="11734800" cy="5969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3600" u="none" cap="none" strike="noStrike">
                <a:solidFill>
                  <a:srgbClr val="FFFFFF"/>
                </a:solidFill>
                <a:latin typeface="Oswald"/>
                <a:ea typeface="Oswald"/>
                <a:cs typeface="Oswald"/>
                <a:sym typeface="Oswald"/>
              </a:rPr>
              <a:t>NAME</a:t>
            </a:r>
            <a:endParaRPr>
              <a:latin typeface="Oswald"/>
              <a:ea typeface="Oswald"/>
              <a:cs typeface="Oswald"/>
              <a:sym typeface="Oswald"/>
            </a:endParaRPr>
          </a:p>
        </p:txBody>
      </p:sp>
      <p:sp>
        <p:nvSpPr>
          <p:cNvPr id="993" name="Shape 993"/>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Optional Information:</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Email?</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Website?</a:t>
            </a:r>
            <a:endParaRPr b="0" i="0" sz="2500" u="none" cap="none" strike="noStrike">
              <a:solidFill>
                <a:srgbClr val="FFFFFF"/>
              </a:solidFill>
              <a:latin typeface="Georgia"/>
              <a:ea typeface="Georgia"/>
              <a:cs typeface="Georgia"/>
              <a:sym typeface="Georgia"/>
            </a:endParaRPr>
          </a:p>
          <a:p>
            <a:pPr indent="-177800" lvl="1" marL="177800" marR="0" rtl="0" algn="l">
              <a:lnSpc>
                <a:spcPct val="110000"/>
              </a:lnSpc>
              <a:spcBef>
                <a:spcPts val="400"/>
              </a:spcBef>
              <a:spcAft>
                <a:spcPts val="0"/>
              </a:spcAft>
              <a:buClr>
                <a:srgbClr val="FFFFFF"/>
              </a:buClr>
              <a:buSzPts val="2125"/>
              <a:buFont typeface="Georgia"/>
              <a:buChar char="‣"/>
            </a:pPr>
            <a:r>
              <a:rPr b="0" i="0" lang="en-US" sz="2500" u="none" cap="none" strike="noStrike">
                <a:solidFill>
                  <a:srgbClr val="FFFFFF"/>
                </a:solidFill>
                <a:latin typeface="Georgia"/>
                <a:ea typeface="Georgia"/>
                <a:cs typeface="Georgia"/>
                <a:sym typeface="Georgia"/>
              </a:rPr>
              <a:t>Twitter?</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TIME SERIES ANALYSIS</a:t>
            </a:r>
            <a:endParaRPr>
              <a:latin typeface="Oswald"/>
              <a:ea typeface="Oswald"/>
              <a:cs typeface="Oswald"/>
              <a:sym typeface="Oswald"/>
            </a:endParaRPr>
          </a:p>
        </p:txBody>
      </p:sp>
      <p:sp>
        <p:nvSpPr>
          <p:cNvPr id="466" name="Shape 466"/>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this class, we’ll discuss analyzing data that is changing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 most of our previous examples, we didn’t care which data points were collected earlier or later than others.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We made assumptions that the data was </a:t>
            </a:r>
            <a:r>
              <a:rPr i="1" lang="en-US" sz="2800">
                <a:latin typeface="Georgia"/>
                <a:ea typeface="Georgia"/>
                <a:cs typeface="Georgia"/>
                <a:sym typeface="Georgia"/>
              </a:rPr>
              <a:t>not</a:t>
            </a:r>
            <a:r>
              <a:rPr lang="en-US" sz="2800">
                <a:latin typeface="Georgia"/>
                <a:ea typeface="Georgia"/>
                <a:cs typeface="Georgia"/>
                <a:sym typeface="Georgia"/>
              </a:rPr>
              <a:t> changing over time.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This class will focus on statistics around data that is changing over time and how to measure that change.</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