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7302500" cx="13004800"/>
  <p:notesSz cx="6858000" cy="9144000"/>
  <p:embeddedFontLs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F8DFF9-0B5D-43B0-8218-C0F9F7551FBC}">
  <a:tblStyle styleId="{01F8DFF9-0B5D-43B0-8218-C0F9F7551F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1" name="Shape 27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8" name="Shape 27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5" name="Shape 29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8" name="Shape 30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6" name="Shape 3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53" name="Shape 3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5" name="Shape 21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59" name="Shape 35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5" name="Shape 365"/>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1" name="Shape 371"/>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100"/>
              </a:spcBef>
              <a:spcAft>
                <a:spcPts val="0"/>
              </a:spcAft>
              <a:buClr>
                <a:schemeClr val="dk1"/>
              </a:buClr>
              <a:buSzPts val="1100"/>
              <a:buFont typeface="Arial"/>
              <a:buNone/>
            </a:pPr>
            <a:r>
              <a:rPr lang="en-US" sz="1050">
                <a:solidFill>
                  <a:schemeClr val="dk1"/>
                </a:solidFill>
              </a:rPr>
              <a:t>We work for a real estate company interested in using data science to determine the best properties to buy and resell. Specifically, your company would like to identify the characteristics of residential houses that estimate their sale price and the cost-effectiveness of doing renovations.</a:t>
            </a:r>
            <a:endParaRPr sz="1050">
              <a:solidFill>
                <a:schemeClr val="dk1"/>
              </a:solidFill>
            </a:endParaRPr>
          </a:p>
          <a:p>
            <a:pPr indent="0" lvl="0" marL="190500" marR="190500" rtl="0">
              <a:spcBef>
                <a:spcPts val="2200"/>
              </a:spcBef>
              <a:spcAft>
                <a:spcPts val="0"/>
              </a:spcAft>
              <a:buClr>
                <a:schemeClr val="dk1"/>
              </a:buClr>
              <a:buSzPts val="1100"/>
              <a:buFont typeface="Arial"/>
              <a:buNone/>
            </a:pPr>
            <a:r>
              <a:rPr b="1" lang="en-US" sz="1050">
                <a:solidFill>
                  <a:schemeClr val="dk1"/>
                </a:solidFill>
              </a:rPr>
              <a:t>Identify the Business/Product Objectives</a:t>
            </a:r>
            <a:endParaRPr b="1" sz="1050">
              <a:solidFill>
                <a:schemeClr val="dk1"/>
              </a:solidFill>
            </a:endParaRPr>
          </a:p>
          <a:p>
            <a:pPr indent="0" lvl="0" marL="0" rtl="0" algn="just">
              <a:lnSpc>
                <a:spcPct val="115000"/>
              </a:lnSpc>
              <a:spcBef>
                <a:spcPts val="1100"/>
              </a:spcBef>
              <a:spcAft>
                <a:spcPts val="0"/>
              </a:spcAft>
              <a:buClr>
                <a:schemeClr val="dk1"/>
              </a:buClr>
              <a:buSzPts val="1100"/>
              <a:buFont typeface="Arial"/>
              <a:buNone/>
            </a:pPr>
            <a:r>
              <a:rPr lang="en-US" sz="1050">
                <a:solidFill>
                  <a:schemeClr val="dk1"/>
                </a:solidFill>
              </a:rPr>
              <a:t>The customer tells us their business goals are to accurately predict prices for houses (so that they can sell them for as large a profit as possible) and to identify which kinds of features in the housing market would be more likely to lead to foreclosure and other abnormal sales (which could represent more profitable sales for the company).</a:t>
            </a:r>
            <a:endParaRPr sz="1050">
              <a:solidFill>
                <a:schemeClr val="dk1"/>
              </a:solidFill>
            </a:endParaRPr>
          </a:p>
          <a:p>
            <a:pPr indent="0" lvl="0" marL="190500" marR="190500" rtl="0">
              <a:spcBef>
                <a:spcPts val="2200"/>
              </a:spcBef>
              <a:spcAft>
                <a:spcPts val="0"/>
              </a:spcAft>
              <a:buClr>
                <a:schemeClr val="dk1"/>
              </a:buClr>
              <a:buSzPts val="1100"/>
              <a:buFont typeface="Arial"/>
              <a:buNone/>
            </a:pPr>
            <a:r>
              <a:rPr b="1" lang="en-US" sz="1050">
                <a:solidFill>
                  <a:schemeClr val="dk1"/>
                </a:solidFill>
              </a:rPr>
              <a:t>Identify and Hypothesize Goals and Criteria for Success</a:t>
            </a:r>
            <a:endParaRPr b="1" sz="1050">
              <a:solidFill>
                <a:schemeClr val="dk1"/>
              </a:solidFill>
            </a:endParaRPr>
          </a:p>
          <a:p>
            <a:pPr indent="0" lvl="0" marL="0" rtl="0" algn="just">
              <a:lnSpc>
                <a:spcPct val="115000"/>
              </a:lnSpc>
              <a:spcBef>
                <a:spcPts val="1100"/>
              </a:spcBef>
              <a:spcAft>
                <a:spcPts val="0"/>
              </a:spcAft>
              <a:buClr>
                <a:schemeClr val="dk1"/>
              </a:buClr>
              <a:buSzPts val="1100"/>
              <a:buFont typeface="Arial"/>
              <a:buNone/>
            </a:pPr>
            <a:r>
              <a:rPr lang="en-US" sz="1050">
                <a:solidFill>
                  <a:schemeClr val="dk1"/>
                </a:solidFill>
              </a:rPr>
              <a:t>Ultimately, the customer wants us to:</a:t>
            </a:r>
            <a:endParaRPr sz="1050">
              <a:solidFill>
                <a:schemeClr val="dk1"/>
              </a:solidFill>
            </a:endParaRPr>
          </a:p>
          <a:p>
            <a:pPr indent="-295275" lvl="0" marL="736600" marR="279400" rtl="0">
              <a:lnSpc>
                <a:spcPct val="142857"/>
              </a:lnSpc>
              <a:spcBef>
                <a:spcPts val="1100"/>
              </a:spcBef>
              <a:spcAft>
                <a:spcPts val="0"/>
              </a:spcAft>
              <a:buClr>
                <a:schemeClr val="dk1"/>
              </a:buClr>
              <a:buSzPts val="1050"/>
              <a:buChar char="●"/>
            </a:pPr>
            <a:r>
              <a:rPr lang="en-US" sz="1050">
                <a:solidFill>
                  <a:schemeClr val="dk1"/>
                </a:solidFill>
              </a:rPr>
              <a:t>Deliver a presentation to the real estate team.</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Write a business report discussing results, procedures used, and rationales.</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Build an API that provides estimated returns.</a:t>
            </a:r>
            <a:endParaRPr sz="1050">
              <a:solidFill>
                <a:schemeClr val="dk1"/>
              </a:solidFill>
            </a:endParaRPr>
          </a:p>
          <a:p>
            <a:pPr indent="0" lvl="0" marL="190500" marR="190500" rtl="0">
              <a:spcBef>
                <a:spcPts val="2200"/>
              </a:spcBef>
              <a:spcAft>
                <a:spcPts val="0"/>
              </a:spcAft>
              <a:buClr>
                <a:srgbClr val="000000"/>
              </a:buClr>
              <a:buSzPts val="1100"/>
              <a:buFont typeface="Arial"/>
              <a:buNone/>
            </a:pPr>
            <a:r>
              <a:rPr b="1" lang="en-US" sz="1050">
                <a:solidFill>
                  <a:schemeClr val="dk1"/>
                </a:solidFill>
              </a:rPr>
              <a:t>Create a Set of Questions to Help You Identify the Correct Data Set</a:t>
            </a:r>
            <a:endParaRPr b="1" sz="1050">
              <a:solidFill>
                <a:schemeClr val="dk1"/>
              </a:solidFill>
            </a:endParaRPr>
          </a:p>
          <a:p>
            <a:pPr indent="-295275" lvl="0" marL="736600" marR="279400" rtl="0">
              <a:lnSpc>
                <a:spcPct val="142857"/>
              </a:lnSpc>
              <a:spcBef>
                <a:spcPts val="1100"/>
              </a:spcBef>
              <a:spcAft>
                <a:spcPts val="0"/>
              </a:spcAft>
              <a:buClr>
                <a:schemeClr val="dk1"/>
              </a:buClr>
              <a:buSzPts val="1050"/>
              <a:buChar char="●"/>
            </a:pPr>
            <a:r>
              <a:rPr lang="en-US" sz="1050">
                <a:solidFill>
                  <a:schemeClr val="dk1"/>
                </a:solidFill>
              </a:rPr>
              <a:t>Can you think of questions that would help this customer deliver on their business goals?</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What sort of features or columns would you want to see in the data?</a:t>
            </a:r>
            <a:endParaRPr sz="1050">
              <a:solidFill>
                <a:schemeClr val="dk1"/>
              </a:solidFill>
            </a:endParaRPr>
          </a:p>
          <a:p>
            <a:pPr indent="0" lvl="0" marL="0" marR="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7" name="Shape 377"/>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100"/>
              </a:spcBef>
              <a:spcAft>
                <a:spcPts val="0"/>
              </a:spcAft>
              <a:buClr>
                <a:srgbClr val="000000"/>
              </a:buClr>
              <a:buSzPts val="1100"/>
              <a:buFont typeface="Arial"/>
              <a:buNone/>
            </a:pPr>
            <a:r>
              <a:rPr b="1" lang="en-US" sz="1050"/>
              <a:t>Common considerations when preparing our data include:</a:t>
            </a:r>
            <a:endParaRPr b="1" sz="1050"/>
          </a:p>
          <a:p>
            <a:pPr indent="-295275" lvl="0" marL="736600" marR="279400" rtl="0">
              <a:lnSpc>
                <a:spcPct val="142857"/>
              </a:lnSpc>
              <a:spcBef>
                <a:spcPts val="1100"/>
              </a:spcBef>
              <a:spcAft>
                <a:spcPts val="0"/>
              </a:spcAft>
              <a:buSzPts val="1050"/>
              <a:buChar char="●"/>
            </a:pPr>
            <a:r>
              <a:rPr b="1" lang="en-US" sz="1050"/>
              <a:t>Ensuring data is clearly defined and structured</a:t>
            </a:r>
            <a:endParaRPr b="1" sz="1050"/>
          </a:p>
          <a:p>
            <a:pPr indent="-295275" lvl="0" marL="736600" marR="279400" rtl="0">
              <a:lnSpc>
                <a:spcPct val="142857"/>
              </a:lnSpc>
              <a:spcBef>
                <a:spcPts val="0"/>
              </a:spcBef>
              <a:spcAft>
                <a:spcPts val="0"/>
              </a:spcAft>
              <a:buSzPts val="1050"/>
              <a:buChar char="●"/>
            </a:pPr>
            <a:r>
              <a:rPr b="1" lang="en-US" sz="1050"/>
              <a:t>Check and clean data formatting as needed - outliers, Nan’s data types, negative values, etc</a:t>
            </a:r>
            <a:endParaRPr b="1" sz="1050"/>
          </a:p>
          <a:p>
            <a:pPr indent="0" lvl="0" marL="0" rtl="0" algn="just">
              <a:lnSpc>
                <a:spcPct val="125000"/>
              </a:lnSpc>
              <a:spcBef>
                <a:spcPts val="0"/>
              </a:spcBef>
              <a:spcAft>
                <a:spcPts val="0"/>
              </a:spcAft>
              <a:buNone/>
            </a:pPr>
            <a:r>
              <a:t/>
            </a:r>
            <a:endParaRPr b="1" sz="1200">
              <a:solidFill>
                <a:schemeClr val="dk1"/>
              </a:solidFill>
            </a:endParaRPr>
          </a:p>
          <a:p>
            <a:pPr indent="0" lvl="0" marL="0" rtl="0" algn="just">
              <a:lnSpc>
                <a:spcPct val="125000"/>
              </a:lnSpc>
              <a:spcBef>
                <a:spcPts val="0"/>
              </a:spcBef>
              <a:spcAft>
                <a:spcPts val="0"/>
              </a:spcAft>
              <a:buNone/>
            </a:pPr>
            <a:r>
              <a:rPr b="1" lang="en-US" sz="1200">
                <a:solidFill>
                  <a:schemeClr val="dk1"/>
                </a:solidFill>
              </a:rPr>
              <a:t>Instructor Note:</a:t>
            </a:r>
            <a:r>
              <a:rPr lang="en-US" sz="1200">
                <a:solidFill>
                  <a:schemeClr val="dk1"/>
                </a:solidFill>
              </a:rPr>
              <a:t> During the </a:t>
            </a:r>
            <a:r>
              <a:rPr b="1" lang="en-US" sz="1200">
                <a:solidFill>
                  <a:schemeClr val="dk1"/>
                </a:solidFill>
              </a:rPr>
              <a:t>Preparing</a:t>
            </a:r>
            <a:r>
              <a:rPr lang="en-US" sz="1200">
                <a:solidFill>
                  <a:schemeClr val="dk1"/>
                </a:solidFill>
              </a:rPr>
              <a:t> process, guide students toward the following steps:</a:t>
            </a:r>
            <a:endParaRPr sz="1200">
              <a:solidFill>
                <a:schemeClr val="dk1"/>
              </a:solidFill>
            </a:endParaRPr>
          </a:p>
          <a:p>
            <a:pPr indent="-295275" lvl="0" marL="736600" marR="279400" rtl="0">
              <a:lnSpc>
                <a:spcPct val="142857"/>
              </a:lnSpc>
              <a:spcBef>
                <a:spcPts val="1100"/>
              </a:spcBef>
              <a:spcAft>
                <a:spcPts val="0"/>
              </a:spcAft>
              <a:buClr>
                <a:schemeClr val="dk1"/>
              </a:buClr>
              <a:buSzPts val="1050"/>
              <a:buChar char="●"/>
            </a:pPr>
            <a:r>
              <a:rPr lang="en-US" sz="1050">
                <a:solidFill>
                  <a:schemeClr val="dk1"/>
                </a:solidFill>
              </a:rPr>
              <a:t>Reading any documentation provided with the data (e.g., the data dictionary above).</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Performing exploratory surface analysis via filtering, sorting, and simple visualizations.</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Describing the data structure and the information being collected.</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Exploring variables and data types via SELECT statements.</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Assessing preliminary outliers and trends.</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Verifying the quality of the data (feedback loop -&gt; 1).</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Sampling the data and determining sampling methodology.</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Iterating and exploring outliers and null values via SELECT statements.</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Assessing qualitative versus quantitative data.</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Formatting and cleaning data in Python (e.g., dates, number signs, formatting).</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Defining how to appropriately address missing values (cleaning).</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Categorizing, manipulating, slicing, formating, and integrating data.</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Formatting and combining different data points, separate columns, etc.</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Determining most appropriate methods for aggregating, cleaning, etc.</a:t>
            </a:r>
            <a:endParaRPr sz="1050">
              <a:solidFill>
                <a:schemeClr val="dk1"/>
              </a:solidFill>
            </a:endParaRPr>
          </a:p>
          <a:p>
            <a:pPr indent="-295275" lvl="0" marL="736600" marR="279400" rtl="0">
              <a:lnSpc>
                <a:spcPct val="142857"/>
              </a:lnSpc>
              <a:spcBef>
                <a:spcPts val="0"/>
              </a:spcBef>
              <a:spcAft>
                <a:spcPts val="0"/>
              </a:spcAft>
              <a:buClr>
                <a:schemeClr val="dk1"/>
              </a:buClr>
              <a:buSzPts val="1050"/>
              <a:buChar char="●"/>
            </a:pPr>
            <a:r>
              <a:rPr lang="en-US" sz="1050">
                <a:solidFill>
                  <a:schemeClr val="dk1"/>
                </a:solidFill>
              </a:rPr>
              <a:t>Creating the necessary derived columns from the data (new data).</a:t>
            </a:r>
            <a:endParaRPr sz="1050">
              <a:solidFill>
                <a:schemeClr val="dk1"/>
              </a:solidFill>
            </a:endParaRPr>
          </a:p>
          <a:p>
            <a:pPr indent="0" lvl="0" marL="0" marR="279400" rtl="0">
              <a:lnSpc>
                <a:spcPct val="142857"/>
              </a:lnSpc>
              <a:spcBef>
                <a:spcPts val="1100"/>
              </a:spcBef>
              <a:spcAft>
                <a:spcPts val="0"/>
              </a:spcAft>
              <a:buNone/>
            </a:pPr>
            <a:r>
              <a:t/>
            </a:r>
            <a:endParaRPr b="1" sz="1050"/>
          </a:p>
          <a:p>
            <a:pPr indent="0" lvl="0" marL="0" marR="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3" name="Shape 38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50">
                <a:solidFill>
                  <a:schemeClr val="dk1"/>
                </a:solidFill>
                <a:highlight>
                  <a:srgbClr val="FFFFFF"/>
                </a:highlight>
              </a:rPr>
              <a:t>What sort of questions do these types of statistics allow us to answer? Why would we do this?</a:t>
            </a:r>
            <a:endParaRPr b="1"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b="1" lang="en-US" sz="1050">
                <a:solidFill>
                  <a:schemeClr val="dk1"/>
                </a:solidFill>
                <a:highlight>
                  <a:srgbClr val="FFFFFF"/>
                </a:highlight>
              </a:rPr>
              <a:t>Check for understanding: Lets pause here and go over a data set and guess at what types  of analysis we might want to </a:t>
            </a:r>
            <a:endParaRPr b="1"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b="1" lang="en-US" sz="1050">
                <a:solidFill>
                  <a:schemeClr val="dk1"/>
                </a:solidFill>
                <a:highlight>
                  <a:srgbClr val="FFFFFF"/>
                </a:highlight>
              </a:rPr>
              <a:t>Divide into groups and look at the Ames dataset</a:t>
            </a:r>
            <a:endParaRPr b="1" sz="1050">
              <a:solidFill>
                <a:schemeClr val="dk1"/>
              </a:solidFill>
              <a:highlight>
                <a:srgbClr val="FFFFFF"/>
              </a:highlight>
            </a:endParaRPr>
          </a:p>
          <a:p>
            <a:pPr indent="0" lvl="0" marL="0" marR="0" rtl="0" algn="l">
              <a:spcBef>
                <a:spcPts val="0"/>
              </a:spcBef>
              <a:spcAft>
                <a:spcPts val="0"/>
              </a:spcAft>
              <a:buNone/>
            </a:pPr>
            <a:r>
              <a:t/>
            </a:r>
            <a:endParaRPr b="1" sz="1050">
              <a:solidFill>
                <a:schemeClr val="dk1"/>
              </a:solidFill>
              <a:highlight>
                <a:srgbClr val="FFFFFF"/>
              </a:highlight>
            </a:endParaRPr>
          </a:p>
          <a:p>
            <a:pPr indent="0" lvl="0" marL="0" marR="0" rtl="0" algn="l">
              <a:spcBef>
                <a:spcPts val="0"/>
              </a:spcBef>
              <a:spcAft>
                <a:spcPts val="0"/>
              </a:spcAft>
              <a:buNone/>
            </a:pPr>
            <a:r>
              <a:t/>
            </a:r>
            <a:endParaRPr b="1" sz="105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90" name="Shape 39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50">
                <a:solidFill>
                  <a:schemeClr val="dk1"/>
                </a:solidFill>
                <a:highlight>
                  <a:srgbClr val="FFFFFF"/>
                </a:highlight>
              </a:rPr>
              <a:t>What sort of questions do these types of statistics allow us to answer? Why would we do this?</a:t>
            </a:r>
            <a:endParaRPr b="1"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b="1" lang="en-US" sz="1050">
                <a:solidFill>
                  <a:schemeClr val="dk1"/>
                </a:solidFill>
                <a:highlight>
                  <a:srgbClr val="FFFFFF"/>
                </a:highlight>
              </a:rPr>
              <a:t>Check for understanding: Lets pause here and go over a data set and guess at what types  of analysis we might want to </a:t>
            </a:r>
            <a:endParaRPr b="1"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b="1" lang="en-US" sz="1050">
                <a:solidFill>
                  <a:schemeClr val="dk1"/>
                </a:solidFill>
                <a:highlight>
                  <a:srgbClr val="FFFFFF"/>
                </a:highlight>
              </a:rPr>
              <a:t>Divide into groups and look at the Ames dataset</a:t>
            </a:r>
            <a:endParaRPr b="1" sz="1050">
              <a:solidFill>
                <a:schemeClr val="dk1"/>
              </a:solidFill>
              <a:highlight>
                <a:srgbClr val="FFFFFF"/>
              </a:highlight>
            </a:endParaRPr>
          </a:p>
          <a:p>
            <a:pPr indent="-295275" lvl="0" marL="457200" marR="279400" rtl="0">
              <a:lnSpc>
                <a:spcPct val="142857"/>
              </a:lnSpc>
              <a:spcBef>
                <a:spcPts val="0"/>
              </a:spcBef>
              <a:spcAft>
                <a:spcPts val="0"/>
              </a:spcAft>
              <a:buClr>
                <a:schemeClr val="dk1"/>
              </a:buClr>
              <a:buSzPts val="1050"/>
              <a:buChar char="-"/>
            </a:pPr>
            <a:r>
              <a:rPr lang="en-US" sz="1050">
                <a:solidFill>
                  <a:schemeClr val="dk1"/>
                </a:solidFill>
              </a:rPr>
              <a:t>Did you reject or fail to reject your hypotheses?</a:t>
            </a:r>
            <a:endParaRPr sz="1050">
              <a:solidFill>
                <a:schemeClr val="dk1"/>
              </a:solidFill>
            </a:endParaRPr>
          </a:p>
          <a:p>
            <a:pPr indent="-295275" lvl="1" marL="914400" marR="546100" rtl="0">
              <a:lnSpc>
                <a:spcPct val="142857"/>
              </a:lnSpc>
              <a:spcBef>
                <a:spcPts val="0"/>
              </a:spcBef>
              <a:spcAft>
                <a:spcPts val="0"/>
              </a:spcAft>
              <a:buClr>
                <a:schemeClr val="dk1"/>
              </a:buClr>
              <a:buSzPts val="1050"/>
              <a:buChar char="-"/>
            </a:pPr>
            <a:r>
              <a:rPr lang="en-US" sz="1050">
                <a:solidFill>
                  <a:schemeClr val="dk1"/>
                </a:solidFill>
              </a:rPr>
              <a:t>What does this mean for your project?</a:t>
            </a:r>
            <a:endParaRPr sz="1050">
              <a:solidFill>
                <a:schemeClr val="dk1"/>
              </a:solidFill>
            </a:endParaRPr>
          </a:p>
          <a:p>
            <a:pPr indent="-295275" lvl="1" marL="914400" marR="546100" rtl="0">
              <a:lnSpc>
                <a:spcPct val="142857"/>
              </a:lnSpc>
              <a:spcBef>
                <a:spcPts val="0"/>
              </a:spcBef>
              <a:spcAft>
                <a:spcPts val="0"/>
              </a:spcAft>
              <a:buClr>
                <a:schemeClr val="dk1"/>
              </a:buClr>
              <a:buSzPts val="1050"/>
              <a:buChar char="-"/>
            </a:pPr>
            <a:r>
              <a:rPr lang="en-US" sz="1050">
                <a:solidFill>
                  <a:schemeClr val="dk1"/>
                </a:solidFill>
              </a:rPr>
              <a:t>What does this mean for your client?</a:t>
            </a:r>
            <a:endParaRPr sz="1050">
              <a:solidFill>
                <a:schemeClr val="dk1"/>
              </a:solidFill>
            </a:endParaRPr>
          </a:p>
          <a:p>
            <a:pPr indent="-295275" lvl="0" marL="457200" marR="279400" rtl="0">
              <a:lnSpc>
                <a:spcPct val="142857"/>
              </a:lnSpc>
              <a:spcBef>
                <a:spcPts val="0"/>
              </a:spcBef>
              <a:spcAft>
                <a:spcPts val="0"/>
              </a:spcAft>
              <a:buClr>
                <a:schemeClr val="dk1"/>
              </a:buClr>
              <a:buSzPts val="1050"/>
              <a:buChar char="-"/>
            </a:pPr>
            <a:r>
              <a:rPr lang="en-US" sz="1050">
                <a:solidFill>
                  <a:schemeClr val="dk1"/>
                </a:solidFill>
              </a:rPr>
              <a:t>Were your questions answered?</a:t>
            </a:r>
            <a:endParaRPr sz="1050">
              <a:solidFill>
                <a:schemeClr val="dk1"/>
              </a:solidFill>
            </a:endParaRPr>
          </a:p>
          <a:p>
            <a:pPr indent="-295275" lvl="1" marL="914400" marR="546100" rtl="0">
              <a:lnSpc>
                <a:spcPct val="142857"/>
              </a:lnSpc>
              <a:spcBef>
                <a:spcPts val="0"/>
              </a:spcBef>
              <a:spcAft>
                <a:spcPts val="0"/>
              </a:spcAft>
              <a:buClr>
                <a:schemeClr val="dk1"/>
              </a:buClr>
              <a:buSzPts val="1050"/>
              <a:buChar char="-"/>
            </a:pPr>
            <a:r>
              <a:rPr lang="en-US" sz="1050">
                <a:solidFill>
                  <a:schemeClr val="dk1"/>
                </a:solidFill>
              </a:rPr>
              <a:t>Which ones?</a:t>
            </a:r>
            <a:endParaRPr sz="1050">
              <a:solidFill>
                <a:schemeClr val="dk1"/>
              </a:solidFill>
            </a:endParaRPr>
          </a:p>
          <a:p>
            <a:pPr indent="-295275" lvl="1" marL="914400" marR="546100" rtl="0">
              <a:lnSpc>
                <a:spcPct val="142857"/>
              </a:lnSpc>
              <a:spcBef>
                <a:spcPts val="0"/>
              </a:spcBef>
              <a:spcAft>
                <a:spcPts val="0"/>
              </a:spcAft>
              <a:buClr>
                <a:schemeClr val="dk1"/>
              </a:buClr>
              <a:buSzPts val="1050"/>
              <a:buChar char="-"/>
            </a:pPr>
            <a:r>
              <a:rPr lang="en-US" sz="1050">
                <a:solidFill>
                  <a:schemeClr val="dk1"/>
                </a:solidFill>
              </a:rPr>
              <a:t>What do you need to do to answer the ones that weren't?</a:t>
            </a:r>
            <a:endParaRPr sz="1050">
              <a:solidFill>
                <a:schemeClr val="dk1"/>
              </a:solidFill>
            </a:endParaRPr>
          </a:p>
          <a:p>
            <a:pPr indent="-295275" lvl="0" marL="457200" marR="279400" rtl="0">
              <a:lnSpc>
                <a:spcPct val="142857"/>
              </a:lnSpc>
              <a:spcBef>
                <a:spcPts val="0"/>
              </a:spcBef>
              <a:spcAft>
                <a:spcPts val="0"/>
              </a:spcAft>
              <a:buClr>
                <a:schemeClr val="dk1"/>
              </a:buClr>
              <a:buSzPts val="1050"/>
              <a:buChar char="-"/>
            </a:pPr>
            <a:r>
              <a:rPr lang="en-US" sz="1050">
                <a:solidFill>
                  <a:schemeClr val="dk1"/>
                </a:solidFill>
              </a:rPr>
              <a:t>Do your findings support any business recommendations, actions, or decisions?</a:t>
            </a:r>
            <a:endParaRPr sz="1050">
              <a:solidFill>
                <a:schemeClr val="dk1"/>
              </a:solidFill>
            </a:endParaRPr>
          </a:p>
          <a:p>
            <a:pPr indent="-295275" lvl="1" marL="914400" marR="546100" rtl="0">
              <a:lnSpc>
                <a:spcPct val="142857"/>
              </a:lnSpc>
              <a:spcBef>
                <a:spcPts val="0"/>
              </a:spcBef>
              <a:spcAft>
                <a:spcPts val="0"/>
              </a:spcAft>
              <a:buClr>
                <a:schemeClr val="dk1"/>
              </a:buClr>
              <a:buSzPts val="1050"/>
              <a:buChar char="-"/>
            </a:pPr>
            <a:r>
              <a:rPr lang="en-US" sz="1050">
                <a:solidFill>
                  <a:schemeClr val="dk1"/>
                </a:solidFill>
              </a:rPr>
              <a:t>Is there further supportive analysis?</a:t>
            </a:r>
            <a:endParaRPr sz="1050">
              <a:solidFill>
                <a:schemeClr val="dk1"/>
              </a:solidFill>
            </a:endParaRPr>
          </a:p>
          <a:p>
            <a:pPr indent="-295275" lvl="1" marL="914400" marR="546100" rtl="0">
              <a:lnSpc>
                <a:spcPct val="142857"/>
              </a:lnSpc>
              <a:spcBef>
                <a:spcPts val="0"/>
              </a:spcBef>
              <a:spcAft>
                <a:spcPts val="0"/>
              </a:spcAft>
              <a:buClr>
                <a:schemeClr val="dk1"/>
              </a:buClr>
              <a:buSzPts val="1050"/>
              <a:buChar char="-"/>
            </a:pPr>
            <a:r>
              <a:rPr lang="en-US" sz="1050">
                <a:solidFill>
                  <a:schemeClr val="dk1"/>
                </a:solidFill>
              </a:rPr>
              <a:t>How do your data support these recommendations?</a:t>
            </a:r>
            <a:endParaRPr sz="1050">
              <a:solidFill>
                <a:schemeClr val="dk1"/>
              </a:solidFill>
            </a:endParaRPr>
          </a:p>
          <a:p>
            <a:pPr indent="0" lvl="0" marL="0" marR="0" rtl="0" algn="l">
              <a:spcBef>
                <a:spcPts val="0"/>
              </a:spcBef>
              <a:spcAft>
                <a:spcPts val="0"/>
              </a:spcAft>
              <a:buNone/>
            </a:pPr>
            <a:r>
              <a:t/>
            </a:r>
            <a:endParaRPr b="1" sz="105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50">
                <a:solidFill>
                  <a:schemeClr val="dk1"/>
                </a:solidFill>
                <a:highlight>
                  <a:srgbClr val="FFFFFF"/>
                </a:highlight>
              </a:rPr>
              <a:t>What sort of questions do these types of statistics allow us to answer? Why would we do this?</a:t>
            </a:r>
            <a:endParaRPr b="1"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b="1" lang="en-US" sz="1050">
                <a:solidFill>
                  <a:schemeClr val="dk1"/>
                </a:solidFill>
                <a:highlight>
                  <a:srgbClr val="FFFFFF"/>
                </a:highlight>
              </a:rPr>
              <a:t>Check for understanding: Lets pause here and go over a data set and guess at what types  of analysis we might want to </a:t>
            </a:r>
            <a:endParaRPr b="1" sz="1050">
              <a:solidFill>
                <a:schemeClr val="dk1"/>
              </a:solidFill>
              <a:highlight>
                <a:srgbClr val="FFFFFF"/>
              </a:highlight>
            </a:endParaRPr>
          </a:p>
          <a:p>
            <a:pPr indent="-295275" lvl="0" marL="457200" marR="0" rtl="0" algn="l">
              <a:spcBef>
                <a:spcPts val="0"/>
              </a:spcBef>
              <a:spcAft>
                <a:spcPts val="0"/>
              </a:spcAft>
              <a:buClr>
                <a:schemeClr val="dk1"/>
              </a:buClr>
              <a:buSzPts val="1050"/>
              <a:buChar char="-"/>
            </a:pPr>
            <a:r>
              <a:rPr b="1" lang="en-US" sz="1050">
                <a:solidFill>
                  <a:schemeClr val="dk1"/>
                </a:solidFill>
                <a:highlight>
                  <a:srgbClr val="FFFFFF"/>
                </a:highlight>
              </a:rPr>
              <a:t>Divide into groups and look at the Ames dataset</a:t>
            </a:r>
            <a:endParaRPr b="1" sz="1050">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02" name="Shape 40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2" name="Shape 43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50" name="Shape 45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56" name="Shape 4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2" name="Shape 462"/>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8" name="Shape 228"/>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0" name="Shape 240"/>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6" name="Shape 246"/>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3" name="Shape 253"/>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9" name="Shape 259"/>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0.jpg"/><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6.png"/><Relationship Id="rId11" Type="http://schemas.openxmlformats.org/officeDocument/2006/relationships/image" Target="../media/image14.png"/><Relationship Id="rId10" Type="http://schemas.openxmlformats.org/officeDocument/2006/relationships/image" Target="../media/image15.png"/><Relationship Id="rId9"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4.jpg"/><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x">
  <p:cSld name="TITLE_AND_BODY">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pic>
        <p:nvPicPr>
          <p:cNvPr id="13" name="Shape 13"/>
          <p:cNvPicPr preferRelativeResize="0"/>
          <p:nvPr/>
        </p:nvPicPr>
        <p:blipFill rotWithShape="1">
          <a:blip r:embed="rId2">
            <a:alphaModFix/>
          </a:blip>
          <a:srcRect b="0" l="0" r="0" t="0"/>
          <a:stretch/>
        </p:blipFill>
        <p:spPr>
          <a:xfrm>
            <a:off x="634999" y="762000"/>
            <a:ext cx="2832102" cy="304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3" name="Shape 63"/>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64" name="Shape 64"/>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rts" showMasterSp="0">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4386429" y="2303347"/>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s" showMasterSp="0">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endParaRP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500" cy="67564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endParaRP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grpSp>
        <p:nvGrpSpPr>
          <p:cNvPr id="93" name="Shape 93"/>
          <p:cNvGrpSpPr/>
          <p:nvPr/>
        </p:nvGrpSpPr>
        <p:grpSpPr>
          <a:xfrm>
            <a:off x="4051299"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000000"/>
                  </a:solidFill>
                  <a:latin typeface="Arial"/>
                  <a:ea typeface="Arial"/>
                  <a:cs typeface="Arial"/>
                  <a:sym typeface="Arial"/>
                </a:rPr>
                <a:t>INSERT TERM</a:t>
              </a:r>
              <a:endParaRPr/>
            </a:p>
          </p:txBody>
        </p:sp>
        <p:sp>
          <p:nvSpPr>
            <p:cNvPr id="96" name="Shape 96"/>
            <p:cNvSpPr/>
            <p:nvPr/>
          </p:nvSpPr>
          <p:spPr>
            <a:xfrm>
              <a:off x="1651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97" name="Shape 97"/>
          <p:cNvGrpSpPr/>
          <p:nvPr/>
        </p:nvGrpSpPr>
        <p:grpSpPr>
          <a:xfrm>
            <a:off x="6362699"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0" name="Shape 100"/>
            <p:cNvSpPr/>
            <p:nvPr/>
          </p:nvSpPr>
          <p:spPr>
            <a:xfrm>
              <a:off x="177800" y="4191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1" name="Shape 101"/>
          <p:cNvGrpSpPr/>
          <p:nvPr/>
        </p:nvGrpSpPr>
        <p:grpSpPr>
          <a:xfrm>
            <a:off x="4051299" y="4114799"/>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4" name="Shape 104"/>
            <p:cNvSpPr/>
            <p:nvPr/>
          </p:nvSpPr>
          <p:spPr>
            <a:xfrm>
              <a:off x="1651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grpSp>
        <p:nvGrpSpPr>
          <p:cNvPr id="105" name="Shape 105"/>
          <p:cNvGrpSpPr/>
          <p:nvPr/>
        </p:nvGrpSpPr>
        <p:grpSpPr>
          <a:xfrm>
            <a:off x="6362699" y="4114799"/>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400" cy="233681"/>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INSERT TERM</a:t>
              </a:r>
              <a:endParaRPr/>
            </a:p>
          </p:txBody>
        </p:sp>
        <p:sp>
          <p:nvSpPr>
            <p:cNvPr id="108" name="Shape 108"/>
            <p:cNvSpPr/>
            <p:nvPr/>
          </p:nvSpPr>
          <p:spPr>
            <a:xfrm>
              <a:off x="177800" y="444500"/>
              <a:ext cx="1676400" cy="1415136"/>
            </a:xfrm>
            <a:prstGeom prst="rect">
              <a:avLst/>
            </a:prstGeom>
            <a:noFill/>
            <a:ln>
              <a:noFill/>
            </a:ln>
          </p:spPr>
          <p:txBody>
            <a:bodyPr anchorCtr="0" anchor="t" bIns="0" lIns="0" spcFirstLastPara="1" rIns="0" wrap="square" tIns="0">
              <a:noAutofit/>
            </a:bodyPr>
            <a:lstStyle/>
            <a:p>
              <a:pPr indent="0" lvl="0" marL="0" marR="0" rtl="0" algn="l">
                <a:lnSpc>
                  <a:spcPct val="133333"/>
                </a:lnSpc>
                <a:spcBef>
                  <a:spcPts val="0"/>
                </a:spcBef>
                <a:spcAft>
                  <a:spcPts val="0"/>
                </a:spcAft>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endParaRP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spcFirstLastPara="1" rIns="279400" wrap="square" tIns="279400">
            <a:noAutofit/>
          </a:bodyPr>
          <a:lstStyle/>
          <a:p>
            <a:pPr indent="0" lvl="0" marL="0" marR="0" rtl="0" algn="l">
              <a:lnSpc>
                <a:spcPct val="133333"/>
              </a:lnSpc>
              <a:spcBef>
                <a:spcPts val="0"/>
              </a:spcBef>
              <a:spcAft>
                <a:spcPts val="0"/>
              </a:spcAft>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showMasterSp="0">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300"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16" name="Shape 116"/>
          <p:cNvCxnSpPr/>
          <p:nvPr/>
        </p:nvCxnSpPr>
        <p:spPr>
          <a:xfrm flipH="1" rot="10800000">
            <a:off x="3911600" y="3243406"/>
            <a:ext cx="3735026" cy="291"/>
          </a:xfrm>
          <a:prstGeom prst="straightConnector1">
            <a:avLst/>
          </a:prstGeom>
          <a:noFill/>
          <a:ln>
            <a:noFill/>
          </a:ln>
        </p:spPr>
      </p:cxnSp>
      <p:cxnSp>
        <p:nvCxnSpPr>
          <p:cNvPr id="117" name="Shape 117"/>
          <p:cNvCxnSpPr/>
          <p:nvPr/>
        </p:nvCxnSpPr>
        <p:spPr>
          <a:xfrm flipH="1" rot="10800000">
            <a:off x="3911600" y="5381324"/>
            <a:ext cx="3735026" cy="291"/>
          </a:xfrm>
          <a:prstGeom prst="straightConnector1">
            <a:avLst/>
          </a:prstGeom>
          <a:noFill/>
          <a:ln>
            <a:noFill/>
          </a:ln>
        </p:spPr>
      </p:cxnSp>
      <p:sp>
        <p:nvSpPr>
          <p:cNvPr id="118" name="Shape 118"/>
          <p:cNvSpPr/>
          <p:nvPr/>
        </p:nvSpPr>
        <p:spPr>
          <a:xfrm>
            <a:off x="3911600" y="2989696"/>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TIMING</a:t>
            </a:r>
            <a:endParaRPr/>
          </a:p>
        </p:txBody>
      </p:sp>
      <p:sp>
        <p:nvSpPr>
          <p:cNvPr id="119" name="Shape 119"/>
          <p:cNvSpPr/>
          <p:nvPr/>
        </p:nvSpPr>
        <p:spPr>
          <a:xfrm>
            <a:off x="3911600" y="5114914"/>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cxnSp>
        <p:nvCxnSpPr>
          <p:cNvPr id="120" name="Shape 120"/>
          <p:cNvCxnSpPr/>
          <p:nvPr/>
        </p:nvCxnSpPr>
        <p:spPr>
          <a:xfrm flipH="1" rot="10800000">
            <a:off x="3911600" y="2223009"/>
            <a:ext cx="3735026" cy="291"/>
          </a:xfrm>
          <a:prstGeom prst="straightConnector1">
            <a:avLst/>
          </a:prstGeom>
          <a:noFill/>
          <a:ln>
            <a:noFill/>
          </a:ln>
        </p:spPr>
      </p:cxnSp>
      <p:sp>
        <p:nvSpPr>
          <p:cNvPr id="121" name="Shape 121"/>
          <p:cNvSpPr/>
          <p:nvPr/>
        </p:nvSpPr>
        <p:spPr>
          <a:xfrm>
            <a:off x="3911600" y="1969299"/>
            <a:ext cx="3733800" cy="25400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cxnSp>
        <p:nvCxnSpPr>
          <p:cNvPr id="122" name="Shape 122"/>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amp;A" showMasterSp="0">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26" name="Shape 126"/>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Q&amp;A</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it Tickets" showMasterSp="0">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30" name="Shape 130"/>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EXIT TICKETS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copy" showMasterSp="0">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300"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9"/>
              <a:ext cx="1079500" cy="233682"/>
            </a:xfrm>
            <a:prstGeom prst="rect">
              <a:avLst/>
            </a:prstGeom>
            <a:noFill/>
            <a:ln>
              <a:noFill/>
            </a:ln>
          </p:spPr>
          <p:txBody>
            <a:bodyPr anchorCtr="0" anchor="ctr" bIns="0" lIns="0" spcFirstLastPara="1" rIns="0" wrap="square" tIns="0">
              <a:noAutofit/>
            </a:bodyPr>
            <a:lstStyle/>
            <a:p>
              <a:pPr indent="0" lvl="0" marL="0" marR="0" rtl="0" algn="ctr">
                <a:lnSpc>
                  <a:spcPct val="75000"/>
                </a:lnSpc>
                <a:spcBef>
                  <a:spcPts val="0"/>
                </a:spcBef>
                <a:spcAft>
                  <a:spcPts val="0"/>
                </a:spcAft>
                <a:buNone/>
              </a:pPr>
              <a:r>
                <a:rPr b="1" i="0" lang="en-US" sz="1800" u="none" cap="none" strike="noStrike">
                  <a:solidFill>
                    <a:srgbClr val="FFFFFF"/>
                  </a:solidFill>
                  <a:latin typeface="Arial"/>
                  <a:ea typeface="Arial"/>
                  <a:cs typeface="Arial"/>
                  <a:sym typeface="Arial"/>
                </a:rPr>
                <a:t>EXERCISE</a:t>
              </a:r>
              <a:endParaRPr/>
            </a:p>
          </p:txBody>
        </p:sp>
      </p:grpSp>
      <p:cxnSp>
        <p:nvCxnSpPr>
          <p:cNvPr id="138" name="Shape 138"/>
          <p:cNvCxnSpPr/>
          <p:nvPr/>
        </p:nvCxnSpPr>
        <p:spPr>
          <a:xfrm flipH="1" rot="10800000">
            <a:off x="3225800" y="1803659"/>
            <a:ext cx="1" cy="4430479"/>
          </a:xfrm>
          <a:prstGeom prst="straightConnector1">
            <a:avLst/>
          </a:prstGeom>
          <a:noFill/>
          <a:ln cap="flat" cmpd="sng" w="12700">
            <a:solidFill>
              <a:srgbClr val="EAEAEA"/>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2">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10"/>
            <a:ext cx="3735026" cy="290"/>
          </a:xfrm>
          <a:prstGeom prst="straightConnector1">
            <a:avLst/>
          </a:prstGeom>
          <a:noFill/>
          <a:ln>
            <a:noFill/>
          </a:ln>
        </p:spPr>
      </p:cxnSp>
      <p:cxnSp>
        <p:nvCxnSpPr>
          <p:cNvPr id="143" name="Shape 143"/>
          <p:cNvCxnSpPr/>
          <p:nvPr/>
        </p:nvCxnSpPr>
        <p:spPr>
          <a:xfrm flipH="1" rot="10800000">
            <a:off x="635000" y="2781142"/>
            <a:ext cx="7742696" cy="159"/>
          </a:xfrm>
          <a:prstGeom prst="straightConnector1">
            <a:avLst/>
          </a:prstGeom>
          <a:noFill/>
          <a:ln>
            <a:noFill/>
          </a:ln>
        </p:spPr>
      </p:cxnSp>
      <p:sp>
        <p:nvSpPr>
          <p:cNvPr id="144" name="Shape 144"/>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145" name="Shape 145"/>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
        <p:nvSpPr>
          <p:cNvPr id="146" name="Shape 146"/>
          <p:cNvSpPr txBox="1"/>
          <p:nvPr>
            <p:ph idx="12" type="sldNum"/>
          </p:nvPr>
        </p:nvSpPr>
        <p:spPr>
          <a:xfrm>
            <a:off x="1201420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2">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49" name="Shape 149"/>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hapter" showMasterSp="0">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2">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2">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2">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Smart Phones" showMasterSp="0">
  <p:cSld name="Content: Smart Phones 2">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6"/>
            <a:ext cx="4043866" cy="6057901"/>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700" cy="5514678"/>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2"/>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6" name="Shape 176"/>
          <p:cNvSpPr/>
          <p:nvPr/>
        </p:nvSpPr>
        <p:spPr>
          <a:xfrm>
            <a:off x="9182100" y="3835400"/>
            <a:ext cx="1707947" cy="254000"/>
          </a:xfrm>
          <a:prstGeom prst="rect">
            <a:avLst/>
          </a:prstGeom>
          <a:noFill/>
          <a:ln>
            <a:noFill/>
          </a:ln>
        </p:spPr>
        <p:txBody>
          <a:bodyPr anchorCtr="0" anchor="t" bIns="38100" lIns="38100" spcFirstLastPara="1" rIns="38100" wrap="square" tIns="381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Drag an object here</a:t>
            </a:r>
            <a:endParaRPr/>
          </a:p>
        </p:txBody>
      </p:sp>
      <p:sp>
        <p:nvSpPr>
          <p:cNvPr id="177" name="Shape 177"/>
          <p:cNvSpPr txBox="1"/>
          <p:nvPr>
            <p:ph idx="1" type="body"/>
          </p:nvPr>
        </p:nvSpPr>
        <p:spPr>
          <a:xfrm>
            <a:off x="1841500" y="1981200"/>
            <a:ext cx="2311400" cy="3962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buNone/>
              <a:defRPr/>
            </a:lvl1pPr>
            <a:lvl2pPr indent="0" lvl="1" marL="0" marR="0" rtl="0" algn="l">
              <a:lnSpc>
                <a:spcPct val="100000"/>
              </a:lnSpc>
              <a:buNone/>
              <a:defRPr/>
            </a:lvl2pPr>
            <a:lvl3pPr indent="0" lvl="2" marL="0" marR="0" rtl="0" algn="l">
              <a:lnSpc>
                <a:spcPct val="100000"/>
              </a:lnSpc>
              <a:buNone/>
              <a:defRPr/>
            </a:lvl3pPr>
            <a:lvl4pPr indent="0" lvl="3" marL="0" marR="0" rtl="0" algn="l">
              <a:lnSpc>
                <a:spcPct val="100000"/>
              </a:lnSpc>
              <a:buNone/>
              <a:defRPr/>
            </a:lvl4pPr>
            <a:lvl5pPr indent="0" lvl="4" marL="0" marR="0" rtl="0" algn="l">
              <a:lnSpc>
                <a:spcPct val="100000"/>
              </a:lnSpc>
              <a:buNone/>
              <a:defRPr/>
            </a:lvl5pPr>
            <a:lvl6pPr indent="0" lvl="5" marL="0" marR="0" rtl="0" algn="l">
              <a:lnSpc>
                <a:spcPct val="100000"/>
              </a:lnSpc>
              <a:buNone/>
              <a:defRPr/>
            </a:lvl6pPr>
            <a:lvl7pPr indent="0" lvl="6" marL="0" marR="0" rtl="0" algn="l">
              <a:lnSpc>
                <a:spcPct val="100000"/>
              </a:lnSpc>
              <a:buNone/>
              <a:defRPr/>
            </a:lvl7pPr>
            <a:lvl8pPr indent="0" lvl="7" marL="0" marR="0" rtl="0" algn="l">
              <a:lnSpc>
                <a:spcPct val="100000"/>
              </a:lnSpc>
              <a:buNone/>
              <a:defRPr/>
            </a:lvl8pPr>
            <a:lvl9pPr indent="0" lvl="8" marL="0" marR="0" rtl="0" algn="l">
              <a:lnSpc>
                <a:spcPct val="100000"/>
              </a:lnSpc>
              <a:buNone/>
              <a:defRPr/>
            </a:lvl9pPr>
          </a:lstStyle>
          <a:p>
            <a:pPr indent="-88900" lvl="0" marL="0">
              <a:spcBef>
                <a:spcPts val="0"/>
              </a:spcBef>
              <a:spcAft>
                <a:spcPts val="0"/>
              </a:spcAft>
              <a:buSzPts val="1400"/>
              <a:buChar char="●"/>
            </a:pPr>
            <a:r>
              <a:t/>
            </a:r>
            <a:endParaRPr/>
          </a:p>
          <a:p>
            <a:pPr indent="139700" lvl="1" marL="0">
              <a:spcBef>
                <a:spcPts val="0"/>
              </a:spcBef>
              <a:spcAft>
                <a:spcPts val="0"/>
              </a:spcAft>
              <a:buSzPts val="1400"/>
              <a:buChar char="○"/>
            </a:pPr>
            <a:r>
              <a:t/>
            </a:r>
            <a:endParaRPr/>
          </a:p>
          <a:p>
            <a:pPr indent="368300" lvl="2" marL="0">
              <a:spcBef>
                <a:spcPts val="0"/>
              </a:spcBef>
              <a:spcAft>
                <a:spcPts val="0"/>
              </a:spcAft>
              <a:buSzPts val="1400"/>
              <a:buChar char="■"/>
            </a:pPr>
            <a:r>
              <a:t/>
            </a:r>
            <a:endParaRPr/>
          </a:p>
          <a:p>
            <a:pPr indent="596900" lvl="3" marL="0">
              <a:spcBef>
                <a:spcPts val="0"/>
              </a:spcBef>
              <a:spcAft>
                <a:spcPts val="0"/>
              </a:spcAft>
              <a:buSzPts val="1400"/>
              <a:buChar char="●"/>
            </a:pPr>
            <a:r>
              <a:t/>
            </a:r>
            <a:endParaRPr/>
          </a:p>
          <a:p>
            <a:pPr indent="825500" lvl="4" marL="0">
              <a:spcBef>
                <a:spcPts val="0"/>
              </a:spcBef>
              <a:spcAft>
                <a:spcPts val="0"/>
              </a:spcAft>
              <a:buSzPts val="1400"/>
              <a:buChar char="○"/>
            </a:pPr>
            <a:r>
              <a:t/>
            </a:r>
            <a:endParaRPr/>
          </a:p>
          <a:p>
            <a:pPr indent="1054100" lvl="5" marL="0">
              <a:spcBef>
                <a:spcPts val="0"/>
              </a:spcBef>
              <a:spcAft>
                <a:spcPts val="0"/>
              </a:spcAft>
              <a:buSzPts val="1400"/>
              <a:buChar char="■"/>
            </a:pPr>
            <a:r>
              <a:t/>
            </a:r>
            <a:endParaRPr/>
          </a:p>
          <a:p>
            <a:pPr indent="1282700" lvl="6" marL="0">
              <a:spcBef>
                <a:spcPts val="0"/>
              </a:spcBef>
              <a:spcAft>
                <a:spcPts val="0"/>
              </a:spcAft>
              <a:buSzPts val="1400"/>
              <a:buChar char="●"/>
            </a:pPr>
            <a:r>
              <a:t/>
            </a:r>
            <a:endParaRPr/>
          </a:p>
          <a:p>
            <a:pPr indent="1511300" lvl="7" marL="0">
              <a:spcBef>
                <a:spcPts val="0"/>
              </a:spcBef>
              <a:spcAft>
                <a:spcPts val="0"/>
              </a:spcAft>
              <a:buSzPts val="1400"/>
              <a:buChar char="○"/>
            </a:pPr>
            <a:r>
              <a:t/>
            </a:r>
            <a:endParaRPr/>
          </a:p>
          <a:p>
            <a:pPr indent="1739900" lvl="8" marL="0">
              <a:spcBef>
                <a:spcPts val="0"/>
              </a:spcBef>
              <a:spcAft>
                <a:spcPts val="0"/>
              </a:spcAft>
              <a:buSzPts val="1400"/>
              <a:buChar char="■"/>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scussion" showMasterSp="0">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lim="8000"/>
            <a:headEnd len="sm" w="sm" type="none"/>
            <a:tailEnd len="sm" w="sm"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lim="8000"/>
            <a:headEnd len="sm" w="sm" type="none"/>
            <a:tailEnd len="sm" w="sm" type="none"/>
          </a:ln>
        </p:spPr>
      </p:cxnSp>
      <p:sp>
        <p:nvSpPr>
          <p:cNvPr id="182" name="Shape 182"/>
          <p:cNvSpPr/>
          <p:nvPr/>
        </p:nvSpPr>
        <p:spPr>
          <a:xfrm>
            <a:off x="635000" y="1473200"/>
            <a:ext cx="11734800" cy="14605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12000" u="none" cap="none" strike="noStrike">
                <a:solidFill>
                  <a:srgbClr val="FFFFFF"/>
                </a:solidFill>
                <a:latin typeface="Arial"/>
                <a:ea typeface="Arial"/>
                <a:cs typeface="Arial"/>
                <a:sym typeface="Arial"/>
              </a:rPr>
              <a:t>DISCUSSION TIME</a:t>
            </a:r>
            <a:endParaRPr/>
          </a:p>
        </p:txBody>
      </p:sp>
      <p:sp>
        <p:nvSpPr>
          <p:cNvPr id="183" name="Shape 183"/>
          <p:cNvSpPr txBox="1"/>
          <p:nvPr>
            <p:ph idx="12" type="sldNum"/>
          </p:nvPr>
        </p:nvSpPr>
        <p:spPr>
          <a:xfrm>
            <a:off x="12030450" y="739139"/>
            <a:ext cx="345949" cy="426722"/>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buNone/>
              <a:defRPr/>
            </a:lvl1pPr>
            <a:lvl2pPr indent="0" lvl="1" marL="0" marR="0" rtl="0" algn="r">
              <a:lnSpc>
                <a:spcPct val="100000"/>
              </a:lnSpc>
              <a:buNone/>
              <a:defRPr/>
            </a:lvl2pPr>
            <a:lvl3pPr indent="0" lvl="2" marL="0" marR="0" rtl="0" algn="r">
              <a:lnSpc>
                <a:spcPct val="100000"/>
              </a:lnSpc>
              <a:buNone/>
              <a:defRPr/>
            </a:lvl3pPr>
            <a:lvl4pPr indent="0" lvl="3" marL="0" marR="0" rtl="0" algn="r">
              <a:lnSpc>
                <a:spcPct val="100000"/>
              </a:lnSpc>
              <a:buNone/>
              <a:defRPr/>
            </a:lvl4pPr>
            <a:lvl5pPr indent="0" lvl="4" marL="0" marR="0" rtl="0" algn="r">
              <a:lnSpc>
                <a:spcPct val="100000"/>
              </a:lnSpc>
              <a:buNone/>
              <a:defRPr/>
            </a:lvl5pPr>
            <a:lvl6pPr indent="0" lvl="5" marL="0" marR="0" rtl="0" algn="r">
              <a:lnSpc>
                <a:spcPct val="100000"/>
              </a:lnSpc>
              <a:buNone/>
              <a:defRPr/>
            </a:lvl6pPr>
            <a:lvl7pPr indent="0" lvl="6" marL="0" marR="0" rtl="0" algn="r">
              <a:lnSpc>
                <a:spcPct val="100000"/>
              </a:lnSpc>
              <a:buNone/>
              <a:defRPr/>
            </a:lvl7pPr>
            <a:lvl8pPr indent="0" lvl="7" marL="0" marR="0" rtl="0" algn="r">
              <a:lnSpc>
                <a:spcPct val="100000"/>
              </a:lnSpc>
              <a:buNone/>
              <a:defRPr/>
            </a:lvl8pPr>
            <a:lvl9pPr indent="0" lvl="8" marL="0" marR="0" rtl="0" algn="r">
              <a:lnSpc>
                <a:spcPct val="100000"/>
              </a:lnSpc>
              <a:buNone/>
              <a:defRPr/>
            </a:lvl9pPr>
          </a:lstStyle>
          <a:p>
            <a:pPr indent="-88900" lvl="0" marL="0">
              <a:spcBef>
                <a:spcPts val="0"/>
              </a:spcBef>
              <a:spcAft>
                <a:spcPts val="0"/>
              </a:spcAft>
              <a:buSzPts val="1400"/>
              <a:buChar char="●"/>
            </a:pPr>
            <a:r>
              <a:t/>
            </a:r>
            <a:endParaRPr/>
          </a:p>
          <a:p>
            <a:pPr indent="139700" lvl="1" marL="0" algn="l">
              <a:spcBef>
                <a:spcPts val="0"/>
              </a:spcBef>
              <a:spcAft>
                <a:spcPts val="0"/>
              </a:spcAft>
              <a:buSzPts val="1400"/>
              <a:buChar char="○"/>
            </a:pPr>
            <a:r>
              <a:t/>
            </a:r>
            <a:endParaRPr/>
          </a:p>
          <a:p>
            <a:pPr indent="368300" lvl="2" marL="0" algn="l">
              <a:spcBef>
                <a:spcPts val="0"/>
              </a:spcBef>
              <a:spcAft>
                <a:spcPts val="0"/>
              </a:spcAft>
              <a:buSzPts val="1400"/>
              <a:buChar char="■"/>
            </a:pPr>
            <a:r>
              <a:t/>
            </a:r>
            <a:endParaRPr/>
          </a:p>
          <a:p>
            <a:pPr indent="596900" lvl="3" marL="0" algn="l">
              <a:spcBef>
                <a:spcPts val="0"/>
              </a:spcBef>
              <a:spcAft>
                <a:spcPts val="0"/>
              </a:spcAft>
              <a:buSzPts val="1400"/>
              <a:buChar char="●"/>
            </a:pPr>
            <a:r>
              <a:t/>
            </a:r>
            <a:endParaRPr/>
          </a:p>
          <a:p>
            <a:pPr indent="825500" lvl="4" marL="0" algn="l">
              <a:spcBef>
                <a:spcPts val="0"/>
              </a:spcBef>
              <a:spcAft>
                <a:spcPts val="0"/>
              </a:spcAft>
              <a:buSzPts val="1400"/>
              <a:buChar char="○"/>
            </a:pPr>
            <a:r>
              <a:t/>
            </a:r>
            <a:endParaRPr/>
          </a:p>
          <a:p>
            <a:pPr indent="1054100" lvl="5" marL="0" algn="l">
              <a:spcBef>
                <a:spcPts val="0"/>
              </a:spcBef>
              <a:spcAft>
                <a:spcPts val="0"/>
              </a:spcAft>
              <a:buSzPts val="1400"/>
              <a:buChar char="■"/>
            </a:pPr>
            <a:r>
              <a:t/>
            </a:r>
            <a:endParaRPr/>
          </a:p>
          <a:p>
            <a:pPr indent="1282700" lvl="6" marL="0" algn="l">
              <a:spcBef>
                <a:spcPts val="0"/>
              </a:spcBef>
              <a:spcAft>
                <a:spcPts val="0"/>
              </a:spcAft>
              <a:buSzPts val="1400"/>
              <a:buChar char="●"/>
            </a:pPr>
            <a:r>
              <a:t/>
            </a:r>
            <a:endParaRPr/>
          </a:p>
          <a:p>
            <a:pPr indent="1511300" lvl="7" marL="0" algn="l">
              <a:spcBef>
                <a:spcPts val="0"/>
              </a:spcBef>
              <a:spcAft>
                <a:spcPts val="0"/>
              </a:spcAft>
              <a:buSzPts val="1400"/>
              <a:buChar char="○"/>
            </a:pPr>
            <a:r>
              <a:t/>
            </a:r>
            <a:endParaRPr/>
          </a:p>
          <a:p>
            <a:pPr indent="1739900" lvl="8" marL="0" algn="l">
              <a:spcBef>
                <a:spcPts val="0"/>
              </a:spcBef>
              <a:spcAft>
                <a:spcPts val="0"/>
              </a:spcAft>
              <a:buSzPts val="1400"/>
              <a:buChar char="■"/>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showMasterSp="0">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showMasterSp="0">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ed Text w/ Source" showMasterSp="0">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n-Bulleted Text" showMasterSp="0">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showMasterSp="0">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Text, 1 Colum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
        <p:nvSpPr>
          <p:cNvPr id="19" name="Shape 1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rtl="0">
              <a:spcBef>
                <a:spcPts val="1000"/>
              </a:spcBef>
              <a:spcAft>
                <a:spcPts val="0"/>
              </a:spcAft>
              <a:buSzPts val="1400"/>
              <a:buChar char="●"/>
              <a:defRPr/>
            </a:lvl1pPr>
            <a:lvl2pPr indent="-317500" lvl="1" marL="914400" rtl="0">
              <a:spcBef>
                <a:spcPts val="1000"/>
              </a:spcBef>
              <a:spcAft>
                <a:spcPts val="0"/>
              </a:spcAft>
              <a:buSzPts val="1400"/>
              <a:buFont typeface="Merriweather Sans"/>
              <a:buChar char="‣"/>
              <a:defRPr/>
            </a:lvl2pPr>
            <a:lvl3pPr indent="-317500" lvl="2" marL="1371600" rtl="0">
              <a:spcBef>
                <a:spcPts val="1000"/>
              </a:spcBef>
              <a:spcAft>
                <a:spcPts val="0"/>
              </a:spcAft>
              <a:buSzPts val="1400"/>
              <a:buFont typeface="Merriweather Sans"/>
              <a:buChar char="‣"/>
              <a:defRPr/>
            </a:lvl3pPr>
            <a:lvl4pPr indent="-317500" lvl="3" marL="1828800" rtl="0">
              <a:spcBef>
                <a:spcPts val="1000"/>
              </a:spcBef>
              <a:spcAft>
                <a:spcPts val="0"/>
              </a:spcAft>
              <a:buSzPts val="1400"/>
              <a:buFont typeface="Merriweather Sans"/>
              <a:buChar char="‣"/>
              <a:defRPr/>
            </a:lvl4pPr>
            <a:lvl5pPr indent="-317500" lvl="4" marL="2286000" rtl="0">
              <a:spcBef>
                <a:spcPts val="1000"/>
              </a:spcBef>
              <a:spcAft>
                <a:spcPts val="0"/>
              </a:spcAft>
              <a:buSzPts val="1400"/>
              <a:buFont typeface="Merriweather Sans"/>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der Rev" showMasterSp="0">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Info" showMasterSp="0">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lim="8000"/>
            <a:headEnd len="sm" w="sm" type="none"/>
            <a:tailEnd len="sm" w="sm"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lim="8000"/>
            <a:headEnd len="sm" w="sm" type="none"/>
            <a:tailEnd len="sm" w="sm" type="none"/>
          </a:ln>
        </p:spPr>
      </p:cxnSp>
      <p:sp>
        <p:nvSpPr>
          <p:cNvPr id="205" name="Shape 205"/>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
        <p:nvSpPr>
          <p:cNvPr id="206" name="Shape 206"/>
          <p:cNvSpPr/>
          <p:nvPr/>
        </p:nvSpPr>
        <p:spPr>
          <a:xfrm>
            <a:off x="635000" y="2273300"/>
            <a:ext cx="11734800" cy="3810000"/>
          </a:xfrm>
          <a:prstGeom prst="rect">
            <a:avLst/>
          </a:prstGeom>
          <a:noFill/>
          <a:ln>
            <a:noFill/>
          </a:ln>
        </p:spPr>
        <p:txBody>
          <a:bodyPr anchorCtr="0" anchor="t" bIns="0" lIns="0" spcFirstLastPara="1" rIns="0" wrap="square" tIns="0">
            <a:noAutofit/>
          </a:bodyPr>
          <a:lstStyle/>
          <a:p>
            <a:pPr indent="-177800" lvl="1" marL="177800" marR="0" rtl="0" algn="l">
              <a:lnSpc>
                <a:spcPct val="110000"/>
              </a:lnSpc>
              <a:spcBef>
                <a:spcPts val="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One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Two</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Three</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Four</a:t>
            </a:r>
            <a:endParaRPr b="0" i="0" sz="2500" u="none" cap="none" strike="noStrike">
              <a:solidFill>
                <a:srgbClr val="FFFFFF"/>
              </a:solidFill>
              <a:latin typeface="Arial"/>
              <a:ea typeface="Arial"/>
              <a:cs typeface="Arial"/>
              <a:sym typeface="Arial"/>
            </a:endParaRPr>
          </a:p>
          <a:p>
            <a:pPr indent="-177800" lvl="1" marL="177800" marR="0" rtl="0" algn="l">
              <a:lnSpc>
                <a:spcPct val="110000"/>
              </a:lnSpc>
              <a:spcBef>
                <a:spcPts val="400"/>
              </a:spcBef>
              <a:spcAft>
                <a:spcPts val="0"/>
              </a:spcAft>
              <a:buClr>
                <a:srgbClr val="000000"/>
              </a:buClr>
              <a:buSzPts val="2125"/>
              <a:buFont typeface="Merriweather Sans"/>
              <a:buChar char="‣"/>
            </a:pPr>
            <a:r>
              <a:rPr b="0" i="0" lang="en-US" sz="2500" u="none" cap="none" strike="noStrike">
                <a:solidFill>
                  <a:srgbClr val="000000"/>
                </a:solidFill>
                <a:latin typeface="Arial"/>
                <a:ea typeface="Arial"/>
                <a:cs typeface="Arial"/>
                <a:sym typeface="Arial"/>
              </a:rPr>
              <a:t>Body Level Five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Full Page Image">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
        <p:nvSpPr>
          <p:cNvPr id="22" name="Shape 22"/>
          <p:cNvSpPr txBox="1"/>
          <p:nvPr>
            <p:ph type="title"/>
          </p:nvPr>
        </p:nvSpPr>
        <p:spPr>
          <a:xfrm>
            <a:off x="635000" y="1473200"/>
            <a:ext cx="11734800" cy="1498600"/>
          </a:xfrm>
          <a:prstGeom prst="rect">
            <a:avLst/>
          </a:prstGeom>
          <a:noFill/>
          <a:ln>
            <a:noFill/>
          </a:ln>
        </p:spPr>
        <p:txBody>
          <a:bodyPr anchorCtr="0" anchor="t" bIns="91425" lIns="91425" spcFirstLastPara="1" rIns="91425" wrap="square" tIns="91425"/>
          <a:lstStyle>
            <a:lvl1pPr lvl="0" rtl="0">
              <a:lnSpc>
                <a:spcPct val="92592"/>
              </a:lnSpc>
              <a:spcBef>
                <a:spcPts val="0"/>
              </a:spcBef>
              <a:spcAft>
                <a:spcPts val="0"/>
              </a:spcAft>
              <a:buSzPts val="1400"/>
              <a:buChar char="●"/>
              <a:defRPr/>
            </a:lvl1pPr>
            <a:lvl2pPr indent="139700" lvl="1" rtl="0">
              <a:lnSpc>
                <a:spcPct val="92592"/>
              </a:lnSpc>
              <a:spcBef>
                <a:spcPts val="0"/>
              </a:spcBef>
              <a:spcAft>
                <a:spcPts val="0"/>
              </a:spcAft>
              <a:buSzPts val="1400"/>
              <a:buChar char="○"/>
              <a:defRPr/>
            </a:lvl2pPr>
            <a:lvl3pPr indent="368300" lvl="2" rtl="0">
              <a:lnSpc>
                <a:spcPct val="92592"/>
              </a:lnSpc>
              <a:spcBef>
                <a:spcPts val="0"/>
              </a:spcBef>
              <a:spcAft>
                <a:spcPts val="0"/>
              </a:spcAft>
              <a:buSzPts val="1400"/>
              <a:buChar char="■"/>
              <a:defRPr/>
            </a:lvl3pPr>
            <a:lvl4pPr indent="596900" lvl="3" rtl="0">
              <a:lnSpc>
                <a:spcPct val="92592"/>
              </a:lnSpc>
              <a:spcBef>
                <a:spcPts val="0"/>
              </a:spcBef>
              <a:spcAft>
                <a:spcPts val="0"/>
              </a:spcAft>
              <a:buSzPts val="1400"/>
              <a:buChar char="●"/>
              <a:defRPr/>
            </a:lvl4pPr>
            <a:lvl5pPr indent="825500" lvl="4" rtl="0">
              <a:lnSpc>
                <a:spcPct val="92592"/>
              </a:lnSpc>
              <a:spcBef>
                <a:spcPts val="0"/>
              </a:spcBef>
              <a:spcAft>
                <a:spcPts val="0"/>
              </a:spcAft>
              <a:buSzPts val="1400"/>
              <a:buChar char="○"/>
              <a:defRPr/>
            </a:lvl5pPr>
            <a:lvl6pPr indent="1054100" lvl="5" rtl="0">
              <a:lnSpc>
                <a:spcPct val="92592"/>
              </a:lnSpc>
              <a:spcBef>
                <a:spcPts val="0"/>
              </a:spcBef>
              <a:spcAft>
                <a:spcPts val="0"/>
              </a:spcAft>
              <a:buSzPts val="1400"/>
              <a:buChar char="■"/>
              <a:defRPr/>
            </a:lvl6pPr>
            <a:lvl7pPr indent="1282700" lvl="6" rtl="0">
              <a:lnSpc>
                <a:spcPct val="92592"/>
              </a:lnSpc>
              <a:spcBef>
                <a:spcPts val="0"/>
              </a:spcBef>
              <a:spcAft>
                <a:spcPts val="0"/>
              </a:spcAft>
              <a:buSzPts val="1400"/>
              <a:buChar char="●"/>
              <a:defRPr/>
            </a:lvl7pPr>
            <a:lvl8pPr indent="1511300" lvl="7" rtl="0">
              <a:lnSpc>
                <a:spcPct val="92592"/>
              </a:lnSpc>
              <a:spcBef>
                <a:spcPts val="0"/>
              </a:spcBef>
              <a:spcAft>
                <a:spcPts val="0"/>
              </a:spcAft>
              <a:buSzPts val="1400"/>
              <a:buChar char="○"/>
              <a:defRPr/>
            </a:lvl8pPr>
            <a:lvl9pPr indent="1739900" lvl="8" rtl="0">
              <a:lnSpc>
                <a:spcPct val="92592"/>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showMasterSp="0">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10"/>
            <a:ext cx="3735026" cy="290"/>
          </a:xfrm>
          <a:prstGeom prst="straightConnector1">
            <a:avLst/>
          </a:prstGeom>
          <a:noFill/>
          <a:ln>
            <a:noFill/>
          </a:ln>
        </p:spPr>
      </p:cxnSp>
      <p:cxnSp>
        <p:nvCxnSpPr>
          <p:cNvPr id="27" name="Shape 27"/>
          <p:cNvCxnSpPr/>
          <p:nvPr/>
        </p:nvCxnSpPr>
        <p:spPr>
          <a:xfrm flipH="1" rot="10800000">
            <a:off x="4622800" y="2781142"/>
            <a:ext cx="7742696" cy="159"/>
          </a:xfrm>
          <a:prstGeom prst="straightConnector1">
            <a:avLst/>
          </a:prstGeom>
          <a:noFill/>
          <a:ln>
            <a:noFill/>
          </a:ln>
        </p:spPr>
      </p:cxnSp>
      <p:cxnSp>
        <p:nvCxnSpPr>
          <p:cNvPr id="28" name="Shape 28"/>
          <p:cNvCxnSpPr/>
          <p:nvPr/>
        </p:nvCxnSpPr>
        <p:spPr>
          <a:xfrm flipH="1" rot="10800000">
            <a:off x="635000" y="5752810"/>
            <a:ext cx="3735026" cy="290"/>
          </a:xfrm>
          <a:prstGeom prst="straightConnector1">
            <a:avLst/>
          </a:prstGeom>
          <a:noFill/>
          <a:ln>
            <a:noFill/>
          </a:ln>
        </p:spPr>
      </p:cxnSp>
      <p:cxnSp>
        <p:nvCxnSpPr>
          <p:cNvPr id="29" name="Shape 29"/>
          <p:cNvCxnSpPr/>
          <p:nvPr/>
        </p:nvCxnSpPr>
        <p:spPr>
          <a:xfrm>
            <a:off x="4635500" y="5753100"/>
            <a:ext cx="7731808" cy="17"/>
          </a:xfrm>
          <a:prstGeom prst="straightConnector1">
            <a:avLst/>
          </a:prstGeom>
          <a:noFill/>
          <a:ln>
            <a:noFill/>
          </a:ln>
        </p:spPr>
      </p:cxnSp>
      <p:sp>
        <p:nvSpPr>
          <p:cNvPr id="30" name="Shape 30"/>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OBJECTIVE(S)</a:t>
            </a:r>
            <a:endParaRPr/>
          </a:p>
        </p:txBody>
      </p:sp>
      <p:sp>
        <p:nvSpPr>
          <p:cNvPr id="31" name="Shape 31"/>
          <p:cNvSpPr/>
          <p:nvPr/>
        </p:nvSpPr>
        <p:spPr>
          <a:xfrm>
            <a:off x="46355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AGENDA</a:t>
            </a:r>
            <a:endParaRPr/>
          </a:p>
        </p:txBody>
      </p:sp>
      <p:sp>
        <p:nvSpPr>
          <p:cNvPr id="32" name="Shape 32"/>
          <p:cNvSpPr/>
          <p:nvPr/>
        </p:nvSpPr>
        <p:spPr>
          <a:xfrm>
            <a:off x="4635500" y="5359400"/>
            <a:ext cx="77470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RESOURCES</a:t>
            </a:r>
            <a:endParaRPr/>
          </a:p>
        </p:txBody>
      </p:sp>
      <p:sp>
        <p:nvSpPr>
          <p:cNvPr id="33" name="Shape 33"/>
          <p:cNvSpPr/>
          <p:nvPr/>
        </p:nvSpPr>
        <p:spPr>
          <a:xfrm>
            <a:off x="635000" y="53594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DELIVERABLE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showMasterSp="0">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10"/>
            <a:ext cx="3735026" cy="290"/>
          </a:xfrm>
          <a:prstGeom prst="straightConnector1">
            <a:avLst/>
          </a:prstGeom>
          <a:noFill/>
          <a:ln>
            <a:noFill/>
          </a:ln>
        </p:spPr>
      </p:cxnSp>
      <p:cxnSp>
        <p:nvCxnSpPr>
          <p:cNvPr id="38" name="Shape 38"/>
          <p:cNvCxnSpPr/>
          <p:nvPr/>
        </p:nvCxnSpPr>
        <p:spPr>
          <a:xfrm flipH="1" rot="10800000">
            <a:off x="635000" y="2781142"/>
            <a:ext cx="7742696" cy="159"/>
          </a:xfrm>
          <a:prstGeom prst="straightConnector1">
            <a:avLst/>
          </a:prstGeom>
          <a:noFill/>
          <a:ln>
            <a:noFill/>
          </a:ln>
        </p:spPr>
      </p:cxnSp>
      <p:sp>
        <p:nvSpPr>
          <p:cNvPr id="39" name="Shape 39"/>
          <p:cNvSpPr/>
          <p:nvPr/>
        </p:nvSpPr>
        <p:spPr>
          <a:xfrm>
            <a:off x="635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SUMMARY</a:t>
            </a:r>
            <a:endParaRPr/>
          </a:p>
        </p:txBody>
      </p:sp>
      <p:sp>
        <p:nvSpPr>
          <p:cNvPr id="40" name="Shape 40"/>
          <p:cNvSpPr/>
          <p:nvPr/>
        </p:nvSpPr>
        <p:spPr>
          <a:xfrm>
            <a:off x="8636000" y="2387600"/>
            <a:ext cx="3733800" cy="25400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Arial"/>
                <a:ea typeface="Arial"/>
                <a:cs typeface="Arial"/>
                <a:sym typeface="Arial"/>
              </a:rPr>
              <a:t>KEY CHALLENGE / QUESTION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MAC" showMasterSp="0">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300" cy="32893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MAC Book Pro" showMasterSp="0">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3" y="1556146"/>
            <a:ext cx="7328695"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IPad" showMasterSp="0">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300"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600" cy="4089400"/>
          </a:xfrm>
          <a:prstGeom prst="rect">
            <a:avLst/>
          </a:prstGeom>
          <a:noFill/>
          <a:ln>
            <a:noFill/>
          </a:ln>
        </p:spPr>
        <p:txBody>
          <a:bodyPr anchorCtr="0" anchor="ctr" bIns="91425" lIns="91425" spcFirstLastPara="1" rIns="91425" wrap="square" tIns="91425"/>
          <a:lstStyle>
            <a:lvl1pPr indent="-317500" lvl="0" marL="457200" rtl="0">
              <a:lnSpc>
                <a:spcPct val="100000"/>
              </a:lnSpc>
              <a:spcBef>
                <a:spcPts val="1000"/>
              </a:spcBef>
              <a:spcAft>
                <a:spcPts val="0"/>
              </a:spcAft>
              <a:buSzPts val="1400"/>
              <a:buChar char="●"/>
              <a:defRPr/>
            </a:lvl1pPr>
            <a:lvl2pPr indent="-317500" lvl="1" marL="914400" rtl="0">
              <a:lnSpc>
                <a:spcPct val="100000"/>
              </a:lnSpc>
              <a:spcBef>
                <a:spcPts val="1000"/>
              </a:spcBef>
              <a:spcAft>
                <a:spcPts val="0"/>
              </a:spcAft>
              <a:buSzPts val="1400"/>
              <a:buChar char="‣"/>
              <a:defRPr/>
            </a:lvl2pPr>
            <a:lvl3pPr indent="-317500" lvl="2" marL="1371600" rtl="0">
              <a:lnSpc>
                <a:spcPct val="100000"/>
              </a:lnSpc>
              <a:spcBef>
                <a:spcPts val="1000"/>
              </a:spcBef>
              <a:spcAft>
                <a:spcPts val="0"/>
              </a:spcAft>
              <a:buSzPts val="1400"/>
              <a:buChar char="‣"/>
              <a:defRPr/>
            </a:lvl3pPr>
            <a:lvl4pPr indent="-317500" lvl="3" marL="1828800" rtl="0">
              <a:lnSpc>
                <a:spcPct val="100000"/>
              </a:lnSpc>
              <a:spcBef>
                <a:spcPts val="1000"/>
              </a:spcBef>
              <a:spcAft>
                <a:spcPts val="0"/>
              </a:spcAft>
              <a:buSzPts val="1400"/>
              <a:buChar char="‣"/>
              <a:defRPr/>
            </a:lvl4pPr>
            <a:lvl5pPr indent="-317500" lvl="4" marL="2286000" rtl="0">
              <a:lnSpc>
                <a:spcPct val="100000"/>
              </a:lnSpc>
              <a:spcBef>
                <a:spcPts val="1000"/>
              </a:spcBef>
              <a:spcAft>
                <a:spcPts val="0"/>
              </a:spcAft>
              <a:buSzPts val="1400"/>
              <a:buChar char="‣"/>
              <a:defRPr/>
            </a:lvl5pPr>
            <a:lvl6pPr indent="-317500" lvl="5" marL="2743200" rtl="0">
              <a:lnSpc>
                <a:spcPct val="100000"/>
              </a:lnSpc>
              <a:spcBef>
                <a:spcPts val="1000"/>
              </a:spcBef>
              <a:spcAft>
                <a:spcPts val="0"/>
              </a:spcAft>
              <a:buSzPts val="1400"/>
              <a:buChar char="•"/>
              <a:defRPr/>
            </a:lvl6pPr>
            <a:lvl7pPr indent="-317500" lvl="6" marL="3200400" rtl="0">
              <a:lnSpc>
                <a:spcPct val="100000"/>
              </a:lnSpc>
              <a:spcBef>
                <a:spcPts val="1000"/>
              </a:spcBef>
              <a:spcAft>
                <a:spcPts val="0"/>
              </a:spcAft>
              <a:buSzPts val="1400"/>
              <a:buChar char="•"/>
              <a:defRPr/>
            </a:lvl7pPr>
            <a:lvl8pPr indent="-317500" lvl="7" marL="3657600" rtl="0">
              <a:lnSpc>
                <a:spcPct val="100000"/>
              </a:lnSpc>
              <a:spcBef>
                <a:spcPts val="1000"/>
              </a:spcBef>
              <a:spcAft>
                <a:spcPts val="0"/>
              </a:spcAft>
              <a:buSzPts val="1400"/>
              <a:buChar char="•"/>
              <a:defRPr/>
            </a:lvl8pPr>
            <a:lvl9pPr indent="-317500" lvl="8" marL="4114800" rtl="0">
              <a:lnSpc>
                <a:spcPct val="100000"/>
              </a:lnSpc>
              <a:spcBef>
                <a:spcPts val="100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sm" w="sm" type="none"/>
            <a:tailEnd len="sm" w="sm"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sm" w="sm" type="none"/>
            <a:tailEnd len="sm" w="sm"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lstStyle>
            <a:lvl1pPr indent="-88900" lvl="0" marL="0" marR="0" rtl="0" algn="l">
              <a:lnSpc>
                <a:spcPct val="92592"/>
              </a:lnSpc>
              <a:spcBef>
                <a:spcPts val="0"/>
              </a:spcBef>
              <a:spcAft>
                <a:spcPts val="0"/>
              </a:spcAft>
              <a:buSzPts val="1400"/>
              <a:buChar char="●"/>
              <a:defRPr/>
            </a:lvl1pPr>
            <a:lvl2pPr indent="139700" lvl="1" marL="0" marR="0" rtl="0" algn="l">
              <a:lnSpc>
                <a:spcPct val="92592"/>
              </a:lnSpc>
              <a:spcBef>
                <a:spcPts val="0"/>
              </a:spcBef>
              <a:spcAft>
                <a:spcPts val="0"/>
              </a:spcAft>
              <a:buSzPts val="1400"/>
              <a:buChar char="○"/>
              <a:defRPr/>
            </a:lvl2pPr>
            <a:lvl3pPr indent="368300" lvl="2" marL="0" marR="0" rtl="0" algn="l">
              <a:lnSpc>
                <a:spcPct val="92592"/>
              </a:lnSpc>
              <a:spcBef>
                <a:spcPts val="0"/>
              </a:spcBef>
              <a:spcAft>
                <a:spcPts val="0"/>
              </a:spcAft>
              <a:buSzPts val="1400"/>
              <a:buChar char="■"/>
              <a:defRPr/>
            </a:lvl3pPr>
            <a:lvl4pPr indent="596900" lvl="3" marL="0" marR="0" rtl="0" algn="l">
              <a:lnSpc>
                <a:spcPct val="92592"/>
              </a:lnSpc>
              <a:spcBef>
                <a:spcPts val="0"/>
              </a:spcBef>
              <a:spcAft>
                <a:spcPts val="0"/>
              </a:spcAft>
              <a:buSzPts val="1400"/>
              <a:buChar char="●"/>
              <a:defRPr/>
            </a:lvl4pPr>
            <a:lvl5pPr indent="825500" lvl="4" marL="0" marR="0" rtl="0" algn="l">
              <a:lnSpc>
                <a:spcPct val="92592"/>
              </a:lnSpc>
              <a:spcBef>
                <a:spcPts val="0"/>
              </a:spcBef>
              <a:spcAft>
                <a:spcPts val="0"/>
              </a:spcAft>
              <a:buSzPts val="1400"/>
              <a:buChar char="○"/>
              <a:defRPr/>
            </a:lvl5pPr>
            <a:lvl6pPr indent="1054100" lvl="5" marL="0" marR="0" rtl="0" algn="l">
              <a:lnSpc>
                <a:spcPct val="92592"/>
              </a:lnSpc>
              <a:spcBef>
                <a:spcPts val="0"/>
              </a:spcBef>
              <a:spcAft>
                <a:spcPts val="0"/>
              </a:spcAft>
              <a:buSzPts val="1400"/>
              <a:buChar char="■"/>
              <a:defRPr/>
            </a:lvl6pPr>
            <a:lvl7pPr indent="1282700" lvl="6" marL="0" marR="0" rtl="0" algn="l">
              <a:lnSpc>
                <a:spcPct val="92592"/>
              </a:lnSpc>
              <a:spcBef>
                <a:spcPts val="0"/>
              </a:spcBef>
              <a:spcAft>
                <a:spcPts val="0"/>
              </a:spcAft>
              <a:buSzPts val="1400"/>
              <a:buChar char="●"/>
              <a:defRPr/>
            </a:lvl7pPr>
            <a:lvl8pPr indent="1511300" lvl="7" marL="0" marR="0" rtl="0" algn="l">
              <a:lnSpc>
                <a:spcPct val="92592"/>
              </a:lnSpc>
              <a:spcBef>
                <a:spcPts val="0"/>
              </a:spcBef>
              <a:spcAft>
                <a:spcPts val="0"/>
              </a:spcAft>
              <a:buSzPts val="1400"/>
              <a:buChar char="○"/>
              <a:defRPr/>
            </a:lvl8pPr>
            <a:lvl9pPr indent="1739900" lvl="8" marL="0" marR="0" rtl="0" algn="l">
              <a:lnSpc>
                <a:spcPct val="92592"/>
              </a:lnSpc>
              <a:spcBef>
                <a:spcPts val="0"/>
              </a:spcBef>
              <a:spcAft>
                <a:spcPts val="0"/>
              </a:spcAft>
              <a:buSzPts val="1400"/>
              <a:buChar char="■"/>
              <a:defRPr/>
            </a:lvl9pPr>
          </a:lstStyle>
          <a:p/>
        </p:txBody>
      </p:sp>
      <p:sp>
        <p:nvSpPr>
          <p:cNvPr id="9" name="Shape 9"/>
          <p:cNvSpPr txBox="1"/>
          <p:nvPr>
            <p:ph idx="1" type="body"/>
          </p:nvPr>
        </p:nvSpPr>
        <p:spPr>
          <a:xfrm>
            <a:off x="632056" y="2413000"/>
            <a:ext cx="11734801" cy="3810000"/>
          </a:xfrm>
          <a:prstGeom prst="rect">
            <a:avLst/>
          </a:prstGeom>
          <a:noFill/>
          <a:ln>
            <a:noFill/>
          </a:ln>
        </p:spPr>
        <p:txBody>
          <a:bodyPr anchorCtr="0" anchor="t" bIns="91425" lIns="91425" spcFirstLastPara="1" rIns="91425" wrap="square" tIns="91425"/>
          <a:lstStyle>
            <a:lvl1pPr indent="-317500" lvl="0" marL="457200" marR="0" rtl="0" algn="l">
              <a:spcBef>
                <a:spcPts val="1000"/>
              </a:spcBef>
              <a:spcAft>
                <a:spcPts val="0"/>
              </a:spcAft>
              <a:buSzPts val="1400"/>
              <a:buChar char="●"/>
              <a:defRPr/>
            </a:lvl1pPr>
            <a:lvl2pPr indent="-317500" lvl="1" marL="914400" marR="0" rtl="0" algn="l">
              <a:spcBef>
                <a:spcPts val="1000"/>
              </a:spcBef>
              <a:spcAft>
                <a:spcPts val="0"/>
              </a:spcAft>
              <a:buSzPts val="1400"/>
              <a:buFont typeface="Merriweather Sans"/>
              <a:buChar char="‣"/>
              <a:defRPr/>
            </a:lvl2pPr>
            <a:lvl3pPr indent="-317500" lvl="2" marL="1371600" marR="0" rtl="0" algn="l">
              <a:spcBef>
                <a:spcPts val="1000"/>
              </a:spcBef>
              <a:spcAft>
                <a:spcPts val="0"/>
              </a:spcAft>
              <a:buSzPts val="1400"/>
              <a:buFont typeface="Merriweather Sans"/>
              <a:buChar char="‣"/>
              <a:defRPr/>
            </a:lvl3pPr>
            <a:lvl4pPr indent="-317500" lvl="3" marL="1828800" marR="0" rtl="0" algn="l">
              <a:spcBef>
                <a:spcPts val="1000"/>
              </a:spcBef>
              <a:spcAft>
                <a:spcPts val="0"/>
              </a:spcAft>
              <a:buSzPts val="1400"/>
              <a:buFont typeface="Merriweather Sans"/>
              <a:buChar char="‣"/>
              <a:defRPr/>
            </a:lvl4pPr>
            <a:lvl5pPr indent="-317500" lvl="4" marL="2286000" marR="0" rtl="0" algn="l">
              <a:spcBef>
                <a:spcPts val="1000"/>
              </a:spcBef>
              <a:spcAft>
                <a:spcPts val="0"/>
              </a:spcAft>
              <a:buSzPts val="1400"/>
              <a:buFont typeface="Merriweather Sans"/>
              <a:buChar char="‣"/>
              <a:defRPr/>
            </a:lvl5pPr>
            <a:lvl6pPr indent="-317500" lvl="5" marL="2743200" marR="0" rtl="0" algn="l">
              <a:spcBef>
                <a:spcPts val="1000"/>
              </a:spcBef>
              <a:spcAft>
                <a:spcPts val="0"/>
              </a:spcAft>
              <a:buSzPts val="1400"/>
              <a:buFont typeface="Arial"/>
              <a:buChar char="•"/>
              <a:defRPr/>
            </a:lvl6pPr>
            <a:lvl7pPr indent="-317500" lvl="6" marL="3200400" marR="0" rtl="0" algn="l">
              <a:spcBef>
                <a:spcPts val="1000"/>
              </a:spcBef>
              <a:spcAft>
                <a:spcPts val="0"/>
              </a:spcAft>
              <a:buSzPts val="1400"/>
              <a:buFont typeface="Arial"/>
              <a:buChar char="•"/>
              <a:defRPr/>
            </a:lvl7pPr>
            <a:lvl8pPr indent="-317500" lvl="7" marL="3657600" marR="0" rtl="0" algn="l">
              <a:spcBef>
                <a:spcPts val="1000"/>
              </a:spcBef>
              <a:spcAft>
                <a:spcPts val="0"/>
              </a:spcAft>
              <a:buSzPts val="1400"/>
              <a:buFont typeface="Arial"/>
              <a:buChar char="•"/>
              <a:defRPr/>
            </a:lvl8pPr>
            <a:lvl9pPr indent="-317500" lvl="8" marL="4114800" marR="0" rtl="0" algn="l">
              <a:spcBef>
                <a:spcPts val="1000"/>
              </a:spcBef>
              <a:spcAft>
                <a:spcPts val="0"/>
              </a:spcAft>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35.png"/><Relationship Id="rId7"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7.png"/><Relationship Id="rId6"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generalassemb.ly/jlandesman/april_2018/blob/master/lessons/lesson-01/assets/dataset/ames_data_documentation.tx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jects.fivethirtyeight.com/sandy-31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varianceexplained.org/r/trump-twee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635000" y="5778500"/>
            <a:ext cx="11734800" cy="863700"/>
          </a:xfrm>
          <a:prstGeom prst="rect">
            <a:avLst/>
          </a:prstGeom>
          <a:noFill/>
          <a:ln>
            <a:noFill/>
          </a:ln>
        </p:spPr>
        <p:txBody>
          <a:bodyPr anchorCtr="0" anchor="t" bIns="0" lIns="0" spcFirstLastPara="1" rIns="0" wrap="square" tIns="0">
            <a:noAutofit/>
          </a:bodyPr>
          <a:lstStyle/>
          <a:p>
            <a:pPr indent="0" lvl="0" marL="0" marR="0" rtl="0" algn="l">
              <a:lnSpc>
                <a:spcPct val="121428"/>
              </a:lnSpc>
              <a:spcBef>
                <a:spcPts val="0"/>
              </a:spcBef>
              <a:spcAft>
                <a:spcPts val="0"/>
              </a:spcAft>
              <a:buNone/>
            </a:pPr>
            <a:r>
              <a:rPr i="1" lang="en-US" sz="2800">
                <a:solidFill>
                  <a:srgbClr val="E52123"/>
                </a:solidFill>
                <a:latin typeface="Georgia"/>
                <a:ea typeface="Georgia"/>
                <a:cs typeface="Georgia"/>
                <a:sym typeface="Georgia"/>
              </a:rPr>
              <a:t>Jonathan Landesman</a:t>
            </a:r>
            <a:endParaRPr b="0" i="1" sz="2800" u="none" cap="none" strike="noStrike">
              <a:solidFill>
                <a:srgbClr val="E52123"/>
              </a:solidFill>
              <a:latin typeface="Georgia"/>
              <a:ea typeface="Georgia"/>
              <a:cs typeface="Georgia"/>
              <a:sym typeface="Georgia"/>
            </a:endParaRPr>
          </a:p>
          <a:p>
            <a:pPr indent="0" lvl="0" marL="0" marR="0" rtl="0" algn="l">
              <a:lnSpc>
                <a:spcPct val="121428"/>
              </a:lnSpc>
              <a:spcBef>
                <a:spcPts val="0"/>
              </a:spcBef>
              <a:spcAft>
                <a:spcPts val="0"/>
              </a:spcAft>
              <a:buNone/>
            </a:pPr>
            <a:r>
              <a:t/>
            </a:r>
            <a:endParaRPr i="1">
              <a:latin typeface="Georgia"/>
              <a:ea typeface="Georgia"/>
              <a:cs typeface="Georgia"/>
              <a:sym typeface="Georgia"/>
            </a:endParaRPr>
          </a:p>
        </p:txBody>
      </p:sp>
      <p:sp>
        <p:nvSpPr>
          <p:cNvPr id="212" name="Shape 212"/>
          <p:cNvSpPr/>
          <p:nvPr/>
        </p:nvSpPr>
        <p:spPr>
          <a:xfrm>
            <a:off x="635000" y="1574800"/>
            <a:ext cx="11734800" cy="37212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WELCOME TO </a:t>
            </a:r>
            <a:endParaRPr b="1" sz="96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rPr b="1" lang="en-US" sz="9600">
                <a:solidFill>
                  <a:srgbClr val="FFFFFF"/>
                </a:solidFill>
                <a:latin typeface="Oswald"/>
                <a:ea typeface="Oswald"/>
                <a:cs typeface="Oswald"/>
                <a:sym typeface="Oswald"/>
              </a:rPr>
              <a:t>DATA SCIENCE</a:t>
            </a:r>
            <a:endParaRPr sz="96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268" name="Shape 268"/>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WHAT IS DATA SCIENCE?</a:t>
            </a:r>
            <a:endParaRPr sz="96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IS DATA SCIENCE?</a:t>
            </a:r>
            <a:endParaRPr>
              <a:latin typeface="Oswald"/>
              <a:ea typeface="Oswald"/>
              <a:cs typeface="Oswald"/>
              <a:sym typeface="Oswald"/>
            </a:endParaRPr>
          </a:p>
        </p:txBody>
      </p:sp>
      <p:sp>
        <p:nvSpPr>
          <p:cNvPr id="274" name="Shape 274"/>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set of tools and techniques for data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Interdisciplinary problem-solving</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Application of scientific techniques to                                                   </a:t>
            </a:r>
            <a:endParaRPr sz="2800">
              <a:latin typeface="Georgia"/>
              <a:ea typeface="Georgia"/>
              <a:cs typeface="Georgia"/>
              <a:sym typeface="Georgia"/>
            </a:endParaRPr>
          </a:p>
          <a:p>
            <a:pPr indent="0" lvl="0" marL="0" marR="0" rtl="0" algn="l">
              <a:spcBef>
                <a:spcPts val="0"/>
              </a:spcBef>
              <a:spcAft>
                <a:spcPts val="0"/>
              </a:spcAft>
              <a:buNone/>
            </a:pPr>
            <a:r>
              <a:rPr lang="en-US" sz="2800">
                <a:latin typeface="Georgia"/>
                <a:ea typeface="Georgia"/>
                <a:cs typeface="Georgia"/>
                <a:sym typeface="Georgia"/>
              </a:rPr>
              <a:t>practical problems</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pic>
        <p:nvPicPr>
          <p:cNvPr id="275" name="Shape 275"/>
          <p:cNvPicPr preferRelativeResize="0"/>
          <p:nvPr/>
        </p:nvPicPr>
        <p:blipFill>
          <a:blip r:embed="rId3">
            <a:alphaModFix/>
          </a:blip>
          <a:stretch>
            <a:fillRect/>
          </a:stretch>
        </p:blipFill>
        <p:spPr>
          <a:xfrm>
            <a:off x="6834225" y="1590375"/>
            <a:ext cx="5622775" cy="536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WHO USES DATA SCIENCE?</a:t>
            </a:r>
            <a:endParaRPr>
              <a:latin typeface="Oswald"/>
              <a:ea typeface="Oswald"/>
              <a:cs typeface="Oswald"/>
              <a:sym typeface="Oswald"/>
            </a:endParaRPr>
          </a:p>
        </p:txBody>
      </p:sp>
      <p:sp>
        <p:nvSpPr>
          <p:cNvPr id="281" name="Shape 28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2800">
              <a:latin typeface="Georgia"/>
              <a:ea typeface="Georgia"/>
              <a:cs typeface="Georgia"/>
              <a:sym typeface="Georgia"/>
            </a:endParaRPr>
          </a:p>
        </p:txBody>
      </p:sp>
      <p:pic>
        <p:nvPicPr>
          <p:cNvPr id="282" name="Shape 282"/>
          <p:cNvPicPr preferRelativeResize="0"/>
          <p:nvPr/>
        </p:nvPicPr>
        <p:blipFill>
          <a:blip r:embed="rId3">
            <a:alphaModFix/>
          </a:blip>
          <a:stretch>
            <a:fillRect/>
          </a:stretch>
        </p:blipFill>
        <p:spPr>
          <a:xfrm>
            <a:off x="999525" y="1211213"/>
            <a:ext cx="4322426" cy="2161213"/>
          </a:xfrm>
          <a:prstGeom prst="rect">
            <a:avLst/>
          </a:prstGeom>
          <a:noFill/>
          <a:ln>
            <a:noFill/>
          </a:ln>
        </p:spPr>
      </p:pic>
      <p:pic>
        <p:nvPicPr>
          <p:cNvPr id="283" name="Shape 283"/>
          <p:cNvPicPr preferRelativeResize="0"/>
          <p:nvPr/>
        </p:nvPicPr>
        <p:blipFill>
          <a:blip r:embed="rId4">
            <a:alphaModFix/>
          </a:blip>
          <a:stretch>
            <a:fillRect/>
          </a:stretch>
        </p:blipFill>
        <p:spPr>
          <a:xfrm>
            <a:off x="7836400" y="1856343"/>
            <a:ext cx="4322425" cy="870951"/>
          </a:xfrm>
          <a:prstGeom prst="rect">
            <a:avLst/>
          </a:prstGeom>
          <a:noFill/>
          <a:ln>
            <a:noFill/>
          </a:ln>
        </p:spPr>
      </p:pic>
      <p:pic>
        <p:nvPicPr>
          <p:cNvPr id="284" name="Shape 284"/>
          <p:cNvPicPr preferRelativeResize="0"/>
          <p:nvPr/>
        </p:nvPicPr>
        <p:blipFill>
          <a:blip r:embed="rId5">
            <a:alphaModFix/>
          </a:blip>
          <a:stretch>
            <a:fillRect/>
          </a:stretch>
        </p:blipFill>
        <p:spPr>
          <a:xfrm>
            <a:off x="827400" y="3621072"/>
            <a:ext cx="4666676" cy="2914875"/>
          </a:xfrm>
          <a:prstGeom prst="rect">
            <a:avLst/>
          </a:prstGeom>
          <a:noFill/>
          <a:ln>
            <a:noFill/>
          </a:ln>
        </p:spPr>
      </p:pic>
      <p:pic>
        <p:nvPicPr>
          <p:cNvPr id="285" name="Shape 285"/>
          <p:cNvPicPr preferRelativeResize="0"/>
          <p:nvPr/>
        </p:nvPicPr>
        <p:blipFill>
          <a:blip r:embed="rId6">
            <a:alphaModFix/>
          </a:blip>
          <a:stretch>
            <a:fillRect/>
          </a:stretch>
        </p:blipFill>
        <p:spPr>
          <a:xfrm>
            <a:off x="8246221" y="3826787"/>
            <a:ext cx="3502773" cy="2503450"/>
          </a:xfrm>
          <a:prstGeom prst="rect">
            <a:avLst/>
          </a:prstGeom>
          <a:noFill/>
          <a:ln>
            <a:noFill/>
          </a:ln>
        </p:spPr>
      </p:pic>
      <p:pic>
        <p:nvPicPr>
          <p:cNvPr id="286" name="Shape 286"/>
          <p:cNvPicPr preferRelativeResize="0"/>
          <p:nvPr/>
        </p:nvPicPr>
        <p:blipFill>
          <a:blip r:embed="rId7">
            <a:alphaModFix/>
          </a:blip>
          <a:stretch>
            <a:fillRect/>
          </a:stretch>
        </p:blipFill>
        <p:spPr>
          <a:xfrm>
            <a:off x="5207000" y="3213100"/>
            <a:ext cx="2590800" cy="87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WHO USES DATA SCIENCE?</a:t>
            </a:r>
            <a:endParaRPr>
              <a:latin typeface="Oswald"/>
              <a:ea typeface="Oswald"/>
              <a:cs typeface="Oswald"/>
              <a:sym typeface="Oswald"/>
            </a:endParaRPr>
          </a:p>
        </p:txBody>
      </p:sp>
      <p:sp>
        <p:nvSpPr>
          <p:cNvPr id="292" name="Shape 292"/>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rtl="0">
              <a:spcBef>
                <a:spcPts val="0"/>
              </a:spcBef>
              <a:spcAft>
                <a:spcPts val="0"/>
              </a:spcAft>
              <a:buNone/>
            </a:pPr>
            <a:r>
              <a:t/>
            </a:r>
            <a:endParaRPr sz="4800">
              <a:solidFill>
                <a:schemeClr val="dk1"/>
              </a:solidFill>
              <a:latin typeface="Georgia"/>
              <a:ea typeface="Georgia"/>
              <a:cs typeface="Georgia"/>
              <a:sym typeface="Georgia"/>
            </a:endParaRPr>
          </a:p>
          <a:p>
            <a:pPr indent="-383540" lvl="0" marL="203200" rtl="0">
              <a:spcBef>
                <a:spcPts val="0"/>
              </a:spcBef>
              <a:spcAft>
                <a:spcPts val="0"/>
              </a:spcAft>
              <a:buClr>
                <a:schemeClr val="dk1"/>
              </a:buClr>
              <a:buSzPts val="4800"/>
              <a:buFont typeface="Georgia"/>
              <a:buChar char="‣"/>
            </a:pPr>
            <a:r>
              <a:rPr lang="en-US" sz="4800">
                <a:solidFill>
                  <a:schemeClr val="dk1"/>
                </a:solidFill>
                <a:latin typeface="Georgia"/>
                <a:ea typeface="Georgia"/>
                <a:cs typeface="Georgia"/>
                <a:sym typeface="Georgia"/>
              </a:rPr>
              <a:t>Can you think of others?</a:t>
            </a:r>
            <a:endParaRPr sz="48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ARE THE ROLES IN DATA SCIENCE?</a:t>
            </a:r>
            <a:endParaRPr>
              <a:latin typeface="Oswald"/>
              <a:ea typeface="Oswald"/>
              <a:cs typeface="Oswald"/>
              <a:sym typeface="Oswald"/>
            </a:endParaRPr>
          </a:p>
        </p:txBody>
      </p:sp>
      <p:pic>
        <p:nvPicPr>
          <p:cNvPr id="298" name="Shape 298"/>
          <p:cNvPicPr preferRelativeResize="0"/>
          <p:nvPr/>
        </p:nvPicPr>
        <p:blipFill>
          <a:blip r:embed="rId3">
            <a:alphaModFix/>
          </a:blip>
          <a:stretch>
            <a:fillRect/>
          </a:stretch>
        </p:blipFill>
        <p:spPr>
          <a:xfrm>
            <a:off x="969485" y="2600636"/>
            <a:ext cx="2042581" cy="1894925"/>
          </a:xfrm>
          <a:prstGeom prst="rect">
            <a:avLst/>
          </a:prstGeom>
          <a:noFill/>
          <a:ln>
            <a:noFill/>
          </a:ln>
        </p:spPr>
      </p:pic>
      <p:pic>
        <p:nvPicPr>
          <p:cNvPr id="299" name="Shape 299"/>
          <p:cNvPicPr preferRelativeResize="0"/>
          <p:nvPr/>
        </p:nvPicPr>
        <p:blipFill>
          <a:blip r:embed="rId4">
            <a:alphaModFix/>
          </a:blip>
          <a:stretch>
            <a:fillRect/>
          </a:stretch>
        </p:blipFill>
        <p:spPr>
          <a:xfrm>
            <a:off x="3972409" y="2600636"/>
            <a:ext cx="2042575" cy="1995168"/>
          </a:xfrm>
          <a:prstGeom prst="rect">
            <a:avLst/>
          </a:prstGeom>
          <a:noFill/>
          <a:ln>
            <a:noFill/>
          </a:ln>
        </p:spPr>
      </p:pic>
      <p:pic>
        <p:nvPicPr>
          <p:cNvPr id="300" name="Shape 300"/>
          <p:cNvPicPr preferRelativeResize="0"/>
          <p:nvPr/>
        </p:nvPicPr>
        <p:blipFill>
          <a:blip r:embed="rId5">
            <a:alphaModFix/>
          </a:blip>
          <a:stretch>
            <a:fillRect/>
          </a:stretch>
        </p:blipFill>
        <p:spPr>
          <a:xfrm>
            <a:off x="7023668" y="2600636"/>
            <a:ext cx="2042575" cy="2003551"/>
          </a:xfrm>
          <a:prstGeom prst="rect">
            <a:avLst/>
          </a:prstGeom>
          <a:noFill/>
          <a:ln>
            <a:noFill/>
          </a:ln>
        </p:spPr>
      </p:pic>
      <p:pic>
        <p:nvPicPr>
          <p:cNvPr id="301" name="Shape 301"/>
          <p:cNvPicPr preferRelativeResize="0"/>
          <p:nvPr/>
        </p:nvPicPr>
        <p:blipFill>
          <a:blip r:embed="rId6">
            <a:alphaModFix/>
          </a:blip>
          <a:stretch>
            <a:fillRect/>
          </a:stretch>
        </p:blipFill>
        <p:spPr>
          <a:xfrm>
            <a:off x="10050756" y="2600636"/>
            <a:ext cx="2042575" cy="2101214"/>
          </a:xfrm>
          <a:prstGeom prst="rect">
            <a:avLst/>
          </a:prstGeom>
          <a:noFill/>
          <a:ln>
            <a:noFill/>
          </a:ln>
        </p:spPr>
      </p:pic>
      <p:sp>
        <p:nvSpPr>
          <p:cNvPr id="302" name="Shape 302"/>
          <p:cNvSpPr txBox="1"/>
          <p:nvPr/>
        </p:nvSpPr>
        <p:spPr>
          <a:xfrm>
            <a:off x="1058826" y="5072600"/>
            <a:ext cx="1863900" cy="431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2800">
                <a:latin typeface="Georgia"/>
                <a:ea typeface="Georgia"/>
                <a:cs typeface="Georgia"/>
                <a:sym typeface="Georgia"/>
              </a:rPr>
              <a:t>Computer scientist</a:t>
            </a:r>
            <a:endParaRPr sz="2800">
              <a:latin typeface="Georgia"/>
              <a:ea typeface="Georgia"/>
              <a:cs typeface="Georgia"/>
              <a:sym typeface="Georgia"/>
            </a:endParaRPr>
          </a:p>
        </p:txBody>
      </p:sp>
      <p:sp>
        <p:nvSpPr>
          <p:cNvPr id="303" name="Shape 303"/>
          <p:cNvSpPr txBox="1"/>
          <p:nvPr/>
        </p:nvSpPr>
        <p:spPr>
          <a:xfrm>
            <a:off x="3920447" y="5072600"/>
            <a:ext cx="21465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Georgia"/>
                <a:ea typeface="Georgia"/>
                <a:cs typeface="Georgia"/>
                <a:sym typeface="Georgia"/>
              </a:rPr>
              <a:t>Statistical Analyst</a:t>
            </a:r>
            <a:endParaRPr sz="2800">
              <a:latin typeface="Georgia"/>
              <a:ea typeface="Georgia"/>
              <a:cs typeface="Georgia"/>
              <a:sym typeface="Georgia"/>
            </a:endParaRPr>
          </a:p>
        </p:txBody>
      </p:sp>
      <p:sp>
        <p:nvSpPr>
          <p:cNvPr id="304" name="Shape 304"/>
          <p:cNvSpPr txBox="1"/>
          <p:nvPr/>
        </p:nvSpPr>
        <p:spPr>
          <a:xfrm>
            <a:off x="6971705" y="5072600"/>
            <a:ext cx="21465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Georgia"/>
                <a:ea typeface="Georgia"/>
                <a:cs typeface="Georgia"/>
                <a:sym typeface="Georgia"/>
              </a:rPr>
              <a:t>Data Engineer</a:t>
            </a:r>
            <a:endParaRPr sz="2800">
              <a:latin typeface="Georgia"/>
              <a:ea typeface="Georgia"/>
              <a:cs typeface="Georgia"/>
              <a:sym typeface="Georgia"/>
            </a:endParaRPr>
          </a:p>
        </p:txBody>
      </p:sp>
      <p:sp>
        <p:nvSpPr>
          <p:cNvPr id="305" name="Shape 305"/>
          <p:cNvSpPr txBox="1"/>
          <p:nvPr/>
        </p:nvSpPr>
        <p:spPr>
          <a:xfrm>
            <a:off x="9998794" y="5072600"/>
            <a:ext cx="2146500" cy="43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latin typeface="Georgia"/>
                <a:ea typeface="Georgia"/>
                <a:cs typeface="Georgia"/>
                <a:sym typeface="Georgia"/>
              </a:rPr>
              <a:t>Research Scientist</a:t>
            </a:r>
            <a:endParaRPr sz="28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idx="1" type="body"/>
          </p:nvPr>
        </p:nvSpPr>
        <p:spPr>
          <a:xfrm>
            <a:off x="635006" y="11472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Data Science involves a variety of skill sets, not just one.</a:t>
            </a:r>
            <a:endParaRPr sz="2800">
              <a:latin typeface="Georgia"/>
              <a:ea typeface="Georgia"/>
              <a:cs typeface="Georgia"/>
              <a:sym typeface="Georgia"/>
            </a:endParaRPr>
          </a:p>
        </p:txBody>
      </p:sp>
      <p:sp>
        <p:nvSpPr>
          <p:cNvPr id="311" name="Shape 311"/>
          <p:cNvSpPr/>
          <p:nvPr/>
        </p:nvSpPr>
        <p:spPr>
          <a:xfrm>
            <a:off x="635000" y="715575"/>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WHAT ARE THE ROLES IN DATA SCIENCE?</a:t>
            </a:r>
            <a:endParaRPr>
              <a:latin typeface="Oswald"/>
              <a:ea typeface="Oswald"/>
              <a:cs typeface="Oswald"/>
              <a:sym typeface="Oswald"/>
            </a:endParaRPr>
          </a:p>
        </p:txBody>
      </p:sp>
      <p:grpSp>
        <p:nvGrpSpPr>
          <p:cNvPr id="312" name="Shape 312"/>
          <p:cNvGrpSpPr/>
          <p:nvPr/>
        </p:nvGrpSpPr>
        <p:grpSpPr>
          <a:xfrm>
            <a:off x="2198150" y="2410150"/>
            <a:ext cx="8608500" cy="4217100"/>
            <a:chOff x="2198150" y="1988450"/>
            <a:chExt cx="8608500" cy="4217100"/>
          </a:xfrm>
        </p:grpSpPr>
        <p:sp>
          <p:nvSpPr>
            <p:cNvPr id="313" name="Shape 313"/>
            <p:cNvSpPr/>
            <p:nvPr/>
          </p:nvSpPr>
          <p:spPr>
            <a:xfrm>
              <a:off x="2198150" y="1988450"/>
              <a:ext cx="8608500" cy="421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4046275" y="2595300"/>
              <a:ext cx="1542900" cy="2262900"/>
            </a:xfrm>
            <a:prstGeom prst="rect">
              <a:avLst/>
            </a:prstGeom>
            <a:solidFill>
              <a:srgbClr val="85E8D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Oswald"/>
                  <a:ea typeface="Oswald"/>
                  <a:cs typeface="Oswald"/>
                  <a:sym typeface="Oswald"/>
                </a:rPr>
                <a:t>Structured Data</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Unstructured Data</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Graph Data</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Distributed Data</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Parallel Processing</a:t>
              </a:r>
              <a:endParaRPr/>
            </a:p>
          </p:txBody>
        </p:sp>
        <p:sp>
          <p:nvSpPr>
            <p:cNvPr id="315" name="Shape 315"/>
            <p:cNvSpPr/>
            <p:nvPr/>
          </p:nvSpPr>
          <p:spPr>
            <a:xfrm>
              <a:off x="5730950" y="2595300"/>
              <a:ext cx="1542900" cy="2262900"/>
            </a:xfrm>
            <a:prstGeom prst="rect">
              <a:avLst/>
            </a:prstGeom>
            <a:solidFill>
              <a:srgbClr val="FFD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Oswald"/>
                  <a:ea typeface="Oswald"/>
                  <a:cs typeface="Oswald"/>
                  <a:sym typeface="Oswald"/>
                </a:rPr>
                <a:t>Algorithm Design</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Linear Algebra</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Matrix Calculations</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Model Optimization</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Dimensionality Reduction</a:t>
              </a:r>
              <a:endParaRPr/>
            </a:p>
          </p:txBody>
        </p:sp>
        <p:sp>
          <p:nvSpPr>
            <p:cNvPr id="316" name="Shape 316"/>
            <p:cNvSpPr/>
            <p:nvPr/>
          </p:nvSpPr>
          <p:spPr>
            <a:xfrm>
              <a:off x="7415625" y="2595300"/>
              <a:ext cx="1542900" cy="3353100"/>
            </a:xfrm>
            <a:prstGeom prst="rect">
              <a:avLst/>
            </a:prstGeom>
            <a:solidFill>
              <a:srgbClr val="7A17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rgbClr val="FFFFFF"/>
                  </a:solidFill>
                  <a:latin typeface="Oswald"/>
                  <a:ea typeface="Oswald"/>
                  <a:cs typeface="Oswald"/>
                  <a:sym typeface="Oswald"/>
                </a:rPr>
                <a:t>Data Acquisition</a:t>
              </a:r>
              <a:br>
                <a:rPr lang="en-US" sz="1300">
                  <a:solidFill>
                    <a:srgbClr val="FFFFFF"/>
                  </a:solidFill>
                  <a:latin typeface="Oswald"/>
                  <a:ea typeface="Oswald"/>
                  <a:cs typeface="Oswald"/>
                  <a:sym typeface="Oswald"/>
                </a:rPr>
              </a:br>
              <a:br>
                <a:rPr lang="en-US" sz="1300">
                  <a:solidFill>
                    <a:srgbClr val="FFFFFF"/>
                  </a:solidFill>
                  <a:latin typeface="Oswald"/>
                  <a:ea typeface="Oswald"/>
                  <a:cs typeface="Oswald"/>
                  <a:sym typeface="Oswald"/>
                </a:rPr>
              </a:br>
              <a:r>
                <a:rPr lang="en-US" sz="1300">
                  <a:solidFill>
                    <a:srgbClr val="FFFFFF"/>
                  </a:solidFill>
                  <a:latin typeface="Oswald"/>
                  <a:ea typeface="Oswald"/>
                  <a:cs typeface="Oswald"/>
                  <a:sym typeface="Oswald"/>
                </a:rPr>
                <a:t>Data Cleaning</a:t>
              </a:r>
              <a:br>
                <a:rPr lang="en-US" sz="1300">
                  <a:solidFill>
                    <a:srgbClr val="FFFFFF"/>
                  </a:solidFill>
                  <a:latin typeface="Oswald"/>
                  <a:ea typeface="Oswald"/>
                  <a:cs typeface="Oswald"/>
                  <a:sym typeface="Oswald"/>
                </a:rPr>
              </a:br>
              <a:br>
                <a:rPr lang="en-US" sz="1300">
                  <a:solidFill>
                    <a:srgbClr val="FFFFFF"/>
                  </a:solidFill>
                  <a:latin typeface="Oswald"/>
                  <a:ea typeface="Oswald"/>
                  <a:cs typeface="Oswald"/>
                  <a:sym typeface="Oswald"/>
                </a:rPr>
              </a:br>
              <a:r>
                <a:rPr lang="en-US" sz="1300">
                  <a:solidFill>
                    <a:srgbClr val="FFFFFF"/>
                  </a:solidFill>
                  <a:latin typeface="Oswald"/>
                  <a:ea typeface="Oswald"/>
                  <a:cs typeface="Oswald"/>
                  <a:sym typeface="Oswald"/>
                </a:rPr>
                <a:t>Object-Oriented Programming</a:t>
              </a:r>
              <a:br>
                <a:rPr lang="en-US" sz="1300">
                  <a:solidFill>
                    <a:srgbClr val="FFFFFF"/>
                  </a:solidFill>
                  <a:latin typeface="Oswald"/>
                  <a:ea typeface="Oswald"/>
                  <a:cs typeface="Oswald"/>
                  <a:sym typeface="Oswald"/>
                </a:rPr>
              </a:br>
              <a:br>
                <a:rPr lang="en-US" sz="1300">
                  <a:solidFill>
                    <a:srgbClr val="FFFFFF"/>
                  </a:solidFill>
                  <a:latin typeface="Oswald"/>
                  <a:ea typeface="Oswald"/>
                  <a:cs typeface="Oswald"/>
                  <a:sym typeface="Oswald"/>
                </a:rPr>
              </a:br>
              <a:r>
                <a:rPr lang="en-US" sz="1300">
                  <a:solidFill>
                    <a:srgbClr val="FFFFFF"/>
                  </a:solidFill>
                  <a:latin typeface="Oswald"/>
                  <a:ea typeface="Oswald"/>
                  <a:cs typeface="Oswald"/>
                  <a:sym typeface="Oswald"/>
                </a:rPr>
                <a:t>Database Administration</a:t>
              </a:r>
              <a:br>
                <a:rPr lang="en-US" sz="1300">
                  <a:solidFill>
                    <a:srgbClr val="FFFFFF"/>
                  </a:solidFill>
                  <a:latin typeface="Oswald"/>
                  <a:ea typeface="Oswald"/>
                  <a:cs typeface="Oswald"/>
                  <a:sym typeface="Oswald"/>
                </a:rPr>
              </a:br>
              <a:br>
                <a:rPr lang="en-US" sz="1300">
                  <a:solidFill>
                    <a:srgbClr val="FFFFFF"/>
                  </a:solidFill>
                  <a:latin typeface="Oswald"/>
                  <a:ea typeface="Oswald"/>
                  <a:cs typeface="Oswald"/>
                  <a:sym typeface="Oswald"/>
                </a:rPr>
              </a:br>
              <a:r>
                <a:rPr lang="en-US" sz="1300">
                  <a:solidFill>
                    <a:srgbClr val="FFFFFF"/>
                  </a:solidFill>
                  <a:latin typeface="Oswald"/>
                  <a:ea typeface="Oswald"/>
                  <a:cs typeface="Oswald"/>
                  <a:sym typeface="Oswald"/>
                </a:rPr>
                <a:t>Data Engineering</a:t>
              </a:r>
              <a:br>
                <a:rPr lang="en-US" sz="1300">
                  <a:solidFill>
                    <a:srgbClr val="FFFFFF"/>
                  </a:solidFill>
                  <a:latin typeface="Oswald"/>
                  <a:ea typeface="Oswald"/>
                  <a:cs typeface="Oswald"/>
                  <a:sym typeface="Oswald"/>
                </a:rPr>
              </a:br>
              <a:br>
                <a:rPr lang="en-US" sz="1300">
                  <a:solidFill>
                    <a:srgbClr val="FFFFFF"/>
                  </a:solidFill>
                  <a:latin typeface="Oswald"/>
                  <a:ea typeface="Oswald"/>
                  <a:cs typeface="Oswald"/>
                  <a:sym typeface="Oswald"/>
                </a:rPr>
              </a:br>
              <a:r>
                <a:rPr lang="en-US" sz="1300">
                  <a:solidFill>
                    <a:srgbClr val="FFFFFF"/>
                  </a:solidFill>
                  <a:latin typeface="Oswald"/>
                  <a:ea typeface="Oswald"/>
                  <a:cs typeface="Oswald"/>
                  <a:sym typeface="Oswald"/>
                </a:rPr>
                <a:t>Natural Language Processing</a:t>
              </a:r>
              <a:endParaRPr/>
            </a:p>
          </p:txBody>
        </p:sp>
        <p:sp>
          <p:nvSpPr>
            <p:cNvPr id="317" name="Shape 317"/>
            <p:cNvSpPr/>
            <p:nvPr/>
          </p:nvSpPr>
          <p:spPr>
            <a:xfrm>
              <a:off x="9100300" y="2595300"/>
              <a:ext cx="1542900" cy="3353100"/>
            </a:xfrm>
            <a:prstGeom prst="rect">
              <a:avLst/>
            </a:prstGeom>
            <a:solidFill>
              <a:srgbClr val="EAEAE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solidFill>
                    <a:schemeClr val="dk1"/>
                  </a:solidFill>
                  <a:latin typeface="Oswald"/>
                  <a:ea typeface="Oswald"/>
                  <a:cs typeface="Oswald"/>
                  <a:sym typeface="Oswald"/>
                </a:rPr>
                <a:t>Spatial Statistics</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Temporal Statistics</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Descriptive Statistics</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Data Visualization</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Feature Selection</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Multi-Armed Bandit</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Study Design</a:t>
              </a:r>
              <a:br>
                <a:rPr lang="en-US" sz="1300">
                  <a:solidFill>
                    <a:schemeClr val="dk1"/>
                  </a:solidFill>
                  <a:latin typeface="Oswald"/>
                  <a:ea typeface="Oswald"/>
                  <a:cs typeface="Oswald"/>
                  <a:sym typeface="Oswald"/>
                </a:rPr>
              </a:br>
              <a:br>
                <a:rPr lang="en-US" sz="1300">
                  <a:solidFill>
                    <a:schemeClr val="dk1"/>
                  </a:solidFill>
                  <a:latin typeface="Oswald"/>
                  <a:ea typeface="Oswald"/>
                  <a:cs typeface="Oswald"/>
                  <a:sym typeface="Oswald"/>
                </a:rPr>
              </a:br>
              <a:r>
                <a:rPr lang="en-US" sz="1300">
                  <a:solidFill>
                    <a:schemeClr val="dk1"/>
                  </a:solidFill>
                  <a:latin typeface="Oswald"/>
                  <a:ea typeface="Oswald"/>
                  <a:cs typeface="Oswald"/>
                  <a:sym typeface="Oswald"/>
                </a:rPr>
                <a:t>Model Evaluation</a:t>
              </a:r>
              <a:endParaRPr sz="1300">
                <a:solidFill>
                  <a:schemeClr val="dk1"/>
                </a:solidFill>
                <a:latin typeface="Oswald"/>
                <a:ea typeface="Oswald"/>
                <a:cs typeface="Oswald"/>
                <a:sym typeface="Oswald"/>
              </a:endParaRPr>
            </a:p>
            <a:p>
              <a:pPr indent="0" lvl="0" marL="0" rtl="0">
                <a:spcBef>
                  <a:spcPts val="0"/>
                </a:spcBef>
                <a:spcAft>
                  <a:spcPts val="0"/>
                </a:spcAft>
                <a:buNone/>
              </a:pPr>
              <a:r>
                <a:t/>
              </a:r>
              <a:endParaRPr/>
            </a:p>
          </p:txBody>
        </p:sp>
        <p:sp>
          <p:nvSpPr>
            <p:cNvPr id="318" name="Shape 318"/>
            <p:cNvSpPr/>
            <p:nvPr/>
          </p:nvSpPr>
          <p:spPr>
            <a:xfrm>
              <a:off x="2361600" y="2595300"/>
              <a:ext cx="1542900" cy="1748400"/>
            </a:xfrm>
            <a:prstGeom prst="rect">
              <a:avLst/>
            </a:prstGeom>
            <a:solidFill>
              <a:srgbClr val="FFAF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Oswald"/>
                  <a:ea typeface="Oswald"/>
                  <a:cs typeface="Oswald"/>
                  <a:sym typeface="Oswald"/>
                </a:rPr>
                <a:t>Product Development</a:t>
              </a:r>
              <a:br>
                <a:rPr lang="en-US" sz="1300">
                  <a:latin typeface="Oswald"/>
                  <a:ea typeface="Oswald"/>
                  <a:cs typeface="Oswald"/>
                  <a:sym typeface="Oswald"/>
                </a:rPr>
              </a:br>
              <a:br>
                <a:rPr lang="en-US" sz="1300">
                  <a:latin typeface="Oswald"/>
                  <a:ea typeface="Oswald"/>
                  <a:cs typeface="Oswald"/>
                  <a:sym typeface="Oswald"/>
                </a:rPr>
              </a:br>
              <a:r>
                <a:rPr lang="en-US" sz="1300">
                  <a:latin typeface="Oswald"/>
                  <a:ea typeface="Oswald"/>
                  <a:cs typeface="Oswald"/>
                  <a:sym typeface="Oswald"/>
                </a:rPr>
                <a:t>Domain Knowledge</a:t>
              </a:r>
              <a:br>
                <a:rPr lang="en-US" sz="1300">
                  <a:latin typeface="Oswald"/>
                  <a:ea typeface="Oswald"/>
                  <a:cs typeface="Oswald"/>
                  <a:sym typeface="Oswald"/>
                </a:rPr>
              </a:br>
              <a:br>
                <a:rPr lang="en-US" sz="1300">
                  <a:latin typeface="Oswald"/>
                  <a:ea typeface="Oswald"/>
                  <a:cs typeface="Oswald"/>
                  <a:sym typeface="Oswald"/>
                </a:rPr>
              </a:br>
              <a:r>
                <a:rPr lang="en-US" sz="1300">
                  <a:latin typeface="Oswald"/>
                  <a:ea typeface="Oswald"/>
                  <a:cs typeface="Oswald"/>
                  <a:sym typeface="Oswald"/>
                </a:rPr>
                <a:t>Data Collection</a:t>
              </a:r>
              <a:br>
                <a:rPr lang="en-US" sz="1300">
                  <a:latin typeface="Oswald"/>
                  <a:ea typeface="Oswald"/>
                  <a:cs typeface="Oswald"/>
                  <a:sym typeface="Oswald"/>
                </a:rPr>
              </a:br>
              <a:br>
                <a:rPr lang="en-US" sz="1300">
                  <a:latin typeface="Oswald"/>
                  <a:ea typeface="Oswald"/>
                  <a:cs typeface="Oswald"/>
                  <a:sym typeface="Oswald"/>
                </a:rPr>
              </a:br>
              <a:r>
                <a:rPr lang="en-US" sz="1300">
                  <a:latin typeface="Oswald"/>
                  <a:ea typeface="Oswald"/>
                  <a:cs typeface="Oswald"/>
                  <a:sym typeface="Oswald"/>
                </a:rPr>
                <a:t>Data Storytelling</a:t>
              </a:r>
              <a:endParaRPr sz="1300">
                <a:latin typeface="Oswald"/>
                <a:ea typeface="Oswald"/>
                <a:cs typeface="Oswald"/>
                <a:sym typeface="Oswald"/>
              </a:endParaRPr>
            </a:p>
          </p:txBody>
        </p:sp>
        <p:sp>
          <p:nvSpPr>
            <p:cNvPr id="319" name="Shape 319"/>
            <p:cNvSpPr txBox="1"/>
            <p:nvPr/>
          </p:nvSpPr>
          <p:spPr>
            <a:xfrm>
              <a:off x="2361475" y="2245600"/>
              <a:ext cx="15429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swald"/>
                  <a:ea typeface="Oswald"/>
                  <a:cs typeface="Oswald"/>
                  <a:sym typeface="Oswald"/>
                </a:rPr>
                <a:t>Business</a:t>
              </a:r>
              <a:endParaRPr sz="1800">
                <a:latin typeface="Oswald"/>
                <a:ea typeface="Oswald"/>
                <a:cs typeface="Oswald"/>
                <a:sym typeface="Oswald"/>
              </a:endParaRPr>
            </a:p>
          </p:txBody>
        </p:sp>
        <p:sp>
          <p:nvSpPr>
            <p:cNvPr id="320" name="Shape 320"/>
            <p:cNvSpPr txBox="1"/>
            <p:nvPr/>
          </p:nvSpPr>
          <p:spPr>
            <a:xfrm>
              <a:off x="4046275" y="2245600"/>
              <a:ext cx="15840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swald"/>
                  <a:ea typeface="Oswald"/>
                  <a:cs typeface="Oswald"/>
                  <a:sym typeface="Oswald"/>
                </a:rPr>
                <a:t>ML / Big Data</a:t>
              </a:r>
              <a:endParaRPr sz="1800">
                <a:latin typeface="Oswald"/>
                <a:ea typeface="Oswald"/>
                <a:cs typeface="Oswald"/>
                <a:sym typeface="Oswald"/>
              </a:endParaRPr>
            </a:p>
          </p:txBody>
        </p:sp>
        <p:sp>
          <p:nvSpPr>
            <p:cNvPr id="321" name="Shape 321"/>
            <p:cNvSpPr txBox="1"/>
            <p:nvPr/>
          </p:nvSpPr>
          <p:spPr>
            <a:xfrm>
              <a:off x="5730950" y="2245600"/>
              <a:ext cx="15429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swald"/>
                  <a:ea typeface="Oswald"/>
                  <a:cs typeface="Oswald"/>
                  <a:sym typeface="Oswald"/>
                </a:rPr>
                <a:t>Applied Math</a:t>
              </a:r>
              <a:endParaRPr sz="1800">
                <a:latin typeface="Oswald"/>
                <a:ea typeface="Oswald"/>
                <a:cs typeface="Oswald"/>
                <a:sym typeface="Oswald"/>
              </a:endParaRPr>
            </a:p>
          </p:txBody>
        </p:sp>
        <p:sp>
          <p:nvSpPr>
            <p:cNvPr id="322" name="Shape 322"/>
            <p:cNvSpPr txBox="1"/>
            <p:nvPr/>
          </p:nvSpPr>
          <p:spPr>
            <a:xfrm>
              <a:off x="7415625" y="2245600"/>
              <a:ext cx="15429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swald"/>
                  <a:ea typeface="Oswald"/>
                  <a:cs typeface="Oswald"/>
                  <a:sym typeface="Oswald"/>
                </a:rPr>
                <a:t>Programming</a:t>
              </a:r>
              <a:endParaRPr sz="1800">
                <a:latin typeface="Oswald"/>
                <a:ea typeface="Oswald"/>
                <a:cs typeface="Oswald"/>
                <a:sym typeface="Oswald"/>
              </a:endParaRPr>
            </a:p>
          </p:txBody>
        </p:sp>
        <p:sp>
          <p:nvSpPr>
            <p:cNvPr id="323" name="Shape 323"/>
            <p:cNvSpPr txBox="1"/>
            <p:nvPr/>
          </p:nvSpPr>
          <p:spPr>
            <a:xfrm>
              <a:off x="9100300" y="2245600"/>
              <a:ext cx="15429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Oswald"/>
                  <a:ea typeface="Oswald"/>
                  <a:cs typeface="Oswald"/>
                  <a:sym typeface="Oswald"/>
                </a:rPr>
                <a:t>Statistics</a:t>
              </a:r>
              <a:endParaRPr sz="1800">
                <a:latin typeface="Oswald"/>
                <a:ea typeface="Oswald"/>
                <a:cs typeface="Oswald"/>
                <a:sym typeface="Oswal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QUIZ</a:t>
            </a:r>
            <a:endParaRPr>
              <a:latin typeface="Oswald"/>
              <a:ea typeface="Oswald"/>
              <a:cs typeface="Oswald"/>
              <a:sym typeface="Oswald"/>
            </a:endParaRPr>
          </a:p>
        </p:txBody>
      </p:sp>
      <p:sp>
        <p:nvSpPr>
          <p:cNvPr id="329" name="Shape 32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DATA SCIENCE BASELINE</a:t>
            </a:r>
            <a:endParaRPr sz="9600">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Shape 33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5" name="Shape 33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36" name="Shape 336"/>
          <p:cNvSpPr/>
          <p:nvPr/>
        </p:nvSpPr>
        <p:spPr>
          <a:xfrm>
            <a:off x="2961475" y="2224349"/>
            <a:ext cx="7559400" cy="3836700"/>
          </a:xfrm>
          <a:prstGeom prst="rect">
            <a:avLst/>
          </a:prstGeom>
          <a:noFill/>
          <a:ln>
            <a:noFill/>
          </a:ln>
        </p:spPr>
        <p:txBody>
          <a:bodyPr anchorCtr="0" anchor="ctr" bIns="50800" lIns="50800" spcFirstLastPara="1" rIns="50800" wrap="square" tIns="50800">
            <a:noAutofit/>
          </a:bodyPr>
          <a:lstStyle/>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Form groups of three.</a:t>
            </a:r>
            <a:endParaRPr b="0" i="0" sz="1800" u="none" cap="none" strike="noStrike">
              <a:solidFill>
                <a:srgbClr val="000000"/>
              </a:solidFill>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lang="en-US" sz="1800">
                <a:solidFill>
                  <a:schemeClr val="dk1"/>
                </a:solidFill>
                <a:latin typeface="Georgia"/>
                <a:ea typeface="Georgia"/>
                <a:cs typeface="Georgia"/>
                <a:sym typeface="Georgia"/>
              </a:rPr>
              <a:t>Answer the following questions.  </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True or False:  Gender (coded male=0, female=1) is a continuous variable.</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According to the table on the next slide, BMI is the _____</a:t>
            </a:r>
            <a:endParaRPr sz="1800">
              <a:solidFill>
                <a:schemeClr val="dk1"/>
              </a:solidFill>
              <a:latin typeface="Georgia"/>
              <a:ea typeface="Georgia"/>
              <a:cs typeface="Georgia"/>
              <a:sym typeface="Georgia"/>
            </a:endParaRPr>
          </a:p>
          <a:p>
            <a:pPr indent="-342900" lvl="2" marL="1371600" rtl="0">
              <a:spcBef>
                <a:spcPts val="0"/>
              </a:spcBef>
              <a:spcAft>
                <a:spcPts val="0"/>
              </a:spcAft>
              <a:buClr>
                <a:schemeClr val="dk1"/>
              </a:buClr>
              <a:buSzPts val="1800"/>
              <a:buFont typeface="Georgia"/>
              <a:buAutoNum type="romanLcPeriod"/>
            </a:pPr>
            <a:r>
              <a:rPr lang="en-US" sz="1800">
                <a:solidFill>
                  <a:schemeClr val="dk1"/>
                </a:solidFill>
                <a:latin typeface="Georgia"/>
                <a:ea typeface="Georgia"/>
                <a:cs typeface="Georgia"/>
                <a:sym typeface="Georgia"/>
              </a:rPr>
              <a:t>Outcome</a:t>
            </a:r>
            <a:endParaRPr sz="1800">
              <a:solidFill>
                <a:schemeClr val="dk1"/>
              </a:solidFill>
              <a:latin typeface="Georgia"/>
              <a:ea typeface="Georgia"/>
              <a:cs typeface="Georgia"/>
              <a:sym typeface="Georgia"/>
            </a:endParaRPr>
          </a:p>
          <a:p>
            <a:pPr indent="-342900" lvl="2" marL="1371600" rtl="0">
              <a:spcBef>
                <a:spcPts val="0"/>
              </a:spcBef>
              <a:spcAft>
                <a:spcPts val="0"/>
              </a:spcAft>
              <a:buClr>
                <a:schemeClr val="dk1"/>
              </a:buClr>
              <a:buSzPts val="1800"/>
              <a:buFont typeface="Georgia"/>
              <a:buAutoNum type="romanLcPeriod"/>
            </a:pPr>
            <a:r>
              <a:rPr lang="en-US" sz="1800">
                <a:solidFill>
                  <a:schemeClr val="dk1"/>
                </a:solidFill>
                <a:latin typeface="Georgia"/>
                <a:ea typeface="Georgia"/>
                <a:cs typeface="Georgia"/>
                <a:sym typeface="Georgia"/>
              </a:rPr>
              <a:t>Predictor</a:t>
            </a:r>
            <a:endParaRPr sz="1800">
              <a:solidFill>
                <a:schemeClr val="dk1"/>
              </a:solidFill>
              <a:latin typeface="Georgia"/>
              <a:ea typeface="Georgia"/>
              <a:cs typeface="Georgia"/>
              <a:sym typeface="Georgia"/>
            </a:endParaRPr>
          </a:p>
          <a:p>
            <a:pPr indent="-342900" lvl="2" marL="1371600" rtl="0">
              <a:spcBef>
                <a:spcPts val="0"/>
              </a:spcBef>
              <a:spcAft>
                <a:spcPts val="0"/>
              </a:spcAft>
              <a:buClr>
                <a:schemeClr val="dk1"/>
              </a:buClr>
              <a:buSzPts val="1800"/>
              <a:buFont typeface="Georgia"/>
              <a:buAutoNum type="romanLcPeriod"/>
            </a:pPr>
            <a:r>
              <a:rPr lang="en-US" sz="1800">
                <a:solidFill>
                  <a:schemeClr val="dk1"/>
                </a:solidFill>
                <a:latin typeface="Georgia"/>
                <a:ea typeface="Georgia"/>
                <a:cs typeface="Georgia"/>
                <a:sym typeface="Georgia"/>
              </a:rPr>
              <a:t>Covariate</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Draw a normal distribution</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True or False:  Linear regression is an unsupervised learning algorithm.</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What is a hypothesis test?</a:t>
            </a:r>
            <a:endParaRPr sz="1800">
              <a:solidFill>
                <a:schemeClr val="dk1"/>
              </a:solidFill>
              <a:latin typeface="Georgia"/>
              <a:ea typeface="Georgia"/>
              <a:cs typeface="Georgia"/>
              <a:sym typeface="Georgia"/>
            </a:endParaRPr>
          </a:p>
        </p:txBody>
      </p:sp>
      <p:sp>
        <p:nvSpPr>
          <p:cNvPr id="337" name="Shape 337"/>
          <p:cNvSpPr/>
          <p:nvPr/>
        </p:nvSpPr>
        <p:spPr>
          <a:xfrm>
            <a:off x="2989800" y="177614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(5-10 minutes)</a:t>
            </a:r>
            <a:endParaRPr>
              <a:latin typeface="Oswald"/>
              <a:ea typeface="Oswald"/>
              <a:cs typeface="Oswald"/>
              <a:sym typeface="Oswald"/>
            </a:endParaRPr>
          </a:p>
        </p:txBody>
      </p:sp>
      <p:cxnSp>
        <p:nvCxnSpPr>
          <p:cNvPr id="338" name="Shape 33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39" name="Shape 339"/>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DATA SCIENCE BASELINE QUIZ</a:t>
            </a:r>
            <a:endParaRPr>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Shape 34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45" name="Shape 345"/>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346" name="Shape 346"/>
          <p:cNvSpPr/>
          <p:nvPr/>
        </p:nvSpPr>
        <p:spPr>
          <a:xfrm>
            <a:off x="2961475" y="2224349"/>
            <a:ext cx="7559400" cy="38367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None/>
            </a:pPr>
            <a:r>
              <a:t/>
            </a:r>
            <a:endParaRPr sz="1800">
              <a:solidFill>
                <a:schemeClr val="dk1"/>
              </a:solidFill>
              <a:latin typeface="Georgia"/>
              <a:ea typeface="Georgia"/>
              <a:cs typeface="Georgia"/>
              <a:sym typeface="Georgia"/>
            </a:endParaRPr>
          </a:p>
        </p:txBody>
      </p:sp>
      <p:sp>
        <p:nvSpPr>
          <p:cNvPr id="347" name="Shape 347"/>
          <p:cNvSpPr/>
          <p:nvPr/>
        </p:nvSpPr>
        <p:spPr>
          <a:xfrm>
            <a:off x="2989800" y="177614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latin typeface="Oswald"/>
              <a:ea typeface="Oswald"/>
              <a:cs typeface="Oswald"/>
              <a:sym typeface="Oswald"/>
            </a:endParaRPr>
          </a:p>
        </p:txBody>
      </p:sp>
      <p:cxnSp>
        <p:nvCxnSpPr>
          <p:cNvPr id="348" name="Shape 348"/>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349" name="Shape 349"/>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DATA SCIENCE BASELINE QUIZ</a:t>
            </a:r>
            <a:endParaRPr>
              <a:latin typeface="Oswald"/>
              <a:ea typeface="Oswald"/>
              <a:cs typeface="Oswald"/>
              <a:sym typeface="Oswald"/>
            </a:endParaRPr>
          </a:p>
        </p:txBody>
      </p:sp>
      <p:pic>
        <p:nvPicPr>
          <p:cNvPr id="350" name="Shape 350"/>
          <p:cNvPicPr preferRelativeResize="0"/>
          <p:nvPr/>
        </p:nvPicPr>
        <p:blipFill>
          <a:blip r:embed="rId4">
            <a:alphaModFix/>
          </a:blip>
          <a:stretch>
            <a:fillRect/>
          </a:stretch>
        </p:blipFill>
        <p:spPr>
          <a:xfrm>
            <a:off x="3436575" y="1350925"/>
            <a:ext cx="8079625" cy="5844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INTRODUCTION</a:t>
            </a:r>
            <a:endParaRPr>
              <a:latin typeface="Oswald"/>
              <a:ea typeface="Oswald"/>
              <a:cs typeface="Oswald"/>
              <a:sym typeface="Oswald"/>
            </a:endParaRPr>
          </a:p>
        </p:txBody>
      </p:sp>
      <p:sp>
        <p:nvSpPr>
          <p:cNvPr id="356" name="Shape 356"/>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THE DATA SCIENCE WORKFLOW</a:t>
            </a:r>
            <a:endParaRPr sz="96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WELCOME TO DATA SCIENCE</a:t>
            </a:r>
            <a:endParaRPr>
              <a:latin typeface="Oswald"/>
              <a:ea typeface="Oswald"/>
              <a:cs typeface="Oswald"/>
              <a:sym typeface="Oswald"/>
            </a:endParaRPr>
          </a:p>
        </p:txBody>
      </p:sp>
      <p:sp>
        <p:nvSpPr>
          <p:cNvPr id="218" name="Shape 218"/>
          <p:cNvSpPr txBox="1"/>
          <p:nvPr>
            <p:ph idx="1" type="body"/>
          </p:nvPr>
        </p:nvSpPr>
        <p:spPr>
          <a:xfrm>
            <a:off x="635006" y="194025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rtl="0">
              <a:lnSpc>
                <a:spcPct val="160000"/>
              </a:lnSpc>
              <a:spcBef>
                <a:spcPts val="0"/>
              </a:spcBef>
              <a:spcAft>
                <a:spcPts val="0"/>
              </a:spcAft>
              <a:buClr>
                <a:srgbClr val="333333"/>
              </a:buClr>
              <a:buSzPts val="2800"/>
              <a:buFont typeface="Georgia"/>
              <a:buChar char="‣"/>
            </a:pPr>
            <a:r>
              <a:rPr lang="en-US" sz="2800">
                <a:solidFill>
                  <a:srgbClr val="333333"/>
                </a:solidFill>
                <a:latin typeface="Georgia"/>
                <a:ea typeface="Georgia"/>
                <a:cs typeface="Georgia"/>
                <a:sym typeface="Georgia"/>
              </a:rPr>
              <a:t>Describe the roles and components of a successful learning environment</a:t>
            </a:r>
            <a:endParaRPr sz="2800">
              <a:solidFill>
                <a:srgbClr val="333333"/>
              </a:solidFill>
              <a:latin typeface="Georgia"/>
              <a:ea typeface="Georgia"/>
              <a:cs typeface="Georgia"/>
              <a:sym typeface="Georgia"/>
            </a:endParaRPr>
          </a:p>
          <a:p>
            <a:pPr indent="-256540" lvl="0" marL="203200" rtl="0">
              <a:lnSpc>
                <a:spcPct val="160000"/>
              </a:lnSpc>
              <a:spcBef>
                <a:spcPts val="0"/>
              </a:spcBef>
              <a:spcAft>
                <a:spcPts val="0"/>
              </a:spcAft>
              <a:buClr>
                <a:srgbClr val="333333"/>
              </a:buClr>
              <a:buSzPts val="2800"/>
              <a:buFont typeface="Georgia"/>
              <a:buChar char="‣"/>
            </a:pPr>
            <a:r>
              <a:rPr lang="en-US" sz="2800">
                <a:solidFill>
                  <a:srgbClr val="333333"/>
                </a:solidFill>
                <a:latin typeface="Georgia"/>
                <a:ea typeface="Georgia"/>
                <a:cs typeface="Georgia"/>
                <a:sym typeface="Georgia"/>
              </a:rPr>
              <a:t>Define data science and the data science workflow</a:t>
            </a:r>
            <a:endParaRPr sz="2800">
              <a:latin typeface="Georgia"/>
              <a:ea typeface="Georgia"/>
              <a:cs typeface="Georgia"/>
              <a:sym typeface="Georgia"/>
            </a:endParaRPr>
          </a:p>
          <a:p>
            <a:pPr indent="-256540" lvl="0" marL="203200" rtl="0">
              <a:lnSpc>
                <a:spcPct val="160000"/>
              </a:lnSpc>
              <a:spcBef>
                <a:spcPts val="0"/>
              </a:spcBef>
              <a:spcAft>
                <a:spcPts val="0"/>
              </a:spcAft>
              <a:buClr>
                <a:srgbClr val="333333"/>
              </a:buClr>
              <a:buSzPts val="2800"/>
              <a:buFont typeface="Georgia"/>
              <a:buChar char="‣"/>
            </a:pPr>
            <a:r>
              <a:rPr lang="en-US" sz="2800">
                <a:solidFill>
                  <a:srgbClr val="333333"/>
                </a:solidFill>
                <a:latin typeface="Georgia"/>
                <a:ea typeface="Georgia"/>
                <a:cs typeface="Georgia"/>
                <a:sym typeface="Georgia"/>
              </a:rPr>
              <a:t>Apply the data science workflow to meet your classmates</a:t>
            </a:r>
            <a:endParaRPr sz="2800">
              <a:solidFill>
                <a:srgbClr val="333333"/>
              </a:solidFill>
              <a:latin typeface="Georgia"/>
              <a:ea typeface="Georgia"/>
              <a:cs typeface="Georgia"/>
              <a:sym typeface="Georgia"/>
            </a:endParaRPr>
          </a:p>
          <a:p>
            <a:pPr indent="-256540" lvl="0" marL="203200" rtl="0">
              <a:lnSpc>
                <a:spcPct val="160000"/>
              </a:lnSpc>
              <a:spcBef>
                <a:spcPts val="0"/>
              </a:spcBef>
              <a:spcAft>
                <a:spcPts val="0"/>
              </a:spcAft>
              <a:buClr>
                <a:srgbClr val="333333"/>
              </a:buClr>
              <a:buSzPts val="2800"/>
              <a:buFont typeface="Georgia"/>
              <a:buChar char="‣"/>
            </a:pPr>
            <a:r>
              <a:rPr lang="en-US" sz="2800">
                <a:solidFill>
                  <a:srgbClr val="333333"/>
                </a:solidFill>
                <a:latin typeface="Georgia"/>
                <a:ea typeface="Georgia"/>
                <a:cs typeface="Georgia"/>
                <a:sym typeface="Georgia"/>
              </a:rPr>
              <a:t>Setup your development environment and review python basics</a:t>
            </a:r>
            <a:endParaRPr sz="2800">
              <a:latin typeface="Georgia"/>
              <a:ea typeface="Georgia"/>
              <a:cs typeface="Georgia"/>
              <a:sym typeface="Georgia"/>
            </a:endParaRPr>
          </a:p>
          <a:p>
            <a:pPr indent="0" lvl="0" marL="0" marR="0" rtl="0" algn="l">
              <a:spcBef>
                <a:spcPts val="120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219" name="Shape 219"/>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LEARNING OBJECTIVES</a:t>
            </a:r>
            <a:endParaRPr>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A methodology for doing Data Science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Similar to the scientific method</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Helps produce </a:t>
            </a:r>
            <a:r>
              <a:rPr i="1" lang="en-US" sz="2800">
                <a:latin typeface="Georgia"/>
                <a:ea typeface="Georgia"/>
                <a:cs typeface="Georgia"/>
                <a:sym typeface="Georgia"/>
              </a:rPr>
              <a:t>reliable</a:t>
            </a:r>
            <a:r>
              <a:rPr lang="en-US" sz="2800">
                <a:latin typeface="Georgia"/>
                <a:ea typeface="Georgia"/>
                <a:cs typeface="Georgia"/>
                <a:sym typeface="Georgia"/>
              </a:rPr>
              <a:t> and </a:t>
            </a:r>
            <a:r>
              <a:rPr i="1" lang="en-US" sz="2800">
                <a:latin typeface="Georgia"/>
                <a:ea typeface="Georgia"/>
                <a:cs typeface="Georgia"/>
                <a:sym typeface="Georgia"/>
              </a:rPr>
              <a:t>reproducible</a:t>
            </a:r>
            <a:r>
              <a:rPr lang="en-US" sz="2800">
                <a:latin typeface="Georgia"/>
                <a:ea typeface="Georgia"/>
                <a:cs typeface="Georgia"/>
                <a:sym typeface="Georgia"/>
              </a:rPr>
              <a:t> results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i="1" lang="en-US" sz="2800">
                <a:latin typeface="Georgia"/>
                <a:ea typeface="Georgia"/>
                <a:cs typeface="Georgia"/>
                <a:sym typeface="Georgia"/>
              </a:rPr>
              <a:t>Reliable</a:t>
            </a:r>
            <a:r>
              <a:rPr lang="en-US" sz="2800">
                <a:latin typeface="Georgia"/>
                <a:ea typeface="Georgia"/>
                <a:cs typeface="Georgia"/>
                <a:sym typeface="Georgia"/>
              </a:rPr>
              <a:t>:  Accurate findings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i="1" lang="en-US" sz="2800">
                <a:latin typeface="Georgia"/>
                <a:ea typeface="Georgia"/>
                <a:cs typeface="Georgia"/>
                <a:sym typeface="Georgia"/>
              </a:rPr>
              <a:t>Reproducible</a:t>
            </a:r>
            <a:r>
              <a:rPr lang="en-US" sz="2800">
                <a:latin typeface="Georgia"/>
                <a:ea typeface="Georgia"/>
                <a:cs typeface="Georgia"/>
                <a:sym typeface="Georgia"/>
              </a:rPr>
              <a:t>:  Others can follow your steps and get the same results</a:t>
            </a:r>
            <a:endParaRPr sz="2800">
              <a:latin typeface="Georgia"/>
              <a:ea typeface="Georgia"/>
              <a:cs typeface="Georgia"/>
              <a:sym typeface="Georgia"/>
            </a:endParaRPr>
          </a:p>
        </p:txBody>
      </p:sp>
      <p:sp>
        <p:nvSpPr>
          <p:cNvPr id="362" name="Shape 362"/>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OVERVIEW OF THE DATA SCIENCE WORKFLOW</a:t>
            </a:r>
            <a:endParaRPr>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OVERVIEW OF THE DATA SCIENCE WORKFLOW</a:t>
            </a:r>
            <a:endParaRPr>
              <a:latin typeface="Oswald"/>
              <a:ea typeface="Oswald"/>
              <a:cs typeface="Oswald"/>
              <a:sym typeface="Oswald"/>
            </a:endParaRPr>
          </a:p>
        </p:txBody>
      </p:sp>
      <p:pic>
        <p:nvPicPr>
          <p:cNvPr id="368" name="Shape 368"/>
          <p:cNvPicPr preferRelativeResize="0"/>
          <p:nvPr/>
        </p:nvPicPr>
        <p:blipFill>
          <a:blip r:embed="rId3">
            <a:alphaModFix/>
          </a:blip>
          <a:stretch>
            <a:fillRect/>
          </a:stretch>
        </p:blipFill>
        <p:spPr>
          <a:xfrm>
            <a:off x="507850" y="2158700"/>
            <a:ext cx="11989101" cy="366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279400" rtl="0">
              <a:lnSpc>
                <a:spcPct val="142857"/>
              </a:lnSpc>
              <a:spcBef>
                <a:spcPts val="1100"/>
              </a:spcBef>
              <a:spcAft>
                <a:spcPts val="0"/>
              </a:spcAft>
              <a:buNone/>
            </a:pPr>
            <a:r>
              <a:t/>
            </a:r>
            <a:endParaRPr sz="2800">
              <a:solidFill>
                <a:schemeClr val="dk1"/>
              </a:solidFill>
              <a:latin typeface="Georgia"/>
              <a:ea typeface="Georgia"/>
              <a:cs typeface="Georgia"/>
              <a:sym typeface="Georgia"/>
            </a:endParaRPr>
          </a:p>
          <a:p>
            <a:pPr indent="-406400" lvl="0" marL="736600" marR="279400" rtl="0">
              <a:lnSpc>
                <a:spcPct val="142857"/>
              </a:lnSpc>
              <a:spcBef>
                <a:spcPts val="110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Identify the business/product objectives.</a:t>
            </a:r>
            <a:endParaRPr sz="2800">
              <a:solidFill>
                <a:schemeClr val="dk1"/>
              </a:solidFill>
              <a:latin typeface="Georgia"/>
              <a:ea typeface="Georgia"/>
              <a:cs typeface="Georgia"/>
              <a:sym typeface="Georgia"/>
            </a:endParaRPr>
          </a:p>
          <a:p>
            <a:pPr indent="-406400" lvl="0" marL="736600" marR="279400" rtl="0">
              <a:lnSpc>
                <a:spcPct val="142857"/>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Identify and hypothesize goals and criteria for success.</a:t>
            </a:r>
            <a:endParaRPr sz="2800">
              <a:solidFill>
                <a:schemeClr val="dk1"/>
              </a:solidFill>
              <a:latin typeface="Georgia"/>
              <a:ea typeface="Georgia"/>
              <a:cs typeface="Georgia"/>
              <a:sym typeface="Georgia"/>
            </a:endParaRPr>
          </a:p>
          <a:p>
            <a:pPr indent="-406400" lvl="0" marL="736600" marR="279400" rtl="0">
              <a:lnSpc>
                <a:spcPct val="142857"/>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Create a set of questions to help you identify the correct data set</a:t>
            </a:r>
            <a:endParaRPr sz="2800">
              <a:solidFill>
                <a:schemeClr val="dk1"/>
              </a:solidFill>
              <a:latin typeface="Georgia"/>
              <a:ea typeface="Georgia"/>
              <a:cs typeface="Georgia"/>
              <a:sym typeface="Georgia"/>
            </a:endParaRPr>
          </a:p>
          <a:p>
            <a:pPr indent="0" lvl="0" marL="0" marR="279400" rtl="0">
              <a:lnSpc>
                <a:spcPct val="142857"/>
              </a:lnSpc>
              <a:spcBef>
                <a:spcPts val="1100"/>
              </a:spcBef>
              <a:spcAft>
                <a:spcPts val="0"/>
              </a:spcAft>
              <a:buNone/>
            </a:pPr>
            <a:r>
              <a:t/>
            </a:r>
            <a:endParaRPr sz="2800">
              <a:solidFill>
                <a:schemeClr val="dk1"/>
              </a:solidFill>
              <a:latin typeface="Georgia"/>
              <a:ea typeface="Georgia"/>
              <a:cs typeface="Georgia"/>
              <a:sym typeface="Georgia"/>
            </a:endParaRPr>
          </a:p>
          <a:p>
            <a:pPr indent="0" lvl="0" marL="0" marR="279400" rtl="0">
              <a:lnSpc>
                <a:spcPct val="142857"/>
              </a:lnSpc>
              <a:spcBef>
                <a:spcPts val="1100"/>
              </a:spcBef>
              <a:spcAft>
                <a:spcPts val="0"/>
              </a:spcAft>
              <a:buNone/>
            </a:pPr>
            <a:r>
              <a:rPr b="1" lang="en-US" sz="2800">
                <a:solidFill>
                  <a:schemeClr val="dk1"/>
                </a:solidFill>
                <a:latin typeface="Georgia"/>
                <a:ea typeface="Georgia"/>
                <a:cs typeface="Georgia"/>
                <a:sym typeface="Georgia"/>
              </a:rPr>
              <a:t>Example: Real Estate Company predicting the best properties to buy and resell </a:t>
            </a:r>
            <a:endParaRPr b="1"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p:txBody>
      </p:sp>
      <p:sp>
        <p:nvSpPr>
          <p:cNvPr id="374" name="Shape 374"/>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C27BA0"/>
                </a:solidFill>
                <a:latin typeface="Oswald"/>
                <a:ea typeface="Oswald"/>
                <a:cs typeface="Oswald"/>
                <a:sym typeface="Oswald"/>
              </a:rPr>
              <a:t>FRAME</a:t>
            </a:r>
            <a:endParaRPr>
              <a:solidFill>
                <a:srgbClr val="C27BA0"/>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FF0000"/>
                </a:solidFill>
                <a:latin typeface="Oswald"/>
                <a:ea typeface="Oswald"/>
                <a:cs typeface="Oswald"/>
                <a:sym typeface="Oswald"/>
              </a:rPr>
              <a:t>Prepare</a:t>
            </a:r>
            <a:endParaRPr>
              <a:solidFill>
                <a:srgbClr val="FF0000"/>
              </a:solidFill>
              <a:latin typeface="Oswald"/>
              <a:ea typeface="Oswald"/>
              <a:cs typeface="Oswald"/>
              <a:sym typeface="Oswald"/>
            </a:endParaRPr>
          </a:p>
        </p:txBody>
      </p:sp>
      <p:graphicFrame>
        <p:nvGraphicFramePr>
          <p:cNvPr id="380" name="Shape 380"/>
          <p:cNvGraphicFramePr/>
          <p:nvPr/>
        </p:nvGraphicFramePr>
        <p:xfrm>
          <a:off x="767725" y="1611825"/>
          <a:ext cx="3000000" cy="3000000"/>
        </p:xfrm>
        <a:graphic>
          <a:graphicData uri="http://schemas.openxmlformats.org/drawingml/2006/table">
            <a:tbl>
              <a:tblPr>
                <a:solidFill>
                  <a:srgbClr val="FFFFFF"/>
                </a:solidFill>
                <a:tableStyleId>{01F8DFF9-0B5D-43B0-8218-C0F9F7551FBC}</a:tableStyleId>
              </a:tblPr>
              <a:tblGrid>
                <a:gridCol w="3865050"/>
                <a:gridCol w="4218850"/>
                <a:gridCol w="3130150"/>
              </a:tblGrid>
              <a:tr h="738800">
                <a:tc>
                  <a:txBody>
                    <a:bodyPr>
                      <a:noAutofit/>
                    </a:bodyPr>
                    <a:lstStyle/>
                    <a:p>
                      <a:pPr indent="0" lvl="0" marL="266700" marR="266700" rtl="0">
                        <a:lnSpc>
                          <a:spcPct val="115000"/>
                        </a:lnSpc>
                        <a:spcBef>
                          <a:spcPts val="1100"/>
                        </a:spcBef>
                        <a:spcAft>
                          <a:spcPts val="1100"/>
                        </a:spcAft>
                        <a:buNone/>
                      </a:pPr>
                      <a:r>
                        <a:rPr b="1" lang="en-US" sz="2800">
                          <a:highlight>
                            <a:srgbClr val="FFFFFF"/>
                          </a:highlight>
                          <a:latin typeface="Georgia"/>
                          <a:ea typeface="Georgia"/>
                          <a:cs typeface="Georgia"/>
                          <a:sym typeface="Georgia"/>
                        </a:rPr>
                        <a:t>Variable</a:t>
                      </a:r>
                      <a:endParaRPr b="1"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b="1" lang="en-US" sz="2800">
                          <a:highlight>
                            <a:srgbClr val="FFFFFF"/>
                          </a:highlight>
                          <a:latin typeface="Georgia"/>
                          <a:ea typeface="Georgia"/>
                          <a:cs typeface="Georgia"/>
                          <a:sym typeface="Georgia"/>
                        </a:rPr>
                        <a:t>Description</a:t>
                      </a:r>
                      <a:endParaRPr b="1"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b="1" lang="en-US" sz="2800">
                          <a:highlight>
                            <a:srgbClr val="FFFFFF"/>
                          </a:highlight>
                          <a:latin typeface="Georgia"/>
                          <a:ea typeface="Georgia"/>
                          <a:cs typeface="Georgia"/>
                          <a:sym typeface="Georgia"/>
                        </a:rPr>
                        <a:t>Var Type</a:t>
                      </a:r>
                      <a:endParaRPr b="1"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9375">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Square Footage</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Floating Point</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Continuous</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9375">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Street Type</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1 - Gravel, 2 - Paved</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Categorical</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2375">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Neighborhood</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String, e.g., 'Dumbo'</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Categorical</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41350">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 </a:t>
                      </a:r>
                      <a:r>
                        <a:rPr lang="en-US" sz="2800">
                          <a:highlight>
                            <a:srgbClr val="FFFFFF"/>
                          </a:highlight>
                          <a:latin typeface="Georgia"/>
                          <a:ea typeface="Georgia"/>
                          <a:cs typeface="Georgia"/>
                          <a:sym typeface="Georgia"/>
                        </a:rPr>
                        <a:t>Bedrooms</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Integer</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15000"/>
                        </a:lnSpc>
                        <a:spcBef>
                          <a:spcPts val="1100"/>
                        </a:spcBef>
                        <a:spcAft>
                          <a:spcPts val="1100"/>
                        </a:spcAft>
                        <a:buNone/>
                      </a:pPr>
                      <a:r>
                        <a:rPr lang="en-US" sz="2800">
                          <a:highlight>
                            <a:srgbClr val="FFFFFF"/>
                          </a:highlight>
                          <a:latin typeface="Georgia"/>
                          <a:ea typeface="Georgia"/>
                          <a:cs typeface="Georgia"/>
                          <a:sym typeface="Georgia"/>
                        </a:rPr>
                        <a:t>Discrete</a:t>
                      </a:r>
                      <a:endParaRPr sz="28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85200C"/>
                </a:solidFill>
                <a:latin typeface="Oswald"/>
                <a:ea typeface="Oswald"/>
                <a:cs typeface="Oswald"/>
                <a:sym typeface="Oswald"/>
              </a:rPr>
              <a:t>Analyze and Model</a:t>
            </a:r>
            <a:endParaRPr>
              <a:solidFill>
                <a:srgbClr val="85200C"/>
              </a:solidFill>
              <a:latin typeface="Oswald"/>
              <a:ea typeface="Oswald"/>
              <a:cs typeface="Oswald"/>
              <a:sym typeface="Oswald"/>
            </a:endParaRPr>
          </a:p>
        </p:txBody>
      </p:sp>
      <p:graphicFrame>
        <p:nvGraphicFramePr>
          <p:cNvPr id="386" name="Shape 386"/>
          <p:cNvGraphicFramePr/>
          <p:nvPr/>
        </p:nvGraphicFramePr>
        <p:xfrm>
          <a:off x="1909263" y="1621338"/>
          <a:ext cx="3000000" cy="3000000"/>
        </p:xfrm>
        <a:graphic>
          <a:graphicData uri="http://schemas.openxmlformats.org/drawingml/2006/table">
            <a:tbl>
              <a:tblPr>
                <a:solidFill>
                  <a:srgbClr val="FFFFFF"/>
                </a:solidFill>
                <a:tableStyleId>{01F8DFF9-0B5D-43B0-8218-C0F9F7551FBC}</a:tableStyleId>
              </a:tblPr>
              <a:tblGrid>
                <a:gridCol w="4276900"/>
                <a:gridCol w="4909375"/>
              </a:tblGrid>
              <a:tr h="647100">
                <a:tc>
                  <a:txBody>
                    <a:bodyPr>
                      <a:noAutofit/>
                    </a:bodyPr>
                    <a:lstStyle/>
                    <a:p>
                      <a:pPr indent="0" lvl="0" marL="266700" marR="266700" rtl="0">
                        <a:lnSpc>
                          <a:spcPct val="100000"/>
                        </a:lnSpc>
                        <a:spcBef>
                          <a:spcPts val="1100"/>
                        </a:spcBef>
                        <a:spcAft>
                          <a:spcPts val="1100"/>
                        </a:spcAft>
                        <a:buNone/>
                      </a:pPr>
                      <a:r>
                        <a:rPr b="1" lang="en-US" sz="2000">
                          <a:highlight>
                            <a:srgbClr val="FFFFFF"/>
                          </a:highlight>
                          <a:latin typeface="Georgia"/>
                          <a:ea typeface="Georgia"/>
                          <a:cs typeface="Georgia"/>
                          <a:sym typeface="Georgia"/>
                        </a:rPr>
                        <a:t>Variable</a:t>
                      </a:r>
                      <a:endParaRPr b="1"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00000"/>
                        </a:lnSpc>
                        <a:spcBef>
                          <a:spcPts val="1100"/>
                        </a:spcBef>
                        <a:spcAft>
                          <a:spcPts val="1100"/>
                        </a:spcAft>
                        <a:buNone/>
                      </a:pPr>
                      <a:r>
                        <a:rPr b="1" lang="en-US" sz="2000">
                          <a:highlight>
                            <a:srgbClr val="FFFFFF"/>
                          </a:highlight>
                          <a:latin typeface="Georgia"/>
                          <a:ea typeface="Georgia"/>
                          <a:cs typeface="Georgia"/>
                          <a:sym typeface="Georgia"/>
                        </a:rPr>
                        <a:t>Mean or Frequency (%)</a:t>
                      </a:r>
                      <a:endParaRPr b="1"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900">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Square Footage</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2201.3</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900">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Street Type - Gravel</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8%</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900">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Street Type - Paved</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92%</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650">
                <a:tc>
                  <a:txBody>
                    <a:bodyPr>
                      <a:noAutofit/>
                    </a:bodyPr>
                    <a:lstStyle/>
                    <a:p>
                      <a:pPr indent="0" lvl="0" marL="266700" marR="266700" rtl="0">
                        <a:lnSpc>
                          <a:spcPct val="100000"/>
                        </a:lnSpc>
                        <a:spcBef>
                          <a:spcPts val="1100"/>
                        </a:spcBef>
                        <a:spcAft>
                          <a:spcPts val="1100"/>
                        </a:spcAft>
                        <a:buNone/>
                      </a:pPr>
                      <a:r>
                        <a:rPr lang="en-US" sz="2000">
                          <a:highlight>
                            <a:srgbClr val="FFFFFF"/>
                          </a:highlight>
                          <a:latin typeface="Georgia"/>
                          <a:ea typeface="Georgia"/>
                          <a:cs typeface="Georgia"/>
                          <a:sym typeface="Georgia"/>
                        </a:rPr>
                        <a:t>Number of Bedrooms</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266700" marR="266700" rtl="0">
                        <a:lnSpc>
                          <a:spcPct val="100000"/>
                        </a:lnSpc>
                        <a:spcBef>
                          <a:spcPts val="1100"/>
                        </a:spcBef>
                        <a:spcAft>
                          <a:spcPts val="0"/>
                        </a:spcAft>
                        <a:buNone/>
                      </a:pPr>
                      <a:r>
                        <a:rPr lang="en-US" sz="2000">
                          <a:highlight>
                            <a:srgbClr val="FFFFFF"/>
                          </a:highlight>
                          <a:latin typeface="Georgia"/>
                          <a:ea typeface="Georgia"/>
                          <a:cs typeface="Georgia"/>
                          <a:sym typeface="Georgia"/>
                        </a:rPr>
                        <a:t>1.8</a:t>
                      </a:r>
                      <a:endParaRPr sz="2000">
                        <a:highlight>
                          <a:srgbClr val="FFFFFF"/>
                        </a:highlight>
                        <a:latin typeface="Georgia"/>
                        <a:ea typeface="Georgia"/>
                        <a:cs typeface="Georgia"/>
                        <a:sym typeface="Georgia"/>
                      </a:endParaRPr>
                    </a:p>
                    <a:p>
                      <a:pPr indent="0" lvl="0" marL="266700" marR="266700" rtl="0">
                        <a:lnSpc>
                          <a:spcPct val="100000"/>
                        </a:lnSpc>
                        <a:spcBef>
                          <a:spcPts val="1100"/>
                        </a:spcBef>
                        <a:spcAft>
                          <a:spcPts val="1100"/>
                        </a:spcAft>
                        <a:buNone/>
                      </a:pPr>
                      <a:r>
                        <a:t/>
                      </a:r>
                      <a:endParaRPr sz="2000">
                        <a:highlight>
                          <a:srgbClr val="FFFFFF"/>
                        </a:highlight>
                        <a:latin typeface="Georgia"/>
                        <a:ea typeface="Georgia"/>
                        <a:cs typeface="Georgia"/>
                        <a:sym typeface="Georgia"/>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87" name="Shape 387"/>
          <p:cNvSpPr txBox="1"/>
          <p:nvPr/>
        </p:nvSpPr>
        <p:spPr>
          <a:xfrm>
            <a:off x="1885800" y="5563800"/>
            <a:ext cx="9186300" cy="131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000">
                <a:latin typeface="Georgia"/>
                <a:ea typeface="Georgia"/>
                <a:cs typeface="Georgia"/>
                <a:sym typeface="Georgia"/>
              </a:rPr>
              <a:t>Practice via the Ames dataset: </a:t>
            </a:r>
            <a:r>
              <a:rPr lang="en-US" sz="2000" u="sng">
                <a:solidFill>
                  <a:schemeClr val="hlink"/>
                </a:solidFill>
                <a:latin typeface="Georgia"/>
                <a:ea typeface="Georgia"/>
                <a:cs typeface="Georgia"/>
                <a:sym typeface="Georgia"/>
                <a:hlinkClick r:id="rId3"/>
              </a:rPr>
              <a:t>https://git.generalassemb.ly/jlandesman/april_2018/blob/master/lessons/lesson-01/assets/dataset/ames_data_documentation.txt</a:t>
            </a:r>
            <a:r>
              <a:rPr lang="en-US" sz="2000">
                <a:latin typeface="Georgia"/>
                <a:ea typeface="Georgia"/>
                <a:cs typeface="Georgia"/>
                <a:sym typeface="Georgia"/>
              </a:rPr>
              <a:t> </a:t>
            </a:r>
            <a:endParaRPr sz="2000">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6D9EEB"/>
                </a:solidFill>
                <a:latin typeface="Oswald"/>
                <a:ea typeface="Oswald"/>
                <a:cs typeface="Oswald"/>
                <a:sym typeface="Oswald"/>
              </a:rPr>
              <a:t>Interpret</a:t>
            </a:r>
            <a:endParaRPr>
              <a:solidFill>
                <a:srgbClr val="6D9EEB"/>
              </a:solidFill>
              <a:latin typeface="Oswald"/>
              <a:ea typeface="Oswald"/>
              <a:cs typeface="Oswald"/>
              <a:sym typeface="Oswald"/>
            </a:endParaRPr>
          </a:p>
        </p:txBody>
      </p:sp>
      <p:pic>
        <p:nvPicPr>
          <p:cNvPr id="393" name="Shape 393"/>
          <p:cNvPicPr preferRelativeResize="0"/>
          <p:nvPr/>
        </p:nvPicPr>
        <p:blipFill>
          <a:blip r:embed="rId3">
            <a:alphaModFix/>
          </a:blip>
          <a:stretch>
            <a:fillRect/>
          </a:stretch>
        </p:blipFill>
        <p:spPr>
          <a:xfrm>
            <a:off x="1484725" y="1346250"/>
            <a:ext cx="10035350" cy="566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solidFill>
                  <a:srgbClr val="F1C232"/>
                </a:solidFill>
                <a:latin typeface="Oswald"/>
                <a:ea typeface="Oswald"/>
                <a:cs typeface="Oswald"/>
                <a:sym typeface="Oswald"/>
              </a:rPr>
              <a:t>Communicate</a:t>
            </a:r>
            <a:endParaRPr>
              <a:solidFill>
                <a:srgbClr val="F1C232"/>
              </a:solidFill>
              <a:latin typeface="Oswald"/>
              <a:ea typeface="Oswald"/>
              <a:cs typeface="Oswald"/>
              <a:sym typeface="Oswald"/>
            </a:endParaRPr>
          </a:p>
        </p:txBody>
      </p:sp>
      <p:sp>
        <p:nvSpPr>
          <p:cNvPr id="399" name="Shape 399"/>
          <p:cNvSpPr txBox="1"/>
          <p:nvPr/>
        </p:nvSpPr>
        <p:spPr>
          <a:xfrm>
            <a:off x="2170250" y="2151250"/>
            <a:ext cx="86643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u="sng">
                <a:solidFill>
                  <a:schemeClr val="hlink"/>
                </a:solidFill>
                <a:latin typeface="Georgia"/>
                <a:ea typeface="Georgia"/>
                <a:cs typeface="Georgia"/>
                <a:sym typeface="Georgia"/>
                <a:hlinkClick r:id="rId3"/>
              </a:rPr>
              <a:t>https://projects.fivethirtyeight.com/sandy-311/</a:t>
            </a:r>
            <a:r>
              <a:rPr lang="en-US" sz="2800">
                <a:latin typeface="Georgia"/>
                <a:ea typeface="Georgia"/>
                <a:cs typeface="Georgia"/>
                <a:sym typeface="Georgia"/>
              </a:rPr>
              <a:t> </a:t>
            </a:r>
            <a:endParaRPr sz="2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Example: Trump Tweets: IPhone or Android? </a:t>
            </a:r>
            <a:endParaRPr>
              <a:latin typeface="Oswald"/>
              <a:ea typeface="Oswald"/>
              <a:cs typeface="Oswald"/>
              <a:sym typeface="Oswald"/>
            </a:endParaRPr>
          </a:p>
        </p:txBody>
      </p:sp>
      <p:sp>
        <p:nvSpPr>
          <p:cNvPr id="405" name="Shape 405"/>
          <p:cNvSpPr txBox="1"/>
          <p:nvPr>
            <p:ph idx="1" type="body"/>
          </p:nvPr>
        </p:nvSpPr>
        <p:spPr>
          <a:xfrm>
            <a:off x="635000" y="3137200"/>
            <a:ext cx="11734800" cy="10281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u="sng">
                <a:solidFill>
                  <a:schemeClr val="hlink"/>
                </a:solidFill>
                <a:highlight>
                  <a:srgbClr val="FFFFFF"/>
                </a:highlight>
                <a:latin typeface="Georgia"/>
                <a:ea typeface="Georgia"/>
                <a:cs typeface="Georgia"/>
                <a:sym typeface="Georgia"/>
                <a:hlinkClick r:id="rId3"/>
              </a:rPr>
              <a:t>http://varianceexplained.org/r/trump-tweets/</a:t>
            </a:r>
            <a:r>
              <a:rPr lang="en-US" sz="2800">
                <a:solidFill>
                  <a:srgbClr val="333333"/>
                </a:solidFill>
                <a:highlight>
                  <a:srgbClr val="FFFFFF"/>
                </a:highlight>
                <a:latin typeface="Georgia"/>
                <a:ea typeface="Georgia"/>
                <a:cs typeface="Georgia"/>
                <a:sym typeface="Georgia"/>
              </a:rPr>
              <a:t> </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GUIDED PRACTICE</a:t>
            </a:r>
            <a:endParaRPr>
              <a:latin typeface="Oswald"/>
              <a:ea typeface="Oswald"/>
              <a:cs typeface="Oswald"/>
              <a:sym typeface="Oswald"/>
            </a:endParaRPr>
          </a:p>
        </p:txBody>
      </p:sp>
      <p:sp>
        <p:nvSpPr>
          <p:cNvPr id="411" name="Shape 411"/>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DATA SCIENCE WORK FLOW</a:t>
            </a:r>
            <a:endParaRPr sz="96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p:nvPr/>
        </p:nvSpPr>
        <p:spPr>
          <a:xfrm>
            <a:off x="2961475" y="2224350"/>
            <a:ext cx="7559400" cy="3429300"/>
          </a:xfrm>
          <a:prstGeom prst="rect">
            <a:avLst/>
          </a:prstGeom>
          <a:noFill/>
          <a:ln>
            <a:noFill/>
          </a:ln>
        </p:spPr>
        <p:txBody>
          <a:bodyPr anchorCtr="0" anchor="ctr" bIns="50800" lIns="50800" spcFirstLastPara="1" rIns="50800" wrap="square" tIns="50800">
            <a:noAutofit/>
          </a:bodyPr>
          <a:lstStyle/>
          <a:p>
            <a:pPr indent="-342900" lvl="0" marL="457200" marR="0" rtl="0" algn="l">
              <a:spcBef>
                <a:spcPts val="0"/>
              </a:spcBef>
              <a:spcAft>
                <a:spcPts val="0"/>
              </a:spcAft>
              <a:buClr>
                <a:srgbClr val="000000"/>
              </a:buClr>
              <a:buSzPts val="1800"/>
              <a:buFont typeface="Georgia"/>
              <a:buAutoNum type="arabicPeriod"/>
            </a:pPr>
            <a:r>
              <a:rPr lang="en-US" sz="1800">
                <a:latin typeface="Georgia"/>
                <a:ea typeface="Georgia"/>
                <a:cs typeface="Georgia"/>
                <a:sym typeface="Georgia"/>
              </a:rPr>
              <a:t>Divide into 4 groups, each located at a whiteboard.</a:t>
            </a:r>
            <a:endParaRPr b="0" i="0" sz="1800" u="none" cap="none" strike="noStrike">
              <a:solidFill>
                <a:srgbClr val="000000"/>
              </a:solidFill>
              <a:latin typeface="Georgia"/>
              <a:ea typeface="Georgia"/>
              <a:cs typeface="Georgia"/>
              <a:sym typeface="Georgia"/>
            </a:endParaRPr>
          </a:p>
          <a:p>
            <a:pPr indent="-342900" lvl="0" marL="457200" rtl="0">
              <a:spcBef>
                <a:spcPts val="0"/>
              </a:spcBef>
              <a:spcAft>
                <a:spcPts val="0"/>
              </a:spcAft>
              <a:buSzPts val="1800"/>
              <a:buFont typeface="Georgia"/>
              <a:buAutoNum type="arabicPeriod"/>
            </a:pPr>
            <a:r>
              <a:rPr b="1" lang="en-US" sz="1800">
                <a:solidFill>
                  <a:schemeClr val="dk1"/>
                </a:solidFill>
                <a:latin typeface="Georgia"/>
                <a:ea typeface="Georgia"/>
                <a:cs typeface="Georgia"/>
                <a:sym typeface="Georgia"/>
              </a:rPr>
              <a:t>FRAME</a:t>
            </a:r>
            <a:r>
              <a:rPr lang="en-US" sz="1800">
                <a:solidFill>
                  <a:schemeClr val="dk1"/>
                </a:solidFill>
                <a:latin typeface="Georgia"/>
                <a:ea typeface="Georgia"/>
                <a:cs typeface="Georgia"/>
                <a:sym typeface="Georgia"/>
              </a:rPr>
              <a:t>:  Each group should develop 1 research question they would like to know about their classmates.  Create a hypothesis to your question. Don’t share your question yet! (5 minutes)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PREPARE</a:t>
            </a:r>
            <a:r>
              <a:rPr lang="en-US" sz="1800">
                <a:solidFill>
                  <a:schemeClr val="dk1"/>
                </a:solidFill>
                <a:latin typeface="Georgia"/>
                <a:ea typeface="Georgia"/>
                <a:cs typeface="Georgia"/>
                <a:sym typeface="Georgia"/>
              </a:rPr>
              <a:t>:  Rotate from group to group to collect data for your hypothesis.  Have other students write or tally their answers on the whiteboard.  (10 minutes)</a:t>
            </a:r>
            <a:endParaRPr sz="1800">
              <a:solidFill>
                <a:schemeClr val="dk1"/>
              </a:solidFill>
              <a:latin typeface="Georgia"/>
              <a:ea typeface="Georgia"/>
              <a:cs typeface="Georgia"/>
              <a:sym typeface="Georgia"/>
            </a:endParaRPr>
          </a:p>
          <a:p>
            <a:pPr indent="-342900" lvl="0" marL="457200" rtl="0">
              <a:spcBef>
                <a:spcPts val="0"/>
              </a:spcBef>
              <a:spcAft>
                <a:spcPts val="0"/>
              </a:spcAft>
              <a:buClr>
                <a:schemeClr val="dk1"/>
              </a:buClr>
              <a:buSzPts val="1800"/>
              <a:buFont typeface="Georgia"/>
              <a:buAutoNum type="arabicPeriod"/>
            </a:pPr>
            <a:r>
              <a:rPr b="1" lang="en-US" sz="1800">
                <a:solidFill>
                  <a:schemeClr val="dk1"/>
                </a:solidFill>
                <a:latin typeface="Georgia"/>
                <a:ea typeface="Georgia"/>
                <a:cs typeface="Georgia"/>
                <a:sym typeface="Georgia"/>
              </a:rPr>
              <a:t>COMMUNICATE</a:t>
            </a:r>
            <a:r>
              <a:rPr lang="en-US" sz="1800">
                <a:solidFill>
                  <a:schemeClr val="dk1"/>
                </a:solidFill>
                <a:latin typeface="Georgia"/>
                <a:ea typeface="Georgia"/>
                <a:cs typeface="Georgia"/>
                <a:sym typeface="Georgia"/>
              </a:rPr>
              <a:t>:  Communicate the results of your analysis to the class. (10 minutes)</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Create a narrative to summarize your findings.</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Provide a basic visualization for easy comprehension.</a:t>
            </a:r>
            <a:endParaRPr sz="1800">
              <a:solidFill>
                <a:schemeClr val="dk1"/>
              </a:solidFill>
              <a:latin typeface="Georgia"/>
              <a:ea typeface="Georgia"/>
              <a:cs typeface="Georgia"/>
              <a:sym typeface="Georgia"/>
            </a:endParaRPr>
          </a:p>
          <a:p>
            <a:pPr indent="-342900" lvl="1" marL="914400" rtl="0">
              <a:spcBef>
                <a:spcPts val="0"/>
              </a:spcBef>
              <a:spcAft>
                <a:spcPts val="0"/>
              </a:spcAft>
              <a:buClr>
                <a:schemeClr val="dk1"/>
              </a:buClr>
              <a:buSzPts val="1800"/>
              <a:buFont typeface="Georgia"/>
              <a:buAutoNum type="alphaLcPeriod"/>
            </a:pPr>
            <a:r>
              <a:rPr lang="en-US" sz="1800">
                <a:solidFill>
                  <a:schemeClr val="dk1"/>
                </a:solidFill>
                <a:latin typeface="Georgia"/>
                <a:ea typeface="Georgia"/>
                <a:cs typeface="Georgia"/>
                <a:sym typeface="Georgia"/>
              </a:rPr>
              <a:t>Choose one student to present for the group.</a:t>
            </a:r>
            <a:endParaRPr sz="1800">
              <a:solidFill>
                <a:schemeClr val="dk1"/>
              </a:solidFill>
              <a:latin typeface="Georgia"/>
              <a:ea typeface="Georgia"/>
              <a:cs typeface="Georgia"/>
              <a:sym typeface="Georgia"/>
            </a:endParaRPr>
          </a:p>
        </p:txBody>
      </p:sp>
      <p:pic>
        <p:nvPicPr>
          <p:cNvPr id="417" name="Shape 41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18" name="Shape 418"/>
          <p:cNvSpPr txBox="1"/>
          <p:nvPr/>
        </p:nvSpPr>
        <p:spPr>
          <a:xfrm>
            <a:off x="726300" y="2195300"/>
            <a:ext cx="2759700" cy="3039300"/>
          </a:xfrm>
          <a:prstGeom prst="rect">
            <a:avLst/>
          </a:prstGeom>
          <a:noFill/>
          <a:ln>
            <a:noFill/>
          </a:ln>
        </p:spPr>
        <p:txBody>
          <a:bodyPr anchorCtr="0" anchor="ctr" bIns="91425" lIns="91425" spcFirstLastPara="1" rIns="91425" wrap="square" tIns="91425">
            <a:noAutofit/>
          </a:bodyPr>
          <a:lstStyle/>
          <a:p>
            <a:pPr indent="457200" lvl="0" marL="0" rtl="0">
              <a:lnSpc>
                <a:spcPct val="120000"/>
              </a:lnSpc>
              <a:spcBef>
                <a:spcPts val="0"/>
              </a:spcBef>
              <a:spcAft>
                <a:spcPts val="0"/>
              </a:spcAft>
              <a:buNone/>
            </a:pPr>
            <a:r>
              <a:rPr b="1" lang="en-US" sz="1100">
                <a:solidFill>
                  <a:srgbClr val="FFFFFF"/>
                </a:solidFill>
                <a:latin typeface="Oswald"/>
                <a:ea typeface="Oswald"/>
                <a:cs typeface="Oswald"/>
                <a:sym typeface="Oswald"/>
              </a:rPr>
              <a:t>EXERCISE</a:t>
            </a:r>
            <a:endParaRPr b="1" sz="1100">
              <a:solidFill>
                <a:srgbClr val="FFFFFF"/>
              </a:solidFill>
              <a:latin typeface="Oswald"/>
              <a:ea typeface="Oswald"/>
              <a:cs typeface="Oswald"/>
              <a:sym typeface="Oswald"/>
            </a:endParaRPr>
          </a:p>
          <a:p>
            <a:pPr indent="0" lvl="0" marL="0" rtl="0">
              <a:lnSpc>
                <a:spcPct val="115000"/>
              </a:lnSpc>
              <a:spcBef>
                <a:spcPts val="0"/>
              </a:spcBef>
              <a:spcAft>
                <a:spcPts val="0"/>
              </a:spcAft>
              <a:buNone/>
            </a:pPr>
            <a:r>
              <a:t/>
            </a:r>
            <a:endParaRPr sz="1000">
              <a:solidFill>
                <a:srgbClr val="FFFFFF"/>
              </a:solidFill>
              <a:latin typeface="Oswald"/>
              <a:ea typeface="Oswald"/>
              <a:cs typeface="Oswald"/>
              <a:sym typeface="Oswald"/>
            </a:endParaRPr>
          </a:p>
        </p:txBody>
      </p:sp>
      <p:sp>
        <p:nvSpPr>
          <p:cNvPr id="419" name="Shape 419"/>
          <p:cNvSpPr/>
          <p:nvPr/>
        </p:nvSpPr>
        <p:spPr>
          <a:xfrm>
            <a:off x="3052744" y="6249541"/>
            <a:ext cx="4170900" cy="330300"/>
          </a:xfrm>
          <a:prstGeom prst="rect">
            <a:avLst/>
          </a:prstGeom>
          <a:noFill/>
          <a:ln>
            <a:noFill/>
          </a:ln>
        </p:spPr>
        <p:txBody>
          <a:bodyPr anchorCtr="0" anchor="ctr" bIns="50800" lIns="50800" spcFirstLastPara="1" rIns="50800" wrap="square" tIns="50800">
            <a:noAutofit/>
          </a:bodyPr>
          <a:lstStyle/>
          <a:p>
            <a:pPr indent="0" lvl="0" marL="0" marR="0" rtl="0" algn="l">
              <a:spcBef>
                <a:spcPts val="0"/>
              </a:spcBef>
              <a:spcAft>
                <a:spcPts val="0"/>
              </a:spcAft>
              <a:buNone/>
            </a:pPr>
            <a:r>
              <a:rPr lang="en-US" sz="1800">
                <a:latin typeface="Georgia"/>
                <a:ea typeface="Georgia"/>
                <a:cs typeface="Georgia"/>
                <a:sym typeface="Georgia"/>
              </a:rPr>
              <a:t>Presentation of the results</a:t>
            </a:r>
            <a:endParaRPr>
              <a:latin typeface="Georgia"/>
              <a:ea typeface="Georgia"/>
              <a:cs typeface="Georgia"/>
              <a:sym typeface="Georgia"/>
            </a:endParaRPr>
          </a:p>
        </p:txBody>
      </p:sp>
      <p:sp>
        <p:nvSpPr>
          <p:cNvPr id="420" name="Shape 420"/>
          <p:cNvSpPr/>
          <p:nvPr/>
        </p:nvSpPr>
        <p:spPr>
          <a:xfrm>
            <a:off x="2989800" y="5856857"/>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none" cap="none" strike="noStrike">
                <a:solidFill>
                  <a:srgbClr val="000000"/>
                </a:solidFill>
                <a:latin typeface="Oswald"/>
                <a:ea typeface="Oswald"/>
                <a:cs typeface="Oswald"/>
                <a:sym typeface="Oswald"/>
              </a:rPr>
              <a:t>DELIVERABLE</a:t>
            </a:r>
            <a:endParaRPr>
              <a:latin typeface="Oswald"/>
              <a:ea typeface="Oswald"/>
              <a:cs typeface="Oswald"/>
              <a:sym typeface="Oswald"/>
            </a:endParaRPr>
          </a:p>
        </p:txBody>
      </p:sp>
      <p:sp>
        <p:nvSpPr>
          <p:cNvPr id="421" name="Shape 421"/>
          <p:cNvSpPr/>
          <p:nvPr/>
        </p:nvSpPr>
        <p:spPr>
          <a:xfrm>
            <a:off x="2989800" y="1776149"/>
            <a:ext cx="3733800" cy="2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latin typeface="Oswald"/>
                <a:ea typeface="Oswald"/>
                <a:cs typeface="Oswald"/>
                <a:sym typeface="Oswald"/>
              </a:rPr>
              <a:t>DIRECTIONS </a:t>
            </a:r>
            <a:endParaRPr>
              <a:latin typeface="Oswald"/>
              <a:ea typeface="Oswald"/>
              <a:cs typeface="Oswald"/>
              <a:sym typeface="Oswald"/>
            </a:endParaRPr>
          </a:p>
        </p:txBody>
      </p:sp>
      <p:cxnSp>
        <p:nvCxnSpPr>
          <p:cNvPr id="422" name="Shape 422"/>
          <p:cNvCxnSpPr/>
          <p:nvPr/>
        </p:nvCxnSpPr>
        <p:spPr>
          <a:xfrm rot="10800000">
            <a:off x="2497950" y="1755450"/>
            <a:ext cx="0" cy="4661100"/>
          </a:xfrm>
          <a:prstGeom prst="straightConnector1">
            <a:avLst/>
          </a:prstGeom>
          <a:noFill/>
          <a:ln cap="flat" cmpd="sng" w="9525">
            <a:solidFill>
              <a:srgbClr val="B7B7B7"/>
            </a:solidFill>
            <a:prstDash val="solid"/>
            <a:round/>
            <a:headEnd len="med" w="med" type="none"/>
            <a:tailEnd len="med" w="med" type="none"/>
          </a:ln>
        </p:spPr>
      </p:cxnSp>
      <p:sp>
        <p:nvSpPr>
          <p:cNvPr id="423" name="Shape 423"/>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ACTIVITY: DATA SCIENCE WORKFLOW</a:t>
            </a:r>
            <a:endParaRPr>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223" name="Shape 223"/>
        <p:cNvGrpSpPr/>
        <p:nvPr/>
      </p:nvGrpSpPr>
      <p:grpSpPr>
        <a:xfrm>
          <a:off x="0" y="0"/>
          <a:ext cx="0" cy="0"/>
          <a:chOff x="0" y="0"/>
          <a:chExt cx="0" cy="0"/>
        </a:xfrm>
      </p:grpSpPr>
      <p:sp>
        <p:nvSpPr>
          <p:cNvPr id="224" name="Shape 224"/>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DATA SCIENCE</a:t>
            </a:r>
            <a:endParaRPr>
              <a:latin typeface="Oswald"/>
              <a:ea typeface="Oswald"/>
              <a:cs typeface="Oswald"/>
              <a:sym typeface="Oswald"/>
            </a:endParaRPr>
          </a:p>
        </p:txBody>
      </p:sp>
      <p:sp>
        <p:nvSpPr>
          <p:cNvPr id="225" name="Shape 225"/>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i="0" lang="en-US" sz="9600" u="none" cap="none" strike="noStrike">
                <a:solidFill>
                  <a:srgbClr val="FFFFFF"/>
                </a:solidFill>
                <a:latin typeface="Oswald"/>
                <a:ea typeface="Oswald"/>
                <a:cs typeface="Oswald"/>
                <a:sym typeface="Oswald"/>
              </a:rPr>
              <a:t>PRE-WORK </a:t>
            </a:r>
            <a:endParaRPr sz="96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DEMO</a:t>
            </a:r>
            <a:endParaRPr>
              <a:latin typeface="Oswald"/>
              <a:ea typeface="Oswald"/>
              <a:cs typeface="Oswald"/>
              <a:sym typeface="Oswald"/>
            </a:endParaRPr>
          </a:p>
        </p:txBody>
      </p:sp>
      <p:sp>
        <p:nvSpPr>
          <p:cNvPr id="429" name="Shape 42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ENVIRONMENT SETUP </a:t>
            </a:r>
            <a:endParaRPr sz="96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Shape 434"/>
          <p:cNvSpPr txBox="1"/>
          <p:nvPr>
            <p:ph idx="1" type="body"/>
          </p:nvPr>
        </p:nvSpPr>
        <p:spPr>
          <a:xfrm>
            <a:off x="635006" y="14536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Brief intro of tools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Environment setup</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Create a Github account</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Install Python 3.6 and Anaconda</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Practice Python syntax, Terminal commands, and Pandas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iPython Notebook test and Python review</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
        <p:nvSpPr>
          <p:cNvPr id="435" name="Shape 435"/>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DEV ENVIRONMENT SETUP</a:t>
            </a:r>
            <a:endParaRPr>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idx="1" type="body"/>
          </p:nvPr>
        </p:nvSpPr>
        <p:spPr>
          <a:xfrm>
            <a:off x="635006" y="14536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Test your new setup using the lesson 1 starter code available at </a:t>
            </a:r>
            <a:r>
              <a:rPr i="1" lang="en-US" sz="2800">
                <a:solidFill>
                  <a:srgbClr val="333333"/>
                </a:solidFill>
                <a:highlight>
                  <a:srgbClr val="FFFFFF"/>
                </a:highlight>
                <a:latin typeface="Georgia"/>
                <a:ea typeface="Georgia"/>
                <a:cs typeface="Georgia"/>
                <a:sym typeface="Georgia"/>
              </a:rPr>
              <a:t>/lessons/lesson-1/code/starter-code/lesson1-starter-code.ipynb</a:t>
            </a:r>
            <a:r>
              <a:rPr lang="en-US" sz="2800">
                <a:solidFill>
                  <a:srgbClr val="333333"/>
                </a:solidFill>
                <a:highlight>
                  <a:srgbClr val="FFFFFF"/>
                </a:highlight>
                <a:latin typeface="Georgia"/>
                <a:ea typeface="Georgia"/>
                <a:cs typeface="Georgia"/>
                <a:sym typeface="Georgia"/>
              </a:rPr>
              <a:t> in the Github repo</a:t>
            </a:r>
            <a:endParaRPr sz="2800">
              <a:solidFill>
                <a:srgbClr val="333333"/>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spcAft>
                <a:spcPts val="0"/>
              </a:spcAft>
              <a:buClr>
                <a:srgbClr val="333333"/>
              </a:buClr>
              <a:buSzPts val="2800"/>
              <a:buFont typeface="Georgia"/>
              <a:buChar char="‣"/>
            </a:pPr>
            <a:r>
              <a:rPr lang="en-US" sz="2800">
                <a:solidFill>
                  <a:srgbClr val="333333"/>
                </a:solidFill>
                <a:highlight>
                  <a:srgbClr val="FFFFFF"/>
                </a:highlight>
                <a:latin typeface="Georgia"/>
                <a:ea typeface="Georgia"/>
                <a:cs typeface="Georgia"/>
                <a:sym typeface="Georgia"/>
              </a:rPr>
              <a:t>Ask your classmates and instructor for help if you have problems!</a:t>
            </a:r>
            <a:endParaRPr sz="2800">
              <a:solidFill>
                <a:srgbClr val="333333"/>
              </a:solidFill>
              <a:highlight>
                <a:srgbClr val="FFFFFF"/>
              </a:highlight>
              <a:latin typeface="Georgia"/>
              <a:ea typeface="Georgia"/>
              <a:cs typeface="Georgia"/>
              <a:sym typeface="Georgia"/>
            </a:endParaRPr>
          </a:p>
        </p:txBody>
      </p:sp>
      <p:sp>
        <p:nvSpPr>
          <p:cNvPr id="441" name="Shape 441"/>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DEV ENVIRONMENT SETUP</a:t>
            </a:r>
            <a:endParaRPr>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Shape 446"/>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
        <p:nvSpPr>
          <p:cNvPr id="447" name="Shape 447"/>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REVIEW</a:t>
            </a:r>
            <a:endParaRPr sz="9600">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idx="1" type="body"/>
          </p:nvPr>
        </p:nvSpPr>
        <p:spPr>
          <a:xfrm>
            <a:off x="635006" y="14536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You should now be able to answer the following questions: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What is Data Science?</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What is the Data Science workflow?</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1" marL="660400" marR="0" rtl="0" algn="l">
              <a:spcBef>
                <a:spcPts val="0"/>
              </a:spcBef>
              <a:spcAft>
                <a:spcPts val="0"/>
              </a:spcAft>
              <a:buSzPts val="2800"/>
              <a:buFont typeface="Georgia"/>
              <a:buChar char="‣"/>
            </a:pPr>
            <a:r>
              <a:rPr lang="en-US" sz="2800">
                <a:latin typeface="Georgia"/>
                <a:ea typeface="Georgia"/>
                <a:cs typeface="Georgia"/>
                <a:sym typeface="Georgia"/>
              </a:rPr>
              <a:t>How can you have a successful learning experience at GA?</a:t>
            </a:r>
            <a:endParaRPr sz="2800">
              <a:latin typeface="Georgia"/>
              <a:ea typeface="Georgia"/>
              <a:cs typeface="Georgia"/>
              <a:sym typeface="Georgia"/>
            </a:endParaRPr>
          </a:p>
        </p:txBody>
      </p:sp>
      <p:sp>
        <p:nvSpPr>
          <p:cNvPr id="453" name="Shape 453"/>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CONCLUSION</a:t>
            </a:r>
            <a:endParaRPr>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52123"/>
        </a:solidFill>
      </p:bgPr>
    </p:bg>
    <p:spTree>
      <p:nvGrpSpPr>
        <p:cNvPr id="457" name="Shape 457"/>
        <p:cNvGrpSpPr/>
        <p:nvPr/>
      </p:nvGrpSpPr>
      <p:grpSpPr>
        <a:xfrm>
          <a:off x="0" y="0"/>
          <a:ext cx="0" cy="0"/>
          <a:chOff x="0" y="0"/>
          <a:chExt cx="0" cy="0"/>
        </a:xfrm>
      </p:grpSpPr>
      <p:sp>
        <p:nvSpPr>
          <p:cNvPr id="458" name="Shape 458"/>
          <p:cNvSpPr/>
          <p:nvPr/>
        </p:nvSpPr>
        <p:spPr>
          <a:xfrm>
            <a:off x="635000" y="736600"/>
            <a:ext cx="101601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DATA SCIENCE</a:t>
            </a:r>
            <a:endParaRPr>
              <a:latin typeface="Oswald"/>
              <a:ea typeface="Oswald"/>
              <a:cs typeface="Oswald"/>
              <a:sym typeface="Oswald"/>
            </a:endParaRPr>
          </a:p>
        </p:txBody>
      </p:sp>
      <p:sp>
        <p:nvSpPr>
          <p:cNvPr id="459" name="Shape 459"/>
          <p:cNvSpPr/>
          <p:nvPr/>
        </p:nvSpPr>
        <p:spPr>
          <a:xfrm>
            <a:off x="635000" y="1473200"/>
            <a:ext cx="11734800" cy="2806800"/>
          </a:xfrm>
          <a:prstGeom prst="rect">
            <a:avLst/>
          </a:prstGeom>
          <a:noFill/>
          <a:ln>
            <a:noFill/>
          </a:ln>
        </p:spPr>
        <p:txBody>
          <a:bodyPr anchorCtr="0" anchor="t" bIns="0" lIns="0" spcFirstLastPara="1" rIns="0" wrap="square" tIns="0">
            <a:noAutofit/>
          </a:bodyPr>
          <a:lstStyle/>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BEFORE NEXT CLASS</a:t>
            </a:r>
            <a:endParaRPr sz="9600">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BEFORE NEXT CLASS</a:t>
            </a:r>
            <a:endParaRPr>
              <a:latin typeface="Oswald"/>
              <a:ea typeface="Oswald"/>
              <a:cs typeface="Oswald"/>
              <a:sym typeface="Oswald"/>
            </a:endParaRPr>
          </a:p>
        </p:txBody>
      </p:sp>
      <p:sp>
        <p:nvSpPr>
          <p:cNvPr id="465" name="Shape 465"/>
          <p:cNvSpPr txBox="1"/>
          <p:nvPr>
            <p:ph type="title"/>
          </p:nvPr>
        </p:nvSpPr>
        <p:spPr>
          <a:xfrm>
            <a:off x="635000" y="1473200"/>
            <a:ext cx="11734800" cy="711300"/>
          </a:xfrm>
          <a:prstGeom prst="rect">
            <a:avLst/>
          </a:prstGeom>
          <a:noFill/>
          <a:ln>
            <a:noFill/>
          </a:ln>
        </p:spPr>
        <p:txBody>
          <a:bodyPr anchorCtr="0" anchor="t" bIns="0" lIns="0" spcFirstLastPara="1" rIns="0" wrap="square" tIns="0">
            <a:noAutofit/>
          </a:bodyPr>
          <a:lstStyle/>
          <a:p>
            <a:pPr indent="0" lvl="0" marL="0" marR="0" rtl="0" algn="l">
              <a:lnSpc>
                <a:spcPct val="92592"/>
              </a:lnSpc>
              <a:spcBef>
                <a:spcPts val="0"/>
              </a:spcBef>
              <a:spcAft>
                <a:spcPts val="0"/>
              </a:spcAft>
              <a:buNone/>
            </a:pPr>
            <a:r>
              <a:rPr b="1" lang="en-US" sz="5400">
                <a:latin typeface="Oswald"/>
                <a:ea typeface="Oswald"/>
                <a:cs typeface="Oswald"/>
                <a:sym typeface="Oswald"/>
              </a:rPr>
              <a:t>DUE DATE</a:t>
            </a:r>
            <a:endParaRPr>
              <a:latin typeface="Oswald"/>
              <a:ea typeface="Oswald"/>
              <a:cs typeface="Oswald"/>
              <a:sym typeface="Oswald"/>
            </a:endParaRPr>
          </a:p>
        </p:txBody>
      </p:sp>
      <p:sp>
        <p:nvSpPr>
          <p:cNvPr id="466" name="Shape 466"/>
          <p:cNvSpPr txBox="1"/>
          <p:nvPr>
            <p:ph idx="1" type="body"/>
          </p:nvPr>
        </p:nvSpPr>
        <p:spPr>
          <a:xfrm>
            <a:off x="632056" y="2413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Project: Begin work on Project 1</a:t>
            </a:r>
            <a:endParaRPr sz="2800">
              <a:latin typeface="Georgia"/>
              <a:ea typeface="Georgia"/>
              <a:cs typeface="Georgia"/>
              <a:sym typeface="Georgia"/>
            </a:endParaRPr>
          </a:p>
          <a:p>
            <a:pPr indent="0" lvl="0" marL="0" marR="0" rtl="0" algn="l">
              <a:spcBef>
                <a:spcPts val="1000"/>
              </a:spcBef>
              <a:spcAft>
                <a:spcPts val="0"/>
              </a:spcAft>
              <a:buNone/>
            </a:pPr>
            <a:r>
              <a:t/>
            </a:r>
            <a:endParaRPr>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D800"/>
        </a:solidFill>
      </p:bgPr>
    </p:bg>
    <p:spTree>
      <p:nvGrpSpPr>
        <p:cNvPr id="470" name="Shape 470"/>
        <p:cNvGrpSpPr/>
        <p:nvPr/>
      </p:nvGrpSpPr>
      <p:grpSpPr>
        <a:xfrm>
          <a:off x="0" y="0"/>
          <a:ext cx="0" cy="0"/>
          <a:chOff x="0" y="0"/>
          <a:chExt cx="0" cy="0"/>
        </a:xfrm>
      </p:grpSpPr>
      <p:sp>
        <p:nvSpPr>
          <p:cNvPr id="471" name="Shape 471"/>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Q &amp; A</a:t>
            </a:r>
            <a:endParaRPr>
              <a:latin typeface="Oswald"/>
              <a:ea typeface="Oswald"/>
              <a:cs typeface="Oswald"/>
              <a:sym typeface="Oswald"/>
            </a:endParaRPr>
          </a:p>
        </p:txBody>
      </p:sp>
      <p:cxnSp>
        <p:nvCxnSpPr>
          <p:cNvPr id="472" name="Shape 472"/>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473" name="Shape 473"/>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474" name="Shape 474"/>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WELCOME TO DATA SCIENCE</a:t>
            </a:r>
            <a:endParaRPr>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AFC0"/>
        </a:solidFill>
      </p:bgPr>
    </p:bg>
    <p:spTree>
      <p:nvGrpSpPr>
        <p:cNvPr id="478" name="Shape 478"/>
        <p:cNvGrpSpPr/>
        <p:nvPr/>
      </p:nvGrpSpPr>
      <p:grpSpPr>
        <a:xfrm>
          <a:off x="0" y="0"/>
          <a:ext cx="0" cy="0"/>
          <a:chOff x="0" y="0"/>
          <a:chExt cx="0" cy="0"/>
        </a:xfrm>
      </p:grpSpPr>
      <p:sp>
        <p:nvSpPr>
          <p:cNvPr id="479" name="Shape 479"/>
          <p:cNvSpPr/>
          <p:nvPr/>
        </p:nvSpPr>
        <p:spPr>
          <a:xfrm>
            <a:off x="635000" y="1473200"/>
            <a:ext cx="11734800" cy="1612800"/>
          </a:xfrm>
          <a:prstGeom prst="rect">
            <a:avLst/>
          </a:prstGeom>
          <a:noFill/>
          <a:ln>
            <a:noFill/>
          </a:ln>
        </p:spPr>
        <p:txBody>
          <a:bodyPr anchorCtr="0" anchor="t" bIns="0" lIns="0" spcFirstLastPara="1" rIns="0" wrap="square" tIns="0">
            <a:noAutofit/>
          </a:bodyPr>
          <a:lstStyle/>
          <a:p>
            <a:pPr indent="0" lvl="0" marL="0" marR="0" rtl="0" algn="l">
              <a:lnSpc>
                <a:spcPct val="75000"/>
              </a:lnSpc>
              <a:spcBef>
                <a:spcPts val="0"/>
              </a:spcBef>
              <a:spcAft>
                <a:spcPts val="0"/>
              </a:spcAft>
              <a:buNone/>
            </a:pPr>
            <a:r>
              <a:rPr b="1" lang="en-US" sz="9000">
                <a:solidFill>
                  <a:srgbClr val="FFFFFF"/>
                </a:solidFill>
                <a:latin typeface="Oswald"/>
                <a:ea typeface="Oswald"/>
                <a:cs typeface="Oswald"/>
                <a:sym typeface="Oswald"/>
              </a:rPr>
              <a:t>EXIT TICKET </a:t>
            </a:r>
            <a:endParaRPr b="1" sz="9000">
              <a:solidFill>
                <a:srgbClr val="FFFFFF"/>
              </a:solidFill>
              <a:latin typeface="Oswald"/>
              <a:ea typeface="Oswald"/>
              <a:cs typeface="Oswald"/>
              <a:sym typeface="Oswald"/>
            </a:endParaRPr>
          </a:p>
          <a:p>
            <a:pPr indent="0" lvl="0" marL="0" marR="0" rtl="0" algn="l">
              <a:lnSpc>
                <a:spcPct val="75000"/>
              </a:lnSpc>
              <a:spcBef>
                <a:spcPts val="0"/>
              </a:spcBef>
              <a:spcAft>
                <a:spcPts val="0"/>
              </a:spcAft>
              <a:buNone/>
            </a:pPr>
            <a:r>
              <a:t/>
            </a:r>
            <a:endParaRPr b="1" sz="9000">
              <a:solidFill>
                <a:srgbClr val="FFFFFF"/>
              </a:solidFill>
              <a:latin typeface="Impact"/>
              <a:ea typeface="Impact"/>
              <a:cs typeface="Impact"/>
              <a:sym typeface="Impact"/>
            </a:endParaRPr>
          </a:p>
        </p:txBody>
      </p:sp>
      <p:cxnSp>
        <p:nvCxnSpPr>
          <p:cNvPr id="480" name="Shape 480"/>
          <p:cNvCxnSpPr/>
          <p:nvPr/>
        </p:nvCxnSpPr>
        <p:spPr>
          <a:xfrm>
            <a:off x="635000" y="635000"/>
            <a:ext cx="11734800" cy="0"/>
          </a:xfrm>
          <a:prstGeom prst="straightConnector1">
            <a:avLst/>
          </a:prstGeom>
          <a:noFill/>
          <a:ln cap="flat" cmpd="sng" w="12700">
            <a:solidFill>
              <a:srgbClr val="FFFFFF"/>
            </a:solidFill>
            <a:prstDash val="solid"/>
            <a:miter lim="8000"/>
            <a:headEnd len="sm" w="sm" type="none"/>
            <a:tailEnd len="sm" w="sm" type="none"/>
          </a:ln>
        </p:spPr>
      </p:cxnSp>
      <p:cxnSp>
        <p:nvCxnSpPr>
          <p:cNvPr id="481" name="Shape 481"/>
          <p:cNvCxnSpPr/>
          <p:nvPr/>
        </p:nvCxnSpPr>
        <p:spPr>
          <a:xfrm>
            <a:off x="635000" y="1219200"/>
            <a:ext cx="11734800" cy="0"/>
          </a:xfrm>
          <a:prstGeom prst="straightConnector1">
            <a:avLst/>
          </a:prstGeom>
          <a:noFill/>
          <a:ln cap="flat" cmpd="sng" w="12700">
            <a:solidFill>
              <a:srgbClr val="FFFFFF"/>
            </a:solidFill>
            <a:prstDash val="solid"/>
            <a:miter lim="8000"/>
            <a:headEnd len="sm" w="sm" type="none"/>
            <a:tailEnd len="sm" w="sm" type="none"/>
          </a:ln>
        </p:spPr>
      </p:cxnSp>
      <p:sp>
        <p:nvSpPr>
          <p:cNvPr id="482" name="Shape 482"/>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rtl="0">
              <a:lnSpc>
                <a:spcPct val="114285"/>
              </a:lnSpc>
              <a:spcBef>
                <a:spcPts val="0"/>
              </a:spcBef>
              <a:spcAft>
                <a:spcPts val="0"/>
              </a:spcAft>
              <a:buClr>
                <a:schemeClr val="dk1"/>
              </a:buClr>
              <a:buFont typeface="Arial"/>
              <a:buNone/>
            </a:pPr>
            <a:r>
              <a:rPr b="1" lang="en-US" sz="2800">
                <a:solidFill>
                  <a:schemeClr val="dk1"/>
                </a:solidFill>
                <a:latin typeface="Oswald"/>
                <a:ea typeface="Oswald"/>
                <a:cs typeface="Oswald"/>
                <a:sym typeface="Oswald"/>
              </a:rPr>
              <a:t>WELCOME TO DATA SCIENCE</a:t>
            </a:r>
            <a:endParaRPr>
              <a:solidFill>
                <a:schemeClr val="dk1"/>
              </a:solidFill>
              <a:latin typeface="Oswald"/>
              <a:ea typeface="Oswald"/>
              <a:cs typeface="Oswald"/>
              <a:sym typeface="Oswald"/>
            </a:endParaRPr>
          </a:p>
          <a:p>
            <a:pPr indent="0" lvl="0" marL="0" marR="0" rtl="0" algn="l">
              <a:lnSpc>
                <a:spcPct val="114285"/>
              </a:lnSpc>
              <a:spcBef>
                <a:spcPts val="0"/>
              </a:spcBef>
              <a:spcAft>
                <a:spcPts val="0"/>
              </a:spcAft>
              <a:buNone/>
            </a:pPr>
            <a:r>
              <a:t/>
            </a:r>
            <a:endParaRPr b="1" sz="2800">
              <a:latin typeface="Oswald"/>
              <a:ea typeface="Oswald"/>
              <a:cs typeface="Oswald"/>
              <a:sym typeface="Oswald"/>
            </a:endParaRPr>
          </a:p>
        </p:txBody>
      </p:sp>
      <p:sp>
        <p:nvSpPr>
          <p:cNvPr id="483" name="Shape 483"/>
          <p:cNvSpPr/>
          <p:nvPr/>
        </p:nvSpPr>
        <p:spPr>
          <a:xfrm>
            <a:off x="3113900" y="4078875"/>
            <a:ext cx="7721700" cy="431700"/>
          </a:xfrm>
          <a:prstGeom prst="rect">
            <a:avLst/>
          </a:prstGeom>
          <a:noFill/>
          <a:ln>
            <a:noFill/>
          </a:ln>
        </p:spPr>
        <p:txBody>
          <a:bodyPr anchorCtr="0" anchor="t" bIns="0" lIns="0" spcFirstLastPara="1" rIns="0" wrap="square" tIns="0">
            <a:noAutofit/>
          </a:bodyPr>
          <a:lstStyle/>
          <a:p>
            <a:pPr indent="0" lvl="0" marL="0" marR="0" rtl="0" algn="l">
              <a:lnSpc>
                <a:spcPct val="114285"/>
              </a:lnSpc>
              <a:spcBef>
                <a:spcPts val="0"/>
              </a:spcBef>
              <a:spcAft>
                <a:spcPts val="0"/>
              </a:spcAft>
              <a:buNone/>
            </a:pPr>
            <a:r>
              <a:rPr b="1" lang="en-US" sz="2800">
                <a:latin typeface="Oswald"/>
                <a:ea typeface="Oswald"/>
                <a:cs typeface="Oswald"/>
                <a:sym typeface="Oswald"/>
              </a:rPr>
              <a:t>DON’T FORGET TO FILL OUT YOUR EXIT TICKET</a:t>
            </a:r>
            <a:endParaRPr>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PRE-WORK REVIEW</a:t>
            </a:r>
            <a:endParaRPr>
              <a:latin typeface="Oswald"/>
              <a:ea typeface="Oswald"/>
              <a:cs typeface="Oswald"/>
              <a:sym typeface="Oswald"/>
            </a:endParaRPr>
          </a:p>
        </p:txBody>
      </p:sp>
      <p:sp>
        <p:nvSpPr>
          <p:cNvPr id="231" name="Shape 231"/>
          <p:cNvSpPr txBox="1"/>
          <p:nvPr>
            <p:ph idx="1" type="body"/>
          </p:nvPr>
        </p:nvSpPr>
        <p:spPr>
          <a:xfrm>
            <a:off x="635006" y="958000"/>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Define basic data types used in object-oriented programming</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Recall the Python syntax for lists, dictionaries, and functions</a:t>
            </a:r>
            <a:endParaRPr sz="2800">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latin typeface="Georgia"/>
                <a:ea typeface="Georgia"/>
                <a:cs typeface="Georgia"/>
                <a:sym typeface="Georgia"/>
              </a:rPr>
              <a:t>Create files and navigate directories using the command line interface</a:t>
            </a:r>
            <a:endParaRPr sz="28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p:nvPr/>
        </p:nvSpPr>
        <p:spPr>
          <a:xfrm>
            <a:off x="635000" y="736600"/>
            <a:ext cx="10160000" cy="431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DATA SCIENCE</a:t>
            </a:r>
            <a:endParaRPr>
              <a:latin typeface="Oswald"/>
              <a:ea typeface="Oswald"/>
              <a:cs typeface="Oswald"/>
              <a:sym typeface="Oswald"/>
            </a:endParaRPr>
          </a:p>
        </p:txBody>
      </p:sp>
      <p:sp>
        <p:nvSpPr>
          <p:cNvPr id="237" name="Shape 237"/>
          <p:cNvSpPr/>
          <p:nvPr/>
        </p:nvSpPr>
        <p:spPr>
          <a:xfrm>
            <a:off x="635000" y="1473200"/>
            <a:ext cx="11734800" cy="2806700"/>
          </a:xfrm>
          <a:prstGeom prst="rect">
            <a:avLst/>
          </a:prstGeom>
          <a:noFill/>
          <a:ln>
            <a:noFill/>
          </a:ln>
        </p:spPr>
        <p:txBody>
          <a:bodyPr anchorCtr="0" anchor="t" bIns="0" lIns="0" spcFirstLastPara="1" rIns="0" wrap="square" tIns="0">
            <a:noAutofit/>
          </a:bodyPr>
          <a:lstStyle/>
          <a:p>
            <a:pPr indent="0" lvl="0" marL="0" rtl="0">
              <a:lnSpc>
                <a:spcPct val="88333"/>
              </a:lnSpc>
              <a:spcBef>
                <a:spcPts val="0"/>
              </a:spcBef>
              <a:spcAft>
                <a:spcPts val="0"/>
              </a:spcAft>
              <a:buNone/>
            </a:pPr>
            <a:r>
              <a:t/>
            </a:r>
            <a:endParaRPr>
              <a:latin typeface="Oswald"/>
              <a:ea typeface="Oswald"/>
              <a:cs typeface="Oswald"/>
              <a:sym typeface="Oswald"/>
            </a:endParaRPr>
          </a:p>
          <a:p>
            <a:pPr indent="0" lvl="0" marL="0" marR="0" rtl="0" algn="l">
              <a:lnSpc>
                <a:spcPct val="88333"/>
              </a:lnSpc>
              <a:spcBef>
                <a:spcPts val="0"/>
              </a:spcBef>
              <a:spcAft>
                <a:spcPts val="0"/>
              </a:spcAft>
              <a:buNone/>
            </a:pPr>
            <a:r>
              <a:rPr b="1" lang="en-US" sz="9600">
                <a:solidFill>
                  <a:srgbClr val="FFFFFF"/>
                </a:solidFill>
                <a:latin typeface="Oswald"/>
                <a:ea typeface="Oswald"/>
                <a:cs typeface="Oswald"/>
                <a:sym typeface="Oswald"/>
              </a:rPr>
              <a:t>WELCOME TO GA!</a:t>
            </a:r>
            <a:endParaRPr sz="96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WELCOME TO GA!</a:t>
            </a:r>
            <a:endParaRPr>
              <a:latin typeface="Oswald"/>
              <a:ea typeface="Oswald"/>
              <a:cs typeface="Oswald"/>
              <a:sym typeface="Oswald"/>
            </a:endParaRPr>
          </a:p>
        </p:txBody>
      </p:sp>
      <p:sp>
        <p:nvSpPr>
          <p:cNvPr id="243" name="Shape 243"/>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solidFill>
                  <a:schemeClr val="dk1"/>
                </a:solidFill>
                <a:latin typeface="Georgia"/>
                <a:ea typeface="Georgia"/>
                <a:cs typeface="Georgia"/>
                <a:sym typeface="Georgia"/>
              </a:rPr>
              <a:t>General Assembly is a global community of individuals empowered to pursue the work we love.</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solidFill>
                  <a:schemeClr val="dk1"/>
                </a:solidFill>
                <a:latin typeface="Georgia"/>
                <a:ea typeface="Georgia"/>
                <a:cs typeface="Georgia"/>
                <a:sym typeface="Georgia"/>
              </a:rPr>
              <a:t>General Assembly’s mission is to build our community by transforming millions of thinkers into creators.</a:t>
            </a:r>
            <a:endParaRPr sz="2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2800">
              <a:latin typeface="Georgia"/>
              <a:ea typeface="Georgia"/>
              <a:cs typeface="Georgia"/>
              <a:sym typeface="Georgia"/>
            </a:endParaRPr>
          </a:p>
          <a:p>
            <a:pPr indent="0" lvl="0" marL="0" marR="0" rtl="0" algn="l">
              <a:spcBef>
                <a:spcPts val="1000"/>
              </a:spcBef>
              <a:spcAft>
                <a:spcPts val="0"/>
              </a:spcAft>
              <a:buNone/>
            </a:pPr>
            <a:r>
              <a:t/>
            </a:r>
            <a:endParaRPr sz="2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idx="1" type="body"/>
          </p:nvPr>
        </p:nvSpPr>
        <p:spPr>
          <a:xfrm>
            <a:off x="635006" y="1292775"/>
            <a:ext cx="11734800" cy="3810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800">
              <a:latin typeface="Georgia"/>
              <a:ea typeface="Georgia"/>
              <a:cs typeface="Georgia"/>
              <a:sym typeface="Georgia"/>
            </a:endParaRPr>
          </a:p>
          <a:p>
            <a:pPr indent="-256540" lvl="0" marL="203200" marR="0" rtl="0" algn="l">
              <a:spcBef>
                <a:spcPts val="0"/>
              </a:spcBef>
              <a:spcAft>
                <a:spcPts val="0"/>
              </a:spcAft>
              <a:buSzPts val="2800"/>
              <a:buFont typeface="Georgia"/>
              <a:buChar char="‣"/>
            </a:pPr>
            <a:r>
              <a:rPr lang="en-US" sz="2800">
                <a:solidFill>
                  <a:schemeClr val="dk1"/>
                </a:solidFill>
                <a:latin typeface="Georgia"/>
                <a:ea typeface="Georgia"/>
                <a:cs typeface="Georgia"/>
                <a:sym typeface="Georgia"/>
              </a:rPr>
              <a:t>Access to EIRs: office hours, in class support</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lnSpc>
                <a:spcPct val="115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Exit Tickets</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lnSpc>
                <a:spcPct val="115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Mid-Course Feedback</a:t>
            </a:r>
            <a:endParaRPr sz="2800">
              <a:solidFill>
                <a:schemeClr val="dk1"/>
              </a:solidFill>
              <a:latin typeface="Georgia"/>
              <a:ea typeface="Georgia"/>
              <a:cs typeface="Georgia"/>
              <a:sym typeface="Georgia"/>
            </a:endParaRPr>
          </a:p>
          <a:p>
            <a:pPr indent="0" lvl="0" marL="0" rtl="0">
              <a:lnSpc>
                <a:spcPct val="115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rtl="0">
              <a:lnSpc>
                <a:spcPct val="115000"/>
              </a:lnSpc>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End of Course Feedback</a:t>
            </a:r>
            <a:endParaRPr sz="2800">
              <a:solidFill>
                <a:schemeClr val="dk1"/>
              </a:solidFill>
              <a:latin typeface="Georgia"/>
              <a:ea typeface="Georgia"/>
              <a:cs typeface="Georgia"/>
              <a:sym typeface="Georgia"/>
            </a:endParaRPr>
          </a:p>
        </p:txBody>
      </p:sp>
      <p:sp>
        <p:nvSpPr>
          <p:cNvPr id="249" name="Shape 249"/>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FEEDBACK/SUPPORT</a:t>
            </a:r>
            <a:endParaRPr>
              <a:latin typeface="Oswald"/>
              <a:ea typeface="Oswald"/>
              <a:cs typeface="Oswald"/>
              <a:sym typeface="Oswald"/>
            </a:endParaRPr>
          </a:p>
        </p:txBody>
      </p:sp>
      <p:pic>
        <p:nvPicPr>
          <p:cNvPr descr="Graphic.png" id="250" name="Shape 250"/>
          <p:cNvPicPr preferRelativeResize="0"/>
          <p:nvPr/>
        </p:nvPicPr>
        <p:blipFill>
          <a:blip r:embed="rId3">
            <a:alphaModFix/>
          </a:blip>
          <a:stretch>
            <a:fillRect/>
          </a:stretch>
        </p:blipFill>
        <p:spPr>
          <a:xfrm>
            <a:off x="5028225" y="2773078"/>
            <a:ext cx="7721699" cy="32835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GA GRADUATION REQUIREMENTS</a:t>
            </a:r>
            <a:endParaRPr>
              <a:latin typeface="Oswald"/>
              <a:ea typeface="Oswald"/>
              <a:cs typeface="Oswald"/>
              <a:sym typeface="Oswald"/>
            </a:endParaRPr>
          </a:p>
        </p:txBody>
      </p:sp>
      <p:pic>
        <p:nvPicPr>
          <p:cNvPr descr="GA Grad Requirements.png" id="256" name="Shape 256"/>
          <p:cNvPicPr preferRelativeResize="0"/>
          <p:nvPr/>
        </p:nvPicPr>
        <p:blipFill>
          <a:blip r:embed="rId3">
            <a:alphaModFix/>
          </a:blip>
          <a:stretch>
            <a:fillRect/>
          </a:stretch>
        </p:blipFill>
        <p:spPr>
          <a:xfrm>
            <a:off x="0" y="2169871"/>
            <a:ext cx="13004800" cy="2962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p:nvPr/>
        </p:nvSpPr>
        <p:spPr>
          <a:xfrm>
            <a:off x="635000" y="736600"/>
            <a:ext cx="7721700" cy="431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3200">
                <a:latin typeface="Oswald"/>
                <a:ea typeface="Oswald"/>
                <a:cs typeface="Oswald"/>
                <a:sym typeface="Oswald"/>
              </a:rPr>
              <a:t>FOREVER AND EVER</a:t>
            </a:r>
            <a:endParaRPr>
              <a:latin typeface="Oswald"/>
              <a:ea typeface="Oswald"/>
              <a:cs typeface="Oswald"/>
              <a:sym typeface="Oswald"/>
            </a:endParaRPr>
          </a:p>
        </p:txBody>
      </p:sp>
      <p:pic>
        <p:nvPicPr>
          <p:cNvPr descr="Forever and ever.png" id="262" name="Shape 262"/>
          <p:cNvPicPr preferRelativeResize="0"/>
          <p:nvPr/>
        </p:nvPicPr>
        <p:blipFill>
          <a:blip r:embed="rId3">
            <a:alphaModFix/>
          </a:blip>
          <a:stretch>
            <a:fillRect/>
          </a:stretch>
        </p:blipFill>
        <p:spPr>
          <a:xfrm>
            <a:off x="86063" y="1576675"/>
            <a:ext cx="12832676" cy="502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