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49298" y="9867168"/>
            <a:ext cx="406146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527811"/>
            <a:ext cx="6216015" cy="4255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10520 CS410001 </a:t>
            </a:r>
            <a:r>
              <a:rPr dirty="0" sz="1400" b="1">
                <a:latin typeface="Times New Roman"/>
                <a:cs typeface="Times New Roman"/>
              </a:rPr>
              <a:t>- </a:t>
            </a:r>
            <a:r>
              <a:rPr dirty="0" sz="1400" spc="-5" b="1">
                <a:latin typeface="Times New Roman"/>
                <a:cs typeface="Times New Roman"/>
              </a:rPr>
              <a:t>Computer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2017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Project</a:t>
            </a:r>
            <a:r>
              <a:rPr dirty="0" sz="1200" spc="-10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#3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</a:t>
            </a:r>
            <a:endParaRPr sz="1200">
              <a:latin typeface="Times New Roman"/>
              <a:cs typeface="Times New Roman"/>
            </a:endParaRPr>
          </a:p>
          <a:p>
            <a:pPr lvl="1" marL="546100" marR="5715" indent="-228600">
              <a:lnSpc>
                <a:spcPct val="125000"/>
              </a:lnSpc>
              <a:buAutoNum type="alphaLcPeriod"/>
              <a:tabLst>
                <a:tab pos="546735" algn="l"/>
              </a:tabLst>
            </a:pP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single-cycled CPU </a:t>
            </a:r>
            <a:r>
              <a:rPr dirty="0" sz="1200">
                <a:latin typeface="Times New Roman"/>
                <a:cs typeface="Times New Roman"/>
              </a:rPr>
              <a:t>simulator from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#1, implement a </a:t>
            </a:r>
            <a:r>
              <a:rPr dirty="0" sz="1200" spc="-5">
                <a:latin typeface="Times New Roman"/>
                <a:cs typeface="Times New Roman"/>
              </a:rPr>
              <a:t>MIPS CPU  </a:t>
            </a:r>
            <a:r>
              <a:rPr dirty="0" sz="1200">
                <a:latin typeface="Times New Roman"/>
                <a:cs typeface="Times New Roman"/>
              </a:rPr>
              <a:t>simulator with memory </a:t>
            </a:r>
            <a:r>
              <a:rPr dirty="0" sz="1200" spc="-15">
                <a:latin typeface="Times New Roman"/>
                <a:cs typeface="Times New Roman"/>
              </a:rPr>
              <a:t>hierarchy,  </a:t>
            </a:r>
            <a:r>
              <a:rPr dirty="0" sz="1200" spc="-5">
                <a:latin typeface="Times New Roman"/>
                <a:cs typeface="Times New Roman"/>
              </a:rPr>
              <a:t>Translation-Lookaside  </a:t>
            </a:r>
            <a:r>
              <a:rPr dirty="0" sz="1200" spc="-10">
                <a:latin typeface="Times New Roman"/>
                <a:cs typeface="Times New Roman"/>
              </a:rPr>
              <a:t>Buffer  </a:t>
            </a:r>
            <a:r>
              <a:rPr dirty="0" sz="1200" spc="-5">
                <a:latin typeface="Times New Roman"/>
                <a:cs typeface="Times New Roman"/>
              </a:rPr>
              <a:t>(TLB),  and virtual   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  <a:p>
            <a:pPr marL="546100" marR="6350">
              <a:lnSpc>
                <a:spcPct val="1250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mechanism.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memory </a:t>
            </a:r>
            <a:r>
              <a:rPr dirty="0" sz="1200" b="1">
                <a:latin typeface="Times New Roman"/>
                <a:cs typeface="Times New Roman"/>
              </a:rPr>
              <a:t>size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b="1">
                <a:latin typeface="Times New Roman"/>
                <a:cs typeface="Times New Roman"/>
              </a:rPr>
              <a:t>page size, </a:t>
            </a:r>
            <a:r>
              <a:rPr dirty="0" sz="1200" spc="-5" b="1">
                <a:latin typeface="Times New Roman"/>
                <a:cs typeface="Times New Roman"/>
              </a:rPr>
              <a:t>cache </a:t>
            </a:r>
            <a:r>
              <a:rPr dirty="0" sz="1200" b="1">
                <a:latin typeface="Times New Roman"/>
                <a:cs typeface="Times New Roman"/>
              </a:rPr>
              <a:t>total size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b="1">
                <a:latin typeface="Times New Roman"/>
                <a:cs typeface="Times New Roman"/>
              </a:rPr>
              <a:t>block size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 b="1">
                <a:latin typeface="Times New Roman"/>
                <a:cs typeface="Times New Roman"/>
              </a:rPr>
              <a:t>set  associativity </a:t>
            </a:r>
            <a:r>
              <a:rPr dirty="0" sz="1200" b="1">
                <a:latin typeface="Times New Roman"/>
                <a:cs typeface="Times New Roman"/>
              </a:rPr>
              <a:t>of the </a:t>
            </a:r>
            <a:r>
              <a:rPr dirty="0" sz="1200" spc="-5" b="1">
                <a:latin typeface="Times New Roman"/>
                <a:cs typeface="Times New Roman"/>
              </a:rPr>
              <a:t>cache </a:t>
            </a:r>
            <a:r>
              <a:rPr dirty="0" sz="1200">
                <a:latin typeface="Times New Roman"/>
                <a:cs typeface="Times New Roman"/>
              </a:rPr>
              <a:t>should be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configurable.</a:t>
            </a:r>
            <a:endParaRPr sz="1200">
              <a:latin typeface="Times New Roman"/>
              <a:cs typeface="Times New Roman"/>
            </a:endParaRPr>
          </a:p>
          <a:p>
            <a:pPr lvl="1" marL="546100" marR="6985" indent="-228600">
              <a:lnSpc>
                <a:spcPts val="1800"/>
              </a:lnSpc>
              <a:spcBef>
                <a:spcPts val="105"/>
              </a:spcBef>
              <a:buAutoNum type="alphaLcPeriod" startAt="2"/>
              <a:tabLst>
                <a:tab pos="5467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 and </a:t>
            </a:r>
            <a:r>
              <a:rPr dirty="0" sz="1200">
                <a:latin typeface="Times New Roman"/>
                <a:cs typeface="Times New Roman"/>
              </a:rPr>
              <a:t>submit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own test case to verify the functionality of the memory hierarchy  </a:t>
            </a:r>
            <a:r>
              <a:rPr dirty="0" sz="1200" spc="-5">
                <a:latin typeface="Times New Roman"/>
                <a:cs typeface="Times New Roman"/>
              </a:rPr>
              <a:t>configuration.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eriod" startAt="2"/>
            </a:pPr>
            <a:endParaRPr sz="1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simulator is similar </a:t>
            </a:r>
            <a:r>
              <a:rPr dirty="0" sz="1200" spc="-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that of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except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70"/>
              </a:spcBef>
              <a:buAutoNum type="alphaLcPeriod"/>
              <a:tabLst>
                <a:tab pos="546735" algn="l"/>
              </a:tabLst>
            </a:pPr>
            <a:r>
              <a:rPr dirty="0" sz="1200" spc="-5">
                <a:latin typeface="Times New Roman"/>
                <a:cs typeface="Times New Roman"/>
              </a:rPr>
              <a:t>Name the executable </a:t>
            </a:r>
            <a:r>
              <a:rPr dirty="0" sz="1200" b="1">
                <a:latin typeface="Times New Roman"/>
                <a:cs typeface="Times New Roman"/>
              </a:rPr>
              <a:t>CMP </a:t>
            </a:r>
            <a:r>
              <a:rPr dirty="0" sz="1200" spc="-5">
                <a:latin typeface="Times New Roman"/>
                <a:cs typeface="Times New Roman"/>
              </a:rPr>
              <a:t>(which stands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Cache_Memory_Page_table).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60"/>
              </a:spcBef>
              <a:buAutoNum type="alphaLcPeriod"/>
              <a:tabLst>
                <a:tab pos="546735" algn="l"/>
              </a:tabLst>
            </a:pP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data accesses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instructions are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b="1">
                <a:latin typeface="Times New Roman"/>
                <a:cs typeface="Times New Roman"/>
              </a:rPr>
              <a:t>virtual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addressing</a:t>
            </a:r>
            <a:endParaRPr sz="1200">
              <a:latin typeface="Times New Roman"/>
              <a:cs typeface="Times New Roman"/>
            </a:endParaRPr>
          </a:p>
          <a:p>
            <a:pPr lvl="1" marL="546100" marR="5080" indent="-228600">
              <a:lnSpc>
                <a:spcPts val="1800"/>
              </a:lnSpc>
              <a:spcBef>
                <a:spcPts val="105"/>
              </a:spcBef>
              <a:buAutoNum type="alphaLcPeriod"/>
              <a:tabLst>
                <a:tab pos="546735" algn="l"/>
              </a:tabLst>
            </a:pPr>
            <a:r>
              <a:rPr dirty="0" sz="1200" spc="-5">
                <a:latin typeface="Times New Roman"/>
                <a:cs typeface="Times New Roman"/>
              </a:rPr>
              <a:t>Both instruction cache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cache have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level and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simulator should cover  both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caches.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546735" algn="l"/>
              </a:tabLst>
            </a:pPr>
            <a:r>
              <a:rPr dirty="0" sz="1200" spc="-5">
                <a:latin typeface="Times New Roman"/>
                <a:cs typeface="Times New Roman"/>
              </a:rPr>
              <a:t>Cache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560" y="4817998"/>
            <a:ext cx="14922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latin typeface="Times New Roman"/>
                <a:cs typeface="Times New Roman"/>
              </a:rPr>
              <a:t>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412" y="5732652"/>
            <a:ext cx="19240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032" y="6189852"/>
            <a:ext cx="18224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iv.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4817998"/>
            <a:ext cx="5300980" cy="179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Both instruction cache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data cache adopt </a:t>
            </a:r>
            <a:r>
              <a:rPr dirty="0" sz="1200" spc="-5" b="1">
                <a:latin typeface="Times New Roman"/>
                <a:cs typeface="Times New Roman"/>
              </a:rPr>
              <a:t>write-back/allocate</a:t>
            </a:r>
            <a:r>
              <a:rPr dirty="0" sz="1200" spc="155" b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policy.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81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 cache </a:t>
            </a:r>
            <a:r>
              <a:rPr dirty="0" sz="1200">
                <a:latin typeface="Times New Roman"/>
                <a:cs typeface="Times New Roman"/>
              </a:rPr>
              <a:t>miss </a:t>
            </a:r>
            <a:r>
              <a:rPr dirty="0" sz="1200" spc="-5">
                <a:latin typeface="Times New Roman"/>
                <a:cs typeface="Times New Roman"/>
              </a:rPr>
              <a:t>replacement </a:t>
            </a:r>
            <a:r>
              <a:rPr dirty="0" sz="1200">
                <a:latin typeface="Times New Roman"/>
                <a:cs typeface="Times New Roman"/>
              </a:rPr>
              <a:t>policy for both </a:t>
            </a:r>
            <a:r>
              <a:rPr dirty="0" sz="1200" spc="-5">
                <a:latin typeface="Times New Roman"/>
                <a:cs typeface="Times New Roman"/>
              </a:rPr>
              <a:t>caches: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cache </a:t>
            </a:r>
            <a:r>
              <a:rPr dirty="0" sz="1200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under  consideration,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replace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least</a:t>
            </a:r>
            <a:r>
              <a:rPr dirty="0" sz="1200" spc="1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indexed</a:t>
            </a:r>
            <a:r>
              <a:rPr dirty="0" sz="1200" spc="1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invalid</a:t>
            </a:r>
            <a:r>
              <a:rPr dirty="0" sz="1200" spc="15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exists;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otherwise,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5" b="1">
                <a:latin typeface="Times New Roman"/>
                <a:cs typeface="Times New Roman"/>
              </a:rPr>
              <a:t>Bits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-5" b="1">
                <a:latin typeface="Times New Roman"/>
                <a:cs typeface="Times New Roman"/>
              </a:rPr>
              <a:t>Pseudo LRU </a:t>
            </a:r>
            <a:r>
              <a:rPr dirty="0" sz="1200" spc="-5">
                <a:latin typeface="Times New Roman"/>
                <a:cs typeface="Times New Roman"/>
              </a:rPr>
              <a:t>set. </a:t>
            </a:r>
            <a:r>
              <a:rPr dirty="0" sz="1200">
                <a:latin typeface="Times New Roman"/>
                <a:cs typeface="Times New Roman"/>
              </a:rPr>
              <a:t>Details of </a:t>
            </a:r>
            <a:r>
              <a:rPr dirty="0" sz="1200" spc="-5">
                <a:latin typeface="Times New Roman"/>
                <a:cs typeface="Times New Roman"/>
              </a:rPr>
              <a:t>Bits-Pseudo LRU can </a:t>
            </a:r>
            <a:r>
              <a:rPr dirty="0" sz="1200">
                <a:latin typeface="Times New Roman"/>
                <a:cs typeface="Times New Roman"/>
              </a:rPr>
              <a:t>be found in Appendix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default</a:t>
            </a:r>
            <a:r>
              <a:rPr dirty="0" sz="1200" spc="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instruction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cache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16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bytes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4-way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associative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block</a:t>
            </a:r>
            <a:r>
              <a:rPr dirty="0" sz="1200" spc="1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size</a:t>
            </a:r>
            <a:r>
              <a:rPr dirty="0" sz="1200" spc="1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" b="1">
                <a:latin typeface="Times New Roman"/>
                <a:cs typeface="Times New Roman"/>
              </a:rPr>
              <a:t>instruction cache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bytes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ts val="1810"/>
              </a:lnSpc>
              <a:spcBef>
                <a:spcPts val="110"/>
              </a:spcBef>
            </a:pP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default </a:t>
            </a:r>
            <a:r>
              <a:rPr dirty="0" sz="1200" spc="-5">
                <a:latin typeface="Times New Roman"/>
                <a:cs typeface="Times New Roman"/>
              </a:rPr>
              <a:t>data cache </a:t>
            </a:r>
            <a:r>
              <a:rPr dirty="0" sz="1200">
                <a:latin typeface="Times New Roman"/>
                <a:cs typeface="Times New Roman"/>
              </a:rPr>
              <a:t>is of </a:t>
            </a:r>
            <a:r>
              <a:rPr dirty="0" sz="1200" b="1">
                <a:latin typeface="Times New Roman"/>
                <a:cs typeface="Times New Roman"/>
              </a:rPr>
              <a:t>16 </a:t>
            </a:r>
            <a:r>
              <a:rPr dirty="0" sz="1200" spc="-5" b="1">
                <a:latin typeface="Times New Roman"/>
                <a:cs typeface="Times New Roman"/>
              </a:rPr>
              <a:t>bytes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Times New Roman"/>
                <a:cs typeface="Times New Roman"/>
              </a:rPr>
              <a:t>direct </a:t>
            </a:r>
            <a:r>
              <a:rPr dirty="0" sz="1200" b="1">
                <a:latin typeface="Times New Roman"/>
                <a:cs typeface="Times New Roman"/>
              </a:rPr>
              <a:t>map</a:t>
            </a:r>
            <a:r>
              <a:rPr dirty="0" sz="1200">
                <a:latin typeface="Times New Roman"/>
                <a:cs typeface="Times New Roman"/>
              </a:rPr>
              <a:t>. The </a:t>
            </a:r>
            <a:r>
              <a:rPr dirty="0" sz="1200" b="1">
                <a:latin typeface="Times New Roman"/>
                <a:cs typeface="Times New Roman"/>
              </a:rPr>
              <a:t>block size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b="1">
                <a:latin typeface="Times New Roman"/>
                <a:cs typeface="Times New Roman"/>
              </a:rPr>
              <a:t>data </a:t>
            </a:r>
            <a:r>
              <a:rPr dirty="0" sz="1200" spc="-5" b="1">
                <a:latin typeface="Times New Roman"/>
                <a:cs typeface="Times New Roman"/>
              </a:rPr>
              <a:t>cache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b="1">
                <a:latin typeface="Times New Roman"/>
                <a:cs typeface="Times New Roman"/>
              </a:rPr>
              <a:t>4  </a:t>
            </a:r>
            <a:r>
              <a:rPr dirty="0" sz="1200" spc="-5" b="1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04" y="6645529"/>
            <a:ext cx="5911215" cy="881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AutoNum type="alphaLcPeriod" startAt="5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Cache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Initialization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8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valid </a:t>
            </a:r>
            <a:r>
              <a:rPr dirty="0" sz="1200">
                <a:latin typeface="Times New Roman"/>
                <a:cs typeface="Times New Roman"/>
              </a:rPr>
              <a:t>bit of </a:t>
            </a:r>
            <a:r>
              <a:rPr dirty="0" sz="1200" spc="-5">
                <a:latin typeface="Times New Roman"/>
                <a:cs typeface="Times New Roman"/>
              </a:rPr>
              <a:t>each cache </a:t>
            </a:r>
            <a:r>
              <a:rPr dirty="0" sz="1200">
                <a:latin typeface="Times New Roman"/>
                <a:cs typeface="Times New Roman"/>
              </a:rPr>
              <a:t>block is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to be false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simulation </a:t>
            </a:r>
            <a:r>
              <a:rPr dirty="0" sz="1200" spc="-5">
                <a:latin typeface="Times New Roman"/>
                <a:cs typeface="Times New Roman"/>
              </a:rPr>
              <a:t>starts. </a:t>
            </a:r>
            <a:r>
              <a:rPr dirty="0" sz="1200">
                <a:latin typeface="Times New Roman"/>
                <a:cs typeface="Times New Roman"/>
              </a:rPr>
              <a:t>All other  </a:t>
            </a:r>
            <a:r>
              <a:rPr dirty="0" sz="1200" spc="-5">
                <a:latin typeface="Times New Roman"/>
                <a:cs typeface="Times New Roman"/>
              </a:rPr>
              <a:t>contents are initialized as </a:t>
            </a:r>
            <a:r>
              <a:rPr dirty="0" sz="1200" spc="-10">
                <a:latin typeface="Times New Roman"/>
                <a:cs typeface="Times New Roman"/>
              </a:rPr>
              <a:t>“don’t </a:t>
            </a:r>
            <a:r>
              <a:rPr dirty="0" sz="1200">
                <a:latin typeface="Times New Roman"/>
                <a:cs typeface="Times New Roman"/>
              </a:rPr>
              <a:t>care”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(x’s).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 startAt="6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TLB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560" y="7560309"/>
            <a:ext cx="14922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Times New Roman"/>
                <a:cs typeface="Times New Roman"/>
              </a:rPr>
              <a:t>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8412" y="8246109"/>
            <a:ext cx="19240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7560309"/>
            <a:ext cx="5052695" cy="1109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should be two </a:t>
            </a:r>
            <a:r>
              <a:rPr dirty="0" sz="1200" spc="-5">
                <a:latin typeface="Times New Roman"/>
                <a:cs typeface="Times New Roman"/>
              </a:rPr>
              <a:t>TLBs, </a:t>
            </a:r>
            <a:r>
              <a:rPr dirty="0" sz="1200">
                <a:latin typeface="Times New Roman"/>
                <a:cs typeface="Times New Roman"/>
              </a:rPr>
              <a:t>one for </a:t>
            </a:r>
            <a:r>
              <a:rPr dirty="0" sz="1200" spc="-15">
                <a:latin typeface="Times New Roman"/>
                <a:cs typeface="Times New Roman"/>
              </a:rPr>
              <a:t>IPageTable </a:t>
            </a:r>
            <a:r>
              <a:rPr dirty="0" sz="1200">
                <a:latin typeface="Times New Roman"/>
                <a:cs typeface="Times New Roman"/>
              </a:rPr>
              <a:t>and one 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DPageTable.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TLBs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b="1">
                <a:latin typeface="Times New Roman"/>
                <a:cs typeface="Times New Roman"/>
              </a:rPr>
              <a:t>fully-associative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its size is a </a:t>
            </a:r>
            <a:r>
              <a:rPr dirty="0" sz="1200" spc="-5">
                <a:latin typeface="Times New Roman"/>
                <a:cs typeface="Times New Roman"/>
              </a:rPr>
              <a:t>quarter </a:t>
            </a:r>
            <a:r>
              <a:rPr dirty="0" sz="1200">
                <a:latin typeface="Times New Roman"/>
                <a:cs typeface="Times New Roman"/>
              </a:rPr>
              <a:t>of the page table size,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i.e.,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200" spc="-5">
                <a:latin typeface="Times New Roman"/>
                <a:cs typeface="Times New Roman"/>
              </a:rPr>
              <a:t>#TLB_entries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1/4*(#page_table_entries).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dirty="0" sz="1200" spc="-5">
                <a:latin typeface="Times New Roman"/>
                <a:cs typeface="Times New Roman"/>
              </a:rPr>
              <a:t>TLBs adopt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LRU replacement </a:t>
            </a:r>
            <a:r>
              <a:rPr dirty="0" sz="1200" spc="-15">
                <a:latin typeface="Times New Roman"/>
                <a:cs typeface="Times New Roman"/>
              </a:rPr>
              <a:t>policy.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words, replace </a:t>
            </a:r>
            <a:r>
              <a:rPr dirty="0" sz="1200">
                <a:latin typeface="Times New Roman"/>
                <a:cs typeface="Times New Roman"/>
              </a:rPr>
              <a:t>the least indexed  invalid entry if exists; </a:t>
            </a:r>
            <a:r>
              <a:rPr dirty="0" sz="1200" spc="-5">
                <a:latin typeface="Times New Roman"/>
                <a:cs typeface="Times New Roman"/>
              </a:rPr>
              <a:t>otherwise, </a:t>
            </a:r>
            <a:r>
              <a:rPr dirty="0" sz="1200">
                <a:latin typeface="Times New Roman"/>
                <a:cs typeface="Times New Roman"/>
              </a:rPr>
              <a:t>replace the </a:t>
            </a:r>
            <a:r>
              <a:rPr dirty="0" sz="1200" spc="-5">
                <a:latin typeface="Times New Roman"/>
                <a:cs typeface="Times New Roman"/>
              </a:rPr>
              <a:t>LRU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entry.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204" y="8703309"/>
            <a:ext cx="5908675" cy="65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g.   </a:t>
            </a:r>
            <a:r>
              <a:rPr dirty="0" sz="1200" spc="-5">
                <a:latin typeface="Times New Roman"/>
                <a:cs typeface="Times New Roman"/>
              </a:rPr>
              <a:t>TLB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Initialization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8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valid </a:t>
            </a:r>
            <a:r>
              <a:rPr dirty="0" sz="1200">
                <a:latin typeface="Times New Roman"/>
                <a:cs typeface="Times New Roman"/>
              </a:rPr>
              <a:t>bit of </a:t>
            </a:r>
            <a:r>
              <a:rPr dirty="0" sz="1200" spc="-5">
                <a:latin typeface="Times New Roman"/>
                <a:cs typeface="Times New Roman"/>
              </a:rPr>
              <a:t>each page </a:t>
            </a:r>
            <a:r>
              <a:rPr dirty="0" sz="1200">
                <a:latin typeface="Times New Roman"/>
                <a:cs typeface="Times New Roman"/>
              </a:rPr>
              <a:t>table block is </a:t>
            </a:r>
            <a:r>
              <a:rPr dirty="0" sz="1200" spc="-5">
                <a:latin typeface="Times New Roman"/>
                <a:cs typeface="Times New Roman"/>
              </a:rPr>
              <a:t>initialized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false before </a:t>
            </a:r>
            <a:r>
              <a:rPr dirty="0" sz="1200">
                <a:latin typeface="Times New Roman"/>
                <a:cs typeface="Times New Roman"/>
              </a:rPr>
              <a:t>simulation </a:t>
            </a:r>
            <a:r>
              <a:rPr dirty="0" sz="1200" spc="-5">
                <a:latin typeface="Times New Roman"/>
                <a:cs typeface="Times New Roman"/>
              </a:rPr>
              <a:t>begins. </a:t>
            </a:r>
            <a:r>
              <a:rPr dirty="0" sz="1200">
                <a:latin typeface="Times New Roman"/>
                <a:cs typeface="Times New Roman"/>
              </a:rPr>
              <a:t>All  other </a:t>
            </a:r>
            <a:r>
              <a:rPr dirty="0" sz="1200" spc="-5">
                <a:latin typeface="Times New Roman"/>
                <a:cs typeface="Times New Roman"/>
              </a:rPr>
              <a:t>contents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“don’t care”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(x’s).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78204" y="527811"/>
            <a:ext cx="4601210" cy="597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6635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10520 CS410001 </a:t>
            </a:r>
            <a:r>
              <a:rPr dirty="0" sz="1400" b="1">
                <a:latin typeface="Times New Roman"/>
                <a:cs typeface="Times New Roman"/>
              </a:rPr>
              <a:t>- </a:t>
            </a:r>
            <a:r>
              <a:rPr dirty="0" sz="1400" spc="-5" b="1">
                <a:latin typeface="Times New Roman"/>
                <a:cs typeface="Times New Roman"/>
              </a:rPr>
              <a:t>Computer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2017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h.  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 spc="-20">
                <a:latin typeface="Times New Roman"/>
                <a:cs typeface="Times New Roman"/>
              </a:rPr>
              <a:t>Table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232" y="1158493"/>
            <a:ext cx="1066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412" y="2026442"/>
            <a:ext cx="192405" cy="700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40640">
              <a:lnSpc>
                <a:spcPct val="125400"/>
              </a:lnSpc>
            </a:pPr>
            <a:r>
              <a:rPr dirty="0" sz="1200">
                <a:latin typeface="Times New Roman"/>
                <a:cs typeface="Times New Roman"/>
              </a:rPr>
              <a:t>ii.  iii.  iv.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112773"/>
            <a:ext cx="5302885" cy="184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7620">
              <a:lnSpc>
                <a:spcPct val="125000"/>
              </a:lnSpc>
            </a:pPr>
            <a:r>
              <a:rPr dirty="0" sz="1200" spc="-5">
                <a:latin typeface="Times New Roman"/>
                <a:cs typeface="Times New Roman"/>
              </a:rPr>
              <a:t>Although </a:t>
            </a:r>
            <a:r>
              <a:rPr dirty="0" sz="1200">
                <a:latin typeface="Times New Roman"/>
                <a:cs typeface="Times New Roman"/>
              </a:rPr>
              <a:t>theoretically we should </a:t>
            </a:r>
            <a:r>
              <a:rPr dirty="0" sz="1200" spc="-5">
                <a:latin typeface="Times New Roman"/>
                <a:cs typeface="Times New Roman"/>
              </a:rPr>
              <a:t>have page </a:t>
            </a: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cover </a:t>
            </a:r>
            <a:r>
              <a:rPr dirty="0" sz="1200">
                <a:latin typeface="Times New Roman"/>
                <a:cs typeface="Times New Roman"/>
              </a:rPr>
              <a:t>full 32-bit </a:t>
            </a:r>
            <a:r>
              <a:rPr dirty="0" sz="1200" spc="-5">
                <a:latin typeface="Times New Roman"/>
                <a:cs typeface="Times New Roman"/>
              </a:rPr>
              <a:t>virtual space, </a:t>
            </a:r>
            <a:r>
              <a:rPr dirty="0" sz="1200">
                <a:latin typeface="Times New Roman"/>
                <a:cs typeface="Times New Roman"/>
              </a:rPr>
              <a:t>for  simplicity of </a:t>
            </a:r>
            <a:r>
              <a:rPr dirty="0" sz="1200" spc="-5">
                <a:latin typeface="Times New Roman"/>
                <a:cs typeface="Times New Roman"/>
              </a:rPr>
              <a:t>verification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are required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calculate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>
                <a:latin typeface="Times New Roman"/>
                <a:cs typeface="Times New Roman"/>
              </a:rPr>
              <a:t>table size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disk size </a:t>
            </a:r>
            <a:r>
              <a:rPr dirty="0" sz="1200" spc="-5">
                <a:latin typeface="Times New Roman"/>
                <a:cs typeface="Times New Roman"/>
              </a:rPr>
              <a:t>specified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project,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i.e.,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Times New Roman"/>
                <a:cs typeface="Times New Roman"/>
              </a:rPr>
              <a:t>#page_table_entries </a:t>
            </a:r>
            <a:r>
              <a:rPr dirty="0" sz="1200">
                <a:latin typeface="Times New Roman"/>
                <a:cs typeface="Times New Roman"/>
              </a:rPr>
              <a:t>= disk_size /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page_size.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4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map </a:t>
            </a:r>
            <a:r>
              <a:rPr dirty="0" sz="1200">
                <a:latin typeface="Times New Roman"/>
                <a:cs typeface="Times New Roman"/>
              </a:rPr>
              <a:t>virtual </a:t>
            </a:r>
            <a:r>
              <a:rPr dirty="0" sz="1200" spc="-5">
                <a:latin typeface="Times New Roman"/>
                <a:cs typeface="Times New Roman"/>
              </a:rPr>
              <a:t>address </a:t>
            </a:r>
            <a:r>
              <a:rPr dirty="0" sz="1200" spc="-40">
                <a:latin typeface="Times New Roman"/>
                <a:cs typeface="Times New Roman"/>
              </a:rPr>
              <a:t>(VA)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physical address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(PA)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Times New Roman"/>
                <a:cs typeface="Times New Roman"/>
              </a:rPr>
              <a:t>At page fault,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assume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virtual address </a:t>
            </a:r>
            <a:r>
              <a:rPr dirty="0" sz="1200" spc="-40">
                <a:latin typeface="Times New Roman"/>
                <a:cs typeface="Times New Roman"/>
              </a:rPr>
              <a:t>(VA) </a:t>
            </a:r>
            <a:r>
              <a:rPr dirty="0" sz="1200">
                <a:latin typeface="Times New Roman"/>
                <a:cs typeface="Times New Roman"/>
              </a:rPr>
              <a:t>is exactly the disk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50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default </a:t>
            </a:r>
            <a:r>
              <a:rPr dirty="0" sz="1200" spc="-5" b="1">
                <a:latin typeface="Times New Roman"/>
                <a:cs typeface="Times New Roman"/>
              </a:rPr>
              <a:t>instruction </a:t>
            </a:r>
            <a:r>
              <a:rPr dirty="0" sz="1200" b="1">
                <a:latin typeface="Times New Roman"/>
                <a:cs typeface="Times New Roman"/>
              </a:rPr>
              <a:t>page </a:t>
            </a:r>
            <a:r>
              <a:rPr dirty="0" sz="1200">
                <a:latin typeface="Times New Roman"/>
                <a:cs typeface="Times New Roman"/>
              </a:rPr>
              <a:t>size is </a:t>
            </a:r>
            <a:r>
              <a:rPr dirty="0" sz="1200" b="1">
                <a:latin typeface="Times New Roman"/>
                <a:cs typeface="Times New Roman"/>
              </a:rPr>
              <a:t>8 </a:t>
            </a:r>
            <a:r>
              <a:rPr dirty="0" sz="1200" spc="-5" b="1">
                <a:latin typeface="Times New Roman"/>
                <a:cs typeface="Times New Roman"/>
              </a:rPr>
              <a:t>bytes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default </a:t>
            </a:r>
            <a:r>
              <a:rPr dirty="0" sz="1200" b="1">
                <a:latin typeface="Times New Roman"/>
                <a:cs typeface="Times New Roman"/>
              </a:rPr>
              <a:t>data page </a:t>
            </a:r>
            <a:r>
              <a:rPr dirty="0" sz="1200">
                <a:latin typeface="Times New Roman"/>
                <a:cs typeface="Times New Roman"/>
              </a:rPr>
              <a:t>size is </a:t>
            </a:r>
            <a:r>
              <a:rPr dirty="0" sz="1200" b="1">
                <a:latin typeface="Times New Roman"/>
                <a:cs typeface="Times New Roman"/>
              </a:rPr>
              <a:t>16  </a:t>
            </a:r>
            <a:r>
              <a:rPr dirty="0" sz="1200" spc="-5" b="1">
                <a:latin typeface="Times New Roman"/>
                <a:cs typeface="Times New Roman"/>
              </a:rPr>
              <a:t>bytes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204" y="2987675"/>
            <a:ext cx="5908675" cy="880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AutoNum type="alphaLcPeriod" startAt="9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 spc="-20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Initialization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valid </a:t>
            </a:r>
            <a:r>
              <a:rPr dirty="0" sz="1200">
                <a:latin typeface="Times New Roman"/>
                <a:cs typeface="Times New Roman"/>
              </a:rPr>
              <a:t>bit of </a:t>
            </a:r>
            <a:r>
              <a:rPr dirty="0" sz="1200" spc="-5">
                <a:latin typeface="Times New Roman"/>
                <a:cs typeface="Times New Roman"/>
              </a:rPr>
              <a:t>each page </a:t>
            </a:r>
            <a:r>
              <a:rPr dirty="0" sz="1200">
                <a:latin typeface="Times New Roman"/>
                <a:cs typeface="Times New Roman"/>
              </a:rPr>
              <a:t>table block is </a:t>
            </a:r>
            <a:r>
              <a:rPr dirty="0" sz="1200" spc="-5">
                <a:latin typeface="Times New Roman"/>
                <a:cs typeface="Times New Roman"/>
              </a:rPr>
              <a:t>initialized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false before </a:t>
            </a:r>
            <a:r>
              <a:rPr dirty="0" sz="1200">
                <a:latin typeface="Times New Roman"/>
                <a:cs typeface="Times New Roman"/>
              </a:rPr>
              <a:t>simulation </a:t>
            </a:r>
            <a:r>
              <a:rPr dirty="0" sz="1200" spc="-5">
                <a:latin typeface="Times New Roman"/>
                <a:cs typeface="Times New Roman"/>
              </a:rPr>
              <a:t>begins. </a:t>
            </a:r>
            <a:r>
              <a:rPr dirty="0" sz="1200">
                <a:latin typeface="Times New Roman"/>
                <a:cs typeface="Times New Roman"/>
              </a:rPr>
              <a:t>All  other </a:t>
            </a:r>
            <a:r>
              <a:rPr dirty="0" sz="1200" spc="-5">
                <a:latin typeface="Times New Roman"/>
                <a:cs typeface="Times New Roman"/>
              </a:rPr>
              <a:t>contents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“don’t care”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(x’s).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AutoNum type="alphaLcPeriod" startAt="10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Memory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60" y="3903598"/>
            <a:ext cx="14922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200">
                <a:latin typeface="Times New Roman"/>
                <a:cs typeface="Times New Roman"/>
              </a:rPr>
              <a:t>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8412" y="4817998"/>
            <a:ext cx="19240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3857878"/>
            <a:ext cx="5301615" cy="138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200" spc="-5">
                <a:latin typeface="Times New Roman"/>
                <a:cs typeface="Times New Roman"/>
              </a:rPr>
              <a:t>Both instruction </a:t>
            </a:r>
            <a:r>
              <a:rPr dirty="0" sz="1200">
                <a:latin typeface="Times New Roman"/>
                <a:cs typeface="Times New Roman"/>
              </a:rPr>
              <a:t>memory </a:t>
            </a:r>
            <a:r>
              <a:rPr dirty="0" sz="1200" spc="-5">
                <a:latin typeface="Times New Roman"/>
                <a:cs typeface="Times New Roman"/>
              </a:rPr>
              <a:t>and data </a:t>
            </a:r>
            <a:r>
              <a:rPr dirty="0" sz="1200">
                <a:latin typeface="Times New Roman"/>
                <a:cs typeface="Times New Roman"/>
              </a:rPr>
              <a:t>memory </a:t>
            </a:r>
            <a:r>
              <a:rPr dirty="0" sz="1200" spc="-5">
                <a:latin typeface="Times New Roman"/>
                <a:cs typeface="Times New Roman"/>
              </a:rPr>
              <a:t>adopt </a:t>
            </a:r>
            <a:r>
              <a:rPr dirty="0" sz="1200" spc="-5" b="1">
                <a:latin typeface="Times New Roman"/>
                <a:cs typeface="Times New Roman"/>
              </a:rPr>
              <a:t>write-back/allocate </a:t>
            </a:r>
            <a:r>
              <a:rPr dirty="0" sz="1200" spc="-15">
                <a:latin typeface="Times New Roman"/>
                <a:cs typeface="Times New Roman"/>
              </a:rPr>
              <a:t>policy.  </a:t>
            </a:r>
            <a:r>
              <a:rPr dirty="0" sz="1200">
                <a:latin typeface="Times New Roman"/>
                <a:cs typeface="Times New Roman"/>
              </a:rPr>
              <a:t>Memory </a:t>
            </a:r>
            <a:r>
              <a:rPr dirty="0" sz="1200" spc="-5">
                <a:latin typeface="Times New Roman"/>
                <a:cs typeface="Times New Roman"/>
              </a:rPr>
              <a:t>replacement </a:t>
            </a:r>
            <a:r>
              <a:rPr dirty="0" sz="1200">
                <a:latin typeface="Times New Roman"/>
                <a:cs typeface="Times New Roman"/>
              </a:rPr>
              <a:t>policy for </a:t>
            </a:r>
            <a:r>
              <a:rPr dirty="0" sz="1200" spc="-5">
                <a:latin typeface="Times New Roman"/>
                <a:cs typeface="Times New Roman"/>
              </a:rPr>
              <a:t>page faults: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memory space is </a:t>
            </a:r>
            <a:r>
              <a:rPr dirty="0" sz="1200" spc="-5">
                <a:latin typeface="Times New Roman"/>
                <a:cs typeface="Times New Roman"/>
              </a:rPr>
              <a:t>available, place data 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first available </a:t>
            </a:r>
            <a:r>
              <a:rPr dirty="0" sz="1200">
                <a:latin typeface="Times New Roman"/>
                <a:cs typeface="Times New Roman"/>
              </a:rPr>
              <a:t>page </a:t>
            </a:r>
            <a:r>
              <a:rPr dirty="0" sz="1200" spc="-5">
                <a:latin typeface="Times New Roman"/>
                <a:cs typeface="Times New Roman"/>
              </a:rPr>
              <a:t>closest </a:t>
            </a:r>
            <a:r>
              <a:rPr dirty="0" sz="1200">
                <a:latin typeface="Times New Roman"/>
                <a:cs typeface="Times New Roman"/>
              </a:rPr>
              <a:t>to the page #0; </a:t>
            </a:r>
            <a:r>
              <a:rPr dirty="0" sz="1200" spc="-5">
                <a:latin typeface="Times New Roman"/>
                <a:cs typeface="Times New Roman"/>
              </a:rPr>
              <a:t>otherwise, replace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b="1">
                <a:latin typeface="Times New Roman"/>
                <a:cs typeface="Times New Roman"/>
              </a:rPr>
              <a:t>LRU </a:t>
            </a:r>
            <a:r>
              <a:rPr dirty="0" sz="1200" spc="-5">
                <a:latin typeface="Times New Roman"/>
                <a:cs typeface="Times New Roman"/>
              </a:rPr>
              <a:t>set. </a:t>
            </a:r>
            <a:r>
              <a:rPr dirty="0" sz="1200">
                <a:latin typeface="Times New Roman"/>
                <a:cs typeface="Times New Roman"/>
              </a:rPr>
              <a:t>Pick  the </a:t>
            </a:r>
            <a:r>
              <a:rPr dirty="0" sz="1200" b="1">
                <a:latin typeface="Times New Roman"/>
                <a:cs typeface="Times New Roman"/>
              </a:rPr>
              <a:t>least </a:t>
            </a:r>
            <a:r>
              <a:rPr dirty="0" sz="1200" spc="-5" b="1">
                <a:latin typeface="Times New Roman"/>
                <a:cs typeface="Times New Roman"/>
              </a:rPr>
              <a:t>indexed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to be the victim in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default</a:t>
            </a:r>
            <a:r>
              <a:rPr dirty="0" sz="1200" spc="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instruction</a:t>
            </a:r>
            <a:r>
              <a:rPr dirty="0" sz="1200" spc="114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memory</a:t>
            </a:r>
            <a:r>
              <a:rPr dirty="0" sz="1200" spc="1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size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64</a:t>
            </a:r>
            <a:r>
              <a:rPr dirty="0" sz="1200" spc="10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bytes</a:t>
            </a:r>
            <a:r>
              <a:rPr dirty="0" sz="1200" spc="10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default</a:t>
            </a:r>
            <a:r>
              <a:rPr dirty="0" sz="1200" spc="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1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size is of </a:t>
            </a:r>
            <a:r>
              <a:rPr dirty="0" sz="1200" b="1">
                <a:latin typeface="Times New Roman"/>
                <a:cs typeface="Times New Roman"/>
              </a:rPr>
              <a:t>32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204" y="5273928"/>
            <a:ext cx="3218180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AutoNum type="alphaLcPeriod" startAt="11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Memory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Initialization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dirty="0" baseline="2314" sz="1800" spc="-7">
                <a:latin typeface="Cambria"/>
                <a:cs typeface="Cambria"/>
              </a:rPr>
              <a:t>All </a:t>
            </a:r>
            <a:r>
              <a:rPr dirty="0" baseline="2314" sz="1800">
                <a:latin typeface="Cambria"/>
                <a:cs typeface="Cambria"/>
              </a:rPr>
              <a:t>initial </a:t>
            </a:r>
            <a:r>
              <a:rPr dirty="0" baseline="2314" sz="1800" spc="-7">
                <a:latin typeface="Cambria"/>
                <a:cs typeface="Cambria"/>
              </a:rPr>
              <a:t>memory contents </a:t>
            </a:r>
            <a:r>
              <a:rPr dirty="0" baseline="2314" sz="1800" spc="-15">
                <a:latin typeface="Cambria"/>
                <a:cs typeface="Cambria"/>
              </a:rPr>
              <a:t>are</a:t>
            </a:r>
            <a:r>
              <a:rPr dirty="0" baseline="2314" sz="1800" spc="15">
                <a:latin typeface="Cambria"/>
                <a:cs typeface="Cambria"/>
              </a:rPr>
              <a:t> </a:t>
            </a:r>
            <a:r>
              <a:rPr dirty="0" baseline="2314" sz="1800" spc="-7">
                <a:latin typeface="Cambria"/>
                <a:cs typeface="Cambria"/>
              </a:rPr>
              <a:t>0x00000000</a:t>
            </a:r>
            <a:r>
              <a:rPr dirty="0" sz="800" spc="-5">
                <a:latin typeface="Cambria"/>
                <a:cs typeface="Cambria"/>
              </a:rPr>
              <a:t>h</a:t>
            </a:r>
            <a:r>
              <a:rPr dirty="0" baseline="2314" sz="1800" spc="-7">
                <a:latin typeface="Cambria"/>
                <a:cs typeface="Cambria"/>
              </a:rPr>
              <a:t>.</a:t>
            </a:r>
            <a:endParaRPr baseline="2314"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AutoNum type="alphaLcPeriod" startAt="12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Disk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7180" y="5962776"/>
            <a:ext cx="142875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ct val="100000"/>
              </a:lnSpc>
            </a:pPr>
            <a:r>
              <a:rPr dirty="0" sz="1200">
                <a:latin typeface="Cambria"/>
                <a:cs typeface="Cambria"/>
              </a:rPr>
              <a:t>i.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ambria"/>
                <a:cs typeface="Cambria"/>
              </a:rPr>
              <a:t>ii.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753" y="5962776"/>
            <a:ext cx="5302250" cy="651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mbria"/>
                <a:cs typeface="Cambria"/>
              </a:rPr>
              <a:t>Assume </a:t>
            </a:r>
            <a:r>
              <a:rPr dirty="0" sz="1200">
                <a:latin typeface="Cambria"/>
                <a:cs typeface="Cambria"/>
              </a:rPr>
              <a:t>that both </a:t>
            </a:r>
            <a:r>
              <a:rPr dirty="0" sz="1200" spc="-5">
                <a:latin typeface="Cambria"/>
                <a:cs typeface="Cambria"/>
              </a:rPr>
              <a:t>the instruction disk and data disk </a:t>
            </a:r>
            <a:r>
              <a:rPr dirty="0" sz="1200" spc="-10">
                <a:latin typeface="Cambria"/>
                <a:cs typeface="Cambria"/>
              </a:rPr>
              <a:t>are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 b="1">
                <a:latin typeface="Cambria"/>
                <a:cs typeface="Cambria"/>
              </a:rPr>
              <a:t>1K </a:t>
            </a:r>
            <a:r>
              <a:rPr dirty="0" sz="1200" spc="-10" b="1">
                <a:latin typeface="Cambria"/>
                <a:cs typeface="Cambria"/>
              </a:rPr>
              <a:t>bytes</a:t>
            </a:r>
            <a:r>
              <a:rPr dirty="0" sz="1200" spc="3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size</a:t>
            </a:r>
            <a:r>
              <a:rPr dirty="0" sz="120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850"/>
              </a:lnSpc>
              <a:spcBef>
                <a:spcPts val="80"/>
              </a:spcBef>
            </a:pPr>
            <a:r>
              <a:rPr dirty="0" sz="1200" spc="-5">
                <a:latin typeface="Cambria"/>
                <a:cs typeface="Cambria"/>
              </a:rPr>
              <a:t>All </a:t>
            </a:r>
            <a:r>
              <a:rPr dirty="0" sz="1200">
                <a:latin typeface="Cambria"/>
                <a:cs typeface="Cambria"/>
              </a:rPr>
              <a:t>other </a:t>
            </a:r>
            <a:r>
              <a:rPr dirty="0" sz="1200" spc="-5">
                <a:latin typeface="Cambria"/>
                <a:cs typeface="Cambria"/>
              </a:rPr>
              <a:t>memory contents whose addresses not </a:t>
            </a:r>
            <a:r>
              <a:rPr dirty="0" sz="1200">
                <a:latin typeface="Cambria"/>
                <a:cs typeface="Cambria"/>
              </a:rPr>
              <a:t>specified </a:t>
            </a:r>
            <a:r>
              <a:rPr dirty="0" sz="1200" spc="-5">
                <a:latin typeface="Cambria"/>
                <a:cs typeface="Cambria"/>
              </a:rPr>
              <a:t>by the </a:t>
            </a:r>
            <a:r>
              <a:rPr dirty="0" sz="1200">
                <a:latin typeface="Cambria"/>
                <a:cs typeface="Cambria"/>
              </a:rPr>
              <a:t>image file </a:t>
            </a:r>
            <a:r>
              <a:rPr dirty="0" sz="1200" spc="-10">
                <a:latin typeface="Cambria"/>
                <a:cs typeface="Cambria"/>
              </a:rPr>
              <a:t>are  </a:t>
            </a:r>
            <a:r>
              <a:rPr dirty="0" baseline="2314" sz="1800" spc="-7">
                <a:latin typeface="Cambria"/>
                <a:cs typeface="Cambria"/>
              </a:rPr>
              <a:t>assumed to </a:t>
            </a:r>
            <a:r>
              <a:rPr dirty="0" baseline="2314" sz="1800">
                <a:latin typeface="Cambria"/>
                <a:cs typeface="Cambria"/>
              </a:rPr>
              <a:t>be of </a:t>
            </a:r>
            <a:r>
              <a:rPr dirty="0" baseline="2314" sz="1800" spc="-15">
                <a:latin typeface="Cambria"/>
                <a:cs typeface="Cambria"/>
              </a:rPr>
              <a:t>value</a:t>
            </a:r>
            <a:r>
              <a:rPr dirty="0" baseline="2314" sz="1800" spc="-67">
                <a:latin typeface="Cambria"/>
                <a:cs typeface="Cambria"/>
              </a:rPr>
              <a:t> </a:t>
            </a:r>
            <a:r>
              <a:rPr dirty="0" baseline="2314" sz="1800" spc="-7">
                <a:latin typeface="Cambria"/>
                <a:cs typeface="Cambria"/>
              </a:rPr>
              <a:t>0x00000000</a:t>
            </a:r>
            <a:r>
              <a:rPr dirty="0" sz="800" spc="-5">
                <a:latin typeface="Cambria"/>
                <a:cs typeface="Cambria"/>
              </a:rPr>
              <a:t>h</a:t>
            </a:r>
            <a:r>
              <a:rPr dirty="0" baseline="2314" sz="1800" spc="-7">
                <a:latin typeface="Cambria"/>
                <a:cs typeface="Cambria"/>
              </a:rPr>
              <a:t>.</a:t>
            </a:r>
            <a:endParaRPr baseline="2314"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204" y="6645529"/>
            <a:ext cx="5911215" cy="133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Configurability</a:t>
            </a:r>
            <a:endParaRPr sz="1200">
              <a:latin typeface="Times New Roman"/>
              <a:cs typeface="Times New Roman"/>
            </a:endParaRPr>
          </a:p>
          <a:p>
            <a:pPr algn="just" marL="338455" marR="5080">
              <a:lnSpc>
                <a:spcPct val="124800"/>
              </a:lnSpc>
              <a:spcBef>
                <a:spcPts val="15"/>
              </a:spcBef>
            </a:pPr>
            <a:r>
              <a:rPr dirty="0" sz="1200" spc="-5">
                <a:latin typeface="Cambria"/>
                <a:cs typeface="Cambria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he executable takes arguments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command line. </a:t>
            </a:r>
            <a:r>
              <a:rPr dirty="0" sz="1200" b="1">
                <a:latin typeface="Times New Roman"/>
                <a:cs typeface="Times New Roman"/>
              </a:rPr>
              <a:t>All size </a:t>
            </a:r>
            <a:r>
              <a:rPr dirty="0" sz="1200" spc="-10" b="1">
                <a:latin typeface="Times New Roman"/>
                <a:cs typeface="Times New Roman"/>
              </a:rPr>
              <a:t>related </a:t>
            </a:r>
            <a:r>
              <a:rPr dirty="0" sz="1200" spc="-5" b="1">
                <a:latin typeface="Times New Roman"/>
                <a:cs typeface="Times New Roman"/>
              </a:rPr>
              <a:t>parameters  should </a:t>
            </a:r>
            <a:r>
              <a:rPr dirty="0" sz="1200" b="1">
                <a:latin typeface="Times New Roman"/>
                <a:cs typeface="Times New Roman"/>
              </a:rPr>
              <a:t>be of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of two,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exponent should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great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than 1 </a:t>
            </a:r>
            <a:r>
              <a:rPr dirty="0" sz="1200" spc="5" b="1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dirty="0" baseline="27777" sz="1200" spc="7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200" spc="5" b="1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&gt; 1)</a:t>
            </a:r>
            <a:r>
              <a:rPr dirty="0" sz="1200" b="1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Note  </a:t>
            </a:r>
            <a:r>
              <a:rPr dirty="0" sz="1200">
                <a:latin typeface="Times New Roman"/>
                <a:cs typeface="Times New Roman"/>
              </a:rPr>
              <a:t>that if no </a:t>
            </a:r>
            <a:r>
              <a:rPr dirty="0" sz="1200" spc="-5">
                <a:latin typeface="Times New Roman"/>
                <a:cs typeface="Times New Roman"/>
              </a:rPr>
              <a:t>command </a:t>
            </a:r>
            <a:r>
              <a:rPr dirty="0" sz="1200">
                <a:latin typeface="Times New Roman"/>
                <a:cs typeface="Times New Roman"/>
              </a:rPr>
              <a:t>line </a:t>
            </a:r>
            <a:r>
              <a:rPr dirty="0" sz="1200" spc="-5">
                <a:latin typeface="Times New Roman"/>
                <a:cs typeface="Times New Roman"/>
              </a:rPr>
              <a:t>parameters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set,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default configuration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taken </a:t>
            </a:r>
            <a:r>
              <a:rPr dirty="0" sz="1200">
                <a:latin typeface="Times New Roman"/>
                <a:cs typeface="Times New Roman"/>
              </a:rPr>
              <a:t>for  simulation. </a:t>
            </a:r>
            <a:r>
              <a:rPr dirty="0" sz="1200" spc="-5">
                <a:latin typeface="Times New Roman"/>
                <a:cs typeface="Times New Roman"/>
              </a:rPr>
              <a:t>Other specifications </a:t>
            </a:r>
            <a:r>
              <a:rPr dirty="0" sz="1200">
                <a:latin typeface="Times New Roman"/>
                <a:cs typeface="Times New Roman"/>
              </a:rPr>
              <a:t>are the same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5" i="1">
                <a:latin typeface="Times New Roman"/>
                <a:cs typeface="Times New Roman"/>
              </a:rPr>
              <a:t>project_1.pdf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The parameters should be  of the following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360" y="8017509"/>
            <a:ext cx="227329" cy="1567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6839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algn="just" marL="47625" marR="5080" indent="4064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ii.  iii.  iv.</a:t>
            </a:r>
            <a:endParaRPr sz="1200">
              <a:latin typeface="Times New Roman"/>
              <a:cs typeface="Times New Roman"/>
            </a:endParaRPr>
          </a:p>
          <a:p>
            <a:pPr algn="just" marL="97790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latin typeface="Times New Roman"/>
                <a:cs typeface="Times New Roman"/>
              </a:rPr>
              <a:t>v.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42545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vi.  vii.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753" y="7971790"/>
            <a:ext cx="4222750" cy="161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9657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instruction </a:t>
            </a:r>
            <a:r>
              <a:rPr dirty="0" sz="1200">
                <a:latin typeface="Times New Roman"/>
                <a:cs typeface="Times New Roman"/>
              </a:rPr>
              <a:t>memory (I </a:t>
            </a:r>
            <a:r>
              <a:rPr dirty="0" sz="1200" spc="-5">
                <a:latin typeface="Times New Roman"/>
                <a:cs typeface="Times New Roman"/>
              </a:rPr>
              <a:t>memory) </a:t>
            </a:r>
            <a:r>
              <a:rPr dirty="0" sz="1200">
                <a:latin typeface="Times New Roman"/>
                <a:cs typeface="Times New Roman"/>
              </a:rPr>
              <a:t>size, in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bytes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memory </a:t>
            </a:r>
            <a:r>
              <a:rPr dirty="0" sz="1200" spc="-5">
                <a:latin typeface="Times New Roman"/>
                <a:cs typeface="Times New Roman"/>
              </a:rPr>
              <a:t>(D memory) </a:t>
            </a:r>
            <a:r>
              <a:rPr dirty="0" sz="1200">
                <a:latin typeface="Times New Roman"/>
                <a:cs typeface="Times New Roman"/>
              </a:rPr>
              <a:t>size, in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bytes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>
                <a:latin typeface="Times New Roman"/>
                <a:cs typeface="Times New Roman"/>
              </a:rPr>
              <a:t>size of instruction memory (I </a:t>
            </a:r>
            <a:r>
              <a:rPr dirty="0" sz="1200" spc="-5">
                <a:latin typeface="Times New Roman"/>
                <a:cs typeface="Times New Roman"/>
              </a:rPr>
              <a:t>memory), </a:t>
            </a:r>
            <a:r>
              <a:rPr dirty="0" sz="1200">
                <a:latin typeface="Times New Roman"/>
                <a:cs typeface="Times New Roman"/>
              </a:rPr>
              <a:t>in number of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bytes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>
                <a:latin typeface="Times New Roman"/>
                <a:cs typeface="Times New Roman"/>
              </a:rPr>
              <a:t>size of data memory (D </a:t>
            </a:r>
            <a:r>
              <a:rPr dirty="0" sz="1200" spc="-5">
                <a:latin typeface="Times New Roman"/>
                <a:cs typeface="Times New Roman"/>
              </a:rPr>
              <a:t>memory), </a:t>
            </a:r>
            <a:r>
              <a:rPr dirty="0" sz="1200">
                <a:latin typeface="Times New Roman"/>
                <a:cs typeface="Times New Roman"/>
              </a:rPr>
              <a:t>in number of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bytes</a:t>
            </a:r>
            <a:endParaRPr sz="1200">
              <a:latin typeface="Times New Roman"/>
              <a:cs typeface="Times New Roman"/>
            </a:endParaRPr>
          </a:p>
          <a:p>
            <a:pPr marL="12700" marR="343535">
              <a:lnSpc>
                <a:spcPts val="18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size of </a:t>
            </a:r>
            <a:r>
              <a:rPr dirty="0" sz="1200" spc="-5">
                <a:latin typeface="Times New Roman"/>
                <a:cs typeface="Times New Roman"/>
              </a:rPr>
              <a:t>instruction cache </a:t>
            </a:r>
            <a:r>
              <a:rPr dirty="0" sz="1200">
                <a:latin typeface="Times New Roman"/>
                <a:cs typeface="Times New Roman"/>
              </a:rPr>
              <a:t>(I </a:t>
            </a:r>
            <a:r>
              <a:rPr dirty="0" sz="1200" spc="-5">
                <a:latin typeface="Times New Roman"/>
                <a:cs typeface="Times New Roman"/>
              </a:rPr>
              <a:t>cache), </a:t>
            </a:r>
            <a:r>
              <a:rPr dirty="0" sz="1200">
                <a:latin typeface="Times New Roman"/>
                <a:cs typeface="Times New Roman"/>
              </a:rPr>
              <a:t>in number of </a:t>
            </a:r>
            <a:r>
              <a:rPr dirty="0" sz="1200" spc="-5">
                <a:latin typeface="Times New Roman"/>
                <a:cs typeface="Times New Roman"/>
              </a:rPr>
              <a:t>bytes  </a:t>
            </a:r>
            <a:r>
              <a:rPr dirty="0" sz="1200">
                <a:latin typeface="Times New Roman"/>
                <a:cs typeface="Times New Roman"/>
              </a:rPr>
              <a:t>The block size of I cache, in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bytes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associativity of I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82470" y="527811"/>
            <a:ext cx="359664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10520 CS410001 </a:t>
            </a:r>
            <a:r>
              <a:rPr dirty="0" sz="1400" b="1">
                <a:latin typeface="Times New Roman"/>
                <a:cs typeface="Times New Roman"/>
              </a:rPr>
              <a:t>- </a:t>
            </a:r>
            <a:r>
              <a:rPr dirty="0" sz="1400" spc="-5" b="1">
                <a:latin typeface="Times New Roman"/>
                <a:cs typeface="Times New Roman"/>
              </a:rPr>
              <a:t>Computer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2017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212" y="884173"/>
            <a:ext cx="269240" cy="69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 marR="6350" indent="-8382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viii.  i</a:t>
            </a:r>
            <a:r>
              <a:rPr dirty="0" sz="1200" spc="10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60"/>
              </a:spcBef>
            </a:pPr>
            <a:r>
              <a:rPr dirty="0" sz="1200" spc="1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884173"/>
            <a:ext cx="3545204" cy="69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size of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cache </a:t>
            </a:r>
            <a:r>
              <a:rPr dirty="0" sz="1200" spc="-5">
                <a:latin typeface="Times New Roman"/>
                <a:cs typeface="Times New Roman"/>
              </a:rPr>
              <a:t>(D </a:t>
            </a:r>
            <a:r>
              <a:rPr dirty="0" sz="1200">
                <a:latin typeface="Times New Roman"/>
                <a:cs typeface="Times New Roman"/>
              </a:rPr>
              <a:t>cache), in number 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bytes  </a:t>
            </a:r>
            <a:r>
              <a:rPr dirty="0" sz="1200">
                <a:latin typeface="Times New Roman"/>
                <a:cs typeface="Times New Roman"/>
              </a:rPr>
              <a:t>The block size of </a:t>
            </a:r>
            <a:r>
              <a:rPr dirty="0" sz="1200" spc="-5">
                <a:latin typeface="Times New Roman"/>
                <a:cs typeface="Times New Roman"/>
              </a:rPr>
              <a:t>D </a:t>
            </a:r>
            <a:r>
              <a:rPr dirty="0" sz="1200">
                <a:latin typeface="Times New Roman"/>
                <a:cs typeface="Times New Roman"/>
              </a:rPr>
              <a:t>cache, in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bytes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associativity of </a:t>
            </a: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1844293"/>
            <a:ext cx="6252210" cy="362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Input and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</a:t>
            </a:r>
            <a:endParaRPr sz="1200">
              <a:latin typeface="Times New Roman"/>
              <a:cs typeface="Times New Roman"/>
            </a:endParaRPr>
          </a:p>
          <a:p>
            <a:pPr marL="241300" marR="43180">
              <a:lnSpc>
                <a:spcPct val="125000"/>
              </a:lnSpc>
            </a:pPr>
            <a:r>
              <a:rPr dirty="0" sz="1200" spc="-5">
                <a:latin typeface="Times New Roman"/>
                <a:cs typeface="Times New Roman"/>
              </a:rPr>
              <a:t>Input: Same as </a:t>
            </a:r>
            <a:r>
              <a:rPr dirty="0" sz="1200">
                <a:latin typeface="Times New Roman"/>
                <a:cs typeface="Times New Roman"/>
              </a:rPr>
              <a:t>that of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1. </a:t>
            </a:r>
            <a:r>
              <a:rPr dirty="0" sz="1200" spc="-5">
                <a:latin typeface="Times New Roman"/>
                <a:cs typeface="Times New Roman"/>
              </a:rPr>
              <a:t>Please refer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specification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i="1">
                <a:latin typeface="Times New Roman"/>
                <a:cs typeface="Times New Roman"/>
              </a:rPr>
              <a:t>Appendix B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5">
                <a:latin typeface="Times New Roman"/>
                <a:cs typeface="Times New Roman"/>
              </a:rPr>
              <a:t>“</a:t>
            </a:r>
            <a:r>
              <a:rPr dirty="0" sz="1200" spc="-5" i="1">
                <a:latin typeface="Times New Roman"/>
                <a:cs typeface="Times New Roman"/>
              </a:rPr>
              <a:t>Sample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Input</a:t>
            </a:r>
            <a:r>
              <a:rPr dirty="0" sz="1200" spc="-5">
                <a:latin typeface="Times New Roman"/>
                <a:cs typeface="Times New Roman"/>
              </a:rPr>
              <a:t>.”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Times New Roman"/>
                <a:cs typeface="Times New Roman"/>
              </a:rPr>
              <a:t>Output: </a:t>
            </a:r>
            <a:r>
              <a:rPr dirty="0" sz="1200" spc="-5">
                <a:latin typeface="Times New Roman"/>
                <a:cs typeface="Times New Roman"/>
              </a:rPr>
              <a:t>For each </a:t>
            </a:r>
            <a:r>
              <a:rPr dirty="0" sz="1200">
                <a:latin typeface="Times New Roman"/>
                <a:cs typeface="Times New Roman"/>
              </a:rPr>
              <a:t>test </a:t>
            </a:r>
            <a:r>
              <a:rPr dirty="0" sz="1200" spc="-5">
                <a:latin typeface="Times New Roman"/>
                <a:cs typeface="Times New Roman"/>
              </a:rPr>
              <a:t>case, </a:t>
            </a:r>
            <a:r>
              <a:rPr dirty="0" sz="1200" spc="-5" b="1">
                <a:latin typeface="Times New Roman"/>
                <a:cs typeface="Times New Roman"/>
              </a:rPr>
              <a:t>report.rpt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 b="1">
                <a:latin typeface="Times New Roman"/>
                <a:cs typeface="Times New Roman"/>
              </a:rPr>
              <a:t>snapshot.rpt </a:t>
            </a:r>
            <a:r>
              <a:rPr dirty="0" sz="1200">
                <a:latin typeface="Times New Roman"/>
                <a:cs typeface="Times New Roman"/>
              </a:rPr>
              <a:t>should 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generated.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70"/>
              </a:spcBef>
              <a:buFont typeface="Times New Roman"/>
              <a:buAutoNum type="alphaLcPeriod"/>
              <a:tabLst>
                <a:tab pos="5467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snapshot.rpt</a:t>
            </a:r>
            <a:endParaRPr sz="1200">
              <a:latin typeface="Times New Roman"/>
              <a:cs typeface="Times New Roman"/>
            </a:endParaRPr>
          </a:p>
          <a:p>
            <a:pPr marL="546100" marR="5080">
              <a:lnSpc>
                <a:spcPts val="18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requirement </a:t>
            </a:r>
            <a:r>
              <a:rPr dirty="0" sz="1200">
                <a:latin typeface="Times New Roman"/>
                <a:cs typeface="Times New Roman"/>
              </a:rPr>
              <a:t>is the same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that for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1. </a:t>
            </a:r>
            <a:r>
              <a:rPr dirty="0" sz="1200" spc="-5">
                <a:latin typeface="Times New Roman"/>
                <a:cs typeface="Times New Roman"/>
              </a:rPr>
              <a:t>Please refer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 i="1">
                <a:latin typeface="Times New Roman"/>
                <a:cs typeface="Times New Roman"/>
              </a:rPr>
              <a:t>project_1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Appendix </a:t>
            </a:r>
            <a:r>
              <a:rPr dirty="0" sz="1200" i="1">
                <a:latin typeface="Times New Roman"/>
                <a:cs typeface="Times New Roman"/>
              </a:rPr>
              <a:t>C-1</a:t>
            </a:r>
            <a:r>
              <a:rPr dirty="0" sz="1200">
                <a:latin typeface="Times New Roman"/>
                <a:cs typeface="Times New Roman"/>
              </a:rPr>
              <a:t>,  </a:t>
            </a:r>
            <a:r>
              <a:rPr dirty="0" sz="1200" spc="-5">
                <a:latin typeface="Times New Roman"/>
                <a:cs typeface="Times New Roman"/>
              </a:rPr>
              <a:t>“</a:t>
            </a:r>
            <a:r>
              <a:rPr dirty="0" sz="1200" spc="-5" i="1">
                <a:latin typeface="Times New Roman"/>
                <a:cs typeface="Times New Roman"/>
              </a:rPr>
              <a:t>Sample </a:t>
            </a:r>
            <a:r>
              <a:rPr dirty="0" sz="1200" i="1">
                <a:latin typeface="Times New Roman"/>
                <a:cs typeface="Times New Roman"/>
              </a:rPr>
              <a:t>Output for </a:t>
            </a:r>
            <a:r>
              <a:rPr dirty="0" sz="1200" spc="-10" i="1">
                <a:latin typeface="Times New Roman"/>
                <a:cs typeface="Times New Roman"/>
              </a:rPr>
              <a:t>Project</a:t>
            </a:r>
            <a:r>
              <a:rPr dirty="0" sz="1200" spc="-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.”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260"/>
              </a:spcBef>
              <a:buFont typeface="Times New Roman"/>
              <a:buAutoNum type="alphaLcPeriod" startAt="2"/>
              <a:tabLst>
                <a:tab pos="5467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report.rpt:</a:t>
            </a:r>
            <a:endParaRPr sz="1200">
              <a:latin typeface="Times New Roman"/>
              <a:cs typeface="Times New Roman"/>
            </a:endParaRPr>
          </a:p>
          <a:p>
            <a:pPr lvl="2" marL="1003300" indent="-228600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1003300" algn="l"/>
                <a:tab pos="1003935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details </a:t>
            </a:r>
            <a:r>
              <a:rPr dirty="0" sz="1200">
                <a:latin typeface="Times New Roman"/>
                <a:cs typeface="Times New Roman"/>
              </a:rPr>
              <a:t>please refer to </a:t>
            </a:r>
            <a:r>
              <a:rPr dirty="0" sz="1200" spc="-5" i="1">
                <a:latin typeface="Times New Roman"/>
                <a:cs typeface="Times New Roman"/>
              </a:rPr>
              <a:t>Appendix C-3</a:t>
            </a:r>
            <a:r>
              <a:rPr dirty="0" sz="1200" spc="-5">
                <a:latin typeface="Times New Roman"/>
                <a:cs typeface="Times New Roman"/>
              </a:rPr>
              <a:t>, “</a:t>
            </a:r>
            <a:r>
              <a:rPr dirty="0" sz="1200" spc="-5" i="1">
                <a:latin typeface="Times New Roman"/>
                <a:cs typeface="Times New Roman"/>
              </a:rPr>
              <a:t>Sample </a:t>
            </a:r>
            <a:r>
              <a:rPr dirty="0" sz="1200" i="1">
                <a:latin typeface="Times New Roman"/>
                <a:cs typeface="Times New Roman"/>
              </a:rPr>
              <a:t>Output for </a:t>
            </a:r>
            <a:r>
              <a:rPr dirty="0" sz="1200" spc="-10" i="1">
                <a:latin typeface="Times New Roman"/>
                <a:cs typeface="Times New Roman"/>
              </a:rPr>
              <a:t>Project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3</a:t>
            </a:r>
            <a:r>
              <a:rPr dirty="0" sz="1200">
                <a:latin typeface="Times New Roman"/>
                <a:cs typeface="Times New Roman"/>
              </a:rPr>
              <a:t>.”</a:t>
            </a:r>
            <a:endParaRPr sz="1200">
              <a:latin typeface="Times New Roman"/>
              <a:cs typeface="Times New Roman"/>
            </a:endParaRPr>
          </a:p>
          <a:p>
            <a:pPr lvl="2" marL="1003300" indent="-228600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1003300" algn="l"/>
                <a:tab pos="1003935" algn="l"/>
              </a:tabLst>
            </a:pPr>
            <a:r>
              <a:rPr dirty="0" sz="1200" spc="-5">
                <a:latin typeface="Times New Roman"/>
                <a:cs typeface="Times New Roman"/>
              </a:rPr>
              <a:t>report.rpt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5">
                <a:latin typeface="Times New Roman"/>
                <a:cs typeface="Times New Roman"/>
              </a:rPr>
              <a:t>contain </a:t>
            </a:r>
            <a:r>
              <a:rPr dirty="0" sz="120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memory access: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hit</a:t>
            </a:r>
            <a:endParaRPr sz="12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320"/>
              </a:spcBef>
            </a:pPr>
            <a:r>
              <a:rPr dirty="0" sz="1200">
                <a:latin typeface="Times New Roman"/>
                <a:cs typeface="Times New Roman"/>
              </a:rPr>
              <a:t>/miss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I-cache, D-cache, I-pagetable, D-pagetable, I-TLB,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D-TLB.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AutoNum type="arabicPeriod" startAt="4"/>
              <a:tabLst>
                <a:tab pos="241935" algn="l"/>
              </a:tabLst>
            </a:pPr>
            <a:r>
              <a:rPr dirty="0" sz="1200" spc="-25">
                <a:latin typeface="Times New Roman"/>
                <a:cs typeface="Times New Roman"/>
              </a:rPr>
              <a:t>Test </a:t>
            </a:r>
            <a:r>
              <a:rPr dirty="0" sz="1200">
                <a:latin typeface="Times New Roman"/>
                <a:cs typeface="Times New Roman"/>
              </a:rPr>
              <a:t>Case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lvl="1" marL="546100" marR="41275" indent="-228600">
              <a:lnSpc>
                <a:spcPts val="1800"/>
              </a:lnSpc>
              <a:spcBef>
                <a:spcPts val="120"/>
              </a:spcBef>
              <a:buAutoNum type="alphaLcPeriod"/>
              <a:tabLst>
                <a:tab pos="5467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a test case for the </a:t>
            </a:r>
            <a:r>
              <a:rPr dirty="0" sz="1200" spc="-5">
                <a:latin typeface="Times New Roman"/>
                <a:cs typeface="Times New Roman"/>
              </a:rPr>
              <a:t>default configuration </a:t>
            </a:r>
            <a:r>
              <a:rPr dirty="0" sz="1200">
                <a:latin typeface="Times New Roman"/>
                <a:cs typeface="Times New Roman"/>
              </a:rPr>
              <a:t>or other </a:t>
            </a:r>
            <a:r>
              <a:rPr dirty="0" sz="1200" spc="-5">
                <a:latin typeface="Times New Roman"/>
                <a:cs typeface="Times New Roman"/>
              </a:rPr>
              <a:t>legal configuration </a:t>
            </a:r>
            <a:r>
              <a:rPr dirty="0" sz="1200">
                <a:latin typeface="Times New Roman"/>
                <a:cs typeface="Times New Roman"/>
              </a:rPr>
              <a:t>to verify </a:t>
            </a:r>
            <a:r>
              <a:rPr dirty="0" sz="1200" spc="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your  </a:t>
            </a:r>
            <a:r>
              <a:rPr dirty="0" sz="1200">
                <a:latin typeface="Times New Roman"/>
                <a:cs typeface="Times New Roman"/>
              </a:rPr>
              <a:t>simulator </a:t>
            </a:r>
            <a:r>
              <a:rPr dirty="0" sz="1200" spc="-5">
                <a:latin typeface="Times New Roman"/>
                <a:cs typeface="Times New Roman"/>
              </a:rPr>
              <a:t>handles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cache event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correctly.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546735" algn="l"/>
              </a:tabLst>
            </a:pPr>
            <a:r>
              <a:rPr dirty="0" sz="120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testcases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invalid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412" y="5502528"/>
            <a:ext cx="192405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 marR="5080" indent="4064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ii.  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753" y="5456808"/>
            <a:ext cx="2538730" cy="69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i-memory &amp; d-memory </a:t>
            </a:r>
            <a:r>
              <a:rPr dirty="0" sz="1200" spc="-5">
                <a:latin typeface="Times New Roman"/>
                <a:cs typeface="Times New Roman"/>
              </a:rPr>
              <a:t>address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overflow  i-memory &amp; d-memory </a:t>
            </a:r>
            <a:r>
              <a:rPr dirty="0" sz="1200" spc="-5">
                <a:latin typeface="Times New Roman"/>
                <a:cs typeface="Times New Roman"/>
              </a:rPr>
              <a:t>misaligned  </a:t>
            </a:r>
            <a:r>
              <a:rPr dirty="0" sz="1200">
                <a:latin typeface="Times New Roman"/>
                <a:cs typeface="Times New Roman"/>
              </a:rPr>
              <a:t>Simulation </a:t>
            </a:r>
            <a:r>
              <a:rPr dirty="0" sz="1200" spc="-5">
                <a:latin typeface="Times New Roman"/>
                <a:cs typeface="Times New Roman"/>
              </a:rPr>
              <a:t>cycles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500,000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6416928"/>
            <a:ext cx="6215380" cy="156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Modularization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25000"/>
              </a:lnSpc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top of the </a:t>
            </a:r>
            <a:r>
              <a:rPr dirty="0" sz="1200" spc="-5">
                <a:latin typeface="Times New Roman"/>
                <a:cs typeface="Times New Roman"/>
              </a:rPr>
              <a:t>same design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1,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add </a:t>
            </a:r>
            <a:r>
              <a:rPr dirty="0" sz="1200">
                <a:latin typeface="Times New Roman"/>
                <a:cs typeface="Times New Roman"/>
              </a:rPr>
              <a:t>a file </a:t>
            </a:r>
            <a:r>
              <a:rPr dirty="0" sz="1200" spc="-5">
                <a:latin typeface="Times New Roman"/>
                <a:cs typeface="Times New Roman"/>
              </a:rPr>
              <a:t>named (ex:cmp.c)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implement </a:t>
            </a:r>
            <a:r>
              <a:rPr dirty="0" sz="1200" spc="-10">
                <a:latin typeface="Times New Roman"/>
                <a:cs typeface="Times New Roman"/>
              </a:rPr>
              <a:t>your  </a:t>
            </a:r>
            <a:r>
              <a:rPr dirty="0" sz="1200" spc="-5">
                <a:latin typeface="Times New Roman"/>
                <a:cs typeface="Times New Roman"/>
              </a:rPr>
              <a:t>cache, TLB, page </a:t>
            </a:r>
            <a:r>
              <a:rPr dirty="0" sz="120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AutoNum type="arabicPeriod" startAt="6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Grading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Policy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59"/>
              </a:spcBef>
              <a:buAutoNum type="alphaLcPeriod"/>
              <a:tabLst>
                <a:tab pos="546735" algn="l"/>
              </a:tabLst>
            </a:pPr>
            <a:r>
              <a:rPr dirty="0" sz="1200">
                <a:latin typeface="Times New Roman"/>
                <a:cs typeface="Times New Roman"/>
              </a:rPr>
              <a:t>Mostly are </a:t>
            </a:r>
            <a:r>
              <a:rPr dirty="0" sz="1200" spc="-5">
                <a:latin typeface="Times New Roman"/>
                <a:cs typeface="Times New Roman"/>
              </a:rPr>
              <a:t>same as </a:t>
            </a:r>
            <a:r>
              <a:rPr dirty="0" sz="1200">
                <a:latin typeface="Times New Roman"/>
                <a:cs typeface="Times New Roman"/>
              </a:rPr>
              <a:t>Project 1, with </a:t>
            </a:r>
            <a:r>
              <a:rPr dirty="0" sz="1200" spc="-5">
                <a:latin typeface="Times New Roman"/>
                <a:cs typeface="Times New Roman"/>
              </a:rPr>
              <a:t>each testcase </a:t>
            </a:r>
            <a:r>
              <a:rPr dirty="0" sz="1200">
                <a:latin typeface="Times New Roman"/>
                <a:cs typeface="Times New Roman"/>
              </a:rPr>
              <a:t>(open, hidden, student </a:t>
            </a:r>
            <a:r>
              <a:rPr dirty="0" sz="1200" spc="-5">
                <a:latin typeface="Times New Roman"/>
                <a:cs typeface="Times New Roman"/>
              </a:rPr>
              <a:t>testcase)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370"/>
              </a:spcBef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three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configurations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default configuration </a:t>
            </a:r>
            <a:r>
              <a:rPr dirty="0" sz="1200">
                <a:latin typeface="Times New Roman"/>
                <a:cs typeface="Times New Roman"/>
              </a:rPr>
              <a:t>and two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8412" y="8017509"/>
            <a:ext cx="192405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 marR="5080" indent="4064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ii.  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7971790"/>
            <a:ext cx="2315210" cy="69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10% discount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fail </a:t>
            </a:r>
            <a:r>
              <a:rPr dirty="0" sz="1200">
                <a:latin typeface="Times New Roman"/>
                <a:cs typeface="Times New Roman"/>
              </a:rPr>
              <a:t>one of </a:t>
            </a:r>
            <a:r>
              <a:rPr dirty="0" sz="1200" spc="-5">
                <a:latin typeface="Times New Roman"/>
                <a:cs typeface="Times New Roman"/>
              </a:rPr>
              <a:t>them  </a:t>
            </a:r>
            <a:r>
              <a:rPr dirty="0" sz="1200">
                <a:latin typeface="Times New Roman"/>
                <a:cs typeface="Times New Roman"/>
              </a:rPr>
              <a:t>19% discount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fail </a:t>
            </a:r>
            <a:r>
              <a:rPr dirty="0" sz="1200">
                <a:latin typeface="Times New Roman"/>
                <a:cs typeface="Times New Roman"/>
              </a:rPr>
              <a:t>both 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  </a:t>
            </a:r>
            <a:r>
              <a:rPr dirty="0" sz="1200">
                <a:latin typeface="Times New Roman"/>
                <a:cs typeface="Times New Roman"/>
              </a:rPr>
              <a:t>0 point 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fail all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204" y="8703309"/>
            <a:ext cx="15017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b.   </a:t>
            </a:r>
            <a:r>
              <a:rPr dirty="0" sz="1200" spc="-5">
                <a:latin typeface="Times New Roman"/>
                <a:cs typeface="Times New Roman"/>
              </a:rPr>
              <a:t>Demo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focus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8412" y="8931909"/>
            <a:ext cx="192405" cy="65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  <a:p>
            <a:pPr marL="12700" marR="5080" indent="40640">
              <a:lnSpc>
                <a:spcPct val="125000"/>
              </a:lnSpc>
            </a:pPr>
            <a:r>
              <a:rPr dirty="0" sz="1200">
                <a:latin typeface="Times New Roman"/>
                <a:cs typeface="Times New Roman"/>
              </a:rPr>
              <a:t>ii.  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7753" y="8931909"/>
            <a:ext cx="3190875" cy="65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Detail design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dirty="0" sz="1200" spc="-5">
                <a:latin typeface="Times New Roman"/>
                <a:cs typeface="Times New Roman"/>
              </a:rPr>
              <a:t>Basic organization </a:t>
            </a:r>
            <a:r>
              <a:rPr dirty="0" sz="1200">
                <a:latin typeface="Times New Roman"/>
                <a:cs typeface="Times New Roman"/>
              </a:rPr>
              <a:t>of TLB,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>
                <a:latin typeface="Times New Roman"/>
                <a:cs typeface="Times New Roman"/>
              </a:rPr>
              <a:t>table,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memory 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0"/>
              </a:lnSpc>
            </a:pPr>
            <a:r>
              <a:rPr dirty="0" spc="-10"/>
              <a:t>Prof. </a:t>
            </a:r>
            <a:r>
              <a:rPr dirty="0" spc="-5"/>
              <a:t>Ren-Song </a:t>
            </a:r>
            <a:r>
              <a:rPr dirty="0" spc="-40"/>
              <a:t>Tsay </a:t>
            </a:r>
            <a:r>
              <a:rPr dirty="0" spc="-345"/>
              <a:t>©                                                                                                                                          </a:t>
            </a:r>
            <a:r>
              <a:rPr dirty="0" spc="-5"/>
              <a:t>National </a:t>
            </a:r>
            <a:r>
              <a:rPr dirty="0" spc="-20"/>
              <a:t>TsingHua</a:t>
            </a:r>
            <a:r>
              <a:rPr dirty="0" spc="15"/>
              <a:t> </a:t>
            </a:r>
            <a:r>
              <a:rPr dirty="0" spc="-5"/>
              <a:t>University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3100" y="527811"/>
            <a:ext cx="5891530" cy="151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2207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10520 CS410001 </a:t>
            </a:r>
            <a:r>
              <a:rPr dirty="0" sz="1400" b="1">
                <a:latin typeface="Times New Roman"/>
                <a:cs typeface="Times New Roman"/>
              </a:rPr>
              <a:t>- </a:t>
            </a:r>
            <a:r>
              <a:rPr dirty="0" sz="1400" spc="-5" b="1">
                <a:latin typeface="Times New Roman"/>
                <a:cs typeface="Times New Roman"/>
              </a:rPr>
              <a:t>Computer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2017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7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Etiquette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60"/>
              </a:spcBef>
              <a:buAutoNum type="alphaLcPeriod"/>
              <a:tabLst>
                <a:tab pos="5467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Do </a:t>
            </a:r>
            <a:r>
              <a:rPr dirty="0" sz="1200" b="1">
                <a:latin typeface="Times New Roman"/>
                <a:cs typeface="Times New Roman"/>
              </a:rPr>
              <a:t>not </a:t>
            </a:r>
            <a:r>
              <a:rPr dirty="0" sz="1200" spc="-5" b="1">
                <a:latin typeface="Times New Roman"/>
                <a:cs typeface="Times New Roman"/>
              </a:rPr>
              <a:t>plagiarize </a:t>
            </a:r>
            <a:r>
              <a:rPr dirty="0" sz="1200" b="1">
                <a:latin typeface="Times New Roman"/>
                <a:cs typeface="Times New Roman"/>
              </a:rPr>
              <a:t>others’ </a:t>
            </a:r>
            <a:r>
              <a:rPr dirty="0" sz="1200" spc="-5" b="1">
                <a:latin typeface="Times New Roman"/>
                <a:cs typeface="Times New Roman"/>
              </a:rPr>
              <a:t>works, </a:t>
            </a:r>
            <a:r>
              <a:rPr dirty="0" sz="1200" b="1">
                <a:latin typeface="Times New Roman"/>
                <a:cs typeface="Times New Roman"/>
              </a:rPr>
              <a:t>or you will fail </a:t>
            </a:r>
            <a:r>
              <a:rPr dirty="0" sz="1200" spc="-5" b="1">
                <a:latin typeface="Times New Roman"/>
                <a:cs typeface="Times New Roman"/>
              </a:rPr>
              <a:t>this</a:t>
            </a:r>
            <a:r>
              <a:rPr dirty="0" sz="1200" spc="-9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course.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60"/>
              </a:spcBef>
              <a:buAutoNum type="alphaLcPeriod"/>
              <a:tabLst>
                <a:tab pos="5467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No acceptance </a:t>
            </a:r>
            <a:r>
              <a:rPr dirty="0" sz="1200" b="1">
                <a:latin typeface="Times New Roman"/>
                <a:cs typeface="Times New Roman"/>
              </a:rPr>
              <a:t>of late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homework.</a:t>
            </a:r>
            <a:endParaRPr sz="1200">
              <a:latin typeface="Times New Roman"/>
              <a:cs typeface="Times New Roman"/>
            </a:endParaRPr>
          </a:p>
          <a:p>
            <a:pPr lvl="1" marL="546100" indent="-228600">
              <a:lnSpc>
                <a:spcPct val="100000"/>
              </a:lnSpc>
              <a:spcBef>
                <a:spcPts val="360"/>
              </a:spcBef>
              <a:buAutoNum type="alphaLcPeriod"/>
              <a:tabLst>
                <a:tab pos="5467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Please constantly check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class </a:t>
            </a:r>
            <a:r>
              <a:rPr dirty="0" sz="1200" b="1">
                <a:latin typeface="Times New Roman"/>
                <a:cs typeface="Times New Roman"/>
              </a:rPr>
              <a:t>website </a:t>
            </a:r>
            <a:r>
              <a:rPr dirty="0" sz="1200" spc="-5" b="1">
                <a:latin typeface="Times New Roman"/>
                <a:cs typeface="Times New Roman"/>
              </a:rPr>
              <a:t>announcements </a:t>
            </a:r>
            <a:r>
              <a:rPr dirty="0" sz="1200" b="1">
                <a:latin typeface="Times New Roman"/>
                <a:cs typeface="Times New Roman"/>
              </a:rPr>
              <a:t>for any </a:t>
            </a:r>
            <a:r>
              <a:rPr dirty="0" sz="1200" spc="-5" b="1">
                <a:latin typeface="Times New Roman"/>
                <a:cs typeface="Times New Roman"/>
              </a:rPr>
              <a:t>possible</a:t>
            </a:r>
            <a:r>
              <a:rPr dirty="0" sz="1200" spc="1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 Ray</dc:creator>
  <dcterms:created xsi:type="dcterms:W3CDTF">2017-05-16T15:02:44Z</dcterms:created>
  <dcterms:modified xsi:type="dcterms:W3CDTF">2017-05-16T15:02:44Z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2017-05-16T00:00:00Z</vt:filetime>
  </property>
</Properties>
</file>