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7" r:id="rId2"/>
    <p:sldId id="286" r:id="rId3"/>
    <p:sldId id="290" r:id="rId4"/>
    <p:sldId id="340" r:id="rId5"/>
    <p:sldId id="341" r:id="rId6"/>
    <p:sldId id="342" r:id="rId7"/>
    <p:sldId id="344" r:id="rId8"/>
    <p:sldId id="343" r:id="rId9"/>
    <p:sldId id="346" r:id="rId10"/>
    <p:sldId id="349" r:id="rId11"/>
    <p:sldId id="347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48" r:id="rId21"/>
    <p:sldId id="362" r:id="rId22"/>
    <p:sldId id="363" r:id="rId23"/>
    <p:sldId id="337" r:id="rId24"/>
    <p:sldId id="345" r:id="rId25"/>
    <p:sldId id="288" r:id="rId26"/>
    <p:sldId id="338" r:id="rId27"/>
    <p:sldId id="350" r:id="rId28"/>
    <p:sldId id="351" r:id="rId29"/>
    <p:sldId id="291" r:id="rId30"/>
    <p:sldId id="364" r:id="rId31"/>
    <p:sldId id="366" r:id="rId32"/>
    <p:sldId id="367" r:id="rId33"/>
    <p:sldId id="368" r:id="rId34"/>
    <p:sldId id="32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FA6"/>
    <a:srgbClr val="8FC6DA"/>
    <a:srgbClr val="66A3C0"/>
    <a:srgbClr val="3C7D70"/>
    <a:srgbClr val="79BCB1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4786A-0E0B-43DF-9793-0C67E669A08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94D94-4740-4910-8270-B92171049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46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94D94-4740-4910-8270-B921710490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26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263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645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10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764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54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296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67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999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468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61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94D94-4740-4910-8270-B921710490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083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42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85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837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36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3450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39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9926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40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43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4826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321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5077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94D94-4740-4910-8270-B9217104903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57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8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29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24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89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31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82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4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07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8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7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94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6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4BA3F-A0D8-4CF2-88CE-03EF0D7A3DF6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6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hia.top/Vue-weather/" TargetMode="Externa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0"/>
          <a:stretch/>
        </p:blipFill>
        <p:spPr>
          <a:xfrm flipH="1">
            <a:off x="-3" y="4176"/>
            <a:ext cx="10550605" cy="6853824"/>
          </a:xfrm>
          <a:prstGeom prst="rect">
            <a:avLst/>
          </a:prstGeom>
        </p:spPr>
      </p:pic>
      <p:sp>
        <p:nvSpPr>
          <p:cNvPr id="4" name="PA_文本框 1"/>
          <p:cNvSpPr txBox="1"/>
          <p:nvPr>
            <p:custDataLst>
              <p:tags r:id="rId1"/>
            </p:custDataLst>
          </p:nvPr>
        </p:nvSpPr>
        <p:spPr>
          <a:xfrm>
            <a:off x="4005086" y="2623021"/>
            <a:ext cx="71471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终期答辩</a:t>
            </a:r>
          </a:p>
        </p:txBody>
      </p:sp>
      <p:sp>
        <p:nvSpPr>
          <p:cNvPr id="5" name="PA_文本框 2"/>
          <p:cNvSpPr txBox="1"/>
          <p:nvPr>
            <p:custDataLst>
              <p:tags r:id="rId2"/>
            </p:custDataLst>
          </p:nvPr>
        </p:nvSpPr>
        <p:spPr>
          <a:xfrm>
            <a:off x="7800026" y="4666468"/>
            <a:ext cx="3352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答辩人：邓梁   日期：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2020/07/13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1025" y="4048318"/>
            <a:ext cx="6810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0070C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PA_文本框 2">
            <a:extLst>
              <a:ext uri="{FF2B5EF4-FFF2-40B4-BE49-F238E27FC236}">
                <a16:creationId xmlns:a16="http://schemas.microsoft.com/office/drawing/2014/main" id="{BF8A1A0C-1E60-41BC-B136-D29C283BC2A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331949" y="5084563"/>
            <a:ext cx="4288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小组成员：李佳诚、王玉月、周卓航、李原苇</a:t>
            </a:r>
          </a:p>
        </p:txBody>
      </p:sp>
    </p:spTree>
    <p:extLst>
      <p:ext uri="{BB962C8B-B14F-4D97-AF65-F5344CB8AC3E}">
        <p14:creationId xmlns:p14="http://schemas.microsoft.com/office/powerpoint/2010/main" val="277633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38568" y="3036741"/>
            <a:ext cx="2867972" cy="880591"/>
            <a:chOff x="1285634" y="2021572"/>
            <a:chExt cx="2867972" cy="880795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52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学习了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Hadoop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的分布式文件系统的基本使用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891783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HDFS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940485" cy="646331"/>
              <a:chOff x="7409549" y="2061765"/>
              <a:chExt cx="294048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419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Spark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集群搭建与学习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02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289484E-ED8E-4C69-9311-F21980435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721" y="1283362"/>
            <a:ext cx="4915302" cy="47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4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03909" y="2843701"/>
            <a:ext cx="3810659" cy="1742366"/>
            <a:chOff x="1285634" y="2021572"/>
            <a:chExt cx="3810659" cy="1742770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3493352" cy="1385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在虚机上配置了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Jupyter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Notebook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，可以很方便地在本地通过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页面连接虚机编程环境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学习了弹性分布式数据集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(RDD)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及其基本“动作”和转换等操作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3810659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Jupyter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 Notebook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和</a:t>
              </a: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pyspark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940485" cy="646331"/>
              <a:chOff x="7409549" y="2061765"/>
              <a:chExt cx="294048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419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Spark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集群搭建与学习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02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B3828B-A83C-4EE7-AEA3-18F92F601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334" y="949873"/>
            <a:ext cx="5284620" cy="495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 flipH="1">
            <a:off x="1516335" y="2542082"/>
            <a:ext cx="11715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98" y="1821936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ARIMA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10913" y="4053404"/>
            <a:ext cx="2140330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latin typeface="Tw Cen MT Condensed" panose="020B0606020104020203" pitchFamily="34" charset="0"/>
              </a:rPr>
              <a:t>3.1</a:t>
            </a:r>
          </a:p>
        </p:txBody>
      </p:sp>
    </p:spTree>
    <p:extLst>
      <p:ext uri="{BB962C8B-B14F-4D97-AF65-F5344CB8AC3E}">
        <p14:creationId xmlns:p14="http://schemas.microsoft.com/office/powerpoint/2010/main" val="19280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1F4FDB8-282D-4135-AC76-CC111D744472}"/>
              </a:ext>
            </a:extLst>
          </p:cNvPr>
          <p:cNvSpPr txBox="1"/>
          <p:nvPr/>
        </p:nvSpPr>
        <p:spPr>
          <a:xfrm>
            <a:off x="1003677" y="346228"/>
            <a:ext cx="10342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ARIMA</a:t>
            </a:r>
            <a:r>
              <a:rPr lang="zh-CN" altLang="en-US" dirty="0"/>
              <a:t>模型进行预测，需要的是相对平稳的数据集，所以，如果原始数据上下波动过大的话是不可以的。</a:t>
            </a:r>
            <a:endParaRPr lang="en-US" altLang="zh-CN" dirty="0"/>
          </a:p>
          <a:p>
            <a:r>
              <a:rPr lang="zh-CN" altLang="en-US" dirty="0"/>
              <a:t>为了解决上述波动问题，</a:t>
            </a:r>
            <a:r>
              <a:rPr lang="en-US" altLang="zh-CN" dirty="0"/>
              <a:t>ARIMA</a:t>
            </a:r>
            <a:r>
              <a:rPr lang="zh-CN" altLang="en-US" dirty="0"/>
              <a:t>模型采用的是差分法。一般情况下，一阶差分就足够了，也就是</a:t>
            </a:r>
            <a:r>
              <a:rPr lang="en-US" altLang="zh-CN" dirty="0"/>
              <a:t>d=1</a:t>
            </a:r>
            <a:r>
              <a:rPr lang="zh-CN" altLang="en-US" dirty="0"/>
              <a:t>。很多教学视频、教学案例上面最终取得的</a:t>
            </a:r>
            <a:r>
              <a:rPr lang="en-US" altLang="zh-CN" dirty="0"/>
              <a:t>d</a:t>
            </a:r>
            <a:r>
              <a:rPr lang="zh-CN" altLang="en-US" dirty="0"/>
              <a:t>也大多为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但是，从严谨的角度，我们需要对不同的原始数据采取不同的</a:t>
            </a:r>
            <a:r>
              <a:rPr lang="en-US" altLang="zh-CN" dirty="0"/>
              <a:t>d</a:t>
            </a:r>
            <a:r>
              <a:rPr lang="zh-CN" altLang="en-US" dirty="0"/>
              <a:t>值，也就是</a:t>
            </a:r>
            <a:r>
              <a:rPr lang="en-US" altLang="zh-CN" dirty="0"/>
              <a:t>d</a:t>
            </a:r>
            <a:r>
              <a:rPr lang="zh-CN" altLang="en-US" dirty="0"/>
              <a:t>等于</a:t>
            </a:r>
            <a:r>
              <a:rPr lang="en-US" altLang="zh-CN" dirty="0"/>
              <a:t>0-3</a:t>
            </a:r>
            <a:r>
              <a:rPr lang="zh-CN" altLang="en-US" dirty="0"/>
              <a:t>之间某个数时，上下波动幅度最小。而这个求</a:t>
            </a:r>
            <a:r>
              <a:rPr lang="en-US" altLang="zh-CN" dirty="0"/>
              <a:t>d</a:t>
            </a:r>
            <a:r>
              <a:rPr lang="zh-CN" altLang="en-US" dirty="0"/>
              <a:t>值得方法有很多种。在研究</a:t>
            </a:r>
            <a:r>
              <a:rPr lang="en-US" altLang="zh-CN" dirty="0"/>
              <a:t>ARIMA</a:t>
            </a:r>
            <a:r>
              <a:rPr lang="zh-CN" altLang="en-US" dirty="0"/>
              <a:t>模型得第一天时，我采用的是画图的方法。如下图所示，是对采用</a:t>
            </a:r>
            <a:r>
              <a:rPr lang="en-US" altLang="zh-CN" dirty="0"/>
              <a:t>1</a:t>
            </a:r>
            <a:r>
              <a:rPr lang="zh-CN" altLang="en-US" dirty="0"/>
              <a:t>阶差分结果和</a:t>
            </a:r>
            <a:r>
              <a:rPr lang="en-US" altLang="zh-CN" dirty="0"/>
              <a:t>2</a:t>
            </a:r>
            <a:r>
              <a:rPr lang="zh-CN" altLang="en-US" dirty="0"/>
              <a:t>阶差分结果画在同一张图上，可以明显看出来，一阶差分结果比二阶差分结果更加平稳。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8C20C9-C8A2-4DE1-9827-91D6C8666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21" y="2403605"/>
            <a:ext cx="6690940" cy="44580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46DC8A-53CC-467D-9E9A-4B45F14AC2F9}"/>
              </a:ext>
            </a:extLst>
          </p:cNvPr>
          <p:cNvSpPr txBox="1"/>
          <p:nvPr/>
        </p:nvSpPr>
        <p:spPr>
          <a:xfrm>
            <a:off x="1491448" y="5588442"/>
            <a:ext cx="3231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这个图是第一天时，根据北京</a:t>
            </a:r>
            <a:r>
              <a:rPr lang="en-US" altLang="zh-CN" dirty="0"/>
              <a:t>1980-2012</a:t>
            </a:r>
            <a:r>
              <a:rPr lang="zh-CN" altLang="en-US" dirty="0"/>
              <a:t>年，每年的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日气温构的图</a:t>
            </a:r>
          </a:p>
        </p:txBody>
      </p:sp>
    </p:spTree>
    <p:extLst>
      <p:ext uri="{BB962C8B-B14F-4D97-AF65-F5344CB8AC3E}">
        <p14:creationId xmlns:p14="http://schemas.microsoft.com/office/powerpoint/2010/main" val="332795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B1BC55-2535-4522-939F-5F95101681A8}"/>
              </a:ext>
            </a:extLst>
          </p:cNvPr>
          <p:cNvSpPr txBox="1"/>
          <p:nvPr/>
        </p:nvSpPr>
        <p:spPr>
          <a:xfrm>
            <a:off x="488272" y="257452"/>
            <a:ext cx="1063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但是，上面第一天计算</a:t>
            </a:r>
            <a:r>
              <a:rPr lang="en-US" altLang="zh-CN" dirty="0"/>
              <a:t>d</a:t>
            </a:r>
            <a:r>
              <a:rPr lang="zh-CN" altLang="en-US" dirty="0"/>
              <a:t>值，也就是采取几阶差分的办法是需要每组数据都画图，从而直观的得到的</a:t>
            </a:r>
            <a:r>
              <a:rPr lang="en-US" altLang="zh-CN" dirty="0"/>
              <a:t>d</a:t>
            </a:r>
            <a:r>
              <a:rPr lang="zh-CN" altLang="en-US" dirty="0"/>
              <a:t>值。在项目当中，如果面对不只是北京的数据，而是全国的数据时，对几十组数据的预测时，都画图，很明显工作量是巨大的。所以还不如将</a:t>
            </a:r>
            <a:r>
              <a:rPr lang="en-US" altLang="zh-CN" dirty="0"/>
              <a:t>d</a:t>
            </a:r>
            <a:r>
              <a:rPr lang="zh-CN" altLang="en-US" dirty="0"/>
              <a:t>值的取值由程序自动化地求出来。</a:t>
            </a:r>
            <a:endParaRPr lang="en-US" altLang="zh-CN" dirty="0"/>
          </a:p>
          <a:p>
            <a:r>
              <a:rPr lang="zh-CN" altLang="en-US" dirty="0"/>
              <a:t>所以，我又针对如何自动化求出最佳拆分数，也就是</a:t>
            </a:r>
            <a:r>
              <a:rPr lang="en-US" altLang="zh-CN" dirty="0"/>
              <a:t>d</a:t>
            </a:r>
            <a:r>
              <a:rPr lang="zh-CN" altLang="en-US" dirty="0"/>
              <a:t>的值，展开了研究学习。在我观看不同的视频时，发现可是采用平稳性检验</a:t>
            </a:r>
            <a:r>
              <a:rPr lang="en-US" altLang="zh-CN" dirty="0"/>
              <a:t>+</a:t>
            </a:r>
            <a:r>
              <a:rPr lang="zh-CN" altLang="en-US" dirty="0"/>
              <a:t>白噪声检验的方法，验证如果采取某个</a:t>
            </a:r>
            <a:r>
              <a:rPr lang="en-US" altLang="zh-CN" dirty="0"/>
              <a:t>d</a:t>
            </a:r>
            <a:r>
              <a:rPr lang="zh-CN" altLang="en-US" dirty="0"/>
              <a:t>值的结果是否平稳。所以，我设计了如下方法，并封装到了一个函数中。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348171-C9E5-4EF6-B345-91EA8F53C025}"/>
              </a:ext>
            </a:extLst>
          </p:cNvPr>
          <p:cNvSpPr txBox="1"/>
          <p:nvPr/>
        </p:nvSpPr>
        <p:spPr>
          <a:xfrm>
            <a:off x="1303590" y="1819190"/>
            <a:ext cx="6578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Def  </a:t>
            </a:r>
            <a:r>
              <a:rPr lang="en-US" altLang="zh-CN" dirty="0" err="1"/>
              <a:t>cal_d</a:t>
            </a:r>
            <a:r>
              <a:rPr lang="en-US" altLang="zh-CN" dirty="0"/>
              <a:t>(df){</a:t>
            </a:r>
          </a:p>
          <a:p>
            <a:r>
              <a:rPr lang="en-US" altLang="zh-CN" dirty="0"/>
              <a:t>	if(df</a:t>
            </a:r>
            <a:r>
              <a:rPr lang="zh-CN" altLang="en-US" dirty="0"/>
              <a:t>满足平稳性检验 </a:t>
            </a:r>
            <a:r>
              <a:rPr lang="en-US" altLang="zh-CN" dirty="0"/>
              <a:t>and df</a:t>
            </a:r>
            <a:r>
              <a:rPr lang="zh-CN" altLang="en-US" dirty="0"/>
              <a:t>满足白噪声检验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return 0</a:t>
            </a:r>
          </a:p>
          <a:p>
            <a:r>
              <a:rPr lang="en-US" altLang="zh-CN" dirty="0"/>
              <a:t>	d=1</a:t>
            </a:r>
          </a:p>
          <a:p>
            <a:r>
              <a:rPr lang="en-US" altLang="zh-CN" dirty="0"/>
              <a:t>	while df</a:t>
            </a:r>
            <a:r>
              <a:rPr lang="zh-CN" altLang="en-US" dirty="0"/>
              <a:t>采取</a:t>
            </a:r>
            <a:r>
              <a:rPr lang="en-US" altLang="zh-CN" dirty="0"/>
              <a:t>d</a:t>
            </a:r>
            <a:r>
              <a:rPr lang="zh-CN" altLang="en-US" dirty="0"/>
              <a:t>阶差分不满足平稳性检验或白噪声检验</a:t>
            </a:r>
            <a:endParaRPr lang="en-US" altLang="zh-CN" dirty="0"/>
          </a:p>
          <a:p>
            <a:r>
              <a:rPr lang="en-US" altLang="zh-CN" dirty="0"/>
              <a:t>		d++</a:t>
            </a:r>
          </a:p>
          <a:p>
            <a:r>
              <a:rPr lang="en-US" altLang="zh-CN" dirty="0"/>
              <a:t>		if d&gt;=2</a:t>
            </a:r>
          </a:p>
          <a:p>
            <a:r>
              <a:rPr lang="en-US" altLang="zh-CN" dirty="0"/>
              <a:t>			return 2</a:t>
            </a:r>
          </a:p>
          <a:p>
            <a:r>
              <a:rPr lang="en-US" altLang="zh-CN" dirty="0"/>
              <a:t>	return d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46C537-0C9D-4FA8-B680-D96325CA4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244" y="5655400"/>
            <a:ext cx="5255476" cy="6899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AA7EDDC-2215-4F83-9942-EA11F19A8C85}"/>
              </a:ext>
            </a:extLst>
          </p:cNvPr>
          <p:cNvSpPr txBox="1"/>
          <p:nvPr/>
        </p:nvSpPr>
        <p:spPr>
          <a:xfrm>
            <a:off x="674807" y="5400219"/>
            <a:ext cx="5131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为什么我的函数中，设定</a:t>
            </a:r>
            <a:r>
              <a:rPr lang="en-US" altLang="zh-CN" dirty="0"/>
              <a:t>d&lt;=2</a:t>
            </a:r>
            <a:r>
              <a:rPr lang="zh-CN" altLang="en-US" dirty="0"/>
              <a:t>呢</a:t>
            </a:r>
            <a:r>
              <a:rPr lang="en-US" altLang="zh-CN" dirty="0"/>
              <a:t>?</a:t>
            </a:r>
            <a:r>
              <a:rPr lang="zh-CN" altLang="en-US" dirty="0"/>
              <a:t>我加上这个设定，也是因为我发现一个很坑的地方，也就是当</a:t>
            </a:r>
            <a:r>
              <a:rPr lang="en-US" altLang="zh-CN" dirty="0"/>
              <a:t>d&gt;2</a:t>
            </a:r>
            <a:r>
              <a:rPr lang="zh-CN" altLang="en-US" dirty="0"/>
              <a:t>时，调用模型时，会报右边的错，所以就干脆设置自动化求</a:t>
            </a:r>
            <a:r>
              <a:rPr lang="en-US" altLang="zh-CN" dirty="0"/>
              <a:t>d</a:t>
            </a:r>
            <a:r>
              <a:rPr lang="zh-CN" altLang="en-US" dirty="0"/>
              <a:t>的函数结果为</a:t>
            </a:r>
            <a:r>
              <a:rPr lang="en-US" altLang="zh-CN" dirty="0"/>
              <a:t>0-3</a:t>
            </a:r>
            <a:r>
              <a:rPr lang="zh-CN" altLang="en-US" dirty="0"/>
              <a:t>之间。</a:t>
            </a:r>
          </a:p>
        </p:txBody>
      </p:sp>
    </p:spTree>
    <p:extLst>
      <p:ext uri="{BB962C8B-B14F-4D97-AF65-F5344CB8AC3E}">
        <p14:creationId xmlns:p14="http://schemas.microsoft.com/office/powerpoint/2010/main" val="197312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CEB9A9-FCEE-4861-9BDA-DDB4B64A7243}"/>
              </a:ext>
            </a:extLst>
          </p:cNvPr>
          <p:cNvSpPr txBox="1"/>
          <p:nvPr/>
        </p:nvSpPr>
        <p:spPr>
          <a:xfrm>
            <a:off x="816746" y="417250"/>
            <a:ext cx="76880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在确定</a:t>
            </a:r>
            <a:r>
              <a:rPr lang="en-US" altLang="zh-CN" dirty="0"/>
              <a:t>d</a:t>
            </a:r>
            <a:r>
              <a:rPr lang="zh-CN" altLang="en-US" dirty="0"/>
              <a:t>值，也就是差分阶数之后，我面临的就是第二个问题了</a:t>
            </a:r>
            <a:r>
              <a:rPr lang="en-US" altLang="zh-CN" dirty="0"/>
              <a:t>——p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如何取值的问题。</a:t>
            </a:r>
            <a:endParaRPr lang="en-US" altLang="zh-CN" dirty="0"/>
          </a:p>
          <a:p>
            <a:r>
              <a:rPr lang="zh-CN" altLang="en-US" dirty="0"/>
              <a:t>在第二天，我研究计算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的值的时候，找到的大部分的资料都是画图，也就是自相关图和偏自相关图</a:t>
            </a:r>
            <a:r>
              <a:rPr lang="en-US" altLang="zh-CN" dirty="0"/>
              <a:t>(</a:t>
            </a:r>
            <a:r>
              <a:rPr lang="en-US" altLang="zh-CN" dirty="0" err="1"/>
              <a:t>acf</a:t>
            </a:r>
            <a:r>
              <a:rPr lang="zh-CN" altLang="en-US" dirty="0"/>
              <a:t>图与</a:t>
            </a:r>
            <a:r>
              <a:rPr lang="en-US" altLang="zh-CN" dirty="0" err="1"/>
              <a:t>pacf</a:t>
            </a:r>
            <a:r>
              <a:rPr lang="zh-CN" altLang="en-US" dirty="0"/>
              <a:t>图</a:t>
            </a:r>
            <a:r>
              <a:rPr lang="en-US" altLang="zh-CN" dirty="0"/>
              <a:t>)</a:t>
            </a:r>
            <a:r>
              <a:rPr lang="zh-CN" altLang="en-US" dirty="0"/>
              <a:t>。根据图的情况来判断出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的取值的。</a:t>
            </a:r>
            <a:endParaRPr lang="en-US" altLang="zh-CN" dirty="0"/>
          </a:p>
          <a:p>
            <a:r>
              <a:rPr lang="zh-CN" altLang="en-US" dirty="0"/>
              <a:t>下面是我第二天，针对</a:t>
            </a:r>
            <a:r>
              <a:rPr lang="en-US" altLang="zh-CN" dirty="0"/>
              <a:t>1980-2012</a:t>
            </a:r>
            <a:r>
              <a:rPr lang="zh-CN" altLang="en-US" dirty="0"/>
              <a:t>北京</a:t>
            </a:r>
            <a:r>
              <a:rPr lang="en-US" altLang="zh-CN" dirty="0"/>
              <a:t>6.28</a:t>
            </a:r>
            <a:r>
              <a:rPr lang="zh-CN" altLang="en-US" dirty="0"/>
              <a:t>号气温化的这两个图：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516704-0F52-4BF1-AAF8-A124B7CD3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52" y="2249387"/>
            <a:ext cx="6348010" cy="41913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DCF244-FEFB-46FC-A960-488A89870FFD}"/>
              </a:ext>
            </a:extLst>
          </p:cNvPr>
          <p:cNvSpPr txBox="1"/>
          <p:nvPr/>
        </p:nvSpPr>
        <p:spPr>
          <a:xfrm>
            <a:off x="816746" y="2352583"/>
            <a:ext cx="41636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资料中采取的都是，观看</a:t>
            </a:r>
            <a:r>
              <a:rPr lang="en-US" altLang="zh-CN" dirty="0" err="1"/>
              <a:t>acf</a:t>
            </a:r>
            <a:r>
              <a:rPr lang="zh-CN" altLang="en-US" dirty="0"/>
              <a:t>和</a:t>
            </a:r>
            <a:r>
              <a:rPr lang="en-US" altLang="zh-CN" dirty="0" err="1"/>
              <a:t>pacf</a:t>
            </a:r>
            <a:r>
              <a:rPr lang="zh-CN" altLang="en-US" dirty="0"/>
              <a:t>滞后几阶之后缩小为</a:t>
            </a:r>
            <a:r>
              <a:rPr lang="en-US" altLang="zh-CN" dirty="0"/>
              <a:t>0</a:t>
            </a:r>
            <a:r>
              <a:rPr lang="zh-CN" altLang="en-US" dirty="0"/>
              <a:t>，从而确定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的值的。</a:t>
            </a:r>
            <a:endParaRPr lang="en-US" altLang="zh-CN" dirty="0"/>
          </a:p>
          <a:p>
            <a:r>
              <a:rPr lang="zh-CN" altLang="en-US" dirty="0"/>
              <a:t>虽然得到了计算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的方法，不过很明显，这种看图来主观判断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取值的方法，有一些不太严谨，并且，如果我们计算全国的数据时，一个一个看图，也不符合实际。所以，我开始寻找自动化求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的值的方法。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601276-054E-4A3F-9F7D-730FC0E7E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5" y="5159848"/>
            <a:ext cx="4638012" cy="112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17D047-5B87-4BE7-B471-F8802414B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926" y="1432006"/>
            <a:ext cx="4261845" cy="16300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DFAD8E0-169D-4119-AFF0-21051A985506}"/>
              </a:ext>
            </a:extLst>
          </p:cNvPr>
          <p:cNvSpPr txBox="1"/>
          <p:nvPr/>
        </p:nvSpPr>
        <p:spPr>
          <a:xfrm>
            <a:off x="923277" y="417249"/>
            <a:ext cx="9223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有很多计算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的方法，在我的自动化求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值的方法，采取的是求最小</a:t>
            </a:r>
            <a:r>
              <a:rPr lang="en-US" altLang="zh-CN" dirty="0"/>
              <a:t>BIC</a:t>
            </a:r>
            <a:r>
              <a:rPr lang="zh-CN" altLang="en-US" dirty="0"/>
              <a:t>的方法。也就是穷举各种可能的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的组合方式，分别计算出对应模型的</a:t>
            </a:r>
            <a:r>
              <a:rPr lang="en-US" altLang="zh-CN" dirty="0"/>
              <a:t>BIC</a:t>
            </a:r>
            <a:r>
              <a:rPr lang="zh-CN" altLang="en-US" dirty="0"/>
              <a:t>值，找到里面最小</a:t>
            </a:r>
            <a:r>
              <a:rPr lang="en-US" altLang="zh-CN" dirty="0"/>
              <a:t>BIC</a:t>
            </a:r>
            <a:r>
              <a:rPr lang="zh-CN" altLang="en-US" dirty="0"/>
              <a:t>的</a:t>
            </a:r>
            <a:r>
              <a:rPr lang="en-US" altLang="zh-CN" dirty="0" err="1"/>
              <a:t>pq</a:t>
            </a:r>
            <a:r>
              <a:rPr lang="zh-CN" altLang="en-US" dirty="0"/>
              <a:t>对。</a:t>
            </a:r>
            <a:endParaRPr lang="en-US" altLang="zh-CN" dirty="0"/>
          </a:p>
          <a:p>
            <a:r>
              <a:rPr lang="zh-CN" altLang="en-US" dirty="0"/>
              <a:t>右图是我在视频教学中截取到的结论。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2A16FC-670A-4545-A803-988DB86AABC0}"/>
              </a:ext>
            </a:extLst>
          </p:cNvPr>
          <p:cNvSpPr txBox="1"/>
          <p:nvPr/>
        </p:nvSpPr>
        <p:spPr>
          <a:xfrm>
            <a:off x="923277" y="2130641"/>
            <a:ext cx="4909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所以，针对此，我使用二重循环来计算不同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值的</a:t>
            </a:r>
            <a:r>
              <a:rPr lang="en-US" altLang="zh-CN" dirty="0"/>
              <a:t>BIC</a:t>
            </a:r>
            <a:r>
              <a:rPr lang="zh-CN" altLang="en-US" dirty="0"/>
              <a:t>值，放在一个矩阵当中。不同行代表不同的</a:t>
            </a:r>
            <a:r>
              <a:rPr lang="en-US" altLang="zh-CN" dirty="0"/>
              <a:t>p</a:t>
            </a:r>
            <a:r>
              <a:rPr lang="zh-CN" altLang="en-US" dirty="0"/>
              <a:t>，不同列代表不同的</a:t>
            </a:r>
            <a:r>
              <a:rPr lang="en-US" altLang="zh-CN" dirty="0"/>
              <a:t>q</a:t>
            </a:r>
            <a:r>
              <a:rPr lang="zh-CN" altLang="en-US" dirty="0"/>
              <a:t>。下图为我在运行北京的代码时，输出函数得到的</a:t>
            </a:r>
            <a:r>
              <a:rPr lang="en-US" altLang="zh-CN" dirty="0" err="1"/>
              <a:t>pq</a:t>
            </a:r>
            <a:r>
              <a:rPr lang="en-US" altLang="zh-CN" dirty="0"/>
              <a:t>-BIC</a:t>
            </a:r>
            <a:r>
              <a:rPr lang="zh-CN" altLang="en-US" dirty="0"/>
              <a:t>矩阵。针对此表格，发现</a:t>
            </a:r>
            <a:r>
              <a:rPr lang="en-US" altLang="zh-CN" dirty="0"/>
              <a:t>p=0,q=2</a:t>
            </a:r>
            <a:r>
              <a:rPr lang="zh-CN" altLang="en-US" dirty="0"/>
              <a:t>时，</a:t>
            </a:r>
            <a:r>
              <a:rPr lang="en-US" altLang="zh-CN" dirty="0"/>
              <a:t>BIC</a:t>
            </a:r>
            <a:r>
              <a:rPr lang="zh-CN" altLang="en-US" dirty="0"/>
              <a:t>值最小。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B2573-87F5-48A7-955A-50A62D8F9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7" y="3948666"/>
            <a:ext cx="5403640" cy="22679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0E955CB-7E32-4384-B739-052FF6505C41}"/>
              </a:ext>
            </a:extLst>
          </p:cNvPr>
          <p:cNvSpPr txBox="1"/>
          <p:nvPr/>
        </p:nvSpPr>
        <p:spPr>
          <a:xfrm>
            <a:off x="6204926" y="3948666"/>
            <a:ext cx="3766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再用二重循环，找到最小</a:t>
            </a:r>
            <a:r>
              <a:rPr lang="en-US" altLang="zh-CN" dirty="0"/>
              <a:t>BIC</a:t>
            </a:r>
            <a:r>
              <a:rPr lang="zh-CN" altLang="en-US" dirty="0"/>
              <a:t>对应的</a:t>
            </a:r>
            <a:r>
              <a:rPr lang="en-US" altLang="zh-CN" dirty="0" err="1"/>
              <a:t>pq</a:t>
            </a:r>
            <a:r>
              <a:rPr lang="zh-CN" altLang="en-US" dirty="0"/>
              <a:t>对，就实现了自动化计算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的值了。</a:t>
            </a:r>
            <a:endParaRPr lang="en-US" altLang="zh-CN" dirty="0"/>
          </a:p>
          <a:p>
            <a:r>
              <a:rPr lang="zh-CN" altLang="en-US" dirty="0"/>
              <a:t>当然，这个方法的缺点也很显著，就是程序运行超级慢。</a:t>
            </a:r>
          </a:p>
        </p:txBody>
      </p:sp>
    </p:spTree>
    <p:extLst>
      <p:ext uri="{BB962C8B-B14F-4D97-AF65-F5344CB8AC3E}">
        <p14:creationId xmlns:p14="http://schemas.microsoft.com/office/powerpoint/2010/main" val="371759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4E2DD5-E0F1-4023-9C44-EFCD71A078AA}"/>
              </a:ext>
            </a:extLst>
          </p:cNvPr>
          <p:cNvSpPr txBox="1"/>
          <p:nvPr/>
        </p:nvSpPr>
        <p:spPr>
          <a:xfrm>
            <a:off x="1467773" y="1261635"/>
            <a:ext cx="6693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ARIMA</a:t>
            </a:r>
            <a:r>
              <a:rPr lang="zh-CN" altLang="en-US" sz="2400" b="1" dirty="0"/>
              <a:t>模型的重点，就是模型需要的三个参数的取值的确定。然后再根据取值来进行对未来数据的预测。</a:t>
            </a:r>
            <a:endParaRPr lang="en-US" altLang="zh-CN" sz="2400" b="1" dirty="0"/>
          </a:p>
          <a:p>
            <a:r>
              <a:rPr lang="zh-CN" altLang="en-US" sz="2400" b="1" dirty="0"/>
              <a:t>在针对</a:t>
            </a:r>
            <a:r>
              <a:rPr lang="en-US" altLang="zh-CN" sz="2400" b="1" dirty="0"/>
              <a:t>ARIMA</a:t>
            </a:r>
            <a:r>
              <a:rPr lang="zh-CN" altLang="en-US" sz="2400" b="1" dirty="0"/>
              <a:t>模型的学习当中，完成了从主管看图来看</a:t>
            </a:r>
            <a:r>
              <a:rPr lang="en-US" altLang="zh-CN" sz="2400" b="1" dirty="0" err="1"/>
              <a:t>pqd</a:t>
            </a:r>
            <a:r>
              <a:rPr lang="zh-CN" altLang="en-US" sz="2400" b="1" dirty="0"/>
              <a:t>的值，到程序自动化求</a:t>
            </a:r>
            <a:r>
              <a:rPr lang="en-US" altLang="zh-CN" sz="2400" b="1" dirty="0" err="1"/>
              <a:t>pqd</a:t>
            </a:r>
            <a:r>
              <a:rPr lang="zh-CN" altLang="en-US" sz="2400" b="1" dirty="0"/>
              <a:t>的值。程序使用者只需要改变的就是传入文件路径，和写出文件的路径而已。</a:t>
            </a:r>
          </a:p>
        </p:txBody>
      </p:sp>
    </p:spTree>
    <p:extLst>
      <p:ext uri="{BB962C8B-B14F-4D97-AF65-F5344CB8AC3E}">
        <p14:creationId xmlns:p14="http://schemas.microsoft.com/office/powerpoint/2010/main" val="242463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 flipH="1">
            <a:off x="1516335" y="2542082"/>
            <a:ext cx="11715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98" y="1821936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10913" y="3970575"/>
            <a:ext cx="2140330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latin typeface="Tw Cen MT Condensed" panose="020B0606020104020203" pitchFamily="34" charset="0"/>
              </a:rPr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142028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0A10D3-D126-4A24-90AE-6912B423F91E}"/>
              </a:ext>
            </a:extLst>
          </p:cNvPr>
          <p:cNvSpPr txBox="1"/>
          <p:nvPr/>
        </p:nvSpPr>
        <p:spPr>
          <a:xfrm>
            <a:off x="1491449" y="719091"/>
            <a:ext cx="6098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迭代次数与</a:t>
            </a:r>
            <a:r>
              <a:rPr lang="en-US" altLang="zh-CN" dirty="0"/>
              <a:t>loss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在进行模型建模时，迭代次数越高，</a:t>
            </a:r>
            <a:r>
              <a:rPr lang="en-US" altLang="zh-CN" dirty="0"/>
              <a:t>loss</a:t>
            </a:r>
            <a:r>
              <a:rPr lang="zh-CN" altLang="en-US" dirty="0"/>
              <a:t>值越低，预测结果也就越好。但是，迭代</a:t>
            </a:r>
            <a:r>
              <a:rPr lang="en-US" altLang="zh-CN" dirty="0"/>
              <a:t>1</a:t>
            </a:r>
            <a:r>
              <a:rPr lang="zh-CN" altLang="en-US" dirty="0"/>
              <a:t>次的时间与数据的量成正相关的。当面对</a:t>
            </a:r>
            <a:r>
              <a:rPr lang="en-US" altLang="zh-CN" dirty="0"/>
              <a:t>20</a:t>
            </a:r>
            <a:r>
              <a:rPr lang="zh-CN" altLang="en-US" dirty="0"/>
              <a:t>个数据时，</a:t>
            </a:r>
            <a:r>
              <a:rPr lang="en-US" altLang="zh-CN" dirty="0"/>
              <a:t>1000</a:t>
            </a:r>
            <a:r>
              <a:rPr lang="zh-CN" altLang="en-US" dirty="0"/>
              <a:t>次迭代差不多</a:t>
            </a:r>
            <a:r>
              <a:rPr lang="en-US" altLang="zh-CN" dirty="0"/>
              <a:t>10s</a:t>
            </a:r>
            <a:r>
              <a:rPr lang="zh-CN" altLang="en-US" dirty="0"/>
              <a:t>就完成了，也就是很快。但是，当面对</a:t>
            </a:r>
            <a:r>
              <a:rPr lang="en-US" altLang="zh-CN" dirty="0"/>
              <a:t>1w4</a:t>
            </a:r>
            <a:r>
              <a:rPr lang="zh-CN" altLang="en-US" dirty="0"/>
              <a:t>个数据时，光迭代一次，就需要大约</a:t>
            </a:r>
            <a:r>
              <a:rPr lang="en-US" altLang="zh-CN" dirty="0"/>
              <a:t>30s</a:t>
            </a:r>
            <a:r>
              <a:rPr lang="zh-CN" altLang="en-US" dirty="0"/>
              <a:t>的时间。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下面是对</a:t>
            </a:r>
            <a:r>
              <a:rPr lang="en-US" altLang="zh-CN" dirty="0"/>
              <a:t>20</a:t>
            </a:r>
            <a:r>
              <a:rPr lang="zh-CN" altLang="en-US" dirty="0"/>
              <a:t>个显而易见的测试数据进行</a:t>
            </a:r>
            <a:r>
              <a:rPr lang="en-US" altLang="zh-CN" dirty="0"/>
              <a:t>1000</a:t>
            </a:r>
            <a:r>
              <a:rPr lang="zh-CN" altLang="en-US" dirty="0"/>
              <a:t>次迭代的截图，其中展示了</a:t>
            </a:r>
            <a:r>
              <a:rPr lang="en-US" altLang="zh-CN" dirty="0"/>
              <a:t>loss</a:t>
            </a:r>
            <a:r>
              <a:rPr lang="zh-CN" altLang="en-US" dirty="0"/>
              <a:t>值和预测结果。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1CC732-B4B4-40A3-AC42-9952601E3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76" y="3131793"/>
            <a:ext cx="11174527" cy="5175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62E7DD-3482-44D4-8DF7-4D3CECDDFA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17" y="3753756"/>
            <a:ext cx="3010475" cy="25961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34B30B-77F1-4A99-AC1E-4B80D4FC5B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0" b="49610"/>
          <a:stretch/>
        </p:blipFill>
        <p:spPr>
          <a:xfrm>
            <a:off x="393076" y="3649378"/>
            <a:ext cx="2749541" cy="28520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913CBA4-EA76-45FB-A768-083ED7EABBC4}"/>
              </a:ext>
            </a:extLst>
          </p:cNvPr>
          <p:cNvSpPr txBox="1"/>
          <p:nvPr/>
        </p:nvSpPr>
        <p:spPr>
          <a:xfrm>
            <a:off x="6096000" y="3882176"/>
            <a:ext cx="50673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	</a:t>
            </a:r>
            <a:r>
              <a:rPr lang="zh-CN" altLang="en-US" sz="2400" b="1" dirty="0"/>
              <a:t>我们可以很清晰的看出来，迭代</a:t>
            </a:r>
            <a:r>
              <a:rPr lang="en-US" altLang="zh-CN" sz="2400" b="1" dirty="0"/>
              <a:t>1000</a:t>
            </a:r>
            <a:r>
              <a:rPr lang="zh-CN" altLang="en-US" sz="2400" b="1" dirty="0"/>
              <a:t>次，每迭代一次，</a:t>
            </a:r>
            <a:r>
              <a:rPr lang="en-US" altLang="zh-CN" sz="2400" b="1" dirty="0"/>
              <a:t>loss</a:t>
            </a:r>
            <a:r>
              <a:rPr lang="zh-CN" altLang="en-US" sz="2400" b="1" dirty="0"/>
              <a:t>值会减少一些。而迭代一次的时间，由于时间太短，显示出来的是</a:t>
            </a:r>
            <a:r>
              <a:rPr lang="en-US" altLang="zh-CN" sz="2400" b="1" dirty="0"/>
              <a:t>0s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zh-CN" altLang="en-US" sz="2400" b="1" dirty="0"/>
              <a:t>右图为预测的未来的七个数据，可以看出来，在迭代</a:t>
            </a:r>
            <a:r>
              <a:rPr lang="en-US" altLang="zh-CN" sz="2400" b="1" dirty="0"/>
              <a:t>1000</a:t>
            </a:r>
            <a:r>
              <a:rPr lang="zh-CN" altLang="en-US" sz="2400" b="1" dirty="0"/>
              <a:t>之后，预测的结果还是很可以的。</a:t>
            </a:r>
          </a:p>
        </p:txBody>
      </p:sp>
    </p:spTree>
    <p:extLst>
      <p:ext uri="{BB962C8B-B14F-4D97-AF65-F5344CB8AC3E}">
        <p14:creationId xmlns:p14="http://schemas.microsoft.com/office/powerpoint/2010/main" val="120476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2" t="66869" r="18324" b="7266"/>
          <a:stretch/>
        </p:blipFill>
        <p:spPr>
          <a:xfrm flipV="1">
            <a:off x="0" y="1828799"/>
            <a:ext cx="5905500" cy="2105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41568" y="836297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rgbClr val="8FC6DA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目录页</a:t>
            </a:r>
            <a:endParaRPr lang="zh-CN" altLang="en-US" sz="5400" i="1" dirty="0">
              <a:solidFill>
                <a:srgbClr val="8FC6DA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141" y="1249851"/>
            <a:ext cx="4785284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Tw Cen MT Condensed" panose="020B0606020104020203" pitchFamily="34" charset="0"/>
              </a:rPr>
              <a:t>Contents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6978943" y="1818867"/>
            <a:ext cx="3938976" cy="978531"/>
            <a:chOff x="7076719" y="1828800"/>
            <a:chExt cx="3938976" cy="978531"/>
          </a:xfrm>
        </p:grpSpPr>
        <p:sp>
          <p:nvSpPr>
            <p:cNvPr id="7" name="文本框 6"/>
            <p:cNvSpPr txBox="1"/>
            <p:nvPr/>
          </p:nvSpPr>
          <p:spPr>
            <a:xfrm>
              <a:off x="8596507" y="2133399"/>
              <a:ext cx="2419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集群搭建与学习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076719" y="1828800"/>
              <a:ext cx="1186958" cy="978531"/>
              <a:chOff x="6031655" y="476250"/>
              <a:chExt cx="1186958" cy="978531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1655" y="476250"/>
                <a:ext cx="1186958" cy="978531"/>
              </a:xfrm>
              <a:prstGeom prst="rect">
                <a:avLst/>
              </a:prstGeom>
            </p:spPr>
          </p:pic>
          <p:sp>
            <p:nvSpPr>
              <p:cNvPr id="15" name="矩形 14"/>
              <p:cNvSpPr/>
              <p:nvPr/>
            </p:nvSpPr>
            <p:spPr>
              <a:xfrm>
                <a:off x="6364485" y="70921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02</a:t>
                </a: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6983206" y="2817894"/>
            <a:ext cx="3774730" cy="978531"/>
            <a:chOff x="7077523" y="2812963"/>
            <a:chExt cx="3774730" cy="978531"/>
          </a:xfrm>
        </p:grpSpPr>
        <p:sp>
          <p:nvSpPr>
            <p:cNvPr id="9" name="文本框 8"/>
            <p:cNvSpPr txBox="1"/>
            <p:nvPr/>
          </p:nvSpPr>
          <p:spPr>
            <a:xfrm>
              <a:off x="8596507" y="3095779"/>
              <a:ext cx="2255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ARIMA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LSTM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7077523" y="2812963"/>
              <a:ext cx="1186958" cy="978531"/>
              <a:chOff x="6032459" y="498033"/>
              <a:chExt cx="1186958" cy="978531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2459" y="498033"/>
                <a:ext cx="1186958" cy="978531"/>
              </a:xfrm>
              <a:prstGeom prst="rect">
                <a:avLst/>
              </a:prstGeom>
            </p:spPr>
          </p:pic>
          <p:sp>
            <p:nvSpPr>
              <p:cNvPr id="19" name="矩形 18"/>
              <p:cNvSpPr/>
              <p:nvPr/>
            </p:nvSpPr>
            <p:spPr>
              <a:xfrm>
                <a:off x="6364485" y="70921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03</a:t>
                </a:r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8357418" y="4084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6042378-9719-4030-A689-51D98A74133B}"/>
              </a:ext>
            </a:extLst>
          </p:cNvPr>
          <p:cNvGrpSpPr/>
          <p:nvPr/>
        </p:nvGrpSpPr>
        <p:grpSpPr>
          <a:xfrm>
            <a:off x="6978943" y="3779766"/>
            <a:ext cx="3641203" cy="978531"/>
            <a:chOff x="7076719" y="3753560"/>
            <a:chExt cx="3641203" cy="97853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E84AD3D-883F-4A5D-9DC9-AB94F9A8C27C}"/>
                </a:ext>
              </a:extLst>
            </p:cNvPr>
            <p:cNvSpPr txBox="1"/>
            <p:nvPr/>
          </p:nvSpPr>
          <p:spPr>
            <a:xfrm>
              <a:off x="8596507" y="4058159"/>
              <a:ext cx="2121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Websocket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DA9B752-272F-404E-A4B3-C59D22AECA18}"/>
                </a:ext>
              </a:extLst>
            </p:cNvPr>
            <p:cNvGrpSpPr/>
            <p:nvPr/>
          </p:nvGrpSpPr>
          <p:grpSpPr>
            <a:xfrm>
              <a:off x="7076719" y="3753560"/>
              <a:ext cx="1186958" cy="978531"/>
              <a:chOff x="6031655" y="476250"/>
              <a:chExt cx="1186958" cy="978531"/>
            </a:xfrm>
          </p:grpSpPr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0F01872B-8043-49FD-9A21-4272C59390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1655" y="476250"/>
                <a:ext cx="1186958" cy="978531"/>
              </a:xfrm>
              <a:prstGeom prst="rect">
                <a:avLst/>
              </a:prstGeom>
            </p:spPr>
          </p:pic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23EB05A-0283-4A2D-BBC3-465FF63D789E}"/>
                  </a:ext>
                </a:extLst>
              </p:cNvPr>
              <p:cNvSpPr/>
              <p:nvPr/>
            </p:nvSpPr>
            <p:spPr>
              <a:xfrm>
                <a:off x="6364485" y="70921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04</a:t>
                </a: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EE71388-929F-4F60-9AA2-96BFF060B08F}"/>
              </a:ext>
            </a:extLst>
          </p:cNvPr>
          <p:cNvGrpSpPr/>
          <p:nvPr/>
        </p:nvGrpSpPr>
        <p:grpSpPr>
          <a:xfrm>
            <a:off x="6978943" y="4794924"/>
            <a:ext cx="3781946" cy="978531"/>
            <a:chOff x="7076719" y="3753560"/>
            <a:chExt cx="3781946" cy="978531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501F3D5-FAD7-499B-9C4C-6A4173FBFA09}"/>
                </a:ext>
              </a:extLst>
            </p:cNvPr>
            <p:cNvSpPr txBox="1"/>
            <p:nvPr/>
          </p:nvSpPr>
          <p:spPr>
            <a:xfrm>
              <a:off x="8596507" y="405815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天气预测前后端项目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BBD78D6-7E93-41F9-BEF9-829C16D708C3}"/>
                </a:ext>
              </a:extLst>
            </p:cNvPr>
            <p:cNvGrpSpPr/>
            <p:nvPr/>
          </p:nvGrpSpPr>
          <p:grpSpPr>
            <a:xfrm>
              <a:off x="7076719" y="3753560"/>
              <a:ext cx="1186958" cy="978531"/>
              <a:chOff x="6031655" y="476250"/>
              <a:chExt cx="1186958" cy="978531"/>
            </a:xfrm>
          </p:grpSpPr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3FFB5AAD-B30A-48C2-ACAD-087EBC24B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1655" y="476250"/>
                <a:ext cx="1186958" cy="978531"/>
              </a:xfrm>
              <a:prstGeom prst="rect">
                <a:avLst/>
              </a:prstGeom>
            </p:spPr>
          </p:pic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9F03C68-9D67-4C12-8490-D0EA1C69098D}"/>
                  </a:ext>
                </a:extLst>
              </p:cNvPr>
              <p:cNvSpPr/>
              <p:nvPr/>
            </p:nvSpPr>
            <p:spPr>
              <a:xfrm>
                <a:off x="6364485" y="70921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EE148D75-1FA0-4A2D-AC07-75CCB4D5A969}"/>
              </a:ext>
            </a:extLst>
          </p:cNvPr>
          <p:cNvSpPr txBox="1"/>
          <p:nvPr/>
        </p:nvSpPr>
        <p:spPr>
          <a:xfrm>
            <a:off x="8509818" y="4236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D43F5D9-5DC8-4FD9-8A3D-2083CA6FC774}"/>
              </a:ext>
            </a:extLst>
          </p:cNvPr>
          <p:cNvGrpSpPr/>
          <p:nvPr/>
        </p:nvGrpSpPr>
        <p:grpSpPr>
          <a:xfrm>
            <a:off x="6978943" y="836297"/>
            <a:ext cx="3089448" cy="978531"/>
            <a:chOff x="7076719" y="1828800"/>
            <a:chExt cx="3089448" cy="978531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8F31222-D940-4DEB-8D87-98DE9D118FCC}"/>
                </a:ext>
              </a:extLst>
            </p:cNvPr>
            <p:cNvSpPr txBox="1"/>
            <p:nvPr/>
          </p:nvSpPr>
          <p:spPr>
            <a:xfrm>
              <a:off x="8596507" y="213339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项目管理过程</a:t>
              </a: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BB17E37B-35F5-4D40-AD15-BE61C95113E4}"/>
                </a:ext>
              </a:extLst>
            </p:cNvPr>
            <p:cNvGrpSpPr/>
            <p:nvPr/>
          </p:nvGrpSpPr>
          <p:grpSpPr>
            <a:xfrm>
              <a:off x="7076719" y="1828800"/>
              <a:ext cx="1186958" cy="978531"/>
              <a:chOff x="6031655" y="476250"/>
              <a:chExt cx="1186958" cy="978531"/>
            </a:xfrm>
          </p:grpSpPr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98C2DD78-1BA2-4496-9637-9E330B308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1655" y="476250"/>
                <a:ext cx="1186958" cy="978531"/>
              </a:xfrm>
              <a:prstGeom prst="rect">
                <a:avLst/>
              </a:prstGeom>
            </p:spPr>
          </p:pic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C2D0E21-496B-4428-9C63-CE96EF8F598A}"/>
                  </a:ext>
                </a:extLst>
              </p:cNvPr>
              <p:cNvSpPr/>
              <p:nvPr/>
            </p:nvSpPr>
            <p:spPr>
              <a:xfrm>
                <a:off x="6364485" y="70921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027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AFF01EA-6684-4F8B-A06E-035071011CD6}"/>
              </a:ext>
            </a:extLst>
          </p:cNvPr>
          <p:cNvSpPr txBox="1"/>
          <p:nvPr/>
        </p:nvSpPr>
        <p:spPr>
          <a:xfrm>
            <a:off x="1313895" y="293991"/>
            <a:ext cx="8336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但是，在对正式数据进行建模时，就没有那么快了。</a:t>
            </a:r>
            <a:r>
              <a:rPr lang="en-US" altLang="zh-CN" sz="2400" b="1" dirty="0"/>
              <a:t>1w4</a:t>
            </a:r>
            <a:r>
              <a:rPr lang="zh-CN" altLang="en-US" sz="2400" b="1" dirty="0"/>
              <a:t>个数据，让模型训练时，迭代一次就有半分钟左右，如果我们设置迭代</a:t>
            </a:r>
            <a:r>
              <a:rPr lang="en-US" altLang="zh-CN" sz="2400" b="1" dirty="0"/>
              <a:t>1000</a:t>
            </a:r>
            <a:r>
              <a:rPr lang="zh-CN" altLang="en-US" sz="2400" b="1" dirty="0"/>
              <a:t>次的话，需要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个小时，才能完成</a:t>
            </a:r>
            <a:r>
              <a:rPr lang="en-US" altLang="zh-CN" sz="2400" b="1" dirty="0"/>
              <a:t>1000</a:t>
            </a:r>
            <a:r>
              <a:rPr lang="zh-CN" altLang="en-US" sz="2400" b="1" dirty="0"/>
              <a:t>次迭代，才能得出一个地区的预测数据。但是，我们的时间很宝贵，在正式计算时，我将迭代次数设置成了</a:t>
            </a:r>
            <a:r>
              <a:rPr lang="en-US" altLang="zh-CN" sz="2400" b="1" dirty="0"/>
              <a:t>200</a:t>
            </a:r>
            <a:r>
              <a:rPr lang="zh-CN" altLang="en-US" sz="2400" b="1" dirty="0"/>
              <a:t>，当然，全国三十多个数据集也让我的电脑跑了一天还多。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F5E171-0B70-47AF-AF6A-72BEF25E3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2" y="2971647"/>
            <a:ext cx="3815648" cy="327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2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141FDC4-7D6D-4D67-9FEC-12F44FED4D6D}"/>
              </a:ext>
            </a:extLst>
          </p:cNvPr>
          <p:cNvSpPr txBox="1"/>
          <p:nvPr/>
        </p:nvSpPr>
        <p:spPr>
          <a:xfrm>
            <a:off x="1189608" y="568171"/>
            <a:ext cx="8176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sz="2400" b="1" dirty="0"/>
              <a:t>由于正式数据里面，一个城市就需要一个多小时来预测，我不可能晚上不睡觉，等它一个预测完了，再手动更改路径，预测下一个，所以，我对</a:t>
            </a:r>
            <a:r>
              <a:rPr lang="en-US" altLang="zh-CN" sz="2400" b="1" dirty="0"/>
              <a:t>LSTM</a:t>
            </a:r>
            <a:r>
              <a:rPr lang="zh-CN" altLang="en-US" sz="2400" b="1" dirty="0"/>
              <a:t>预测模型进行了封装，如下图所示，只要将所有城市都调用预测函数，就可以让电脑自己去跑了。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我就可以不用熬夜了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0B0401-AD69-4B2E-8117-3D4C05954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08" y="2697960"/>
            <a:ext cx="3300510" cy="30654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4406F5-9AB3-448B-9F63-A2737889D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51" y="2880872"/>
            <a:ext cx="5960782" cy="4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5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B0C479-7901-410C-83A6-7F670FAF4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48"/>
            <a:ext cx="12192000" cy="514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7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 flipH="1">
            <a:off x="1516335" y="2542082"/>
            <a:ext cx="11715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98" y="1821936"/>
            <a:ext cx="3189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66603" y="4062015"/>
            <a:ext cx="173957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latin typeface="Tw Cen MT Condensed" panose="020B0606020104020203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9679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标题 1048730"/>
          <p:cNvSpPr>
            <a:spLocks noGrp="1"/>
          </p:cNvSpPr>
          <p:nvPr>
            <p:ph type="title"/>
          </p:nvPr>
        </p:nvSpPr>
        <p:spPr>
          <a:xfrm>
            <a:off x="908526" y="2459476"/>
            <a:ext cx="2072042" cy="480131"/>
          </a:xfr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</a:t>
            </a:r>
            <a:r>
              <a:rPr lang="en-US" altLang="zh-CN" sz="2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ebsocket</a:t>
            </a:r>
            <a:endParaRPr lang="en-US" altLang="zh-CN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97175" name="图片占位符 2097174"/>
          <p:cNvPicPr>
            <a:picLocks noGrp="1"/>
          </p:cNvPicPr>
          <p:nvPr>
            <p:ph type="pic" idx="1"/>
          </p:nvPr>
        </p:nvPicPr>
        <p:blipFill>
          <a:blip r:embed="rId2"/>
          <a:srcRect l="16420" r="16420"/>
          <a:stretch>
            <a:fillRect/>
          </a:stretch>
        </p:blipFill>
        <p:spPr>
          <a:xfrm>
            <a:off x="6451706" y="1797231"/>
            <a:ext cx="4986550" cy="3937425"/>
          </a:xfrm>
        </p:spPr>
      </p:pic>
      <p:sp>
        <p:nvSpPr>
          <p:cNvPr id="1048733" name="文本占位符 1048732"/>
          <p:cNvSpPr>
            <a:spLocks noGrp="1"/>
          </p:cNvSpPr>
          <p:nvPr>
            <p:ph type="body" sz="half" idx="2"/>
          </p:nvPr>
        </p:nvSpPr>
        <p:spPr>
          <a:xfrm>
            <a:off x="839787" y="2939607"/>
            <a:ext cx="3932237" cy="1386840"/>
          </a:xfr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</a:t>
            </a:r>
            <a:r>
              <a:rPr lang="en-US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编写了代码，使其可以</a:t>
            </a:r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连接一个ip地址，然后以二进制的形式读取文件，</a:t>
            </a:r>
          </a:p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每次最多读取1024个字节直至该</a:t>
            </a:r>
            <a:r>
              <a:rPr lang="en-US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zh-CN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地址下的文件全部发送完成。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标题 1048733"/>
          <p:cNvSpPr>
            <a:spLocks noGrp="1"/>
          </p:cNvSpPr>
          <p:nvPr>
            <p:ph type="title"/>
          </p:nvPr>
        </p:nvSpPr>
        <p:spPr>
          <a:xfrm>
            <a:off x="968996" y="2233869"/>
            <a:ext cx="1661032" cy="480131"/>
          </a:xfrm>
          <a:noFill/>
        </p:spPr>
        <p:txBody>
          <a:bodyPr vert="horz" wrap="none" lIns="91440" tIns="45720" rIns="91440" bIns="45720" rtlCol="0" anchor="b">
            <a:spAutoFit/>
          </a:bodyPr>
          <a:lstStyle/>
          <a:p>
            <a: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</a:t>
            </a:r>
            <a:r>
              <a:rPr lang="en-US" altLang="zh-CN" sz="2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son处理</a:t>
            </a:r>
            <a:endParaRPr lang="en-US" altLang="zh-CN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97176" name="图片占位符 2097175"/>
          <p:cNvPicPr>
            <a:picLocks noGrp="1"/>
          </p:cNvPicPr>
          <p:nvPr>
            <p:ph type="pic" idx="1"/>
          </p:nvPr>
        </p:nvPicPr>
        <p:blipFill>
          <a:blip r:embed="rId2"/>
          <a:srcRect l="16612" r="16612"/>
          <a:stretch>
            <a:fillRect/>
          </a:stretch>
        </p:blipFill>
        <p:spPr/>
      </p:pic>
      <p:sp>
        <p:nvSpPr>
          <p:cNvPr id="1048736" name="文本占位符 1048735"/>
          <p:cNvSpPr>
            <a:spLocks noGrp="1"/>
          </p:cNvSpPr>
          <p:nvPr>
            <p:ph type="body" sz="half" idx="2"/>
          </p:nvPr>
        </p:nvSpPr>
        <p:spPr>
          <a:xfrm>
            <a:off x="839786" y="2714000"/>
            <a:ext cx="3932237" cy="1361440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可以读取txt文件并且将其转化为数组文件（因为我的文件中是数组类型），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将文件中的内容通过time.strptime转化格式并生成数组在添加到一个字典对象中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 flipH="1">
            <a:off x="1516335" y="2542082"/>
            <a:ext cx="11715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98" y="18219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天气预测前后端项目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66603" y="4062015"/>
            <a:ext cx="173957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latin typeface="Tw Cen MT Condensed" panose="020B0606020104020203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42335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61651" y="2638298"/>
            <a:ext cx="2867972" cy="2819584"/>
            <a:chOff x="1285634" y="2021572"/>
            <a:chExt cx="2867972" cy="2820238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2462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采用前后端分离的开发模式，前端只发送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Ajax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请求给后端进行交互，后端不返回页面，只返回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前后端之间完全通过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 API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来约定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该项目的前后端以及数据库均部署在阿里云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ECS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云服务器上，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Nginx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作为反向代理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服务器，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用来部署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SSM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1210588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总体设计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783455" cy="646331"/>
              <a:chOff x="7409549" y="2061765"/>
              <a:chExt cx="278345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天气预测前后端项目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CB8DE18-FE93-4C4E-A2A3-1A469B815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083" y="1643991"/>
            <a:ext cx="6020030" cy="40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3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43261" y="2366180"/>
            <a:ext cx="4102952" cy="3157174"/>
            <a:chOff x="1285634" y="2021572"/>
            <a:chExt cx="4102952" cy="2353493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4102952" cy="1996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前端采用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Vue+Element-UI+Axios+Vue-router+Echarts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的技术进行编写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进行前端项目的打包和构建，提高开发效率和项目的可维护性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基于组件来开发，使得各个模块分离开来，利于团队协作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Nginx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反向代理到经过解析的域名，可通过如下网址进行访问：</a:t>
              </a:r>
              <a:r>
                <a:rPr lang="en-US" altLang="zh-CN" sz="1400" dirty="0">
                  <a:hlinkClick r:id="rId3"/>
                </a:rPr>
                <a:t>https://www.hihia.top/Vue-weather/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697627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前端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783455" cy="646331"/>
              <a:chOff x="7409549" y="2061765"/>
              <a:chExt cx="278345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天气预测前后端项目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B604ACC-E117-4BE3-8244-67EED1F3F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910881"/>
            <a:ext cx="7267835" cy="20342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6C14C7A-5A36-4033-9C49-A5FD792CE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3844" y="3135483"/>
            <a:ext cx="1738775" cy="28116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A4423D-1709-41FE-82F1-01B3EED926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4882" y="4207926"/>
            <a:ext cx="24765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38568" y="3036741"/>
            <a:ext cx="2867972" cy="1526922"/>
            <a:chOff x="1285634" y="2021572"/>
            <a:chExt cx="2867972" cy="1527276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1169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天气分析部分后端使用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进行编写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SQLAlchemy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框架进行数据库操作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697627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后端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783455" cy="646331"/>
              <a:chOff x="7409549" y="2061765"/>
              <a:chExt cx="278345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天气预测前后端项目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BC5D347-4C68-4794-ADA6-C1B2E0040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112" y="1231937"/>
            <a:ext cx="8105775" cy="21621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4133F30-8F9D-4C61-B11D-E99FB95CA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3660775"/>
            <a:ext cx="1619250" cy="2381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3936B2-20C9-4995-9109-C4693E942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4532" y="4025863"/>
            <a:ext cx="64389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 flipH="1">
            <a:off x="1516335" y="2542082"/>
            <a:ext cx="11715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98" y="182193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项目管理过程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66603" y="4062015"/>
            <a:ext cx="173957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latin typeface="Tw Cen MT Condensed" panose="020B0606020104020203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804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370192" y="2720213"/>
            <a:ext cx="3742330" cy="2171076"/>
            <a:chOff x="1285634" y="2021572"/>
            <a:chExt cx="2867972" cy="1359987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1002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权限管理部分后端使用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SSM(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Spring+Spring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MVC+Mybatis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框架进行编写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在云服务上搭建了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进行项目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war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包的部署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Nginx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反代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BaseURL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697627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后端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783455" cy="646331"/>
              <a:chOff x="7409549" y="2061765"/>
              <a:chExt cx="278345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天气预测前后端项目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8676A57-9776-4890-970A-DF17C74D9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522" y="720514"/>
            <a:ext cx="7093350" cy="30852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20ABB5-1D72-42EF-B531-AFBCE1CB7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362" y="3625819"/>
            <a:ext cx="5605670" cy="28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43261" y="2882072"/>
            <a:ext cx="3742330" cy="1309302"/>
            <a:chOff x="1285634" y="2021572"/>
            <a:chExt cx="2867972" cy="820162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462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作为数据库，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Druid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作为数据库连接池，从零开始实现了基于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RBAC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的权限管理设计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697627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后端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783455" cy="646331"/>
              <a:chOff x="7409549" y="2061765"/>
              <a:chExt cx="278345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天气预测前后端项目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01EE2F4-2C74-464A-B2BC-D59F91A6C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591" y="1597309"/>
            <a:ext cx="4962606" cy="38472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411FEEA-6369-4F86-9916-976CF2CC0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02" y="1281877"/>
            <a:ext cx="2945013" cy="447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6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783455" cy="646331"/>
              <a:chOff x="7409549" y="2061765"/>
              <a:chExt cx="278345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天气预测前后端项目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96B36BF-C7B5-4EF2-98BF-64E204081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2" y="1928218"/>
            <a:ext cx="5052706" cy="31370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2FA446-C78F-4CDB-B0D1-48FDB5853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522" y="3239567"/>
            <a:ext cx="6661453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1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783455" cy="646331"/>
              <a:chOff x="7409549" y="2061765"/>
              <a:chExt cx="278345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天气预测前后端项目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8124E5E-0367-47E9-835B-5D600823F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313" y="857621"/>
            <a:ext cx="8920991" cy="24534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097911-A5D1-4D5D-ABF4-02FAE0ED1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807" y="3722503"/>
            <a:ext cx="11258385" cy="243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0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0"/>
          <a:stretch/>
        </p:blipFill>
        <p:spPr>
          <a:xfrm flipH="1">
            <a:off x="-3" y="4176"/>
            <a:ext cx="10550605" cy="6853824"/>
          </a:xfrm>
          <a:prstGeom prst="rect">
            <a:avLst/>
          </a:prstGeom>
        </p:spPr>
      </p:pic>
      <p:sp>
        <p:nvSpPr>
          <p:cNvPr id="4" name="PA_文本框 1"/>
          <p:cNvSpPr txBox="1"/>
          <p:nvPr>
            <p:custDataLst>
              <p:tags r:id="rId1"/>
            </p:custDataLst>
          </p:nvPr>
        </p:nvSpPr>
        <p:spPr>
          <a:xfrm>
            <a:off x="1938990" y="2623021"/>
            <a:ext cx="92132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谢谢聆听</a:t>
            </a:r>
          </a:p>
        </p:txBody>
      </p:sp>
      <p:sp>
        <p:nvSpPr>
          <p:cNvPr id="5" name="PA_文本框 2"/>
          <p:cNvSpPr txBox="1"/>
          <p:nvPr>
            <p:custDataLst>
              <p:tags r:id="rId2"/>
            </p:custDataLst>
          </p:nvPr>
        </p:nvSpPr>
        <p:spPr>
          <a:xfrm>
            <a:off x="7800026" y="4666468"/>
            <a:ext cx="3352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答辩人：邓梁   日期：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2020/07/13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85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03909" y="2681141"/>
            <a:ext cx="3086952" cy="2173253"/>
            <a:chOff x="1285634" y="2021572"/>
            <a:chExt cx="3086952" cy="2173757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3086952" cy="1816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作为代码版本管理平台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为代码版本管理工具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团队成员各自在自己的分支上进行工作，完成后提交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pull request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，由组长审查后合并到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dev(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测试分支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，每一天工作结束后合并到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master(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主分支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1723549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代码版本管理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090957" cy="646331"/>
              <a:chOff x="7409549" y="2061765"/>
              <a:chExt cx="2090957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项目管理过程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01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D8E9B58-BB58-47D0-B01A-35C8681BD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115" y="1235025"/>
            <a:ext cx="5966244" cy="21939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9FEFDD7-0E0A-40B1-A2A2-9286459B8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225" y="3508513"/>
            <a:ext cx="2653512" cy="30513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1B050E-5988-439E-947E-7D21675E4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2360" y="3508513"/>
            <a:ext cx="2885041" cy="30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28408" y="2792901"/>
            <a:ext cx="2867972" cy="1526922"/>
            <a:chOff x="1285634" y="2021572"/>
            <a:chExt cx="2867972" cy="1527276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1169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teambition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作为任务分配平台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由组长在平台上分配任务，确定开始时间和截止时间。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1723549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团队任务分配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090957" cy="646331"/>
              <a:chOff x="7409549" y="2061765"/>
              <a:chExt cx="2090957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项目管理过程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01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2671711-20FB-473D-8699-8E9DA2709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238" y="803528"/>
            <a:ext cx="6492240" cy="27412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50E9A3-7D75-49A9-825E-5C27B1EF8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022" y="3544777"/>
            <a:ext cx="5938671" cy="312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7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03909" y="2747629"/>
            <a:ext cx="2867972" cy="1742366"/>
            <a:chOff x="1285634" y="2021572"/>
            <a:chExt cx="2867972" cy="1742770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1385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每天下午五点都会在腾讯会议进行每日的成果报告，讨论遇到哪些问题，及时进行计划调整。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每天的总结有小组每个人的工作日志以及组长总结的报告。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1467068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会议与总结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090957" cy="646331"/>
              <a:chOff x="7409549" y="2061765"/>
              <a:chExt cx="2090957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项目管理过程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01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B5E7D39-C2A6-4A52-8B79-B10637980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072" y="1109230"/>
            <a:ext cx="4623601" cy="25004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7A3D6A-7BF4-4CC2-BB42-1812A4A6D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904" y="3609673"/>
            <a:ext cx="5931362" cy="29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2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 flipH="1">
            <a:off x="1516335" y="2542082"/>
            <a:ext cx="11715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98" y="1821936"/>
            <a:ext cx="3661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集群搭建与学习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66603" y="4062015"/>
            <a:ext cx="173957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latin typeface="Tw Cen MT Condensed" panose="020B0606020104020203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73811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38568" y="3036741"/>
            <a:ext cx="3490251" cy="880591"/>
            <a:chOff x="1285634" y="2021572"/>
            <a:chExt cx="3490251" cy="880795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52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右图为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Hadoop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管理页面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3490251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Spark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和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Hadoop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集群的搭建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940485" cy="646331"/>
              <a:chOff x="7409549" y="2061765"/>
              <a:chExt cx="294048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419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Spark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集群搭建与学习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02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5E3AC4E-578C-4602-9B89-6D0C172EF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584" y="1318475"/>
            <a:ext cx="6751860" cy="17182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F5B23C7-4954-4B71-A4F7-8B04A7084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965" y="3318076"/>
            <a:ext cx="7271098" cy="24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0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03909" y="2753751"/>
            <a:ext cx="2867972" cy="1526922"/>
            <a:chOff x="1285634" y="2021572"/>
            <a:chExt cx="2867972" cy="1527276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1169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学习了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运行的各种模式，包括单机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local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、独立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(Standalone)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Spark+Hadoop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(On-Yarn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，主要包括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yarn-Client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yarn-Cluster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1941750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Spark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运行模式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940485" cy="646331"/>
              <a:chOff x="7409549" y="2061765"/>
              <a:chExt cx="294048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419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Spark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集群搭建与学习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02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0B67E0B5-D3FA-4ACF-B132-CFC6D44C5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689" y="1311008"/>
            <a:ext cx="5835015" cy="456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3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2001</Words>
  <Application>Microsoft Office PowerPoint</Application>
  <PresentationFormat>宽屏</PresentationFormat>
  <Paragraphs>181</Paragraphs>
  <Slides>34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 Unicode MS</vt:lpstr>
      <vt:lpstr>方正粗倩简体</vt:lpstr>
      <vt:lpstr>微软雅黑</vt:lpstr>
      <vt:lpstr>Arial</vt:lpstr>
      <vt:lpstr>Calibri</vt:lpstr>
      <vt:lpstr>Calibri Light</vt:lpstr>
      <vt:lpstr>Tw Cen MT Condensed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Websocket</vt:lpstr>
      <vt:lpstr>Json处理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摄图网</dc:creator>
  <cp:lastModifiedBy>邓 梁</cp:lastModifiedBy>
  <cp:revision>64</cp:revision>
  <dcterms:created xsi:type="dcterms:W3CDTF">2019-02-19T03:05:57Z</dcterms:created>
  <dcterms:modified xsi:type="dcterms:W3CDTF">2020-07-13T00:54:44Z</dcterms:modified>
</cp:coreProperties>
</file>