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7" r:id="rId2"/>
    <p:sldId id="286" r:id="rId3"/>
    <p:sldId id="290" r:id="rId4"/>
    <p:sldId id="340" r:id="rId5"/>
    <p:sldId id="341" r:id="rId6"/>
    <p:sldId id="342" r:id="rId7"/>
    <p:sldId id="344" r:id="rId8"/>
    <p:sldId id="343" r:id="rId9"/>
    <p:sldId id="346" r:id="rId10"/>
    <p:sldId id="349" r:id="rId11"/>
    <p:sldId id="347" r:id="rId12"/>
    <p:sldId id="336" r:id="rId13"/>
    <p:sldId id="261" r:id="rId14"/>
    <p:sldId id="262" r:id="rId15"/>
    <p:sldId id="263" r:id="rId16"/>
    <p:sldId id="264" r:id="rId17"/>
    <p:sldId id="265" r:id="rId18"/>
    <p:sldId id="337" r:id="rId19"/>
    <p:sldId id="345" r:id="rId20"/>
    <p:sldId id="288" r:id="rId21"/>
    <p:sldId id="338" r:id="rId22"/>
    <p:sldId id="350" r:id="rId23"/>
    <p:sldId id="351" r:id="rId24"/>
    <p:sldId id="291" r:id="rId25"/>
    <p:sldId id="339" r:id="rId26"/>
    <p:sldId id="353" r:id="rId27"/>
    <p:sldId id="32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A6"/>
    <a:srgbClr val="8FC6DA"/>
    <a:srgbClr val="66A3C0"/>
    <a:srgbClr val="3C7D70"/>
    <a:srgbClr val="79BCB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4786A-0E0B-43DF-9793-0C67E669A08E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94D94-4740-4910-8270-B92171049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4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1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3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4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8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39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40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3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8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2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8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BA3F-A0D8-4CF2-88CE-03EF0D7A3DF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hia.top/Vue-weathe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4005086" y="2623021"/>
            <a:ext cx="7147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中期答辩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2020/07/06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1025" y="4048318"/>
            <a:ext cx="6810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3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880591"/>
            <a:chOff x="1285634" y="2021572"/>
            <a:chExt cx="2867972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的分布式文件系统的基本使用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891783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HDFS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289484E-ED8E-4C69-9311-F2198043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21" y="1283362"/>
            <a:ext cx="4915302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843701"/>
            <a:ext cx="3810659" cy="1742366"/>
            <a:chOff x="1285634" y="2021572"/>
            <a:chExt cx="3810659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49335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在虚机上配置了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Notebook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，可以很方便地在本地通过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页面连接虚机编程环境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学习了弹性分布式数据集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(RDD)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及其基本“动作”和转换等操作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81065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Jupyter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Notebook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pyspark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B3828B-A83C-4EE7-AEA3-18F92F60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34" y="949873"/>
            <a:ext cx="5284620" cy="49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319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048622" name="文本框 1"/>
          <p:cNvSpPr txBox="1"/>
          <p:nvPr/>
        </p:nvSpPr>
        <p:spPr>
          <a:xfrm>
            <a:off x="1003677" y="346228"/>
            <a:ext cx="10342486" cy="219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ARIMA</a:t>
            </a:r>
            <a:r>
              <a:rPr lang="zh-CN" altLang="en-US" dirty="0"/>
              <a:t>模型进行预测，需要的是相对平稳的数据集，所以，如果原始数据上下波动过大的话是不可以的。</a:t>
            </a:r>
            <a:endParaRPr lang="en-US" altLang="zh-CN" dirty="0"/>
          </a:p>
          <a:p>
            <a:r>
              <a:rPr lang="zh-CN" altLang="en-US" dirty="0"/>
              <a:t>为了解决上述波动问题，</a:t>
            </a:r>
            <a:r>
              <a:rPr lang="en-US" altLang="zh-CN" dirty="0"/>
              <a:t>ARIMA</a:t>
            </a:r>
            <a:r>
              <a:rPr lang="zh-CN" altLang="en-US" dirty="0"/>
              <a:t>模型采用的是差分法。一般情况下，一阶差分就足够了，也就是</a:t>
            </a:r>
            <a:r>
              <a:rPr lang="en-US" altLang="zh-CN" dirty="0"/>
              <a:t>d=1</a:t>
            </a:r>
            <a:r>
              <a:rPr lang="zh-CN" altLang="en-US" dirty="0"/>
              <a:t>。很多教学视频、教学案例上面最终取得的</a:t>
            </a:r>
            <a:r>
              <a:rPr lang="en-US" altLang="zh-CN" dirty="0"/>
              <a:t>d</a:t>
            </a:r>
            <a:r>
              <a:rPr lang="zh-CN" altLang="en-US" dirty="0"/>
              <a:t>也大多为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但是，从严谨的角度，我们需要对不同的原始数据采取不同的</a:t>
            </a:r>
            <a:r>
              <a:rPr lang="en-US" altLang="zh-CN" dirty="0"/>
              <a:t>d</a:t>
            </a:r>
            <a:r>
              <a:rPr lang="zh-CN" altLang="en-US" dirty="0"/>
              <a:t>值，也就是</a:t>
            </a:r>
            <a:r>
              <a:rPr lang="en-US" altLang="zh-CN" dirty="0"/>
              <a:t>d</a:t>
            </a:r>
            <a:r>
              <a:rPr lang="zh-CN" altLang="en-US" dirty="0"/>
              <a:t>等于</a:t>
            </a:r>
            <a:r>
              <a:rPr lang="en-US" altLang="zh-CN" dirty="0"/>
              <a:t>0-3</a:t>
            </a:r>
            <a:r>
              <a:rPr lang="zh-CN" altLang="en-US" dirty="0"/>
              <a:t>之间某个数时，上下波动幅度最小。而这个求</a:t>
            </a:r>
            <a:r>
              <a:rPr lang="en-US" altLang="zh-CN" dirty="0"/>
              <a:t>d</a:t>
            </a:r>
            <a:r>
              <a:rPr lang="zh-CN" altLang="en-US" dirty="0"/>
              <a:t>值得方法有很多种。在研究</a:t>
            </a:r>
            <a:r>
              <a:rPr lang="en-US" altLang="zh-CN" dirty="0"/>
              <a:t>ARIMA</a:t>
            </a:r>
            <a:r>
              <a:rPr lang="zh-CN" altLang="en-US" dirty="0"/>
              <a:t>模型得第一天时，我采用的是画图的方法。如下图所示，是对采用</a:t>
            </a:r>
            <a:r>
              <a:rPr lang="en-US" altLang="zh-CN" dirty="0"/>
              <a:t>1</a:t>
            </a:r>
            <a:r>
              <a:rPr lang="zh-CN" altLang="en-US" dirty="0"/>
              <a:t>阶差分结果和</a:t>
            </a:r>
            <a:r>
              <a:rPr lang="en-US" altLang="zh-CN" dirty="0"/>
              <a:t>2</a:t>
            </a:r>
            <a:r>
              <a:rPr lang="zh-CN" altLang="en-US" dirty="0"/>
              <a:t>阶差分结果画在同一张图上，可以明显看出来，一阶差分结果比二阶差分结果更加平稳。</a:t>
            </a:r>
          </a:p>
        </p:txBody>
      </p:sp>
      <p:pic>
        <p:nvPicPr>
          <p:cNvPr id="2097162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921" y="2403605"/>
            <a:ext cx="6690940" cy="4458086"/>
          </a:xfrm>
          <a:prstGeom prst="rect">
            <a:avLst/>
          </a:prstGeom>
        </p:spPr>
      </p:pic>
      <p:sp>
        <p:nvSpPr>
          <p:cNvPr id="1048623" name="文本框 5"/>
          <p:cNvSpPr txBox="1"/>
          <p:nvPr/>
        </p:nvSpPr>
        <p:spPr>
          <a:xfrm>
            <a:off x="1491448" y="5588442"/>
            <a:ext cx="3231472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这个图是第一天时，根据北京</a:t>
            </a:r>
            <a:r>
              <a:rPr lang="en-US" altLang="zh-CN" dirty="0"/>
              <a:t>1980-2012</a:t>
            </a:r>
            <a:r>
              <a:rPr lang="zh-CN" altLang="en-US" dirty="0"/>
              <a:t>年，每年的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日气温构的图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 1"/>
          <p:cNvSpPr txBox="1"/>
          <p:nvPr/>
        </p:nvSpPr>
        <p:spPr>
          <a:xfrm>
            <a:off x="488272" y="257452"/>
            <a:ext cx="10635448" cy="166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但是，上面第一天计算</a:t>
            </a:r>
            <a:r>
              <a:rPr lang="en-US" altLang="zh-CN" dirty="0"/>
              <a:t>d</a:t>
            </a:r>
            <a:r>
              <a:rPr lang="zh-CN" altLang="en-US" dirty="0"/>
              <a:t>值，也就是采取几阶差分的办法是需要每组数据都画图，从而直观的得到的</a:t>
            </a:r>
            <a:r>
              <a:rPr lang="en-US" altLang="zh-CN" dirty="0"/>
              <a:t>d</a:t>
            </a:r>
            <a:r>
              <a:rPr lang="zh-CN" altLang="en-US" dirty="0"/>
              <a:t>值。在项目当中，如果面对不只是北京的数据，而是全国的数据时，对几十组数据的预测时，都画图，很明显工作量是巨大的。所以还不如将</a:t>
            </a:r>
            <a:r>
              <a:rPr lang="en-US" altLang="zh-CN" dirty="0"/>
              <a:t>d</a:t>
            </a:r>
            <a:r>
              <a:rPr lang="zh-CN" altLang="en-US" dirty="0"/>
              <a:t>值的取值由程序自动化地求出来。</a:t>
            </a:r>
            <a:endParaRPr lang="en-US" altLang="zh-CN" dirty="0"/>
          </a:p>
          <a:p>
            <a:r>
              <a:rPr lang="zh-CN" altLang="en-US" dirty="0"/>
              <a:t>所以，我又针对如何自动化求出最佳拆分数，也就是</a:t>
            </a:r>
            <a:r>
              <a:rPr lang="en-US" altLang="zh-CN" dirty="0"/>
              <a:t>d</a:t>
            </a:r>
            <a:r>
              <a:rPr lang="zh-CN" altLang="en-US" dirty="0"/>
              <a:t>的值，展开了研究学习。在我观看不同的视频时，发现可是采用平稳性检验</a:t>
            </a:r>
            <a:r>
              <a:rPr lang="en-US" altLang="zh-CN" dirty="0"/>
              <a:t>+</a:t>
            </a:r>
            <a:r>
              <a:rPr lang="zh-CN" altLang="en-US" dirty="0"/>
              <a:t>白噪声检验的方法，验证如果采取某个</a:t>
            </a:r>
            <a:r>
              <a:rPr lang="en-US" altLang="zh-CN" dirty="0"/>
              <a:t>d</a:t>
            </a:r>
            <a:r>
              <a:rPr lang="zh-CN" altLang="en-US" dirty="0"/>
              <a:t>值的结果是否平稳。所以，我设计了如下方法，并封装到了一个函数中。</a:t>
            </a:r>
            <a:endParaRPr lang="en-US" altLang="zh-CN" dirty="0"/>
          </a:p>
        </p:txBody>
      </p:sp>
      <p:sp>
        <p:nvSpPr>
          <p:cNvPr id="1048628" name="文本框 2"/>
          <p:cNvSpPr txBox="1"/>
          <p:nvPr/>
        </p:nvSpPr>
        <p:spPr>
          <a:xfrm>
            <a:off x="1303590" y="1819190"/>
            <a:ext cx="6578353" cy="327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Def  </a:t>
            </a:r>
            <a:r>
              <a:rPr lang="en-US" altLang="zh-CN" dirty="0" err="1"/>
              <a:t>cal_d</a:t>
            </a:r>
            <a:r>
              <a:rPr lang="en-US" altLang="zh-CN" dirty="0"/>
              <a:t>(df){</a:t>
            </a:r>
          </a:p>
          <a:p>
            <a:r>
              <a:rPr lang="en-US" altLang="zh-CN" dirty="0"/>
              <a:t>	if(df</a:t>
            </a:r>
            <a:r>
              <a:rPr lang="zh-CN" altLang="en-US" dirty="0"/>
              <a:t>满足平稳性检验 </a:t>
            </a:r>
            <a:r>
              <a:rPr lang="en-US" altLang="zh-CN" dirty="0"/>
              <a:t>and df</a:t>
            </a:r>
            <a:r>
              <a:rPr lang="zh-CN" altLang="en-US" dirty="0"/>
              <a:t>满足白噪声检验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return 0</a:t>
            </a:r>
          </a:p>
          <a:p>
            <a:r>
              <a:rPr lang="en-US" altLang="zh-CN" dirty="0"/>
              <a:t>	d=1</a:t>
            </a:r>
          </a:p>
          <a:p>
            <a:r>
              <a:rPr lang="en-US" altLang="zh-CN" dirty="0"/>
              <a:t>	while df</a:t>
            </a:r>
            <a:r>
              <a:rPr lang="zh-CN" altLang="en-US" dirty="0"/>
              <a:t>采取</a:t>
            </a:r>
            <a:r>
              <a:rPr lang="en-US" altLang="zh-CN" dirty="0"/>
              <a:t>d</a:t>
            </a:r>
            <a:r>
              <a:rPr lang="zh-CN" altLang="en-US" dirty="0"/>
              <a:t>阶差分不满足平稳性检验或白噪声检验</a:t>
            </a:r>
            <a:endParaRPr lang="en-US" altLang="zh-CN" dirty="0"/>
          </a:p>
          <a:p>
            <a:r>
              <a:rPr lang="en-US" altLang="zh-CN" dirty="0"/>
              <a:t>		d++</a:t>
            </a:r>
          </a:p>
          <a:p>
            <a:r>
              <a:rPr lang="en-US" altLang="zh-CN" dirty="0"/>
              <a:t>		if d&gt;=2</a:t>
            </a:r>
          </a:p>
          <a:p>
            <a:r>
              <a:rPr lang="en-US" altLang="zh-CN" dirty="0"/>
              <a:t>			return 2</a:t>
            </a:r>
          </a:p>
          <a:p>
            <a:r>
              <a:rPr lang="en-US" altLang="zh-CN" dirty="0"/>
              <a:t>	return d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209716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44" y="5655400"/>
            <a:ext cx="5255476" cy="689965"/>
          </a:xfrm>
          <a:prstGeom prst="rect">
            <a:avLst/>
          </a:prstGeom>
        </p:spPr>
      </p:pic>
      <p:sp>
        <p:nvSpPr>
          <p:cNvPr id="1048629" name="文本框 8"/>
          <p:cNvSpPr txBox="1"/>
          <p:nvPr/>
        </p:nvSpPr>
        <p:spPr>
          <a:xfrm>
            <a:off x="674807" y="5400219"/>
            <a:ext cx="5131189" cy="114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为什么我的函数中，设定</a:t>
            </a:r>
            <a:r>
              <a:rPr lang="en-US" altLang="zh-CN" dirty="0"/>
              <a:t>d&lt;=2</a:t>
            </a:r>
            <a:r>
              <a:rPr lang="zh-CN" altLang="en-US" dirty="0"/>
              <a:t>呢</a:t>
            </a:r>
            <a:r>
              <a:rPr lang="en-US" altLang="zh-CN" dirty="0"/>
              <a:t>?</a:t>
            </a:r>
            <a:r>
              <a:rPr lang="zh-CN" altLang="en-US" dirty="0"/>
              <a:t>我加上这个设定，也是因为我发现一个很坑的地方，也就是当</a:t>
            </a:r>
            <a:r>
              <a:rPr lang="en-US" altLang="zh-CN" dirty="0"/>
              <a:t>d&gt;2</a:t>
            </a:r>
            <a:r>
              <a:rPr lang="zh-CN" altLang="en-US" dirty="0"/>
              <a:t>时，调用模型时，会报右边的错，所以就干脆设置自动化求</a:t>
            </a:r>
            <a:r>
              <a:rPr lang="en-US" altLang="zh-CN" dirty="0"/>
              <a:t>d</a:t>
            </a:r>
            <a:r>
              <a:rPr lang="zh-CN" altLang="en-US" dirty="0"/>
              <a:t>的函数结果为</a:t>
            </a:r>
            <a:r>
              <a:rPr lang="en-US" altLang="zh-CN" dirty="0"/>
              <a:t>0-3</a:t>
            </a:r>
            <a:r>
              <a:rPr lang="zh-CN" altLang="en-US" dirty="0"/>
              <a:t>之间。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 1"/>
          <p:cNvSpPr txBox="1"/>
          <p:nvPr/>
        </p:nvSpPr>
        <p:spPr>
          <a:xfrm>
            <a:off x="816746" y="417250"/>
            <a:ext cx="7688062" cy="246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在确定</a:t>
            </a:r>
            <a:r>
              <a:rPr lang="en-US" altLang="zh-CN" dirty="0"/>
              <a:t>d</a:t>
            </a:r>
            <a:r>
              <a:rPr lang="zh-CN" altLang="en-US" dirty="0"/>
              <a:t>值，也就是差分阶数之后，我面临的就是第二个问题了</a:t>
            </a:r>
            <a:r>
              <a:rPr lang="en-US" altLang="zh-CN" dirty="0"/>
              <a:t>——p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如何取值的问题。</a:t>
            </a:r>
            <a:endParaRPr lang="en-US" altLang="zh-CN" dirty="0"/>
          </a:p>
          <a:p>
            <a:r>
              <a:rPr lang="zh-CN" altLang="en-US" dirty="0"/>
              <a:t>在第二天，我研究计算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的值的时候，找到的大部分的资料都是画图，也就是自相关图和偏自相关图</a:t>
            </a:r>
            <a:r>
              <a:rPr lang="en-US" altLang="zh-CN" dirty="0"/>
              <a:t>(</a:t>
            </a:r>
            <a:r>
              <a:rPr lang="en-US" altLang="zh-CN" dirty="0" err="1"/>
              <a:t>acf</a:t>
            </a:r>
            <a:r>
              <a:rPr lang="zh-CN" altLang="en-US" dirty="0"/>
              <a:t>图与</a:t>
            </a:r>
            <a:r>
              <a:rPr lang="en-US" altLang="zh-CN" dirty="0" err="1"/>
              <a:t>pacf</a:t>
            </a:r>
            <a:r>
              <a:rPr lang="zh-CN" altLang="en-US" dirty="0"/>
              <a:t>图</a:t>
            </a:r>
            <a:r>
              <a:rPr lang="en-US" altLang="zh-CN" dirty="0"/>
              <a:t>)</a:t>
            </a:r>
            <a:r>
              <a:rPr lang="zh-CN" altLang="en-US" dirty="0"/>
              <a:t>。根据图的情况来判断出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的取值的。</a:t>
            </a:r>
            <a:endParaRPr lang="en-US" altLang="zh-CN" dirty="0"/>
          </a:p>
          <a:p>
            <a:r>
              <a:rPr lang="zh-CN" altLang="en-US" dirty="0"/>
              <a:t>下面是我第二天，针对</a:t>
            </a:r>
            <a:r>
              <a:rPr lang="en-US" altLang="zh-CN" dirty="0"/>
              <a:t>1980-2012</a:t>
            </a:r>
            <a:r>
              <a:rPr lang="zh-CN" altLang="en-US" dirty="0"/>
              <a:t>北京</a:t>
            </a:r>
            <a:r>
              <a:rPr lang="en-US" altLang="zh-CN" dirty="0"/>
              <a:t>6.28</a:t>
            </a:r>
            <a:r>
              <a:rPr lang="zh-CN" altLang="en-US" dirty="0"/>
              <a:t>号气温化的这两个图：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9716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52" y="2249387"/>
            <a:ext cx="6348010" cy="4191363"/>
          </a:xfrm>
          <a:prstGeom prst="rect">
            <a:avLst/>
          </a:prstGeom>
        </p:spPr>
      </p:pic>
      <p:sp>
        <p:nvSpPr>
          <p:cNvPr id="1048634" name="文本框 5"/>
          <p:cNvSpPr txBox="1"/>
          <p:nvPr/>
        </p:nvSpPr>
        <p:spPr>
          <a:xfrm>
            <a:off x="816746" y="2352583"/>
            <a:ext cx="4163627" cy="244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资料中采取的都是，观看</a:t>
            </a:r>
            <a:r>
              <a:rPr lang="en-US" altLang="zh-CN" dirty="0" err="1"/>
              <a:t>acf</a:t>
            </a:r>
            <a:r>
              <a:rPr lang="zh-CN" altLang="en-US" dirty="0"/>
              <a:t>和</a:t>
            </a:r>
            <a:r>
              <a:rPr lang="en-US" altLang="zh-CN" dirty="0" err="1"/>
              <a:t>pacf</a:t>
            </a:r>
            <a:r>
              <a:rPr lang="zh-CN" altLang="en-US" dirty="0"/>
              <a:t>滞后几阶之后缩小为</a:t>
            </a:r>
            <a:r>
              <a:rPr lang="en-US" altLang="zh-CN" dirty="0"/>
              <a:t>0</a:t>
            </a:r>
            <a:r>
              <a:rPr lang="zh-CN" altLang="en-US" dirty="0"/>
              <a:t>，从而确定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的值的。</a:t>
            </a:r>
            <a:endParaRPr lang="en-US" altLang="zh-CN" dirty="0"/>
          </a:p>
          <a:p>
            <a:r>
              <a:rPr lang="zh-CN" altLang="en-US" dirty="0"/>
              <a:t>虽然得到了计算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的方法，不过很明显，这种看图来主观判断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取值的方法，有一些不太严谨，并且，如果我们计算全国的数据时，一个一个看图，也不符合实际。所以，我开始寻找自动化求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的值的方法。</a:t>
            </a:r>
          </a:p>
        </p:txBody>
      </p:sp>
      <p:pic>
        <p:nvPicPr>
          <p:cNvPr id="2097165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85" y="5159848"/>
            <a:ext cx="4638012" cy="1125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26" y="1432006"/>
            <a:ext cx="4261845" cy="1630027"/>
          </a:xfrm>
          <a:prstGeom prst="rect">
            <a:avLst/>
          </a:prstGeom>
        </p:spPr>
      </p:pic>
      <p:sp>
        <p:nvSpPr>
          <p:cNvPr id="1048638" name="文本框 3"/>
          <p:cNvSpPr txBox="1"/>
          <p:nvPr/>
        </p:nvSpPr>
        <p:spPr>
          <a:xfrm>
            <a:off x="923277" y="417249"/>
            <a:ext cx="9223899" cy="114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有很多计算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的方法，在我的自动化求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值的方法，采取的是求最小</a:t>
            </a:r>
            <a:r>
              <a:rPr lang="en-US" altLang="zh-CN" dirty="0"/>
              <a:t>BIC</a:t>
            </a:r>
            <a:r>
              <a:rPr lang="zh-CN" altLang="en-US" dirty="0"/>
              <a:t>的方法。也就是穷举各种可能的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的组合方式，分别计算出对应模型的</a:t>
            </a:r>
            <a:r>
              <a:rPr lang="en-US" altLang="zh-CN" dirty="0"/>
              <a:t>BIC</a:t>
            </a:r>
            <a:r>
              <a:rPr lang="zh-CN" altLang="en-US" dirty="0"/>
              <a:t>值，找到里面最小</a:t>
            </a:r>
            <a:r>
              <a:rPr lang="en-US" altLang="zh-CN" dirty="0"/>
              <a:t>BIC</a:t>
            </a:r>
            <a:r>
              <a:rPr lang="zh-CN" altLang="en-US" dirty="0"/>
              <a:t>的</a:t>
            </a:r>
            <a:r>
              <a:rPr lang="en-US" altLang="zh-CN" dirty="0" err="1"/>
              <a:t>pq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zh-CN" altLang="en-US" dirty="0"/>
              <a:t>右图是我在视频教学中截取到的结论。</a:t>
            </a:r>
            <a:endParaRPr lang="en-US" altLang="zh-CN" dirty="0"/>
          </a:p>
        </p:txBody>
      </p:sp>
      <p:sp>
        <p:nvSpPr>
          <p:cNvPr id="1048639" name="文本框 5"/>
          <p:cNvSpPr txBox="1"/>
          <p:nvPr/>
        </p:nvSpPr>
        <p:spPr>
          <a:xfrm>
            <a:off x="923277" y="2130641"/>
            <a:ext cx="4909351" cy="142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所以，针对此，我使用二重循环来计算不同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</a:t>
            </a:r>
            <a:r>
              <a:rPr lang="en-US" altLang="zh-CN" dirty="0"/>
              <a:t>BIC</a:t>
            </a:r>
            <a:r>
              <a:rPr lang="zh-CN" altLang="en-US" dirty="0"/>
              <a:t>值，放在一个矩阵当中。不同行代表不同的</a:t>
            </a:r>
            <a:r>
              <a:rPr lang="en-US" altLang="zh-CN" dirty="0"/>
              <a:t>p</a:t>
            </a:r>
            <a:r>
              <a:rPr lang="zh-CN" altLang="en-US" dirty="0"/>
              <a:t>，不同列代表不同的</a:t>
            </a:r>
            <a:r>
              <a:rPr lang="en-US" altLang="zh-CN" dirty="0"/>
              <a:t>q</a:t>
            </a:r>
            <a:r>
              <a:rPr lang="zh-CN" altLang="en-US" dirty="0"/>
              <a:t>。下图为我在运行北京的代码时，输出函数得到的</a:t>
            </a:r>
            <a:r>
              <a:rPr lang="en-US" altLang="zh-CN" dirty="0" err="1"/>
              <a:t>pq</a:t>
            </a:r>
            <a:r>
              <a:rPr lang="en-US" altLang="zh-CN" dirty="0"/>
              <a:t>-BIC</a:t>
            </a:r>
            <a:r>
              <a:rPr lang="zh-CN" altLang="en-US" dirty="0"/>
              <a:t>矩阵。针对此表格，发现</a:t>
            </a:r>
            <a:r>
              <a:rPr lang="en-US" altLang="zh-CN" dirty="0"/>
              <a:t>p=0,q=2</a:t>
            </a:r>
            <a:r>
              <a:rPr lang="zh-CN" altLang="en-US" dirty="0"/>
              <a:t>时，</a:t>
            </a:r>
            <a:r>
              <a:rPr lang="en-US" altLang="zh-CN" dirty="0"/>
              <a:t>BIC</a:t>
            </a:r>
            <a:r>
              <a:rPr lang="zh-CN" altLang="en-US" dirty="0"/>
              <a:t>值最小。</a:t>
            </a:r>
          </a:p>
        </p:txBody>
      </p:sp>
      <p:pic>
        <p:nvPicPr>
          <p:cNvPr id="2097167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77" y="3948666"/>
            <a:ext cx="5403640" cy="2267951"/>
          </a:xfrm>
          <a:prstGeom prst="rect">
            <a:avLst/>
          </a:prstGeom>
        </p:spPr>
      </p:pic>
      <p:sp>
        <p:nvSpPr>
          <p:cNvPr id="1048640" name="文本框 8"/>
          <p:cNvSpPr txBox="1"/>
          <p:nvPr/>
        </p:nvSpPr>
        <p:spPr>
          <a:xfrm>
            <a:off x="6204926" y="3948666"/>
            <a:ext cx="3766994" cy="138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再用二重循环，找到最小</a:t>
            </a:r>
            <a:r>
              <a:rPr lang="en-US" altLang="zh-CN" dirty="0"/>
              <a:t>BIC</a:t>
            </a:r>
            <a:r>
              <a:rPr lang="zh-CN" altLang="en-US" dirty="0"/>
              <a:t>对应的</a:t>
            </a:r>
            <a:r>
              <a:rPr lang="en-US" altLang="zh-CN" dirty="0" err="1"/>
              <a:t>pq</a:t>
            </a:r>
            <a:r>
              <a:rPr lang="zh-CN" altLang="en-US" dirty="0"/>
              <a:t>对，就实现了自动化计算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的值了。</a:t>
            </a:r>
            <a:endParaRPr lang="en-US" altLang="zh-CN" dirty="0"/>
          </a:p>
          <a:p>
            <a:r>
              <a:rPr lang="zh-CN" altLang="en-US" dirty="0"/>
              <a:t>当然，这个方法的缺点也很显著，就是程序运行超级慢。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048644" name="文本框 5"/>
          <p:cNvSpPr txBox="1"/>
          <p:nvPr/>
        </p:nvSpPr>
        <p:spPr>
          <a:xfrm>
            <a:off x="1467773" y="1261635"/>
            <a:ext cx="6693763" cy="252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ARIMA</a:t>
            </a:r>
            <a:r>
              <a:rPr lang="zh-CN" altLang="en-US" sz="2400" b="1" dirty="0"/>
              <a:t>模型的重点，就是模型需要的三个参数的取值的确定。然后再根据取值来进行对未来数据的预测。</a:t>
            </a:r>
            <a:endParaRPr lang="en-US" altLang="zh-CN" sz="2400" b="1" dirty="0"/>
          </a:p>
          <a:p>
            <a:r>
              <a:rPr lang="zh-CN" altLang="en-US" sz="2400" b="1" dirty="0"/>
              <a:t>在针对</a:t>
            </a:r>
            <a:r>
              <a:rPr lang="en-US" altLang="zh-CN" sz="2400" b="1" dirty="0"/>
              <a:t>ARIMA</a:t>
            </a:r>
            <a:r>
              <a:rPr lang="zh-CN" altLang="en-US" sz="2400" b="1" dirty="0"/>
              <a:t>模型的学习当中，完成了从主管看图来看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的值，到程序自动化求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的值。程序使用者只需要改变的就是传入文件路径，和写出文件的路径而已。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18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967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048730"/>
          <p:cNvSpPr>
            <a:spLocks noGrp="1"/>
          </p:cNvSpPr>
          <p:nvPr>
            <p:ph type="title"/>
          </p:nvPr>
        </p:nvSpPr>
        <p:spPr>
          <a:xfrm>
            <a:off x="908526" y="2459476"/>
            <a:ext cx="2072042" cy="480131"/>
          </a:xfr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ebsocket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5" name="图片占位符 2097174"/>
          <p:cNvPicPr>
            <a:picLocks noGrp="1"/>
          </p:cNvPicPr>
          <p:nvPr>
            <p:ph type="pic" idx="1"/>
          </p:nvPr>
        </p:nvPicPr>
        <p:blipFill>
          <a:blip r:embed="rId2"/>
          <a:srcRect l="16420" r="16420"/>
          <a:stretch>
            <a:fillRect/>
          </a:stretch>
        </p:blipFill>
        <p:spPr>
          <a:xfrm>
            <a:off x="6451706" y="1797231"/>
            <a:ext cx="4986550" cy="3937425"/>
          </a:xfrm>
        </p:spPr>
      </p:pic>
      <p:sp>
        <p:nvSpPr>
          <p:cNvPr id="1048733" name="文本占位符 1048732"/>
          <p:cNvSpPr>
            <a:spLocks noGrp="1"/>
          </p:cNvSpPr>
          <p:nvPr>
            <p:ph type="body" sz="half" idx="2"/>
          </p:nvPr>
        </p:nvSpPr>
        <p:spPr>
          <a:xfrm>
            <a:off x="839787" y="2939607"/>
            <a:ext cx="3932237" cy="1386840"/>
          </a:xfr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编写了代码，使其可以</a:t>
            </a: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连接一个ip地址，然后以二进制的形式读取文件，</a:t>
            </a:r>
          </a:p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每次最多读取1024个字节直至该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地址下的文件全部发送完成。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66869" r="18324" b="7266"/>
          <a:stretch/>
        </p:blipFill>
        <p:spPr>
          <a:xfrm flipV="1">
            <a:off x="0" y="1828799"/>
            <a:ext cx="5905500" cy="210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1568" y="83629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8FC6D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目录页</a:t>
            </a:r>
            <a:endParaRPr lang="zh-CN" altLang="en-US" sz="5400" i="1" dirty="0">
              <a:solidFill>
                <a:srgbClr val="8FC6DA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141" y="1249851"/>
            <a:ext cx="478528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Tw Cen MT Condensed" panose="020B0606020104020203" pitchFamily="34" charset="0"/>
              </a:rPr>
              <a:t>Contents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029743" y="1325916"/>
            <a:ext cx="3938976" cy="978531"/>
            <a:chOff x="7076719" y="1828800"/>
            <a:chExt cx="3938976" cy="978531"/>
          </a:xfrm>
        </p:grpSpPr>
        <p:sp>
          <p:nvSpPr>
            <p:cNvPr id="7" name="文本框 6"/>
            <p:cNvSpPr txBox="1"/>
            <p:nvPr/>
          </p:nvSpPr>
          <p:spPr>
            <a:xfrm>
              <a:off x="8596507" y="2133399"/>
              <a:ext cx="2419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集群搭建与学习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034006" y="2324943"/>
            <a:ext cx="2933154" cy="978531"/>
            <a:chOff x="7077523" y="2812963"/>
            <a:chExt cx="2933154" cy="978531"/>
          </a:xfrm>
        </p:grpSpPr>
        <p:sp>
          <p:nvSpPr>
            <p:cNvPr id="9" name="文本框 8"/>
            <p:cNvSpPr txBox="1"/>
            <p:nvPr/>
          </p:nvSpPr>
          <p:spPr>
            <a:xfrm>
              <a:off x="8596507" y="3095779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ARIMA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77523" y="2812963"/>
              <a:ext cx="1186958" cy="978531"/>
              <a:chOff x="6032459" y="498033"/>
              <a:chExt cx="1186958" cy="978531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459" y="498033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03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036079" y="5292947"/>
            <a:ext cx="3320281" cy="978531"/>
            <a:chOff x="7076719" y="3753560"/>
            <a:chExt cx="3320281" cy="978531"/>
          </a:xfrm>
        </p:grpSpPr>
        <p:sp>
          <p:nvSpPr>
            <p:cNvPr id="11" name="文本框 10"/>
            <p:cNvSpPr txBox="1"/>
            <p:nvPr/>
          </p:nvSpPr>
          <p:spPr>
            <a:xfrm>
              <a:off x="8596507" y="405815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进度计划与安排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22" name="矩形 21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06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8408218" y="3591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042378-9719-4030-A689-51D98A74133B}"/>
              </a:ext>
            </a:extLst>
          </p:cNvPr>
          <p:cNvGrpSpPr/>
          <p:nvPr/>
        </p:nvGrpSpPr>
        <p:grpSpPr>
          <a:xfrm>
            <a:off x="7029743" y="3286815"/>
            <a:ext cx="3641203" cy="978531"/>
            <a:chOff x="7076719" y="3753560"/>
            <a:chExt cx="3641203" cy="97853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84AD3D-883F-4A5D-9DC9-AB94F9A8C27C}"/>
                </a:ext>
              </a:extLst>
            </p:cNvPr>
            <p:cNvSpPr txBox="1"/>
            <p:nvPr/>
          </p:nvSpPr>
          <p:spPr>
            <a:xfrm>
              <a:off x="8596507" y="4058159"/>
              <a:ext cx="212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DA9B752-272F-404E-A4B3-C59D22AECA18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F01872B-8043-49FD-9A21-4272C5939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23EB05A-0283-4A2D-BBC3-465FF63D789E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04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EE71388-929F-4F60-9AA2-96BFF060B08F}"/>
              </a:ext>
            </a:extLst>
          </p:cNvPr>
          <p:cNvGrpSpPr/>
          <p:nvPr/>
        </p:nvGrpSpPr>
        <p:grpSpPr>
          <a:xfrm>
            <a:off x="7029743" y="4301973"/>
            <a:ext cx="3781946" cy="978531"/>
            <a:chOff x="7076719" y="3753560"/>
            <a:chExt cx="3781946" cy="9785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01F3D5-FAD7-499B-9C4C-6A4173FBFA09}"/>
                </a:ext>
              </a:extLst>
            </p:cNvPr>
            <p:cNvSpPr txBox="1"/>
            <p:nvPr/>
          </p:nvSpPr>
          <p:spPr>
            <a:xfrm>
              <a:off x="8596507" y="405815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天气预测前后端项目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BBD78D6-7E93-41F9-BEF9-829C16D708C3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3FFB5AAD-B30A-48C2-ACAD-087EBC24B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9F03C68-9D67-4C12-8490-D0EA1C69098D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E148D75-1FA0-4A2D-AC07-75CCB4D5A969}"/>
              </a:ext>
            </a:extLst>
          </p:cNvPr>
          <p:cNvSpPr txBox="1"/>
          <p:nvPr/>
        </p:nvSpPr>
        <p:spPr>
          <a:xfrm>
            <a:off x="8560618" y="3743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D43F5D9-5DC8-4FD9-8A3D-2083CA6FC774}"/>
              </a:ext>
            </a:extLst>
          </p:cNvPr>
          <p:cNvGrpSpPr/>
          <p:nvPr/>
        </p:nvGrpSpPr>
        <p:grpSpPr>
          <a:xfrm>
            <a:off x="7029743" y="343346"/>
            <a:ext cx="3089448" cy="978531"/>
            <a:chOff x="7076719" y="1828800"/>
            <a:chExt cx="3089448" cy="97853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F31222-D940-4DEB-8D87-98DE9D118FCC}"/>
                </a:ext>
              </a:extLst>
            </p:cNvPr>
            <p:cNvSpPr txBox="1"/>
            <p:nvPr/>
          </p:nvSpPr>
          <p:spPr>
            <a:xfrm>
              <a:off x="8596507" y="213339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项目管理过程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B17E37B-35F5-4D40-AD15-BE61C95113E4}"/>
                </a:ext>
              </a:extLst>
            </p:cNvPr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98C2DD78-1BA2-4496-9637-9E330B308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C2D0E21-496B-4428-9C63-CE96EF8F598A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048733"/>
          <p:cNvSpPr>
            <a:spLocks noGrp="1"/>
          </p:cNvSpPr>
          <p:nvPr>
            <p:ph type="title"/>
          </p:nvPr>
        </p:nvSpPr>
        <p:spPr>
          <a:xfrm>
            <a:off x="968996" y="2233869"/>
            <a:ext cx="1661032" cy="480131"/>
          </a:xfrm>
          <a:noFill/>
        </p:spPr>
        <p:txBody>
          <a:bodyPr vert="horz" wrap="none" lIns="91440" tIns="45720" rIns="91440" bIns="45720" rtlCol="0" anchor="b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son处理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6" name="图片占位符 2097175"/>
          <p:cNvPicPr>
            <a:picLocks noGrp="1"/>
          </p:cNvPicPr>
          <p:nvPr>
            <p:ph type="pic" idx="1"/>
          </p:nvPr>
        </p:nvPicPr>
        <p:blipFill>
          <a:blip r:embed="rId2"/>
          <a:srcRect l="16612" r="16612"/>
          <a:stretch>
            <a:fillRect/>
          </a:stretch>
        </p:blipFill>
        <p:spPr/>
      </p:pic>
      <p:sp>
        <p:nvSpPr>
          <p:cNvPr id="1048736" name="文本占位符 1048735"/>
          <p:cNvSpPr>
            <a:spLocks noGrp="1"/>
          </p:cNvSpPr>
          <p:nvPr>
            <p:ph type="body" sz="half" idx="2"/>
          </p:nvPr>
        </p:nvSpPr>
        <p:spPr>
          <a:xfrm>
            <a:off x="839786" y="2714000"/>
            <a:ext cx="3932237" cy="136144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可以读取txt文件并且将其转化为数组文件（因为我的文件中是数组类型），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将文件中的内容通过time.strptime转化格式并生成数组在添加到一个字典对象中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天气预测前后端项目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233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61651" y="2638298"/>
            <a:ext cx="2867972" cy="2388696"/>
            <a:chOff x="1285634" y="2021572"/>
            <a:chExt cx="2867972" cy="238925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203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采用前后端分离的开发模式，前端只发送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请求给后端进行交互，后端不返回页面，只返回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前后端之间完全通过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来约定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该项目的前后端以及数据库均部署在阿里云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云服务器上，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作为反向代理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21058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总体设计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CB8DE18-FE93-4C4E-A2A3-1A469B81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83" y="1643991"/>
            <a:ext cx="6020030" cy="40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366180"/>
            <a:ext cx="4102952" cy="2337899"/>
            <a:chOff x="1285634" y="2021572"/>
            <a:chExt cx="4102952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410295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Vue+Element-UI+Axios+Vue-router+Echarts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的技术进行编写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反向代理到经过解析的域名，可通过如下网址进行访问：</a:t>
              </a:r>
              <a:r>
                <a:rPr lang="en-US" altLang="zh-CN" sz="1400" dirty="0">
                  <a:hlinkClick r:id="rId3"/>
                </a:rPr>
                <a:t>https://www.hihia.top/Vue-weather/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前端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89F191A-620C-49DF-9981-FFBF403A8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553" y="1289184"/>
            <a:ext cx="5799407" cy="45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1311478"/>
            <a:chOff x="1285634" y="2021572"/>
            <a:chExt cx="2867972" cy="1311782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95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SQLAlchemy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框架进行数据库操作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BC5D347-4C68-4794-ADA6-C1B2E004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1231937"/>
            <a:ext cx="8105775" cy="2162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133F30-8F9D-4C61-B11D-E99FB95CA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3660775"/>
            <a:ext cx="1619250" cy="2381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936B2-20C9-4995-9109-C4693E942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532" y="4025863"/>
            <a:ext cx="6438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进度计划与安排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074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524187" y="2610000"/>
            <a:ext cx="3259672" cy="2228792"/>
            <a:chOff x="1285634" y="2021572"/>
            <a:chExt cx="3347996" cy="1929454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347996" cy="1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依旧采用前后端分离的开发模式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前端将集成在天气预测的页面上，使用一样的技术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后端使用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Spring+Spring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MVC+Mybatis+Spring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Security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的框架进行编写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087400" cy="34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支线任务前后端技术选型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321790" cy="646331"/>
              <a:chOff x="7409549" y="2061765"/>
              <a:chExt cx="2321790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进度计划与安排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06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BA66A1-5F31-4DBD-83BA-4748C8FEFFF2}"/>
              </a:ext>
            </a:extLst>
          </p:cNvPr>
          <p:cNvGrpSpPr/>
          <p:nvPr/>
        </p:nvGrpSpPr>
        <p:grpSpPr>
          <a:xfrm>
            <a:off x="1017688" y="2665539"/>
            <a:ext cx="2867972" cy="2173253"/>
            <a:chOff x="1285634" y="2021572"/>
            <a:chExt cx="2867972" cy="2173757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B8E16E2C-3521-4AD7-8B31-5900AC01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81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由于小组水平有限，在考虑到整体进度后，决定中期答辩后即开始进行支线任务的前后端开发，预计在周三完成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最晚周四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，同时也会将第一版的天气预测前端页面进行优化迭代。暂且搁置天气数据的进一步采集与集群处理，以及模型的优化。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9">
              <a:extLst>
                <a:ext uri="{FF2B5EF4-FFF2-40B4-BE49-F238E27FC236}">
                  <a16:creationId xmlns:a16="http://schemas.microsoft.com/office/drawing/2014/main" id="{4DB48E80-6E47-4252-9BB7-A170EFD57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634" y="2021572"/>
              <a:ext cx="121058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进度计划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7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1938990" y="2623021"/>
            <a:ext cx="921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谢谢聆听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2020/07/06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8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项目管理过程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04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681141"/>
            <a:ext cx="3086952" cy="2173253"/>
            <a:chOff x="1285634" y="2021572"/>
            <a:chExt cx="3086952" cy="217375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086952" cy="181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作为代码版本管理平台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为代码版本管理工具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团队成员各自在自己的分支上进行工作，完成后提交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pull request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，由组长审查后合并到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，每一天工作结束后合并到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代码版本管理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8E9B58-BB58-47D0-B01A-35C8681B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15" y="1235025"/>
            <a:ext cx="5966244" cy="219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EFDD7-0E0A-40B1-A2A2-9286459B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640" y="3558209"/>
            <a:ext cx="2653512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28408" y="279290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teambition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作为任务分配平台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由组长在平台上分配任务，确定开始时间和截止时间。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团队任务分配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6EFDADA-E547-4F51-9106-256DDCA96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640" y="3627792"/>
            <a:ext cx="6185436" cy="29558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671711-20FB-473D-8699-8E9DA2709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238" y="803528"/>
            <a:ext cx="6492240" cy="27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47629"/>
            <a:ext cx="2867972" cy="1742366"/>
            <a:chOff x="1285634" y="2021572"/>
            <a:chExt cx="2867972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每天下午五点都会在腾讯会议进行每日的成果报告，讨论遇到哪些问题，及时进行计划调整。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每天的总结有小组每个人的工作日志以及组长总结的报告。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46706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会议与总结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37B7AA7-9D1C-4CB8-9F8E-2ACD11F0B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17" y="3797497"/>
            <a:ext cx="4397710" cy="24508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5E7D39-C2A6-4A52-8B79-B10637980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072" y="1109230"/>
            <a:ext cx="4623601" cy="25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6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集群搭建与学习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381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3490251" cy="880591"/>
            <a:chOff x="1285634" y="2021572"/>
            <a:chExt cx="3490251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右图为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管理页面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490251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Hadoop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集群的搭建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E3AC4E-578C-4602-9B89-6D0C172E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84" y="1318475"/>
            <a:ext cx="6751860" cy="17182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5B23C7-4954-4B71-A4F7-8B04A708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965" y="3318076"/>
            <a:ext cx="7271098" cy="24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5375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运行的各种模式，包括单机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、独立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(Standalone)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Spark+Hadoop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(On-Yarn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，主要包括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yarn-Client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yarn-Cluster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941750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运行模式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B67E0B5-D3FA-4ACF-B132-CFC6D44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89" y="1311008"/>
            <a:ext cx="5835015" cy="45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1614</Words>
  <Application>Microsoft Office PowerPoint</Application>
  <PresentationFormat>宽屏</PresentationFormat>
  <Paragraphs>157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 Unicode MS</vt:lpstr>
      <vt:lpstr>方正粗倩简体</vt:lpstr>
      <vt:lpstr>微软雅黑</vt:lpstr>
      <vt:lpstr>Arial</vt:lpstr>
      <vt:lpstr>Calibri</vt:lpstr>
      <vt:lpstr>Calibri Light</vt:lpstr>
      <vt:lpstr>Tw Cen MT Condensed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Websocket</vt:lpstr>
      <vt:lpstr>Json处理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摄图网</dc:creator>
  <cp:lastModifiedBy>邓 梁</cp:lastModifiedBy>
  <cp:revision>53</cp:revision>
  <dcterms:created xsi:type="dcterms:W3CDTF">2019-02-19T03:05:57Z</dcterms:created>
  <dcterms:modified xsi:type="dcterms:W3CDTF">2020-07-05T17:03:41Z</dcterms:modified>
</cp:coreProperties>
</file>