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Elliot: 1 - 4</a:t>
            </a:r>
            <a:endParaRPr/>
          </a:p>
          <a:p>
            <a:pPr indent="0" lvl="0" marL="0" rtl="0" algn="l">
              <a:spcBef>
                <a:spcPts val="0"/>
              </a:spcBef>
              <a:spcAft>
                <a:spcPts val="0"/>
              </a:spcAft>
              <a:buNone/>
            </a:pPr>
            <a:r>
              <a:rPr lang="en"/>
              <a:t>Jack: 5 - 9</a:t>
            </a:r>
            <a:endParaRPr/>
          </a:p>
          <a:p>
            <a:pPr indent="0" lvl="0" marL="0" rtl="0" algn="l">
              <a:spcBef>
                <a:spcPts val="0"/>
              </a:spcBef>
              <a:spcAft>
                <a:spcPts val="0"/>
              </a:spcAft>
              <a:buNone/>
            </a:pPr>
            <a:r>
              <a:rPr lang="en"/>
              <a:t>Joseph: 14 - 18</a:t>
            </a:r>
            <a:endParaRPr/>
          </a:p>
          <a:p>
            <a:pPr indent="0" lvl="0" marL="0" rtl="0" algn="l">
              <a:spcBef>
                <a:spcPts val="0"/>
              </a:spcBef>
              <a:spcAft>
                <a:spcPts val="0"/>
              </a:spcAft>
              <a:buNone/>
            </a:pPr>
            <a:r>
              <a:rPr lang="en"/>
              <a:t>Yong Tat: 10 - 13, 19</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cfcdbd5fe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cfcdbd5fe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cfcdbd5fe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cfcdbd5fe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cfcdbd5fe_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cfcdbd5fe_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cfcdbd5f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cfcdbd5f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cfcdbd5f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cfcdbd5f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cfcdbd5f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cfcdbd5f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cfcdbd5fe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cfcdbd5fe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33333"/>
              </a:solidFill>
              <a:highlight>
                <a:srgbClr val="F7F7F7"/>
              </a:highlight>
            </a:endParaRPr>
          </a:p>
          <a:p>
            <a:pPr indent="0" lvl="0" marL="0" marR="266700" rtl="0" algn="l">
              <a:lnSpc>
                <a:spcPct val="115000"/>
              </a:lnSpc>
              <a:spcBef>
                <a:spcPts val="1100"/>
              </a:spcBef>
              <a:spcAft>
                <a:spcPts val="110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cfcdbd5fe_4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cfcdbd5fe_4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33333"/>
              </a:solidFill>
              <a:highlight>
                <a:srgbClr val="F7F7F7"/>
              </a:highlight>
            </a:endParaRPr>
          </a:p>
          <a:p>
            <a:pPr indent="0" lvl="0" marL="0" marR="266700" rtl="0" algn="l">
              <a:lnSpc>
                <a:spcPct val="115000"/>
              </a:lnSpc>
              <a:spcBef>
                <a:spcPts val="1100"/>
              </a:spcBef>
              <a:spcAft>
                <a:spcPts val="110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cfcdbd5fe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cfcdbd5fe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cfcdbd5fe_4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cfcdbd5fe_4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cfcdbd5f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cfcdbd5f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cfcdbd5fe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cfcdbd5fe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cfcdbd5fe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cfcdbd5fe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cfcdbd5f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cfcdbd5f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cfcdbd5f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cfcdbd5f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cfcdbd5fe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cfcdbd5fe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cfcdbd5fe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cfcdbd5fe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cfcdbd5fe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cfcdbd5fe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cfcdbd5f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cfcdbd5f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cfcdbd5fe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cfcdbd5fe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Ames Housing Dataset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Group 6</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Yong Tat</a:t>
            </a:r>
            <a:endParaRPr/>
          </a:p>
          <a:p>
            <a:pPr indent="0" lvl="0" marL="0" rtl="0" algn="l">
              <a:spcBef>
                <a:spcPts val="0"/>
              </a:spcBef>
              <a:spcAft>
                <a:spcPts val="0"/>
              </a:spcAft>
              <a:buNone/>
            </a:pPr>
            <a:r>
              <a:rPr lang="en"/>
              <a:t>Elliot</a:t>
            </a:r>
            <a:endParaRPr/>
          </a:p>
          <a:p>
            <a:pPr indent="0" lvl="0" marL="0" rtl="0" algn="l">
              <a:spcBef>
                <a:spcPts val="0"/>
              </a:spcBef>
              <a:spcAft>
                <a:spcPts val="0"/>
              </a:spcAft>
              <a:buNone/>
            </a:pPr>
            <a:r>
              <a:rPr lang="en"/>
              <a:t>Joseph</a:t>
            </a:r>
            <a:endParaRPr/>
          </a:p>
          <a:p>
            <a:pPr indent="0" lvl="0" marL="0" rtl="0" algn="l">
              <a:spcBef>
                <a:spcPts val="0"/>
              </a:spcBef>
              <a:spcAft>
                <a:spcPts val="0"/>
              </a:spcAft>
              <a:buNone/>
            </a:pPr>
            <a:r>
              <a:rPr lang="en"/>
              <a:t>Jack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(Scatter Plot) </a:t>
            </a:r>
            <a:endParaRPr/>
          </a:p>
        </p:txBody>
      </p:sp>
      <p:sp>
        <p:nvSpPr>
          <p:cNvPr id="166" name="Google Shape;166;p22"/>
          <p:cNvSpPr txBox="1"/>
          <p:nvPr>
            <p:ph idx="1" type="body"/>
          </p:nvPr>
        </p:nvSpPr>
        <p:spPr>
          <a:xfrm>
            <a:off x="4762750" y="2047443"/>
            <a:ext cx="3534000" cy="1243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If the variable has a linear correlation with SalePrice, it will follow the pattern like the diagram.</a:t>
            </a:r>
            <a:endParaRPr/>
          </a:p>
        </p:txBody>
      </p:sp>
      <p:pic>
        <p:nvPicPr>
          <p:cNvPr id="167" name="Google Shape;167;p22"/>
          <p:cNvPicPr preferRelativeResize="0"/>
          <p:nvPr/>
        </p:nvPicPr>
        <p:blipFill>
          <a:blip r:embed="rId3">
            <a:alphaModFix/>
          </a:blip>
          <a:stretch>
            <a:fillRect/>
          </a:stretch>
        </p:blipFill>
        <p:spPr>
          <a:xfrm>
            <a:off x="232650" y="1906250"/>
            <a:ext cx="4128300" cy="315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(Scatter Plot), cont’d </a:t>
            </a:r>
            <a:endParaRPr/>
          </a:p>
          <a:p>
            <a:pPr indent="0" lvl="0" marL="0" rtl="0" algn="l">
              <a:spcBef>
                <a:spcPts val="0"/>
              </a:spcBef>
              <a:spcAft>
                <a:spcPts val="0"/>
              </a:spcAft>
              <a:buNone/>
            </a:pPr>
            <a:r>
              <a:t/>
            </a:r>
            <a:endParaRPr/>
          </a:p>
        </p:txBody>
      </p:sp>
      <p:sp>
        <p:nvSpPr>
          <p:cNvPr id="173" name="Google Shape;173;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23"/>
          <p:cNvPicPr preferRelativeResize="0"/>
          <p:nvPr/>
        </p:nvPicPr>
        <p:blipFill>
          <a:blip r:embed="rId3">
            <a:alphaModFix/>
          </a:blip>
          <a:stretch>
            <a:fillRect/>
          </a:stretch>
        </p:blipFill>
        <p:spPr>
          <a:xfrm>
            <a:off x="156450" y="1971237"/>
            <a:ext cx="3939078" cy="3021300"/>
          </a:xfrm>
          <a:prstGeom prst="rect">
            <a:avLst/>
          </a:prstGeom>
          <a:noFill/>
          <a:ln>
            <a:noFill/>
          </a:ln>
        </p:spPr>
      </p:pic>
      <p:sp>
        <p:nvSpPr>
          <p:cNvPr id="175" name="Google Shape;175;p23"/>
          <p:cNvSpPr txBox="1"/>
          <p:nvPr>
            <p:ph idx="1" type="body"/>
          </p:nvPr>
        </p:nvSpPr>
        <p:spPr>
          <a:xfrm>
            <a:off x="4751475" y="2078875"/>
            <a:ext cx="3534000" cy="1151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If the variable has  no linear correlation with SalePrice, it will follow the pattern like the diagram.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729450" y="530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(Scatter Plot), cont’d </a:t>
            </a:r>
            <a:endParaRPr/>
          </a:p>
          <a:p>
            <a:pPr indent="0" lvl="0" marL="0" rtl="0" algn="l">
              <a:spcBef>
                <a:spcPts val="0"/>
              </a:spcBef>
              <a:spcAft>
                <a:spcPts val="0"/>
              </a:spcAft>
              <a:buNone/>
            </a:pPr>
            <a:r>
              <a:t/>
            </a:r>
            <a:endParaRPr sz="1900"/>
          </a:p>
        </p:txBody>
      </p:sp>
      <p:sp>
        <p:nvSpPr>
          <p:cNvPr id="181" name="Google Shape;181;p24"/>
          <p:cNvSpPr txBox="1"/>
          <p:nvPr>
            <p:ph idx="1" type="body"/>
          </p:nvPr>
        </p:nvSpPr>
        <p:spPr>
          <a:xfrm>
            <a:off x="5701525" y="1346525"/>
            <a:ext cx="3129300" cy="2787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If the variables have co-linearity, it will follow the pattern like the diagram.</a:t>
            </a:r>
            <a:endParaRPr/>
          </a:p>
          <a:p>
            <a:pPr indent="-311150" lvl="0" marL="457200" rtl="0" algn="l">
              <a:spcBef>
                <a:spcPts val="0"/>
              </a:spcBef>
              <a:spcAft>
                <a:spcPts val="0"/>
              </a:spcAft>
              <a:buSzPts val="1300"/>
              <a:buChar char="●"/>
            </a:pPr>
            <a:r>
              <a:rPr lang="en"/>
              <a:t>The graph shows a near perfect co-linearity; total Basement Area is plotted against Sum of Individual Basement Area.</a:t>
            </a:r>
            <a:endParaRPr/>
          </a:p>
          <a:p>
            <a:pPr indent="-311150" lvl="0" marL="457200" rtl="0" algn="l">
              <a:spcBef>
                <a:spcPts val="0"/>
              </a:spcBef>
              <a:spcAft>
                <a:spcPts val="0"/>
              </a:spcAft>
              <a:buSzPts val="1300"/>
              <a:buChar char="●"/>
            </a:pPr>
            <a:r>
              <a:rPr lang="en"/>
              <a:t>Hence only 1 feature needs to be used.</a:t>
            </a:r>
            <a:endParaRPr/>
          </a:p>
        </p:txBody>
      </p:sp>
      <p:pic>
        <p:nvPicPr>
          <p:cNvPr id="182" name="Google Shape;182;p24"/>
          <p:cNvPicPr preferRelativeResize="0"/>
          <p:nvPr/>
        </p:nvPicPr>
        <p:blipFill rotWithShape="1">
          <a:blip r:embed="rId3">
            <a:alphaModFix/>
          </a:blip>
          <a:srcRect b="0" l="0" r="2372" t="31412"/>
          <a:stretch/>
        </p:blipFill>
        <p:spPr>
          <a:xfrm>
            <a:off x="861275" y="1236600"/>
            <a:ext cx="4706801" cy="382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(Heatmap)</a:t>
            </a:r>
            <a:endParaRPr/>
          </a:p>
        </p:txBody>
      </p:sp>
      <p:sp>
        <p:nvSpPr>
          <p:cNvPr id="188" name="Google Shape;188;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9" name="Google Shape;189;p25"/>
          <p:cNvSpPr txBox="1"/>
          <p:nvPr>
            <p:ph idx="1" type="body"/>
          </p:nvPr>
        </p:nvSpPr>
        <p:spPr>
          <a:xfrm>
            <a:off x="4751475" y="2078875"/>
            <a:ext cx="3534000" cy="1151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If the variable has  low  correlation with SalePrice, the feature can be dropped.</a:t>
            </a:r>
            <a:endParaRPr/>
          </a:p>
        </p:txBody>
      </p:sp>
      <p:pic>
        <p:nvPicPr>
          <p:cNvPr id="190" name="Google Shape;190;p25"/>
          <p:cNvPicPr preferRelativeResize="0"/>
          <p:nvPr/>
        </p:nvPicPr>
        <p:blipFill>
          <a:blip r:embed="rId3">
            <a:alphaModFix/>
          </a:blip>
          <a:stretch>
            <a:fillRect/>
          </a:stretch>
        </p:blipFill>
        <p:spPr>
          <a:xfrm>
            <a:off x="815100" y="1377125"/>
            <a:ext cx="3331016" cy="3554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Building &amp; Iteration</a:t>
            </a:r>
            <a:endParaRPr/>
          </a:p>
        </p:txBody>
      </p:sp>
      <p:sp>
        <p:nvSpPr>
          <p:cNvPr id="196" name="Google Shape;196;p26"/>
          <p:cNvSpPr txBox="1"/>
          <p:nvPr>
            <p:ph idx="1" type="body"/>
          </p:nvPr>
        </p:nvSpPr>
        <p:spPr>
          <a:xfrm>
            <a:off x="729450" y="2078875"/>
            <a:ext cx="4039200" cy="22611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SzPts val="1300"/>
              <a:buChar char="●"/>
            </a:pPr>
            <a:r>
              <a:rPr lang="en"/>
              <a:t>Regularization was done with Ridge, Lasso and ElasticNet models</a:t>
            </a:r>
            <a:endParaRPr/>
          </a:p>
          <a:p>
            <a:pPr indent="-311150" lvl="0" marL="457200" rtl="0" algn="l">
              <a:spcBef>
                <a:spcPts val="1600"/>
              </a:spcBef>
              <a:spcAft>
                <a:spcPts val="1600"/>
              </a:spcAft>
              <a:buSzPts val="1300"/>
              <a:buChar char="●"/>
            </a:pPr>
            <a:r>
              <a:rPr lang="en"/>
              <a:t>ElasticNet performed the best, with lowest Adj R2 score of 0.8708 and RMSE of 21790.</a:t>
            </a:r>
            <a:endParaRPr/>
          </a:p>
        </p:txBody>
      </p:sp>
      <p:pic>
        <p:nvPicPr>
          <p:cNvPr id="197" name="Google Shape;197;p26"/>
          <p:cNvPicPr preferRelativeResize="0"/>
          <p:nvPr/>
        </p:nvPicPr>
        <p:blipFill rotWithShape="1">
          <a:blip r:embed="rId3">
            <a:alphaModFix/>
          </a:blip>
          <a:srcRect b="0" l="0" r="30425" t="0"/>
          <a:stretch/>
        </p:blipFill>
        <p:spPr>
          <a:xfrm>
            <a:off x="5104650" y="3679275"/>
            <a:ext cx="4039350" cy="1268525"/>
          </a:xfrm>
          <a:prstGeom prst="rect">
            <a:avLst/>
          </a:prstGeom>
          <a:noFill/>
          <a:ln>
            <a:noFill/>
          </a:ln>
        </p:spPr>
      </p:pic>
      <p:pic>
        <p:nvPicPr>
          <p:cNvPr id="198" name="Google Shape;198;p26"/>
          <p:cNvPicPr preferRelativeResize="0"/>
          <p:nvPr/>
        </p:nvPicPr>
        <p:blipFill>
          <a:blip r:embed="rId4">
            <a:alphaModFix/>
          </a:blip>
          <a:stretch>
            <a:fillRect/>
          </a:stretch>
        </p:blipFill>
        <p:spPr>
          <a:xfrm>
            <a:off x="5104647" y="2293849"/>
            <a:ext cx="3619929" cy="1268525"/>
          </a:xfrm>
          <a:prstGeom prst="rect">
            <a:avLst/>
          </a:prstGeom>
          <a:noFill/>
          <a:ln>
            <a:noFill/>
          </a:ln>
        </p:spPr>
      </p:pic>
      <p:pic>
        <p:nvPicPr>
          <p:cNvPr id="199" name="Google Shape;199;p26"/>
          <p:cNvPicPr preferRelativeResize="0"/>
          <p:nvPr/>
        </p:nvPicPr>
        <p:blipFill>
          <a:blip r:embed="rId5">
            <a:alphaModFix/>
          </a:blip>
          <a:stretch>
            <a:fillRect/>
          </a:stretch>
        </p:blipFill>
        <p:spPr>
          <a:xfrm>
            <a:off x="5104650" y="908420"/>
            <a:ext cx="3675629" cy="1268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RFE</a:t>
            </a:r>
            <a:endParaRPr/>
          </a:p>
        </p:txBody>
      </p:sp>
      <p:sp>
        <p:nvSpPr>
          <p:cNvPr id="205" name="Google Shape;205;p27"/>
          <p:cNvSpPr txBox="1"/>
          <p:nvPr>
            <p:ph idx="1" type="body"/>
          </p:nvPr>
        </p:nvSpPr>
        <p:spPr>
          <a:xfrm>
            <a:off x="729450" y="2078875"/>
            <a:ext cx="3118200" cy="22611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SzPts val="1300"/>
              <a:buChar char="●"/>
            </a:pPr>
            <a:r>
              <a:rPr lang="en"/>
              <a:t>Using RFECV, 55 features was the optimal number given</a:t>
            </a:r>
            <a:endParaRPr/>
          </a:p>
          <a:p>
            <a:pPr indent="-311150" lvl="0" marL="457200" rtl="0" algn="l">
              <a:spcBef>
                <a:spcPts val="1600"/>
              </a:spcBef>
              <a:spcAft>
                <a:spcPts val="1600"/>
              </a:spcAft>
              <a:buSzPts val="1300"/>
              <a:buChar char="●"/>
            </a:pPr>
            <a:r>
              <a:rPr lang="en"/>
              <a:t>For a more business friendly and interpretable model, 25 features were used but this had increased RMSE</a:t>
            </a:r>
            <a:endParaRPr/>
          </a:p>
        </p:txBody>
      </p:sp>
      <p:pic>
        <p:nvPicPr>
          <p:cNvPr id="206" name="Google Shape;206;p27"/>
          <p:cNvPicPr preferRelativeResize="0"/>
          <p:nvPr/>
        </p:nvPicPr>
        <p:blipFill>
          <a:blip r:embed="rId3">
            <a:alphaModFix/>
          </a:blip>
          <a:stretch>
            <a:fillRect/>
          </a:stretch>
        </p:blipFill>
        <p:spPr>
          <a:xfrm>
            <a:off x="5071372" y="2038772"/>
            <a:ext cx="3879550" cy="1065950"/>
          </a:xfrm>
          <a:prstGeom prst="rect">
            <a:avLst/>
          </a:prstGeom>
          <a:noFill/>
          <a:ln>
            <a:noFill/>
          </a:ln>
        </p:spPr>
      </p:pic>
      <p:pic>
        <p:nvPicPr>
          <p:cNvPr id="207" name="Google Shape;207;p27"/>
          <p:cNvPicPr preferRelativeResize="0"/>
          <p:nvPr/>
        </p:nvPicPr>
        <p:blipFill rotWithShape="1">
          <a:blip r:embed="rId4">
            <a:alphaModFix/>
          </a:blip>
          <a:srcRect b="0" l="0" r="0" t="0"/>
          <a:stretch/>
        </p:blipFill>
        <p:spPr>
          <a:xfrm>
            <a:off x="3918575" y="3558650"/>
            <a:ext cx="5032350" cy="1306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729450" y="629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213" name="Google Shape;213;p28"/>
          <p:cNvPicPr preferRelativeResize="0"/>
          <p:nvPr/>
        </p:nvPicPr>
        <p:blipFill>
          <a:blip r:embed="rId3">
            <a:alphaModFix/>
          </a:blip>
          <a:stretch>
            <a:fillRect/>
          </a:stretch>
        </p:blipFill>
        <p:spPr>
          <a:xfrm>
            <a:off x="3474875" y="1000675"/>
            <a:ext cx="5001226" cy="4007675"/>
          </a:xfrm>
          <a:prstGeom prst="rect">
            <a:avLst/>
          </a:prstGeom>
          <a:noFill/>
          <a:ln>
            <a:noFill/>
          </a:ln>
        </p:spPr>
      </p:pic>
      <p:sp>
        <p:nvSpPr>
          <p:cNvPr id="214" name="Google Shape;214;p28"/>
          <p:cNvSpPr txBox="1"/>
          <p:nvPr/>
        </p:nvSpPr>
        <p:spPr>
          <a:xfrm>
            <a:off x="5023650" y="700925"/>
            <a:ext cx="3224700" cy="3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Lato"/>
                <a:ea typeface="Lato"/>
                <a:cs typeface="Lato"/>
                <a:sym typeface="Lato"/>
              </a:rPr>
              <a:t>Coefficients from RFE with ElasticNet</a:t>
            </a:r>
            <a:endParaRPr b="1" sz="1100">
              <a:latin typeface="Lato"/>
              <a:ea typeface="Lato"/>
              <a:cs typeface="Lato"/>
              <a:sym typeface="Lato"/>
            </a:endParaRPr>
          </a:p>
        </p:txBody>
      </p:sp>
      <p:sp>
        <p:nvSpPr>
          <p:cNvPr id="215" name="Google Shape;215;p28"/>
          <p:cNvSpPr txBox="1"/>
          <p:nvPr>
            <p:ph idx="1" type="body"/>
          </p:nvPr>
        </p:nvSpPr>
        <p:spPr>
          <a:xfrm>
            <a:off x="250175" y="1485163"/>
            <a:ext cx="3224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Adj R2: </a:t>
            </a:r>
            <a:r>
              <a:rPr lang="en"/>
              <a:t>0.8795</a:t>
            </a:r>
            <a:br>
              <a:rPr b="1" lang="en"/>
            </a:br>
            <a:r>
              <a:rPr b="1" lang="en"/>
              <a:t>RMSE: </a:t>
            </a:r>
            <a:r>
              <a:rPr lang="en"/>
              <a:t>22999</a:t>
            </a:r>
            <a:endParaRPr b="1"/>
          </a:p>
          <a:p>
            <a:pPr indent="0" lvl="0" marL="0" rtl="0" algn="l">
              <a:lnSpc>
                <a:spcPct val="100000"/>
              </a:lnSpc>
              <a:spcBef>
                <a:spcPts val="1600"/>
              </a:spcBef>
              <a:spcAft>
                <a:spcPts val="0"/>
              </a:spcAft>
              <a:buNone/>
            </a:pPr>
            <a:r>
              <a:rPr b="1" lang="en"/>
              <a:t>Top positively correlated features</a:t>
            </a:r>
            <a:endParaRPr b="1"/>
          </a:p>
          <a:p>
            <a:pPr indent="-311150" lvl="0" marL="457200" rtl="0" algn="l">
              <a:lnSpc>
                <a:spcPct val="100000"/>
              </a:lnSpc>
              <a:spcBef>
                <a:spcPts val="1600"/>
              </a:spcBef>
              <a:spcAft>
                <a:spcPts val="0"/>
              </a:spcAft>
              <a:buSzPts val="1300"/>
              <a:buAutoNum type="arabicPeriod"/>
            </a:pPr>
            <a:r>
              <a:rPr lang="en"/>
              <a:t>Above Ground Living Area</a:t>
            </a:r>
            <a:endParaRPr/>
          </a:p>
          <a:p>
            <a:pPr indent="-311150" lvl="0" marL="457200" rtl="0" algn="l">
              <a:lnSpc>
                <a:spcPct val="100000"/>
              </a:lnSpc>
              <a:spcBef>
                <a:spcPts val="0"/>
              </a:spcBef>
              <a:spcAft>
                <a:spcPts val="0"/>
              </a:spcAft>
              <a:buSzPts val="1300"/>
              <a:buAutoNum type="arabicPeriod"/>
            </a:pPr>
            <a:r>
              <a:rPr lang="en"/>
              <a:t>Overall Quality</a:t>
            </a:r>
            <a:endParaRPr/>
          </a:p>
          <a:p>
            <a:pPr indent="-311150" lvl="0" marL="457200" rtl="0" algn="l">
              <a:lnSpc>
                <a:spcPct val="100000"/>
              </a:lnSpc>
              <a:spcBef>
                <a:spcPts val="0"/>
              </a:spcBef>
              <a:spcAft>
                <a:spcPts val="0"/>
              </a:spcAft>
              <a:buSzPts val="1300"/>
              <a:buAutoNum type="arabicPeriod"/>
            </a:pPr>
            <a:r>
              <a:rPr lang="en"/>
              <a:t>Garage Area</a:t>
            </a:r>
            <a:endParaRPr/>
          </a:p>
          <a:p>
            <a:pPr indent="0" lvl="0" marL="0" rtl="0" algn="l">
              <a:lnSpc>
                <a:spcPct val="100000"/>
              </a:lnSpc>
              <a:spcBef>
                <a:spcPts val="1600"/>
              </a:spcBef>
              <a:spcAft>
                <a:spcPts val="0"/>
              </a:spcAft>
              <a:buNone/>
            </a:pPr>
            <a:r>
              <a:rPr b="1" lang="en"/>
              <a:t>Top negative correlated features</a:t>
            </a:r>
            <a:endParaRPr b="1"/>
          </a:p>
          <a:p>
            <a:pPr indent="-311150" lvl="0" marL="457200" rtl="0" algn="l">
              <a:lnSpc>
                <a:spcPct val="100000"/>
              </a:lnSpc>
              <a:spcBef>
                <a:spcPts val="1600"/>
              </a:spcBef>
              <a:spcAft>
                <a:spcPts val="0"/>
              </a:spcAft>
              <a:buSzPts val="1300"/>
              <a:buAutoNum type="arabicPeriod"/>
            </a:pPr>
            <a:r>
              <a:rPr lang="en"/>
              <a:t>Bsmt Age</a:t>
            </a:r>
            <a:endParaRPr/>
          </a:p>
          <a:p>
            <a:pPr indent="-311150" lvl="0" marL="457200" rtl="0" algn="l">
              <a:lnSpc>
                <a:spcPct val="100000"/>
              </a:lnSpc>
              <a:spcBef>
                <a:spcPts val="0"/>
              </a:spcBef>
              <a:spcAft>
                <a:spcPts val="0"/>
              </a:spcAft>
              <a:buSzPts val="1300"/>
              <a:buAutoNum type="arabicPeriod"/>
            </a:pPr>
            <a:r>
              <a:rPr lang="en"/>
              <a:t>Garage Age</a:t>
            </a:r>
            <a:endParaRPr/>
          </a:p>
          <a:p>
            <a:pPr indent="-311150" lvl="0" marL="457200" rtl="0" algn="l">
              <a:lnSpc>
                <a:spcPct val="100000"/>
              </a:lnSpc>
              <a:spcBef>
                <a:spcPts val="0"/>
              </a:spcBef>
              <a:spcAft>
                <a:spcPts val="0"/>
              </a:spcAft>
              <a:buSzPts val="1300"/>
              <a:buAutoNum type="arabicPeriod"/>
            </a:pPr>
            <a:r>
              <a:rPr lang="en"/>
              <a:t>MS Subclass 160 (2-STORY PUD - 1946 &amp; NEWER)</a:t>
            </a:r>
            <a:endParaRPr/>
          </a:p>
          <a:p>
            <a:pPr indent="0" lvl="0" marL="457200" rtl="0" algn="l">
              <a:lnSpc>
                <a:spcPct val="100000"/>
              </a:lnSpc>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729450" y="594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221" name="Google Shape;221;p29"/>
          <p:cNvPicPr preferRelativeResize="0"/>
          <p:nvPr/>
        </p:nvPicPr>
        <p:blipFill>
          <a:blip r:embed="rId3">
            <a:alphaModFix/>
          </a:blip>
          <a:stretch>
            <a:fillRect/>
          </a:stretch>
        </p:blipFill>
        <p:spPr>
          <a:xfrm>
            <a:off x="113450" y="2059881"/>
            <a:ext cx="3081751" cy="2984843"/>
          </a:xfrm>
          <a:prstGeom prst="rect">
            <a:avLst/>
          </a:prstGeom>
          <a:noFill/>
          <a:ln>
            <a:noFill/>
          </a:ln>
        </p:spPr>
      </p:pic>
      <p:pic>
        <p:nvPicPr>
          <p:cNvPr id="222" name="Google Shape;222;p29"/>
          <p:cNvPicPr preferRelativeResize="0"/>
          <p:nvPr/>
        </p:nvPicPr>
        <p:blipFill>
          <a:blip r:embed="rId4">
            <a:alphaModFix/>
          </a:blip>
          <a:stretch>
            <a:fillRect/>
          </a:stretch>
        </p:blipFill>
        <p:spPr>
          <a:xfrm>
            <a:off x="3287599" y="2059875"/>
            <a:ext cx="3081760" cy="2984850"/>
          </a:xfrm>
          <a:prstGeom prst="rect">
            <a:avLst/>
          </a:prstGeom>
          <a:noFill/>
          <a:ln>
            <a:noFill/>
          </a:ln>
        </p:spPr>
      </p:pic>
      <p:sp>
        <p:nvSpPr>
          <p:cNvPr id="223" name="Google Shape;223;p29"/>
          <p:cNvSpPr txBox="1"/>
          <p:nvPr/>
        </p:nvSpPr>
        <p:spPr>
          <a:xfrm>
            <a:off x="6223400" y="2052300"/>
            <a:ext cx="3000000" cy="300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M</a:t>
            </a:r>
            <a:r>
              <a:rPr lang="en">
                <a:latin typeface="Roboto"/>
                <a:ea typeface="Roboto"/>
                <a:cs typeface="Roboto"/>
                <a:sym typeface="Roboto"/>
              </a:rPr>
              <a:t>ajority of predicted prices roughly coincide with actual prices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However, tends to undervalue houses &gt; 350k</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Residual plot shows that </a:t>
            </a:r>
            <a:r>
              <a:rPr b="1" lang="en">
                <a:latin typeface="Roboto"/>
                <a:ea typeface="Roboto"/>
                <a:cs typeface="Roboto"/>
                <a:sym typeface="Roboto"/>
              </a:rPr>
              <a:t>errors are not homoscedastic</a:t>
            </a:r>
            <a:endParaRPr b="1">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Residuals are more </a:t>
            </a:r>
            <a:r>
              <a:rPr b="1" lang="en">
                <a:latin typeface="Roboto"/>
                <a:ea typeface="Roboto"/>
                <a:cs typeface="Roboto"/>
                <a:sym typeface="Roboto"/>
              </a:rPr>
              <a:t>sparsely distributed</a:t>
            </a:r>
            <a:r>
              <a:rPr lang="en">
                <a:latin typeface="Roboto"/>
                <a:ea typeface="Roboto"/>
                <a:cs typeface="Roboto"/>
                <a:sym typeface="Roboto"/>
              </a:rPr>
              <a:t> as price increases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729450" y="635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229" name="Google Shape;229;p30"/>
          <p:cNvSpPr txBox="1"/>
          <p:nvPr>
            <p:ph idx="1" type="body"/>
          </p:nvPr>
        </p:nvSpPr>
        <p:spPr>
          <a:xfrm>
            <a:off x="729450" y="2086300"/>
            <a:ext cx="7688700" cy="5021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4292E"/>
              </a:buClr>
              <a:buSzPts val="1200"/>
              <a:buFont typeface="Roboto"/>
              <a:buChar char="●"/>
            </a:pPr>
            <a:r>
              <a:rPr b="1" lang="en" sz="1200">
                <a:solidFill>
                  <a:srgbClr val="24292E"/>
                </a:solidFill>
                <a:highlight>
                  <a:srgbClr val="FFFFFF"/>
                </a:highlight>
                <a:latin typeface="Roboto"/>
                <a:ea typeface="Roboto"/>
                <a:cs typeface="Roboto"/>
                <a:sym typeface="Roboto"/>
              </a:rPr>
              <a:t>Gr Liv Area </a:t>
            </a:r>
            <a:r>
              <a:rPr lang="en" sz="1200">
                <a:solidFill>
                  <a:srgbClr val="24292E"/>
                </a:solidFill>
                <a:highlight>
                  <a:srgbClr val="FFFFFF"/>
                </a:highlight>
                <a:latin typeface="Roboto"/>
                <a:ea typeface="Roboto"/>
                <a:cs typeface="Roboto"/>
                <a:sym typeface="Roboto"/>
              </a:rPr>
              <a:t>(Above ground living area square feet) and </a:t>
            </a:r>
            <a:r>
              <a:rPr b="1" lang="en" sz="1200">
                <a:solidFill>
                  <a:srgbClr val="24292E"/>
                </a:solidFill>
                <a:highlight>
                  <a:srgbClr val="FFFFFF"/>
                </a:highlight>
                <a:latin typeface="Roboto"/>
                <a:ea typeface="Roboto"/>
                <a:cs typeface="Roboto"/>
                <a:sym typeface="Roboto"/>
              </a:rPr>
              <a:t>overall_qual </a:t>
            </a:r>
            <a:r>
              <a:rPr lang="en" sz="1200">
                <a:solidFill>
                  <a:srgbClr val="24292E"/>
                </a:solidFill>
                <a:highlight>
                  <a:srgbClr val="FFFFFF"/>
                </a:highlight>
                <a:latin typeface="Roboto"/>
                <a:ea typeface="Roboto"/>
                <a:cs typeface="Roboto"/>
                <a:sym typeface="Roboto"/>
              </a:rPr>
              <a:t>(overall material and finish of the house) adds the most value to a home.</a:t>
            </a:r>
            <a:endParaRPr sz="1200">
              <a:solidFill>
                <a:srgbClr val="24292E"/>
              </a:solidFill>
              <a:highlight>
                <a:srgbClr val="FFFFFF"/>
              </a:highlight>
              <a:latin typeface="Roboto"/>
              <a:ea typeface="Roboto"/>
              <a:cs typeface="Roboto"/>
              <a:sym typeface="Roboto"/>
            </a:endParaRPr>
          </a:p>
          <a:p>
            <a:pPr indent="-304800" lvl="0" marL="457200" rtl="0" algn="l">
              <a:spcBef>
                <a:spcPts val="1000"/>
              </a:spcBef>
              <a:spcAft>
                <a:spcPts val="0"/>
              </a:spcAft>
              <a:buClr>
                <a:srgbClr val="24292E"/>
              </a:buClr>
              <a:buSzPts val="1200"/>
              <a:buFont typeface="Roboto"/>
              <a:buChar char="●"/>
            </a:pPr>
            <a:r>
              <a:rPr lang="en" sz="1200">
                <a:solidFill>
                  <a:srgbClr val="24292E"/>
                </a:solidFill>
                <a:highlight>
                  <a:srgbClr val="FFFFFF"/>
                </a:highlight>
                <a:latin typeface="Roboto"/>
                <a:ea typeface="Roboto"/>
                <a:cs typeface="Roboto"/>
                <a:sym typeface="Roboto"/>
              </a:rPr>
              <a:t>Combined effect of </a:t>
            </a:r>
            <a:r>
              <a:rPr b="1" lang="en" sz="1200">
                <a:solidFill>
                  <a:srgbClr val="24292E"/>
                </a:solidFill>
                <a:highlight>
                  <a:srgbClr val="FFFFFF"/>
                </a:highlight>
                <a:latin typeface="Roboto"/>
                <a:ea typeface="Roboto"/>
                <a:cs typeface="Roboto"/>
                <a:sym typeface="Roboto"/>
              </a:rPr>
              <a:t>Total Bsmt SF</a:t>
            </a:r>
            <a:r>
              <a:rPr lang="en" sz="1200">
                <a:solidFill>
                  <a:srgbClr val="24292E"/>
                </a:solidFill>
                <a:highlight>
                  <a:srgbClr val="FFFFFF"/>
                </a:highlight>
                <a:latin typeface="Roboto"/>
                <a:ea typeface="Roboto"/>
                <a:cs typeface="Roboto"/>
                <a:sym typeface="Roboto"/>
              </a:rPr>
              <a:t> (Total square feet of basement area) and </a:t>
            </a:r>
            <a:r>
              <a:rPr b="1" lang="en" sz="1200">
                <a:solidFill>
                  <a:srgbClr val="24292E"/>
                </a:solidFill>
                <a:highlight>
                  <a:srgbClr val="FFFFFF"/>
                </a:highlight>
                <a:latin typeface="Roboto"/>
                <a:ea typeface="Roboto"/>
                <a:cs typeface="Roboto"/>
                <a:sym typeface="Roboto"/>
              </a:rPr>
              <a:t>age_built</a:t>
            </a:r>
            <a:r>
              <a:rPr lang="en" sz="1200">
                <a:solidFill>
                  <a:srgbClr val="24292E"/>
                </a:solidFill>
                <a:highlight>
                  <a:srgbClr val="FFFFFF"/>
                </a:highlight>
                <a:latin typeface="Roboto"/>
                <a:ea typeface="Roboto"/>
                <a:cs typeface="Roboto"/>
                <a:sym typeface="Roboto"/>
              </a:rPr>
              <a:t> (Age of the property, calculated from year built) hurt the value of a home the most.</a:t>
            </a:r>
            <a:endParaRPr sz="1200">
              <a:solidFill>
                <a:srgbClr val="24292E"/>
              </a:solidFill>
              <a:highlight>
                <a:srgbClr val="FFFFFF"/>
              </a:highlight>
              <a:latin typeface="Roboto"/>
              <a:ea typeface="Roboto"/>
              <a:cs typeface="Roboto"/>
              <a:sym typeface="Roboto"/>
            </a:endParaRPr>
          </a:p>
          <a:p>
            <a:pPr indent="-304800" lvl="0" marL="457200" rtl="0" algn="l">
              <a:lnSpc>
                <a:spcPct val="100000"/>
              </a:lnSpc>
              <a:spcBef>
                <a:spcPts val="1000"/>
              </a:spcBef>
              <a:spcAft>
                <a:spcPts val="0"/>
              </a:spcAft>
              <a:buClr>
                <a:srgbClr val="24292E"/>
              </a:buClr>
              <a:buSzPts val="1200"/>
              <a:buFont typeface="Roboto"/>
              <a:buChar char="●"/>
            </a:pPr>
            <a:r>
              <a:rPr lang="en" sz="1200">
                <a:solidFill>
                  <a:srgbClr val="000000"/>
                </a:solidFill>
                <a:highlight>
                  <a:srgbClr val="FFFFFF"/>
                </a:highlight>
                <a:latin typeface="Roboto"/>
                <a:ea typeface="Roboto"/>
                <a:cs typeface="Roboto"/>
                <a:sym typeface="Roboto"/>
              </a:rPr>
              <a:t>As the size of one's house is typically already fixed, homeowners who hope to increase the value can work towards remodelling the kitchen, fireplace and basement area. Regular facade maintenance also goes a long way in bringing up the price of the house.</a:t>
            </a:r>
            <a:endParaRPr sz="1200">
              <a:solidFill>
                <a:srgbClr val="000000"/>
              </a:solidFill>
              <a:highlight>
                <a:srgbClr val="FFFFFF"/>
              </a:highlight>
              <a:latin typeface="Roboto"/>
              <a:ea typeface="Roboto"/>
              <a:cs typeface="Roboto"/>
              <a:sym typeface="Roboto"/>
            </a:endParaRPr>
          </a:p>
          <a:p>
            <a:pPr indent="0" lvl="0" marL="457200" rtl="0" algn="l">
              <a:lnSpc>
                <a:spcPct val="100000"/>
              </a:lnSpc>
              <a:spcBef>
                <a:spcPts val="0"/>
              </a:spcBef>
              <a:spcAft>
                <a:spcPts val="0"/>
              </a:spcAft>
              <a:buNone/>
            </a:pPr>
            <a:r>
              <a:t/>
            </a:r>
            <a:endParaRPr sz="1200">
              <a:solidFill>
                <a:srgbClr val="000000"/>
              </a:solidFill>
              <a:highlight>
                <a:srgbClr val="FFFFFF"/>
              </a:highlight>
              <a:latin typeface="Roboto"/>
              <a:ea typeface="Roboto"/>
              <a:cs typeface="Roboto"/>
              <a:sym typeface="Roboto"/>
            </a:endParaRPr>
          </a:p>
          <a:p>
            <a:pPr indent="-304800" lvl="0" marL="457200" rtl="0" algn="l">
              <a:spcBef>
                <a:spcPts val="0"/>
              </a:spcBef>
              <a:spcAft>
                <a:spcPts val="0"/>
              </a:spcAft>
              <a:buClr>
                <a:srgbClr val="24292E"/>
              </a:buClr>
              <a:buSzPts val="1200"/>
              <a:buFont typeface="Roboto"/>
              <a:buChar char="●"/>
            </a:pPr>
            <a:r>
              <a:rPr lang="en" sz="1200">
                <a:solidFill>
                  <a:srgbClr val="24292E"/>
                </a:solidFill>
                <a:highlight>
                  <a:srgbClr val="FFFFFF"/>
                </a:highlight>
                <a:latin typeface="Roboto"/>
                <a:ea typeface="Roboto"/>
                <a:cs typeface="Roboto"/>
                <a:sym typeface="Roboto"/>
              </a:rPr>
              <a:t>The neighbourhoods of </a:t>
            </a:r>
            <a:r>
              <a:rPr b="1" lang="en" sz="1200">
                <a:solidFill>
                  <a:srgbClr val="24292E"/>
                </a:solidFill>
                <a:highlight>
                  <a:srgbClr val="FFFFFF"/>
                </a:highlight>
                <a:latin typeface="Roboto"/>
                <a:ea typeface="Roboto"/>
                <a:cs typeface="Roboto"/>
                <a:sym typeface="Roboto"/>
              </a:rPr>
              <a:t>Green Hills</a:t>
            </a:r>
            <a:r>
              <a:rPr lang="en" sz="1200">
                <a:solidFill>
                  <a:srgbClr val="24292E"/>
                </a:solidFill>
                <a:highlight>
                  <a:srgbClr val="FFFFFF"/>
                </a:highlight>
                <a:latin typeface="Roboto"/>
                <a:ea typeface="Roboto"/>
                <a:cs typeface="Roboto"/>
                <a:sym typeface="Roboto"/>
              </a:rPr>
              <a:t>, </a:t>
            </a:r>
            <a:r>
              <a:rPr b="1" lang="en" sz="1200">
                <a:solidFill>
                  <a:srgbClr val="24292E"/>
                </a:solidFill>
                <a:highlight>
                  <a:srgbClr val="FFFFFF"/>
                </a:highlight>
                <a:latin typeface="Roboto"/>
                <a:ea typeface="Roboto"/>
                <a:cs typeface="Roboto"/>
                <a:sym typeface="Roboto"/>
              </a:rPr>
              <a:t>Stone Brook</a:t>
            </a:r>
            <a:r>
              <a:rPr lang="en" sz="1200">
                <a:solidFill>
                  <a:srgbClr val="24292E"/>
                </a:solidFill>
                <a:highlight>
                  <a:srgbClr val="FFFFFF"/>
                </a:highlight>
                <a:latin typeface="Roboto"/>
                <a:ea typeface="Roboto"/>
                <a:cs typeface="Roboto"/>
                <a:sym typeface="Roboto"/>
              </a:rPr>
              <a:t>, </a:t>
            </a:r>
            <a:r>
              <a:rPr b="1" lang="en" sz="1200">
                <a:solidFill>
                  <a:srgbClr val="24292E"/>
                </a:solidFill>
                <a:highlight>
                  <a:srgbClr val="FFFFFF"/>
                </a:highlight>
                <a:latin typeface="Roboto"/>
                <a:ea typeface="Roboto"/>
                <a:cs typeface="Roboto"/>
                <a:sym typeface="Roboto"/>
              </a:rPr>
              <a:t>Northridge Heights</a:t>
            </a:r>
            <a:r>
              <a:rPr lang="en" sz="1200">
                <a:solidFill>
                  <a:srgbClr val="24292E"/>
                </a:solidFill>
                <a:highlight>
                  <a:srgbClr val="FFFFFF"/>
                </a:highlight>
                <a:latin typeface="Roboto"/>
                <a:ea typeface="Roboto"/>
                <a:cs typeface="Roboto"/>
                <a:sym typeface="Roboto"/>
              </a:rPr>
              <a:t> might be good investments.</a:t>
            </a:r>
            <a:endParaRPr sz="1200">
              <a:solidFill>
                <a:srgbClr val="24292E"/>
              </a:solidFill>
              <a:highlight>
                <a:srgbClr val="FFFFFF"/>
              </a:highlight>
              <a:latin typeface="Roboto"/>
              <a:ea typeface="Roboto"/>
              <a:cs typeface="Roboto"/>
              <a:sym typeface="Roboto"/>
            </a:endParaRPr>
          </a:p>
          <a:p>
            <a:pPr indent="-304800" lvl="0" marL="457200" rtl="0" algn="l">
              <a:spcBef>
                <a:spcPts val="1000"/>
              </a:spcBef>
              <a:spcAft>
                <a:spcPts val="1000"/>
              </a:spcAft>
              <a:buClr>
                <a:srgbClr val="24292E"/>
              </a:buClr>
              <a:buSzPts val="1200"/>
              <a:buFont typeface="Roboto"/>
              <a:buChar char="●"/>
            </a:pPr>
            <a:r>
              <a:rPr lang="en" sz="1200">
                <a:solidFill>
                  <a:srgbClr val="24292E"/>
                </a:solidFill>
                <a:highlight>
                  <a:srgbClr val="FFFFFF"/>
                </a:highlight>
                <a:latin typeface="Roboto"/>
                <a:ea typeface="Roboto"/>
                <a:cs typeface="Roboto"/>
                <a:sym typeface="Roboto"/>
              </a:rPr>
              <a:t>This model will not generalize well to other cities since it includes specific neighbourhoods by name. To make it more universal, neighbourhoods could be classified into different types instead e.g. urban, suburban. </a:t>
            </a:r>
            <a:endParaRPr sz="1200">
              <a:solidFill>
                <a:srgbClr val="24292E"/>
              </a:solidFill>
              <a:highlight>
                <a:srgbClr val="FFFFFF"/>
              </a:highlight>
              <a:latin typeface="Roboto"/>
              <a:ea typeface="Roboto"/>
              <a:cs typeface="Roboto"/>
              <a:sym typeface="Roboto"/>
            </a:endParaRPr>
          </a:p>
        </p:txBody>
      </p:sp>
      <p:sp>
        <p:nvSpPr>
          <p:cNvPr id="230" name="Google Shape;230;p30"/>
          <p:cNvSpPr txBox="1"/>
          <p:nvPr/>
        </p:nvSpPr>
        <p:spPr>
          <a:xfrm>
            <a:off x="971625" y="1447475"/>
            <a:ext cx="73218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200">
                <a:latin typeface="Roboto"/>
                <a:ea typeface="Roboto"/>
                <a:cs typeface="Roboto"/>
                <a:sym typeface="Roboto"/>
              </a:rPr>
              <a:t>P</a:t>
            </a:r>
            <a:r>
              <a:rPr lang="en" sz="1200">
                <a:latin typeface="Roboto"/>
                <a:ea typeface="Roboto"/>
                <a:cs typeface="Roboto"/>
                <a:sym typeface="Roboto"/>
              </a:rPr>
              <a:t>roperty agents/agencies can consider making use of the model to better understand the factors affecting SalePrice, so as to manage their potential buyers' expectations:</a:t>
            </a:r>
            <a:endParaRPr sz="1200">
              <a:solidFill>
                <a:srgbClr val="24292E"/>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729450" y="638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36" name="Google Shape;236;p31"/>
          <p:cNvSpPr txBox="1"/>
          <p:nvPr>
            <p:ph idx="1" type="body"/>
          </p:nvPr>
        </p:nvSpPr>
        <p:spPr>
          <a:xfrm>
            <a:off x="729450" y="1522800"/>
            <a:ext cx="7688700" cy="2817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ElasticNet model with 25 features yielded an adjusted R2 score of 0.8795 and RMSE of 22999. </a:t>
            </a:r>
            <a:endParaRPr sz="1200">
              <a:solidFill>
                <a:schemeClr val="dk2"/>
              </a:solidFill>
              <a:latin typeface="Roboto"/>
              <a:ea typeface="Roboto"/>
              <a:cs typeface="Roboto"/>
              <a:sym typeface="Roboto"/>
            </a:endParaRPr>
          </a:p>
          <a:p>
            <a:pPr indent="-304800" lvl="0" marL="457200" rtl="0" algn="l">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Identified top few positively and negatively correlated features that can best predict housing prices in Ames</a:t>
            </a:r>
            <a:endParaRPr sz="1200">
              <a:solidFill>
                <a:schemeClr val="dk2"/>
              </a:solidFill>
              <a:latin typeface="Roboto"/>
              <a:ea typeface="Roboto"/>
              <a:cs typeface="Roboto"/>
              <a:sym typeface="Roboto"/>
            </a:endParaRPr>
          </a:p>
          <a:p>
            <a:pPr indent="-304800" lvl="0" marL="457200" rtl="0" algn="l">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Future Improvements:</a:t>
            </a:r>
            <a:endParaRPr sz="1200">
              <a:solidFill>
                <a:schemeClr val="dk2"/>
              </a:solidFill>
              <a:latin typeface="Roboto"/>
              <a:ea typeface="Roboto"/>
              <a:cs typeface="Roboto"/>
              <a:sym typeface="Roboto"/>
            </a:endParaRPr>
          </a:p>
          <a:p>
            <a:pPr indent="-304800" lvl="1" marL="914400" rtl="0" algn="l">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Make use of polynomial features during feature engineering</a:t>
            </a:r>
            <a:endParaRPr sz="1200">
              <a:solidFill>
                <a:schemeClr val="dk2"/>
              </a:solidFill>
              <a:latin typeface="Roboto"/>
              <a:ea typeface="Roboto"/>
              <a:cs typeface="Roboto"/>
              <a:sym typeface="Roboto"/>
            </a:endParaRPr>
          </a:p>
          <a:p>
            <a:pPr indent="-304800" lvl="1" marL="914400" rtl="0" algn="l">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I</a:t>
            </a:r>
            <a:r>
              <a:rPr lang="en" sz="1200">
                <a:solidFill>
                  <a:schemeClr val="dk2"/>
                </a:solidFill>
                <a:latin typeface="Roboto"/>
                <a:ea typeface="Roboto"/>
                <a:cs typeface="Roboto"/>
                <a:sym typeface="Roboto"/>
              </a:rPr>
              <a:t>mproving the model’s generalizability to other cities</a:t>
            </a:r>
            <a:endParaRPr sz="1200">
              <a:solidFill>
                <a:schemeClr val="dk2"/>
              </a:solidFill>
              <a:latin typeface="Roboto"/>
              <a:ea typeface="Roboto"/>
              <a:cs typeface="Roboto"/>
              <a:sym typeface="Roboto"/>
            </a:endParaRPr>
          </a:p>
          <a:p>
            <a:pPr indent="-304800" lvl="1" marL="914400" rtl="0" algn="l">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Consider other aspects such as world economy crisis and changes in state government housing policies which may impact housing prices </a:t>
            </a:r>
            <a:endParaRPr sz="1200">
              <a:solidFill>
                <a:schemeClr val="dk2"/>
              </a:solidFill>
              <a:latin typeface="Roboto"/>
              <a:ea typeface="Roboto"/>
              <a:cs typeface="Roboto"/>
              <a:sym typeface="Roboto"/>
            </a:endParaRPr>
          </a:p>
          <a:p>
            <a:pPr indent="-304800" lvl="1" marL="914400" rtl="0" algn="l">
              <a:lnSpc>
                <a:spcPct val="100000"/>
              </a:lnSpc>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Consider other machine learning algorithms </a:t>
            </a:r>
            <a:endParaRPr sz="1200">
              <a:solidFill>
                <a:schemeClr val="dk2"/>
              </a:solidFill>
              <a:latin typeface="Roboto"/>
              <a:ea typeface="Roboto"/>
              <a:cs typeface="Roboto"/>
              <a:sym typeface="Roboto"/>
            </a:endParaRPr>
          </a:p>
          <a:p>
            <a:pPr indent="0" lvl="0" marL="0" rtl="0" algn="l">
              <a:lnSpc>
                <a:spcPct val="100000"/>
              </a:lnSpc>
              <a:spcBef>
                <a:spcPts val="1000"/>
              </a:spcBef>
              <a:spcAft>
                <a:spcPts val="0"/>
              </a:spcAft>
              <a:buNone/>
            </a:pPr>
            <a:r>
              <a:t/>
            </a:r>
            <a:endParaRPr sz="1400">
              <a:solidFill>
                <a:srgbClr val="000000"/>
              </a:solidFill>
            </a:endParaRPr>
          </a:p>
          <a:p>
            <a:pPr indent="0" lvl="0" marL="0" rtl="0" algn="l">
              <a:lnSpc>
                <a:spcPct val="100000"/>
              </a:lnSpc>
              <a:spcBef>
                <a:spcPts val="1000"/>
              </a:spcBef>
              <a:spcAft>
                <a:spcPts val="10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551800" y="1317325"/>
            <a:ext cx="7688700" cy="34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Roboto"/>
                <a:ea typeface="Roboto"/>
                <a:cs typeface="Roboto"/>
                <a:sym typeface="Roboto"/>
              </a:rPr>
              <a:t>We are freelance data analysts building a housing price prediction model. </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0"/>
              </a:spcAft>
              <a:buNone/>
            </a:pPr>
            <a:r>
              <a:rPr b="1" lang="en" sz="1200">
                <a:solidFill>
                  <a:srgbClr val="000000"/>
                </a:solidFill>
                <a:latin typeface="Roboto"/>
                <a:ea typeface="Roboto"/>
                <a:cs typeface="Roboto"/>
                <a:sym typeface="Roboto"/>
              </a:rPr>
              <a:t>Stakeholders</a:t>
            </a:r>
            <a:endParaRPr b="1" sz="1200">
              <a:solidFill>
                <a:srgbClr val="000000"/>
              </a:solidFill>
              <a:latin typeface="Roboto"/>
              <a:ea typeface="Roboto"/>
              <a:cs typeface="Roboto"/>
              <a:sym typeface="Roboto"/>
            </a:endParaRPr>
          </a:p>
          <a:p>
            <a:pPr indent="0" lvl="0" marL="0" rtl="0" algn="l">
              <a:spcBef>
                <a:spcPts val="0"/>
              </a:spcBef>
              <a:spcAft>
                <a:spcPts val="0"/>
              </a:spcAft>
              <a:buNone/>
            </a:pPr>
            <a:r>
              <a:rPr lang="en" sz="1200">
                <a:solidFill>
                  <a:srgbClr val="000000"/>
                </a:solidFill>
                <a:latin typeface="Roboto"/>
                <a:ea typeface="Roboto"/>
                <a:cs typeface="Roboto"/>
                <a:sym typeface="Roboto"/>
              </a:rPr>
              <a:t>Our prime stakeholders are property agents/agencies based in Ames, who will use the model to manage their potential buyers' expectations.</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0"/>
              </a:spcAft>
              <a:buNone/>
            </a:pPr>
            <a:r>
              <a:rPr b="1" lang="en" sz="1200">
                <a:solidFill>
                  <a:srgbClr val="000000"/>
                </a:solidFill>
                <a:latin typeface="Roboto"/>
                <a:ea typeface="Roboto"/>
                <a:cs typeface="Roboto"/>
                <a:sym typeface="Roboto"/>
              </a:rPr>
              <a:t>Approach</a:t>
            </a:r>
            <a:endParaRPr b="1" sz="1200">
              <a:solidFill>
                <a:srgbClr val="000000"/>
              </a:solidFill>
              <a:latin typeface="Roboto"/>
              <a:ea typeface="Roboto"/>
              <a:cs typeface="Roboto"/>
              <a:sym typeface="Roboto"/>
            </a:endParaRPr>
          </a:p>
          <a:p>
            <a:pPr indent="0" lvl="0" marL="0" rtl="0" algn="l">
              <a:spcBef>
                <a:spcPts val="0"/>
              </a:spcBef>
              <a:spcAft>
                <a:spcPts val="0"/>
              </a:spcAft>
              <a:buNone/>
            </a:pPr>
            <a:r>
              <a:rPr lang="en" sz="1200">
                <a:solidFill>
                  <a:srgbClr val="000000"/>
                </a:solidFill>
                <a:latin typeface="Roboto"/>
                <a:ea typeface="Roboto"/>
                <a:cs typeface="Roboto"/>
                <a:sym typeface="Roboto"/>
              </a:rPr>
              <a:t>Our approach of this project is to study the historical housing prices in Ames and the housing dataset features provided by Ames, Iowa Assessor's Office. We will build a linear regression model, and will be evaluating its performance using the Root Mean Squared Error (RMSE) metric. </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0"/>
              </a:spcAft>
              <a:buNone/>
            </a:pPr>
            <a:r>
              <a:rPr b="1" lang="en" sz="1200">
                <a:solidFill>
                  <a:srgbClr val="000000"/>
                </a:solidFill>
                <a:latin typeface="Roboto"/>
                <a:ea typeface="Roboto"/>
                <a:cs typeface="Roboto"/>
                <a:sym typeface="Roboto"/>
              </a:rPr>
              <a:t>Data source</a:t>
            </a:r>
            <a:endParaRPr b="1" sz="1200">
              <a:solidFill>
                <a:srgbClr val="000000"/>
              </a:solidFill>
              <a:latin typeface="Roboto"/>
              <a:ea typeface="Roboto"/>
              <a:cs typeface="Roboto"/>
              <a:sym typeface="Roboto"/>
            </a:endParaRPr>
          </a:p>
          <a:p>
            <a:pPr indent="0" lvl="0" marL="0" rtl="0" algn="l">
              <a:spcBef>
                <a:spcPts val="0"/>
              </a:spcBef>
              <a:spcAft>
                <a:spcPts val="0"/>
              </a:spcAft>
              <a:buNone/>
            </a:pPr>
            <a:r>
              <a:rPr lang="en" sz="1200">
                <a:solidFill>
                  <a:srgbClr val="000000"/>
                </a:solidFill>
                <a:latin typeface="Roboto"/>
                <a:ea typeface="Roboto"/>
                <a:cs typeface="Roboto"/>
                <a:sym typeface="Roboto"/>
              </a:rPr>
              <a:t>The housing data set provides historical housing prices from 2006 to 2010, and 80 other features related to the property, locations and sales processes.</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1600"/>
              </a:spcAft>
              <a:buNone/>
            </a:pPr>
            <a:r>
              <a:t/>
            </a:r>
            <a:endParaRPr sz="1200">
              <a:latin typeface="Roboto"/>
              <a:ea typeface="Roboto"/>
              <a:cs typeface="Roboto"/>
              <a:sym typeface="Roboto"/>
            </a:endParaRPr>
          </a:p>
        </p:txBody>
      </p:sp>
      <p:sp>
        <p:nvSpPr>
          <p:cNvPr id="93" name="Google Shape;93;p14"/>
          <p:cNvSpPr txBox="1"/>
          <p:nvPr>
            <p:ph type="title"/>
          </p:nvPr>
        </p:nvSpPr>
        <p:spPr>
          <a:xfrm>
            <a:off x="729450" y="571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727650" y="1753975"/>
            <a:ext cx="7688700" cy="19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latin typeface="Roboto"/>
                <a:ea typeface="Roboto"/>
                <a:cs typeface="Roboto"/>
                <a:sym typeface="Roboto"/>
              </a:rPr>
              <a:t>Thank You Everyone</a:t>
            </a:r>
            <a:endParaRPr sz="2800">
              <a:latin typeface="Roboto"/>
              <a:ea typeface="Roboto"/>
              <a:cs typeface="Roboto"/>
              <a:sym typeface="Roboto"/>
            </a:endParaRPr>
          </a:p>
          <a:p>
            <a:pPr indent="0" lvl="0" marL="0" rtl="0" algn="ctr">
              <a:spcBef>
                <a:spcPts val="0"/>
              </a:spcBef>
              <a:spcAft>
                <a:spcPts val="0"/>
              </a:spcAft>
              <a:buNone/>
            </a:pPr>
            <a:r>
              <a:t/>
            </a:r>
            <a:endParaRPr sz="2800">
              <a:latin typeface="Roboto"/>
              <a:ea typeface="Roboto"/>
              <a:cs typeface="Roboto"/>
              <a:sym typeface="Roboto"/>
            </a:endParaRPr>
          </a:p>
          <a:p>
            <a:pPr indent="0" lvl="0" marL="0" rtl="0" algn="ctr">
              <a:spcBef>
                <a:spcPts val="0"/>
              </a:spcBef>
              <a:spcAft>
                <a:spcPts val="0"/>
              </a:spcAft>
              <a:buNone/>
            </a:pPr>
            <a:r>
              <a:rPr lang="en" sz="2800">
                <a:latin typeface="Roboto"/>
                <a:ea typeface="Roboto"/>
                <a:cs typeface="Roboto"/>
                <a:sym typeface="Roboto"/>
              </a:rPr>
              <a:t>Any Questions?</a:t>
            </a:r>
            <a:endParaRPr sz="2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 name="Shape 245"/>
        <p:cNvGrpSpPr/>
        <p:nvPr/>
      </p:nvGrpSpPr>
      <p:grpSpPr>
        <a:xfrm>
          <a:off x="0" y="0"/>
          <a:ext cx="0" cy="0"/>
          <a:chOff x="0" y="0"/>
          <a:chExt cx="0" cy="0"/>
        </a:xfrm>
      </p:grpSpPr>
      <p:sp>
        <p:nvSpPr>
          <p:cNvPr id="246" name="Google Shape;246;p33"/>
          <p:cNvSpPr txBox="1"/>
          <p:nvPr>
            <p:ph idx="1" type="body"/>
          </p:nvPr>
        </p:nvSpPr>
        <p:spPr>
          <a:xfrm>
            <a:off x="781250" y="1272200"/>
            <a:ext cx="7688700" cy="357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The housing prices are recorded from 2006 till 2010 whereby many other aspects are not considered such as world economy crisis, changes in state government housing policies, housing demand, land availability for development etc. All of these aspects will lead to fluctuations in housing prices.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From my perspective, we have to include all the factors capable of impacting housing prices. Doing so, we can have a better prediction of the housing price.</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In addition, it is recommended that the model has to be revisited and updated with new information to ensure the model is improved.</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Further research should be carried out on how to improve the feature engineering, further experiment with other models and start different polynomial features transform to improve the price prediction model.</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sp>
        <p:nvSpPr>
          <p:cNvPr id="247" name="Google Shape;247;p33"/>
          <p:cNvSpPr txBox="1"/>
          <p:nvPr>
            <p:ph type="title"/>
          </p:nvPr>
        </p:nvSpPr>
        <p:spPr>
          <a:xfrm>
            <a:off x="727650" y="550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grpSp>
        <p:nvGrpSpPr>
          <p:cNvPr id="99" name="Google Shape;99;p15"/>
          <p:cNvGrpSpPr/>
          <p:nvPr/>
        </p:nvGrpSpPr>
        <p:grpSpPr>
          <a:xfrm>
            <a:off x="0" y="1189989"/>
            <a:ext cx="2214600" cy="3217636"/>
            <a:chOff x="0" y="1189989"/>
            <a:chExt cx="2214600" cy="3217636"/>
          </a:xfrm>
        </p:grpSpPr>
        <p:sp>
          <p:nvSpPr>
            <p:cNvPr id="100" name="Google Shape;100;p15"/>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Exploratory Data Analysis and Data cleaning</a:t>
              </a:r>
              <a:endParaRPr>
                <a:solidFill>
                  <a:srgbClr val="FFFFFF"/>
                </a:solidFill>
                <a:latin typeface="Roboto"/>
                <a:ea typeface="Roboto"/>
                <a:cs typeface="Roboto"/>
                <a:sym typeface="Roboto"/>
              </a:endParaRPr>
            </a:p>
          </p:txBody>
        </p:sp>
        <p:sp>
          <p:nvSpPr>
            <p:cNvPr id="101" name="Google Shape;101;p15"/>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latin typeface="Roboto"/>
                  <a:ea typeface="Roboto"/>
                  <a:cs typeface="Roboto"/>
                  <a:sym typeface="Roboto"/>
                </a:rPr>
                <a:t>Visualizations</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Box plots</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Histograms</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Scatter plots</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Imputation of null values</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26 features with null values</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b="1"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Removal of outliers</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2 extremely large houses with low SalePrice</a:t>
              </a:r>
              <a:endParaRPr sz="1000">
                <a:latin typeface="Roboto"/>
                <a:ea typeface="Roboto"/>
                <a:cs typeface="Roboto"/>
                <a:sym typeface="Roboto"/>
              </a:endParaRPr>
            </a:p>
          </p:txBody>
        </p:sp>
      </p:grpSp>
      <p:grpSp>
        <p:nvGrpSpPr>
          <p:cNvPr id="102" name="Google Shape;102;p15"/>
          <p:cNvGrpSpPr/>
          <p:nvPr/>
        </p:nvGrpSpPr>
        <p:grpSpPr>
          <a:xfrm>
            <a:off x="1838325" y="1189775"/>
            <a:ext cx="2064000" cy="3217850"/>
            <a:chOff x="1838325" y="1189775"/>
            <a:chExt cx="2064000" cy="3217850"/>
          </a:xfrm>
        </p:grpSpPr>
        <p:sp>
          <p:nvSpPr>
            <p:cNvPr id="103" name="Google Shape;103;p15"/>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Feature Engineering</a:t>
              </a:r>
              <a:endParaRPr>
                <a:solidFill>
                  <a:srgbClr val="FFFFFF"/>
                </a:solidFill>
                <a:latin typeface="Roboto"/>
                <a:ea typeface="Roboto"/>
                <a:cs typeface="Roboto"/>
                <a:sym typeface="Roboto"/>
              </a:endParaRPr>
            </a:p>
          </p:txBody>
        </p:sp>
        <p:sp>
          <p:nvSpPr>
            <p:cNvPr id="104" name="Google Shape;104;p15"/>
            <p:cNvSpPr txBox="1"/>
            <p:nvPr/>
          </p:nvSpPr>
          <p:spPr>
            <a:xfrm>
              <a:off x="2017250" y="2057125"/>
              <a:ext cx="14994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latin typeface="Roboto"/>
                  <a:ea typeface="Roboto"/>
                  <a:cs typeface="Roboto"/>
                  <a:sym typeface="Roboto"/>
                </a:rPr>
                <a:t>Feature combination</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Combining features that have similar interest and create a new feature for the combined features</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Encoding of ordinal categorical features</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1, 2, 3, 4, 5...</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One-hot encoding</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Creation of dummy variables for categorical features</a:t>
              </a:r>
              <a:r>
                <a:rPr b="1" lang="en" sz="1000">
                  <a:latin typeface="Roboto"/>
                  <a:ea typeface="Roboto"/>
                  <a:cs typeface="Roboto"/>
                  <a:sym typeface="Roboto"/>
                </a:rPr>
                <a:t> </a:t>
              </a:r>
              <a:endParaRPr b="1" sz="10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105" name="Google Shape;105;p15"/>
          <p:cNvGrpSpPr/>
          <p:nvPr/>
        </p:nvGrpSpPr>
        <p:grpSpPr>
          <a:xfrm>
            <a:off x="3516675" y="1189775"/>
            <a:ext cx="2064075" cy="3953700"/>
            <a:chOff x="3516675" y="1189775"/>
            <a:chExt cx="2064075" cy="3953700"/>
          </a:xfrm>
        </p:grpSpPr>
        <p:sp>
          <p:nvSpPr>
            <p:cNvPr id="106" name="Google Shape;106;p15"/>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Feature Selection</a:t>
              </a:r>
              <a:endParaRPr>
                <a:solidFill>
                  <a:srgbClr val="FFFFFF"/>
                </a:solidFill>
                <a:latin typeface="Roboto"/>
                <a:ea typeface="Roboto"/>
                <a:cs typeface="Roboto"/>
                <a:sym typeface="Roboto"/>
              </a:endParaRPr>
            </a:p>
          </p:txBody>
        </p:sp>
        <p:sp>
          <p:nvSpPr>
            <p:cNvPr id="107" name="Google Shape;107;p15"/>
            <p:cNvSpPr txBox="1"/>
            <p:nvPr/>
          </p:nvSpPr>
          <p:spPr>
            <a:xfrm>
              <a:off x="3516675" y="1858775"/>
              <a:ext cx="2064000" cy="328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latin typeface="Roboto"/>
                  <a:ea typeface="Roboto"/>
                  <a:cs typeface="Roboto"/>
                  <a:sym typeface="Roboto"/>
                </a:rPr>
                <a:t>Barplot</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Check the distribution to see if any </a:t>
              </a:r>
              <a:r>
                <a:rPr lang="en" sz="1000">
                  <a:latin typeface="Roboto"/>
                  <a:ea typeface="Roboto"/>
                  <a:cs typeface="Roboto"/>
                  <a:sym typeface="Roboto"/>
                </a:rPr>
                <a:t>categories</a:t>
              </a:r>
              <a:r>
                <a:rPr lang="en" sz="1000">
                  <a:latin typeface="Roboto"/>
                  <a:ea typeface="Roboto"/>
                  <a:cs typeface="Roboto"/>
                  <a:sym typeface="Roboto"/>
                </a:rPr>
                <a:t> have majority of values</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b="1"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Boxplot</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To observe the effect of categorical variable to the SalePrice</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Scatterplot</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Checking for linear correlation between numerical variables and SalePrice</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Heatmap</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To check the collinearity between the numerical variables</a:t>
              </a:r>
              <a:endParaRPr sz="1000">
                <a:latin typeface="Roboto"/>
                <a:ea typeface="Roboto"/>
                <a:cs typeface="Roboto"/>
                <a:sym typeface="Roboto"/>
              </a:endParaRPr>
            </a:p>
          </p:txBody>
        </p:sp>
      </p:grpSp>
      <p:grpSp>
        <p:nvGrpSpPr>
          <p:cNvPr id="108" name="Google Shape;108;p15"/>
          <p:cNvGrpSpPr/>
          <p:nvPr/>
        </p:nvGrpSpPr>
        <p:grpSpPr>
          <a:xfrm>
            <a:off x="6874025" y="1189775"/>
            <a:ext cx="2064000" cy="3217850"/>
            <a:chOff x="6874025" y="1189775"/>
            <a:chExt cx="2064000" cy="3217850"/>
          </a:xfrm>
        </p:grpSpPr>
        <p:sp>
          <p:nvSpPr>
            <p:cNvPr id="109" name="Google Shape;109;p15"/>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Model Inference and Conclusion</a:t>
              </a:r>
              <a:endParaRPr>
                <a:solidFill>
                  <a:srgbClr val="FFFFFF"/>
                </a:solidFill>
                <a:latin typeface="Roboto"/>
                <a:ea typeface="Roboto"/>
                <a:cs typeface="Roboto"/>
                <a:sym typeface="Roboto"/>
              </a:endParaRPr>
            </a:p>
          </p:txBody>
        </p:sp>
        <p:sp>
          <p:nvSpPr>
            <p:cNvPr id="110" name="Google Shape;110;p15"/>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latin typeface="Roboto"/>
                  <a:ea typeface="Roboto"/>
                  <a:cs typeface="Roboto"/>
                  <a:sym typeface="Roboto"/>
                </a:rPr>
                <a:t>Insights from our model</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Magnitude and direction of coefficients</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Model limitations</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Linearity assumptions</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Recommendations</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How does this address our problem statement?</a:t>
              </a:r>
              <a:endParaRPr sz="1000">
                <a:latin typeface="Roboto"/>
                <a:ea typeface="Roboto"/>
                <a:cs typeface="Roboto"/>
                <a:sym typeface="Roboto"/>
              </a:endParaRPr>
            </a:p>
          </p:txBody>
        </p:sp>
      </p:grpSp>
      <p:grpSp>
        <p:nvGrpSpPr>
          <p:cNvPr id="111" name="Google Shape;111;p15"/>
          <p:cNvGrpSpPr/>
          <p:nvPr/>
        </p:nvGrpSpPr>
        <p:grpSpPr>
          <a:xfrm>
            <a:off x="5195350" y="1189775"/>
            <a:ext cx="2064000" cy="3217850"/>
            <a:chOff x="5195350" y="1189775"/>
            <a:chExt cx="2064000" cy="3217850"/>
          </a:xfrm>
        </p:grpSpPr>
        <p:sp>
          <p:nvSpPr>
            <p:cNvPr id="112" name="Google Shape;112;p15"/>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Model Building and Model Iteration</a:t>
              </a:r>
              <a:endParaRPr>
                <a:solidFill>
                  <a:srgbClr val="FFFFFF"/>
                </a:solidFill>
                <a:latin typeface="Roboto"/>
                <a:ea typeface="Roboto"/>
                <a:cs typeface="Roboto"/>
                <a:sym typeface="Roboto"/>
              </a:endParaRPr>
            </a:p>
          </p:txBody>
        </p:sp>
        <p:sp>
          <p:nvSpPr>
            <p:cNvPr id="113" name="Google Shape;113;p15"/>
            <p:cNvSpPr txBox="1"/>
            <p:nvPr/>
          </p:nvSpPr>
          <p:spPr>
            <a:xfrm>
              <a:off x="5580750" y="2057125"/>
              <a:ext cx="15054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latin typeface="Roboto"/>
                  <a:ea typeface="Roboto"/>
                  <a:cs typeface="Roboto"/>
                  <a:sym typeface="Roboto"/>
                </a:rPr>
                <a:t>Regularization</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Use of regularization models like Ridge, Lasso and ElasticNet for feature selection</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RFE</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Use Recursive Feature Elimination to select top features</a:t>
              </a:r>
              <a:endParaRPr sz="1000">
                <a:latin typeface="Roboto"/>
                <a:ea typeface="Roboto"/>
                <a:cs typeface="Roboto"/>
                <a:sym typeface="Roboto"/>
              </a:endParaRPr>
            </a:p>
          </p:txBody>
        </p:sp>
      </p:grpSp>
      <p:sp>
        <p:nvSpPr>
          <p:cNvPr id="114" name="Google Shape;114;p15"/>
          <p:cNvSpPr txBox="1"/>
          <p:nvPr>
            <p:ph type="title"/>
          </p:nvPr>
        </p:nvSpPr>
        <p:spPr>
          <a:xfrm>
            <a:off x="729450" y="608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20" name="Google Shape;120;p16"/>
          <p:cNvSpPr txBox="1"/>
          <p:nvPr>
            <p:ph idx="1" type="body"/>
          </p:nvPr>
        </p:nvSpPr>
        <p:spPr>
          <a:xfrm>
            <a:off x="1480150" y="2190625"/>
            <a:ext cx="2242500" cy="22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Handling of null values</a:t>
            </a:r>
            <a:endParaRPr b="1">
              <a:latin typeface="Roboto"/>
              <a:ea typeface="Roboto"/>
              <a:cs typeface="Roboto"/>
              <a:sym typeface="Roboto"/>
            </a:endParaRPr>
          </a:p>
          <a:p>
            <a:pPr indent="0" lvl="0" marL="0" rtl="0" algn="l">
              <a:spcBef>
                <a:spcPts val="1600"/>
              </a:spcBef>
              <a:spcAft>
                <a:spcPts val="0"/>
              </a:spcAft>
              <a:buNone/>
            </a:pPr>
            <a:r>
              <a:rPr lang="en">
                <a:latin typeface="Roboto"/>
                <a:ea typeface="Roboto"/>
                <a:cs typeface="Roboto"/>
                <a:sym typeface="Roboto"/>
              </a:rPr>
              <a:t>Categorical features were imputed with </a:t>
            </a:r>
            <a:r>
              <a:rPr b="1" lang="en">
                <a:latin typeface="Roboto"/>
                <a:ea typeface="Roboto"/>
                <a:cs typeface="Roboto"/>
                <a:sym typeface="Roboto"/>
              </a:rPr>
              <a:t>‘None’</a:t>
            </a:r>
            <a:endParaRPr b="1">
              <a:latin typeface="Roboto"/>
              <a:ea typeface="Roboto"/>
              <a:cs typeface="Roboto"/>
              <a:sym typeface="Roboto"/>
            </a:endParaRPr>
          </a:p>
          <a:p>
            <a:pPr indent="0" lvl="0" marL="0" rtl="0" algn="l">
              <a:spcBef>
                <a:spcPts val="1600"/>
              </a:spcBef>
              <a:spcAft>
                <a:spcPts val="1600"/>
              </a:spcAft>
              <a:buNone/>
            </a:pPr>
            <a:r>
              <a:rPr lang="en">
                <a:latin typeface="Roboto"/>
                <a:ea typeface="Roboto"/>
                <a:cs typeface="Roboto"/>
                <a:sym typeface="Roboto"/>
              </a:rPr>
              <a:t>Numerical features were imputed with the </a:t>
            </a:r>
            <a:r>
              <a:rPr b="1" lang="en">
                <a:latin typeface="Roboto"/>
                <a:ea typeface="Roboto"/>
                <a:cs typeface="Roboto"/>
                <a:sym typeface="Roboto"/>
              </a:rPr>
              <a:t>mean/median</a:t>
            </a:r>
            <a:endParaRPr b="1">
              <a:latin typeface="Roboto"/>
              <a:ea typeface="Roboto"/>
              <a:cs typeface="Roboto"/>
              <a:sym typeface="Roboto"/>
            </a:endParaRPr>
          </a:p>
        </p:txBody>
      </p:sp>
      <p:pic>
        <p:nvPicPr>
          <p:cNvPr id="121" name="Google Shape;121;p16"/>
          <p:cNvPicPr preferRelativeResize="0"/>
          <p:nvPr/>
        </p:nvPicPr>
        <p:blipFill>
          <a:blip r:embed="rId3">
            <a:alphaModFix/>
          </a:blip>
          <a:stretch>
            <a:fillRect/>
          </a:stretch>
        </p:blipFill>
        <p:spPr>
          <a:xfrm>
            <a:off x="239625" y="2012500"/>
            <a:ext cx="1096961" cy="3039201"/>
          </a:xfrm>
          <a:prstGeom prst="rect">
            <a:avLst/>
          </a:prstGeom>
          <a:noFill/>
          <a:ln>
            <a:noFill/>
          </a:ln>
        </p:spPr>
      </p:pic>
      <p:pic>
        <p:nvPicPr>
          <p:cNvPr id="122" name="Google Shape;122;p16"/>
          <p:cNvPicPr preferRelativeResize="0"/>
          <p:nvPr/>
        </p:nvPicPr>
        <p:blipFill>
          <a:blip r:embed="rId4">
            <a:alphaModFix/>
          </a:blip>
          <a:stretch>
            <a:fillRect/>
          </a:stretch>
        </p:blipFill>
        <p:spPr>
          <a:xfrm>
            <a:off x="3713984" y="2012500"/>
            <a:ext cx="2970616" cy="3039201"/>
          </a:xfrm>
          <a:prstGeom prst="rect">
            <a:avLst/>
          </a:prstGeom>
          <a:noFill/>
          <a:ln>
            <a:noFill/>
          </a:ln>
        </p:spPr>
      </p:pic>
      <p:sp>
        <p:nvSpPr>
          <p:cNvPr id="123" name="Google Shape;123;p16"/>
          <p:cNvSpPr txBox="1"/>
          <p:nvPr>
            <p:ph idx="1" type="body"/>
          </p:nvPr>
        </p:nvSpPr>
        <p:spPr>
          <a:xfrm>
            <a:off x="6768650" y="2276425"/>
            <a:ext cx="2242500" cy="22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Dropping of outliers</a:t>
            </a:r>
            <a:endParaRPr b="1">
              <a:latin typeface="Roboto"/>
              <a:ea typeface="Roboto"/>
              <a:cs typeface="Roboto"/>
              <a:sym typeface="Roboto"/>
            </a:endParaRPr>
          </a:p>
          <a:p>
            <a:pPr indent="0" lvl="0" marL="0" rtl="0" algn="l">
              <a:spcBef>
                <a:spcPts val="1600"/>
              </a:spcBef>
              <a:spcAft>
                <a:spcPts val="0"/>
              </a:spcAft>
              <a:buNone/>
            </a:pPr>
            <a:r>
              <a:rPr lang="en">
                <a:latin typeface="Roboto"/>
                <a:ea typeface="Roboto"/>
                <a:cs typeface="Roboto"/>
                <a:sym typeface="Roboto"/>
              </a:rPr>
              <a:t>A plot of SalePrice vs. GrLivArea reveals two transactions that had </a:t>
            </a:r>
            <a:r>
              <a:rPr b="1" lang="en">
                <a:latin typeface="Roboto"/>
                <a:ea typeface="Roboto"/>
                <a:cs typeface="Roboto"/>
                <a:sym typeface="Roboto"/>
              </a:rPr>
              <a:t>GrLivArea &gt; 5000 sq ft</a:t>
            </a:r>
            <a:endParaRPr b="1">
              <a:latin typeface="Roboto"/>
              <a:ea typeface="Roboto"/>
              <a:cs typeface="Roboto"/>
              <a:sym typeface="Roboto"/>
            </a:endParaRPr>
          </a:p>
          <a:p>
            <a:pPr indent="0" lvl="0" marL="0" rtl="0" algn="l">
              <a:spcBef>
                <a:spcPts val="1600"/>
              </a:spcBef>
              <a:spcAft>
                <a:spcPts val="1600"/>
              </a:spcAft>
              <a:buNone/>
            </a:pPr>
            <a:r>
              <a:rPr lang="en">
                <a:latin typeface="Roboto"/>
                <a:ea typeface="Roboto"/>
                <a:cs typeface="Roboto"/>
                <a:sym typeface="Roboto"/>
              </a:rPr>
              <a:t>These were dropped to improve the linear fit of our model</a:t>
            </a:r>
            <a:endParaRPr>
              <a:latin typeface="Roboto"/>
              <a:ea typeface="Roboto"/>
              <a:cs typeface="Roboto"/>
              <a:sym typeface="Roboto"/>
            </a:endParaRPr>
          </a:p>
        </p:txBody>
      </p:sp>
      <p:sp>
        <p:nvSpPr>
          <p:cNvPr id="124" name="Google Shape;124;p16"/>
          <p:cNvSpPr/>
          <p:nvPr/>
        </p:nvSpPr>
        <p:spPr>
          <a:xfrm>
            <a:off x="6090800" y="3789175"/>
            <a:ext cx="555000" cy="555000"/>
          </a:xfrm>
          <a:prstGeom prst="ellipse">
            <a:avLst/>
          </a:prstGeom>
          <a:noFill/>
          <a:ln cap="flat" cmpd="sng" w="1905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107625" y="558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(Bar Plot)</a:t>
            </a:r>
            <a:endParaRPr/>
          </a:p>
        </p:txBody>
      </p:sp>
      <p:sp>
        <p:nvSpPr>
          <p:cNvPr id="130" name="Google Shape;130;p17"/>
          <p:cNvSpPr txBox="1"/>
          <p:nvPr>
            <p:ph idx="1" type="body"/>
          </p:nvPr>
        </p:nvSpPr>
        <p:spPr>
          <a:xfrm>
            <a:off x="7218950" y="843675"/>
            <a:ext cx="1925400" cy="38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Roboto"/>
                <a:ea typeface="Roboto"/>
                <a:cs typeface="Roboto"/>
                <a:sym typeface="Roboto"/>
              </a:rPr>
              <a:t>We notice that there are plenty of features have one value is heavily over presented. </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0"/>
              </a:spcAft>
              <a:buNone/>
            </a:pPr>
            <a:r>
              <a:rPr lang="en" sz="1200">
                <a:solidFill>
                  <a:srgbClr val="000000"/>
                </a:solidFill>
                <a:latin typeface="Roboto"/>
                <a:ea typeface="Roboto"/>
                <a:cs typeface="Roboto"/>
                <a:sym typeface="Roboto"/>
              </a:rPr>
              <a:t>We will not use the features with frequency of one value more than 80% for my price prediction.</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1600"/>
              </a:spcAft>
              <a:buNone/>
            </a:pPr>
            <a:r>
              <a:t/>
            </a:r>
            <a:endParaRPr sz="1200">
              <a:latin typeface="Roboto"/>
              <a:ea typeface="Roboto"/>
              <a:cs typeface="Roboto"/>
              <a:sym typeface="Roboto"/>
            </a:endParaRPr>
          </a:p>
        </p:txBody>
      </p:sp>
      <p:pic>
        <p:nvPicPr>
          <p:cNvPr id="131" name="Google Shape;131;p17"/>
          <p:cNvPicPr preferRelativeResize="0"/>
          <p:nvPr/>
        </p:nvPicPr>
        <p:blipFill>
          <a:blip r:embed="rId3">
            <a:alphaModFix/>
          </a:blip>
          <a:stretch>
            <a:fillRect/>
          </a:stretch>
        </p:blipFill>
        <p:spPr>
          <a:xfrm>
            <a:off x="107625" y="1324725"/>
            <a:ext cx="4847297" cy="3219300"/>
          </a:xfrm>
          <a:prstGeom prst="rect">
            <a:avLst/>
          </a:prstGeom>
          <a:noFill/>
          <a:ln>
            <a:noFill/>
          </a:ln>
        </p:spPr>
      </p:pic>
      <p:pic>
        <p:nvPicPr>
          <p:cNvPr id="132" name="Google Shape;132;p17"/>
          <p:cNvPicPr preferRelativeResize="0"/>
          <p:nvPr/>
        </p:nvPicPr>
        <p:blipFill>
          <a:blip r:embed="rId4">
            <a:alphaModFix/>
          </a:blip>
          <a:stretch>
            <a:fillRect/>
          </a:stretch>
        </p:blipFill>
        <p:spPr>
          <a:xfrm>
            <a:off x="4954925" y="692200"/>
            <a:ext cx="2264025" cy="42292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(Box Plot)</a:t>
            </a:r>
            <a:endParaRPr/>
          </a:p>
        </p:txBody>
      </p:sp>
      <p:sp>
        <p:nvSpPr>
          <p:cNvPr id="138" name="Google Shape;138;p18"/>
          <p:cNvSpPr txBox="1"/>
          <p:nvPr>
            <p:ph idx="1" type="body"/>
          </p:nvPr>
        </p:nvSpPr>
        <p:spPr>
          <a:xfrm>
            <a:off x="763350" y="4327400"/>
            <a:ext cx="7617300" cy="53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If the categorical variable has an effect on SalePrice, the different categories will have different SalePrice.</a:t>
            </a:r>
            <a:endParaRPr/>
          </a:p>
        </p:txBody>
      </p:sp>
      <p:pic>
        <p:nvPicPr>
          <p:cNvPr id="139" name="Google Shape;139;p18"/>
          <p:cNvPicPr preferRelativeResize="0"/>
          <p:nvPr/>
        </p:nvPicPr>
        <p:blipFill rotWithShape="1">
          <a:blip r:embed="rId3">
            <a:alphaModFix/>
          </a:blip>
          <a:srcRect b="0" l="0" r="0" t="1477"/>
          <a:stretch/>
        </p:blipFill>
        <p:spPr>
          <a:xfrm>
            <a:off x="836275" y="1985225"/>
            <a:ext cx="6266474" cy="221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(Box Plot), cont’d</a:t>
            </a:r>
            <a:endParaRPr/>
          </a:p>
        </p:txBody>
      </p:sp>
      <p:sp>
        <p:nvSpPr>
          <p:cNvPr id="145" name="Google Shape;145;p19"/>
          <p:cNvSpPr txBox="1"/>
          <p:nvPr>
            <p:ph idx="1" type="body"/>
          </p:nvPr>
        </p:nvSpPr>
        <p:spPr>
          <a:xfrm>
            <a:off x="637400" y="4416175"/>
            <a:ext cx="7688700" cy="674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If the categorical variable has no effect on SalePrice, the different categories will have around the same  SalePrice.</a:t>
            </a:r>
            <a:endParaRPr/>
          </a:p>
        </p:txBody>
      </p:sp>
      <p:pic>
        <p:nvPicPr>
          <p:cNvPr id="146" name="Google Shape;146;p19"/>
          <p:cNvPicPr preferRelativeResize="0"/>
          <p:nvPr/>
        </p:nvPicPr>
        <p:blipFill rotWithShape="1">
          <a:blip r:embed="rId3">
            <a:alphaModFix/>
          </a:blip>
          <a:srcRect b="1418" l="0" r="0" t="1428"/>
          <a:stretch/>
        </p:blipFill>
        <p:spPr>
          <a:xfrm>
            <a:off x="729450" y="2155075"/>
            <a:ext cx="6624799" cy="226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729450" y="608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152" name="Google Shape;152;p20"/>
          <p:cNvSpPr txBox="1"/>
          <p:nvPr>
            <p:ph idx="1" type="body"/>
          </p:nvPr>
        </p:nvSpPr>
        <p:spPr>
          <a:xfrm>
            <a:off x="5353875" y="1332100"/>
            <a:ext cx="3064200" cy="32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For the new `overall` feature, we applied the polynomial features method to combine the `overall_qual` and `overall_cond`. These 2 features are the overall rating of the house in term of materials used, finishing and condition of the house. The sub-features are based on the existing pointing system.</a:t>
            </a:r>
            <a:endParaRPr>
              <a:latin typeface="Roboto"/>
              <a:ea typeface="Roboto"/>
              <a:cs typeface="Roboto"/>
              <a:sym typeface="Roboto"/>
            </a:endParaRPr>
          </a:p>
          <a:p>
            <a:pPr indent="0" lvl="0" marL="0" rtl="0" algn="l">
              <a:spcBef>
                <a:spcPts val="1600"/>
              </a:spcBef>
              <a:spcAft>
                <a:spcPts val="1600"/>
              </a:spcAft>
              <a:buNone/>
            </a:pPr>
            <a:r>
              <a:rPr lang="en">
                <a:latin typeface="Roboto"/>
                <a:ea typeface="Roboto"/>
                <a:cs typeface="Roboto"/>
                <a:sym typeface="Roboto"/>
              </a:rPr>
              <a:t>From the boxplot, you can see that </a:t>
            </a:r>
            <a:r>
              <a:rPr lang="en">
                <a:latin typeface="Roboto"/>
                <a:ea typeface="Roboto"/>
                <a:cs typeface="Roboto"/>
                <a:sym typeface="Roboto"/>
              </a:rPr>
              <a:t>increasing</a:t>
            </a:r>
            <a:r>
              <a:rPr lang="en">
                <a:latin typeface="Roboto"/>
                <a:ea typeface="Roboto"/>
                <a:cs typeface="Roboto"/>
                <a:sym typeface="Roboto"/>
              </a:rPr>
              <a:t> of the `overall` value will increase the `saleprice` which is good.</a:t>
            </a:r>
            <a:endParaRPr>
              <a:latin typeface="Roboto"/>
              <a:ea typeface="Roboto"/>
              <a:cs typeface="Roboto"/>
              <a:sym typeface="Roboto"/>
            </a:endParaRPr>
          </a:p>
        </p:txBody>
      </p:sp>
      <p:pic>
        <p:nvPicPr>
          <p:cNvPr id="153" name="Google Shape;153;p20"/>
          <p:cNvPicPr preferRelativeResize="0"/>
          <p:nvPr/>
        </p:nvPicPr>
        <p:blipFill>
          <a:blip r:embed="rId3">
            <a:alphaModFix/>
          </a:blip>
          <a:stretch>
            <a:fillRect/>
          </a:stretch>
        </p:blipFill>
        <p:spPr>
          <a:xfrm>
            <a:off x="729450" y="1332125"/>
            <a:ext cx="4624424" cy="303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idx="1" type="body"/>
          </p:nvPr>
        </p:nvSpPr>
        <p:spPr>
          <a:xfrm>
            <a:off x="5608125" y="1333200"/>
            <a:ext cx="2810100" cy="30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For the new `overall_age` feature, I have applied the polynomial features method to combine the `house_age` and `remod_age` features. All these features are related to age of the house with/ or without remodeling.</a:t>
            </a:r>
            <a:endParaRPr>
              <a:latin typeface="Roboto"/>
              <a:ea typeface="Roboto"/>
              <a:cs typeface="Roboto"/>
              <a:sym typeface="Roboto"/>
            </a:endParaRPr>
          </a:p>
          <a:p>
            <a:pPr indent="0" lvl="0" marL="0" rtl="0" algn="l">
              <a:spcBef>
                <a:spcPts val="1600"/>
              </a:spcBef>
              <a:spcAft>
                <a:spcPts val="0"/>
              </a:spcAft>
              <a:buNone/>
            </a:pPr>
            <a:r>
              <a:rPr lang="en">
                <a:latin typeface="Roboto"/>
                <a:ea typeface="Roboto"/>
                <a:cs typeface="Roboto"/>
                <a:sym typeface="Roboto"/>
              </a:rPr>
              <a:t>From the scatterplot, you can see that increasing of the `overall_age` value will decrease the `saleprice` which is expected.</a:t>
            </a:r>
            <a:endParaRPr>
              <a:latin typeface="Roboto"/>
              <a:ea typeface="Roboto"/>
              <a:cs typeface="Roboto"/>
              <a:sym typeface="Roboto"/>
            </a:endParaRPr>
          </a:p>
          <a:p>
            <a:pPr indent="0" lvl="0" marL="0" rtl="0" algn="l">
              <a:spcBef>
                <a:spcPts val="1600"/>
              </a:spcBef>
              <a:spcAft>
                <a:spcPts val="1600"/>
              </a:spcAft>
              <a:buNone/>
            </a:pPr>
            <a:r>
              <a:t/>
            </a:r>
            <a:endParaRPr>
              <a:latin typeface="Roboto"/>
              <a:ea typeface="Roboto"/>
              <a:cs typeface="Roboto"/>
              <a:sym typeface="Roboto"/>
            </a:endParaRPr>
          </a:p>
        </p:txBody>
      </p:sp>
      <p:sp>
        <p:nvSpPr>
          <p:cNvPr id="159" name="Google Shape;159;p21"/>
          <p:cNvSpPr txBox="1"/>
          <p:nvPr>
            <p:ph type="title"/>
          </p:nvPr>
        </p:nvSpPr>
        <p:spPr>
          <a:xfrm>
            <a:off x="729450" y="608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pic>
        <p:nvPicPr>
          <p:cNvPr id="160" name="Google Shape;160;p21"/>
          <p:cNvPicPr preferRelativeResize="0"/>
          <p:nvPr/>
        </p:nvPicPr>
        <p:blipFill>
          <a:blip r:embed="rId3">
            <a:alphaModFix/>
          </a:blip>
          <a:stretch>
            <a:fillRect/>
          </a:stretch>
        </p:blipFill>
        <p:spPr>
          <a:xfrm>
            <a:off x="268325" y="1275225"/>
            <a:ext cx="5247231" cy="350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