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9" r:id="rId5"/>
    <p:sldId id="284" r:id="rId6"/>
    <p:sldId id="259" r:id="rId7"/>
    <p:sldId id="261" r:id="rId8"/>
    <p:sldId id="262" r:id="rId9"/>
    <p:sldId id="263" r:id="rId10"/>
    <p:sldId id="281" r:id="rId11"/>
    <p:sldId id="282" r:id="rId12"/>
    <p:sldId id="265" r:id="rId13"/>
    <p:sldId id="274" r:id="rId14"/>
    <p:sldId id="264" r:id="rId15"/>
    <p:sldId id="283" r:id="rId16"/>
    <p:sldId id="268" r:id="rId17"/>
    <p:sldId id="270" r:id="rId18"/>
    <p:sldId id="272" r:id="rId19"/>
    <p:sldId id="276" r:id="rId20"/>
    <p:sldId id="278" r:id="rId21"/>
    <p:sldId id="275" r:id="rId22"/>
    <p:sldId id="277" r:id="rId23"/>
    <p:sldId id="273" r:id="rId24"/>
    <p:sldId id="279" r:id="rId25"/>
    <p:sldId id="280" r:id="rId26"/>
    <p:sldId id="267" r:id="rId27"/>
    <p:sldId id="285" r:id="rId28"/>
    <p:sldId id="287" r:id="rId29"/>
    <p:sldId id="288" r:id="rId30"/>
    <p:sldId id="286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E1B-D78C-2DDD-51FB-62110B427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91F17-6234-FF87-F5B2-5CFC7669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9541-3301-39A2-F923-632A445A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A95-92F6-6AEF-FA2F-81E67A9A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F757-B931-746E-2719-FBF85DE5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18F2-61CE-EADD-516B-82CCB64B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632F-6F47-B9EA-34BF-66D0DDEA1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318E-BA74-ED1D-2A8B-467A5ACE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5388-B835-4E2F-978E-8742D85F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636D-BCF0-C233-281A-F7C46E67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7921D-4986-FE95-E6B1-0E9554F96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5CB1-F454-112C-6417-5BBD6A12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52E1-FDE7-B4F7-F1AD-C291DF9E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3226-8D57-89DF-538E-FBAE872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7118-A344-15F9-A35F-3B32C17B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8969-880E-F206-5AA9-E9F53467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D036-3FE4-9FEA-ED6C-CD7FEEEF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2E04-7B30-CEF1-EBF0-3C30254C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023F-5C2D-E01C-D559-B26EE009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332B-CD56-61DE-2222-807518D0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7656-3096-F543-E2C0-86191D79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961E-6875-D640-2662-6BCB5A66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1996-2237-C20C-0771-79F7B4FE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C1CF-3625-8141-7C13-082F252E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F893-689C-E181-698F-7A61EC1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AA1F-BFFF-76AF-634E-F12BD333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C60F-305F-6B4D-C053-D71D27144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D5F2-241B-2BC3-6363-9ED8C61D3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F411-2D05-E309-7DCF-00071E59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9852-B3CE-F4FB-D6D8-78D3D67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1687-057E-2F13-4426-D9E37BA8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8E08-9B07-1967-9263-2608BE39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8EA4-51AF-9160-0357-A971BD8D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0C2B-5D0D-826E-5BE5-0D03562A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87BE5-032A-BC73-0342-0E5E829F5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29ADF-E4F3-26F9-9562-F739DD2C0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A81F0-8123-688A-C976-FBA38F5B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79C6-2116-F620-DFEA-807BCBF9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80E00-B308-9FB9-0BED-37F6A80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B2AB-97B4-444A-D6D1-11FD53A6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71569-6182-1112-DAB0-8DAA2A75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D7938-42B9-8415-B2E9-4C789BC4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31D29-891D-E006-3F07-6166251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03084-392C-E922-AB99-D4DCACD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CE65-459D-8F41-36F4-C9A5EBF8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8280-08DF-D732-4ADB-33F85EAE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3806-FD2F-5F38-301A-8F309A44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A8D6-B7D8-B23E-FA4C-F55FB5AB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ABBBE-3A83-326C-A48A-FD7CB2DD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35A6-0781-7640-865A-262AB8CA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42B2-E122-5EF1-00D0-07C4E70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7C8B-9EB8-A031-72C7-C343898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68C3-FC64-2FF7-EA4D-D10D74B4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A1973-60AB-FA5A-8B0F-2EC554C16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1E69-3831-FA3C-61C2-179E2372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BC6-D623-62B2-E011-75E0BE3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C138-0703-4167-4D5A-34F8CE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F5E29-1B68-73B7-4F83-D009032B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DD367-9199-AE33-99DC-C87A932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672-1558-3B17-4310-8E356377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1455-39A6-374E-0170-7564778EA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FBF5-B427-495F-AB64-2506F1F2D6E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72B9-34B1-C05D-9CB1-0FC3702F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F450-C7FA-CB93-CC7B-C726A74D2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2BEE-C5B0-4FA9-BDE0-40F7840C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1C2-FDD2-DA6A-D532-A2F8B94B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657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sz="4800" dirty="0"/>
              <a:t>- Evolution of Big Data Technologies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4AEF-417F-7D26-7DF4-520B9B8A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2756"/>
            <a:ext cx="9144000" cy="1555044"/>
          </a:xfrm>
        </p:spPr>
        <p:txBody>
          <a:bodyPr/>
          <a:lstStyle/>
          <a:p>
            <a:r>
              <a:rPr lang="en-US" dirty="0"/>
              <a:t>Tseng-Ching James Shen, PhD</a:t>
            </a:r>
          </a:p>
        </p:txBody>
      </p:sp>
    </p:spTree>
    <p:extLst>
      <p:ext uri="{BB962C8B-B14F-4D97-AF65-F5344CB8AC3E}">
        <p14:creationId xmlns:p14="http://schemas.microsoft.com/office/powerpoint/2010/main" val="5206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87BD-DEB4-C258-6889-A8C78918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738"/>
          </a:xfrm>
        </p:spPr>
        <p:txBody>
          <a:bodyPr/>
          <a:lstStyle/>
          <a:p>
            <a:pPr algn="ctr"/>
            <a:r>
              <a:rPr lang="en-US" dirty="0"/>
              <a:t>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CD34-2179-43B7-B253-65367C41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864"/>
            <a:ext cx="10515600" cy="51150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Operational data are persisted in a SQL database.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Bank customers’ account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Insureds’ policy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Airline customer reservation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etc. </a:t>
            </a:r>
          </a:p>
          <a:p>
            <a:r>
              <a:rPr lang="en-US" dirty="0"/>
              <a:t>Users perform database transactions (CRUD) on the operational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Create/Update an Insured’s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new Insurance policy on an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 a policy change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Delete a vehicle from a policy </a:t>
            </a:r>
          </a:p>
          <a:p>
            <a:r>
              <a:rPr lang="en-US" i="1" dirty="0"/>
              <a:t>ACID</a:t>
            </a:r>
            <a:r>
              <a:rPr lang="en-US" dirty="0"/>
              <a:t> properties </a:t>
            </a:r>
          </a:p>
          <a:p>
            <a:r>
              <a:rPr lang="en-US" dirty="0"/>
              <a:t>Performance requirement: </a:t>
            </a:r>
            <a:r>
              <a:rPr lang="en-US" i="1" dirty="0"/>
              <a:t>split second </a:t>
            </a:r>
            <a:r>
              <a:rPr lang="en-US" dirty="0"/>
              <a:t>response time </a:t>
            </a:r>
          </a:p>
        </p:txBody>
      </p:sp>
    </p:spTree>
    <p:extLst>
      <p:ext uri="{BB962C8B-B14F-4D97-AF65-F5344CB8AC3E}">
        <p14:creationId xmlns:p14="http://schemas.microsoft.com/office/powerpoint/2010/main" val="336366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1425-2086-66B7-DDCB-9732EA28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368"/>
          </a:xfrm>
        </p:spPr>
        <p:txBody>
          <a:bodyPr/>
          <a:lstStyle/>
          <a:p>
            <a:pPr algn="ctr"/>
            <a:r>
              <a:rPr lang="en-US" dirty="0"/>
              <a:t>OLAP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1A41-6227-4E5B-C993-C1C8AD34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494"/>
            <a:ext cx="10515600" cy="4860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data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 data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Diagnostic data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Predictive data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Prescriptive data analytics</a:t>
            </a:r>
          </a:p>
          <a:p>
            <a:r>
              <a:rPr lang="en-US" dirty="0"/>
              <a:t>Historical data are persisted in a </a:t>
            </a:r>
            <a:r>
              <a:rPr lang="en-US" i="1" dirty="0"/>
              <a:t>Data Warehouse</a:t>
            </a:r>
            <a:r>
              <a:rPr lang="en-US" dirty="0"/>
              <a:t>, a specialized SQL database which is build with a </a:t>
            </a:r>
            <a:r>
              <a:rPr lang="en-US" i="1" dirty="0"/>
              <a:t>multi-dimensional model </a:t>
            </a:r>
          </a:p>
          <a:p>
            <a:r>
              <a:rPr lang="en-US" dirty="0"/>
              <a:t>Complicated SQL queries need to performed to generate OLAP reports (for descriptive analysis) </a:t>
            </a:r>
          </a:p>
          <a:p>
            <a:r>
              <a:rPr lang="en-US" dirty="0"/>
              <a:t>Machine learning model can be built on top of SQL data via a Programming API e.g., Python (for predictive analysis)</a:t>
            </a:r>
          </a:p>
          <a:p>
            <a:r>
              <a:rPr lang="en-US" dirty="0"/>
              <a:t>Performance requirements are different than OLTP – hours </a:t>
            </a:r>
          </a:p>
        </p:txBody>
      </p:sp>
    </p:spTree>
    <p:extLst>
      <p:ext uri="{BB962C8B-B14F-4D97-AF65-F5344CB8AC3E}">
        <p14:creationId xmlns:p14="http://schemas.microsoft.com/office/powerpoint/2010/main" val="140178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6244-9DA6-CBB0-C7DE-C156238D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020" y="282920"/>
            <a:ext cx="10515600" cy="775053"/>
          </a:xfrm>
        </p:spPr>
        <p:txBody>
          <a:bodyPr/>
          <a:lstStyle/>
          <a:p>
            <a:pPr algn="ctr"/>
            <a:r>
              <a:rPr lang="en-US" dirty="0"/>
              <a:t>IT Operational Diagram for SQL era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21529-0DB8-5B58-BD71-369CCEF434BB}"/>
              </a:ext>
            </a:extLst>
          </p:cNvPr>
          <p:cNvSpPr/>
          <p:nvPr/>
        </p:nvSpPr>
        <p:spPr>
          <a:xfrm>
            <a:off x="3462470" y="2116800"/>
            <a:ext cx="157353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46208-298C-824C-FEE0-53693C123B72}"/>
              </a:ext>
            </a:extLst>
          </p:cNvPr>
          <p:cNvSpPr/>
          <p:nvPr/>
        </p:nvSpPr>
        <p:spPr>
          <a:xfrm>
            <a:off x="7754435" y="2104100"/>
            <a:ext cx="1573530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A1D6F61-6E53-5601-E3C5-8E82BD190945}"/>
              </a:ext>
            </a:extLst>
          </p:cNvPr>
          <p:cNvSpPr/>
          <p:nvPr/>
        </p:nvSpPr>
        <p:spPr>
          <a:xfrm>
            <a:off x="3520255" y="5519765"/>
            <a:ext cx="1501775" cy="10972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A0D89-00DF-7CA1-1852-193D97B680A1}"/>
              </a:ext>
            </a:extLst>
          </p:cNvPr>
          <p:cNvSpPr/>
          <p:nvPr/>
        </p:nvSpPr>
        <p:spPr>
          <a:xfrm>
            <a:off x="3470090" y="4004655"/>
            <a:ext cx="1573530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34009-CE43-0D58-312F-815B1DAC5369}"/>
              </a:ext>
            </a:extLst>
          </p:cNvPr>
          <p:cNvSpPr/>
          <p:nvPr/>
        </p:nvSpPr>
        <p:spPr>
          <a:xfrm>
            <a:off x="7760785" y="3984970"/>
            <a:ext cx="1573530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7B90EEC-2A4A-5D8E-E070-4487B5439A0D}"/>
              </a:ext>
            </a:extLst>
          </p:cNvPr>
          <p:cNvSpPr/>
          <p:nvPr/>
        </p:nvSpPr>
        <p:spPr>
          <a:xfrm>
            <a:off x="7786820" y="5507065"/>
            <a:ext cx="1501775" cy="109728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326549F-D031-5133-5AFA-F8213402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205" y="2451948"/>
            <a:ext cx="1260475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OLTP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9093828-7901-07C7-411F-FF00D36A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541" y="2339867"/>
            <a:ext cx="1430338" cy="4699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Intelligence Application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162A1FB-62A8-D051-ECCD-1B9A359A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488" y="6055705"/>
            <a:ext cx="1077913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2BCDCEE-C58D-3985-F588-6B7FCCDE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44" y="4277942"/>
            <a:ext cx="1084262" cy="39703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>
                <a:latin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AAF9CF66-A758-6B75-0D78-3F8EB5AF7185}"/>
              </a:ext>
            </a:extLst>
          </p:cNvPr>
          <p:cNvSpPr/>
          <p:nvPr/>
        </p:nvSpPr>
        <p:spPr>
          <a:xfrm>
            <a:off x="5174430" y="4396450"/>
            <a:ext cx="253365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63C79464-F339-9F8E-804D-BB7846C3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21" y="4017426"/>
            <a:ext cx="2122487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Extract, Transform, Load Process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890E998E-E954-DA4C-369B-9ACC2954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488" y="4375184"/>
            <a:ext cx="1077912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DBMS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9972B-6449-9B30-8716-A095112FD8FE}"/>
              </a:ext>
            </a:extLst>
          </p:cNvPr>
          <p:cNvCxnSpPr/>
          <p:nvPr/>
        </p:nvCxnSpPr>
        <p:spPr>
          <a:xfrm>
            <a:off x="4227645" y="3168995"/>
            <a:ext cx="6350" cy="848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B6B1B9-488A-2725-3C5F-FFDF4AAC20BB}"/>
              </a:ext>
            </a:extLst>
          </p:cNvPr>
          <p:cNvCxnSpPr/>
          <p:nvPr/>
        </p:nvCxnSpPr>
        <p:spPr>
          <a:xfrm>
            <a:off x="8571045" y="3135340"/>
            <a:ext cx="6350" cy="8489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19C72A-A3FD-8E30-DAE7-AB20013D71A3}"/>
              </a:ext>
            </a:extLst>
          </p:cNvPr>
          <p:cNvCxnSpPr/>
          <p:nvPr/>
        </p:nvCxnSpPr>
        <p:spPr>
          <a:xfrm flipH="1">
            <a:off x="4194625" y="5049865"/>
            <a:ext cx="45085" cy="4502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9CD61-F4AB-0106-391D-6B593B4E164F}"/>
              </a:ext>
            </a:extLst>
          </p:cNvPr>
          <p:cNvCxnSpPr/>
          <p:nvPr/>
        </p:nvCxnSpPr>
        <p:spPr>
          <a:xfrm flipH="1">
            <a:off x="8557710" y="5035895"/>
            <a:ext cx="45085" cy="4502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06F23-898D-6021-785C-AA32660513DA}"/>
              </a:ext>
            </a:extLst>
          </p:cNvPr>
          <p:cNvCxnSpPr/>
          <p:nvPr/>
        </p:nvCxnSpPr>
        <p:spPr>
          <a:xfrm flipV="1">
            <a:off x="3221805" y="3593175"/>
            <a:ext cx="6550660" cy="12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>
            <a:extLst>
              <a:ext uri="{FF2B5EF4-FFF2-40B4-BE49-F238E27FC236}">
                <a16:creationId xmlns:a16="http://schemas.microsoft.com/office/drawing/2014/main" id="{675FB9FD-C36A-402A-1F9F-A3EBC1112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362" y="1301075"/>
            <a:ext cx="1554163" cy="457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Users, Application Admin etc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21E9483D-EFC3-40EC-7257-BFB8BA2A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837" y="1290875"/>
            <a:ext cx="1743075" cy="457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Managers, Data Scientists, Analysts etc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038CC2-AB4B-69FA-A2F4-A404EC5C5CF4}"/>
              </a:ext>
            </a:extLst>
          </p:cNvPr>
          <p:cNvCxnSpPr/>
          <p:nvPr/>
        </p:nvCxnSpPr>
        <p:spPr>
          <a:xfrm>
            <a:off x="4214310" y="1778980"/>
            <a:ext cx="6350" cy="33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4FEDB4-E287-20F8-367C-C511AFFD442A}"/>
              </a:ext>
            </a:extLst>
          </p:cNvPr>
          <p:cNvCxnSpPr/>
          <p:nvPr/>
        </p:nvCxnSpPr>
        <p:spPr>
          <a:xfrm>
            <a:off x="8531675" y="1766280"/>
            <a:ext cx="12700" cy="32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4">
            <a:extLst>
              <a:ext uri="{FF2B5EF4-FFF2-40B4-BE49-F238E27FC236}">
                <a16:creationId xmlns:a16="http://schemas.microsoft.com/office/drawing/2014/main" id="{84E88777-3C2E-5679-AE9A-B284611F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499" y="4342792"/>
            <a:ext cx="804863" cy="333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Admin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4289E-5320-D261-1AAC-2E64F42E471A}"/>
              </a:ext>
            </a:extLst>
          </p:cNvPr>
          <p:cNvCxnSpPr/>
          <p:nvPr/>
        </p:nvCxnSpPr>
        <p:spPr>
          <a:xfrm flipV="1">
            <a:off x="3084645" y="4509480"/>
            <a:ext cx="3848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6">
            <a:extLst>
              <a:ext uri="{FF2B5EF4-FFF2-40B4-BE49-F238E27FC236}">
                <a16:creationId xmlns:a16="http://schemas.microsoft.com/office/drawing/2014/main" id="{001E2552-B19F-8FBE-6519-3819227C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8060" y="4156183"/>
            <a:ext cx="882650" cy="6507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 Admin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84BC8-DACC-C0C5-C88E-0485BAD0EBB0}"/>
              </a:ext>
            </a:extLst>
          </p:cNvPr>
          <p:cNvCxnSpPr/>
          <p:nvPr/>
        </p:nvCxnSpPr>
        <p:spPr>
          <a:xfrm flipH="1">
            <a:off x="9341300" y="4470110"/>
            <a:ext cx="4635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8">
            <a:extLst>
              <a:ext uri="{FF2B5EF4-FFF2-40B4-BE49-F238E27FC236}">
                <a16:creationId xmlns:a16="http://schemas.microsoft.com/office/drawing/2014/main" id="{49A1996D-429E-E179-29E4-10FF6508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200" y="2413980"/>
            <a:ext cx="787400" cy="457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Developer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C69522-B3DD-05E3-BE1E-3D558E465D29}"/>
              </a:ext>
            </a:extLst>
          </p:cNvPr>
          <p:cNvCxnSpPr/>
          <p:nvPr/>
        </p:nvCxnSpPr>
        <p:spPr>
          <a:xfrm flipV="1">
            <a:off x="3066865" y="2643215"/>
            <a:ext cx="384810" cy="63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 Box 30">
            <a:extLst>
              <a:ext uri="{FF2B5EF4-FFF2-40B4-BE49-F238E27FC236}">
                <a16:creationId xmlns:a16="http://schemas.microsoft.com/office/drawing/2014/main" id="{A43DB6F4-C262-BA37-D8BB-8E2AC959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404" y="5015185"/>
            <a:ext cx="787400" cy="3079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3C9460-114B-05A5-54F7-5C8672AD5C2B}"/>
              </a:ext>
            </a:extLst>
          </p:cNvPr>
          <p:cNvCxnSpPr/>
          <p:nvPr/>
        </p:nvCxnSpPr>
        <p:spPr>
          <a:xfrm flipV="1">
            <a:off x="6381565" y="4574885"/>
            <a:ext cx="8255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2">
            <a:extLst>
              <a:ext uri="{FF2B5EF4-FFF2-40B4-BE49-F238E27FC236}">
                <a16:creationId xmlns:a16="http://schemas.microsoft.com/office/drawing/2014/main" id="{88E77F51-DA81-A631-FE77-C8FC6CFA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8" y="3208667"/>
            <a:ext cx="804862" cy="4746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Architect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EF8FD-F493-5A56-7710-2F2BD7478FA4}"/>
              </a:ext>
            </a:extLst>
          </p:cNvPr>
          <p:cNvCxnSpPr/>
          <p:nvPr/>
        </p:nvCxnSpPr>
        <p:spPr>
          <a:xfrm flipH="1">
            <a:off x="9353365" y="3581110"/>
            <a:ext cx="518160" cy="51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35FC81-E249-8343-9927-F5BACBC0D212}"/>
              </a:ext>
            </a:extLst>
          </p:cNvPr>
          <p:cNvCxnSpPr/>
          <p:nvPr/>
        </p:nvCxnSpPr>
        <p:spPr>
          <a:xfrm flipH="1" flipV="1">
            <a:off x="9336220" y="3132800"/>
            <a:ext cx="535305" cy="1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5E010DCD-D842-6B20-5868-36173DD04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10" y="89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B975EEA1-BEC5-5B9E-2AAC-282A56935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438" y="6055705"/>
            <a:ext cx="1077913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0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BB33-7C64-1F31-1C8B-F91AE895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897"/>
          </a:xfrm>
        </p:spPr>
        <p:txBody>
          <a:bodyPr/>
          <a:lstStyle/>
          <a:p>
            <a:pPr algn="ctr"/>
            <a:r>
              <a:rPr lang="en-US" dirty="0"/>
              <a:t>Big Data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B835-9FD2-82C0-03A3-30E78842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33"/>
            <a:ext cx="10515600" cy="4483630"/>
          </a:xfrm>
        </p:spPr>
        <p:txBody>
          <a:bodyPr/>
          <a:lstStyle/>
          <a:p>
            <a:r>
              <a:rPr lang="en-US" dirty="0"/>
              <a:t>Emergency of Big Data Applications</a:t>
            </a:r>
          </a:p>
          <a:p>
            <a:r>
              <a:rPr lang="en-US" dirty="0"/>
              <a:t>Characteristics of Big Data</a:t>
            </a:r>
          </a:p>
          <a:p>
            <a:r>
              <a:rPr lang="en-US" dirty="0"/>
              <a:t>Limitations of SQL for Big Data</a:t>
            </a:r>
          </a:p>
          <a:p>
            <a:r>
              <a:rPr lang="en-US" dirty="0"/>
              <a:t>Big Data Technologies</a:t>
            </a:r>
          </a:p>
          <a:p>
            <a:r>
              <a:rPr lang="en-US" dirty="0"/>
              <a:t>Overview of Hadoop Ecosystem</a:t>
            </a:r>
          </a:p>
          <a:p>
            <a:r>
              <a:rPr lang="en-US" dirty="0"/>
              <a:t>Overview of NoSQL DBMS</a:t>
            </a:r>
          </a:p>
        </p:txBody>
      </p:sp>
    </p:spTree>
    <p:extLst>
      <p:ext uri="{BB962C8B-B14F-4D97-AF65-F5344CB8AC3E}">
        <p14:creationId xmlns:p14="http://schemas.microsoft.com/office/powerpoint/2010/main" val="6248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7367-D86C-080A-10DE-F2AC28F9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154"/>
          </a:xfrm>
        </p:spPr>
        <p:txBody>
          <a:bodyPr/>
          <a:lstStyle/>
          <a:p>
            <a:pPr algn="ctr"/>
            <a:r>
              <a:rPr lang="en-US" dirty="0"/>
              <a:t>Emergency of Big Data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7F79-59E6-8B77-58C1-CEB11FDD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43"/>
            <a:ext cx="10515600" cy="4561105"/>
          </a:xfrm>
        </p:spPr>
        <p:txBody>
          <a:bodyPr>
            <a:normAutofit/>
          </a:bodyPr>
          <a:lstStyle/>
          <a:p>
            <a:r>
              <a:rPr lang="en-US" dirty="0"/>
              <a:t>Examples of Big Data applications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Google, Yahoo - Search Engine, Mail, Maps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Amazon - eCommerce, Cloud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Facebook - Social Media Application </a:t>
            </a:r>
          </a:p>
          <a:p>
            <a:r>
              <a:rPr lang="en-US" dirty="0"/>
              <a:t>Typical Big Date workloads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Real-time web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iOT devices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7588-1959-1192-B08D-8F2F634C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Characteristics of Big Data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0046-B999-40E3-2D47-DADB5934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Veracity</a:t>
            </a:r>
          </a:p>
          <a:p>
            <a:r>
              <a:rPr lang="en-US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7B83-9A44-509E-E595-781E12D2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183259"/>
          </a:xfrm>
        </p:spPr>
        <p:txBody>
          <a:bodyPr/>
          <a:lstStyle/>
          <a:p>
            <a:pPr algn="ctr"/>
            <a:r>
              <a:rPr lang="en-US" dirty="0"/>
              <a:t>Limitations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1D65-BF48-CBBF-ADA2-B2C487B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10515600" cy="4738307"/>
          </a:xfrm>
        </p:spPr>
        <p:txBody>
          <a:bodyPr>
            <a:normAutofit/>
          </a:bodyPr>
          <a:lstStyle/>
          <a:p>
            <a:r>
              <a:rPr lang="en-US" dirty="0"/>
              <a:t>Lack/Insufficiency of following support for standard SQL (*)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Unstructured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Multimedia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Text, email, webpages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Semi-structured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XML/JSON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Spatial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Graphs and networks </a:t>
            </a:r>
          </a:p>
          <a:p>
            <a:r>
              <a:rPr lang="en-US" dirty="0"/>
              <a:t>Lack of scalability</a:t>
            </a:r>
          </a:p>
          <a:p>
            <a:r>
              <a:rPr lang="en-US" dirty="0"/>
              <a:t>Mandatory schema definition </a:t>
            </a:r>
          </a:p>
          <a:p>
            <a:r>
              <a:rPr lang="en-US" dirty="0"/>
              <a:t>Mandatory usage of query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9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7D19-6F9C-3AF6-6ADB-4C93F516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3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Big Data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4277-B7FB-4407-7769-0B5B8CCD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321"/>
            <a:ext cx="10515600" cy="4097642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Effective support of non-structural or semi-structural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Highly scalable processing (via distributed processing) </a:t>
            </a:r>
          </a:p>
          <a:p>
            <a:r>
              <a:rPr lang="en-US" dirty="0"/>
              <a:t>Two major 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ecosystem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NoSQL 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CAC0-433C-36EF-3762-5A9001A2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Hadoop Ecosystem </a:t>
            </a:r>
            <a:br>
              <a:rPr lang="en-US" dirty="0"/>
            </a:br>
            <a:r>
              <a:rPr lang="en-US" sz="3600" dirty="0"/>
              <a:t>- History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8A3-A55A-2EA0-8F0E-2E4CFDA9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22"/>
            <a:ext cx="10515600" cy="497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Hadoop Distributed File System/MapReduce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Initially developed at Google for a project named Nutch (2003) to crawl and index millions of web pages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i="1" dirty="0"/>
              <a:t>storage engine (distributed file system) </a:t>
            </a:r>
            <a:r>
              <a:rPr lang="en-US" dirty="0"/>
              <a:t>and </a:t>
            </a:r>
            <a:r>
              <a:rPr lang="en-US" i="1" dirty="0"/>
              <a:t>processing</a:t>
            </a:r>
            <a:r>
              <a:rPr lang="en-US" dirty="0"/>
              <a:t> </a:t>
            </a:r>
            <a:r>
              <a:rPr lang="en-US" i="1" dirty="0"/>
              <a:t>(MapReduce) </a:t>
            </a:r>
            <a:r>
              <a:rPr lang="en-US" dirty="0"/>
              <a:t>parts which Nutch packaged as the core of </a:t>
            </a:r>
            <a:r>
              <a:rPr lang="en-US" b="1" dirty="0"/>
              <a:t>Hadoop</a:t>
            </a:r>
            <a:r>
              <a:rPr lang="en-US" dirty="0"/>
              <a:t> product at Yahoo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Apache open-source release in </a:t>
            </a:r>
            <a:r>
              <a:rPr lang="en-US" b="1" i="1" dirty="0"/>
              <a:t>2006</a:t>
            </a:r>
          </a:p>
          <a:p>
            <a:r>
              <a:rPr lang="en-US" dirty="0"/>
              <a:t>Pig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Initially developed at Yahoo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 built on top of MapReduce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applications with SQL-like interface to access data in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Apache open-source release in </a:t>
            </a:r>
            <a:r>
              <a:rPr lang="en-US" b="1" i="1" dirty="0"/>
              <a:t>2008</a:t>
            </a:r>
            <a:r>
              <a:rPr lang="en-US" dirty="0"/>
              <a:t> </a:t>
            </a:r>
          </a:p>
          <a:p>
            <a:r>
              <a:rPr lang="en-US" dirty="0"/>
              <a:t>Hive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Initially developed at Facebook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 built on top of MapReduce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applications with SQL-like interface, DDL, JDBC/ODBC interface to access data in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Apache open-source release in </a:t>
            </a:r>
            <a:r>
              <a:rPr lang="en-US" b="1" i="1" dirty="0"/>
              <a:t>2010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CAC0-433C-36EF-3762-5A9001A2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Hadoop Ecosystem </a:t>
            </a:r>
            <a:br>
              <a:rPr lang="en-US" dirty="0"/>
            </a:br>
            <a:r>
              <a:rPr lang="en-US" sz="3600" dirty="0"/>
              <a:t>- History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8A3-A55A-2EA0-8F0E-2E4CFDA9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5093051"/>
          </a:xfrm>
        </p:spPr>
        <p:txBody>
          <a:bodyPr>
            <a:normAutofit/>
          </a:bodyPr>
          <a:lstStyle/>
          <a:p>
            <a:r>
              <a:rPr lang="en-US" dirty="0"/>
              <a:t>YARN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 released as part of Hadoop 2.0 (2012)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a generic purpose distributed processing framework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Developers can build distributed applications with data persisted in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MapReduce re-implemented with YARN  </a:t>
            </a:r>
          </a:p>
          <a:p>
            <a:r>
              <a:rPr lang="en-US" dirty="0"/>
              <a:t>HBase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Initially developed by Powerset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NoSQL DBMS built on top of HDFS modeled after Google’s Bigtable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release in 2008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Facebook implemented its messaging platform using HBase in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D9DA-11DB-118D-46F0-699D4C64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989"/>
            <a:ext cx="10515600" cy="1214699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B191-265B-19F5-6122-8F9F95E5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891429"/>
            <a:ext cx="10098024" cy="4192379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  <a:p>
            <a:r>
              <a:rPr lang="en-US" dirty="0"/>
              <a:t>Evolution of DMBS for Business   </a:t>
            </a:r>
          </a:p>
          <a:p>
            <a:r>
              <a:rPr lang="en-US" dirty="0"/>
              <a:t>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381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CAC0-433C-36EF-3762-5A9001A2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Hadoop Ecosystem </a:t>
            </a:r>
            <a:br>
              <a:rPr lang="en-US" dirty="0"/>
            </a:br>
            <a:r>
              <a:rPr lang="en-US" sz="3600" dirty="0"/>
              <a:t>- History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8A3-A55A-2EA0-8F0E-2E4CFDA9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22"/>
            <a:ext cx="10515600" cy="50930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Mahout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 built on top of MapReduce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Implements a set of machine learning algorithms which can be applied on HDFS data in distributed fashion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open-source release in </a:t>
            </a:r>
            <a:r>
              <a:rPr lang="en-US" b="1" i="1" dirty="0"/>
              <a:t>2009</a:t>
            </a:r>
            <a:r>
              <a:rPr lang="en-US" dirty="0"/>
              <a:t> </a:t>
            </a:r>
          </a:p>
          <a:p>
            <a:r>
              <a:rPr lang="en-US" dirty="0"/>
              <a:t>Storm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 built on top of YARN for distributed stream processing (*)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open-source release in </a:t>
            </a:r>
            <a:r>
              <a:rPr lang="en-US" b="1" i="1" dirty="0"/>
              <a:t>2014</a:t>
            </a:r>
            <a:r>
              <a:rPr lang="en-US" dirty="0"/>
              <a:t> </a:t>
            </a:r>
          </a:p>
          <a:p>
            <a:r>
              <a:rPr lang="en-US" dirty="0"/>
              <a:t>Spark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Initially developed at UCB AMP Lab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open-source release in </a:t>
            </a:r>
            <a:r>
              <a:rPr lang="en-US" b="1" i="1" dirty="0"/>
              <a:t>2014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Unified analytics engine (for OLAP, Data Mining &amp; Online Streaming) which can run on top of YARN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F4F-C69D-A510-52E3-18964063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pPr algn="ctr"/>
            <a:r>
              <a:rPr lang="en-US" dirty="0"/>
              <a:t>Ecosystem Diagram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9D3ADE-E16D-B98C-0944-66A8A0C7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34393"/>
            <a:ext cx="8824094" cy="44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CBC-8CA7-9F86-E5AE-22FCC2F3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874"/>
          </a:xfrm>
        </p:spPr>
        <p:txBody>
          <a:bodyPr/>
          <a:lstStyle/>
          <a:p>
            <a:pPr algn="ctr"/>
            <a:r>
              <a:rPr lang="en-US" dirty="0"/>
              <a:t>Hadoop Ecosystem -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B888-93DD-E60B-FCC0-55338F20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90"/>
            <a:ext cx="10515600" cy="50591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HDFS (file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HBase (database) </a:t>
            </a:r>
          </a:p>
          <a:p>
            <a:r>
              <a:rPr lang="en-US" dirty="0"/>
              <a:t>Data Ingestion/collection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Sqoop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Kafka </a:t>
            </a:r>
          </a:p>
          <a:p>
            <a:r>
              <a:rPr lang="en-US" dirty="0"/>
              <a:t>Data Processing &amp;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MapReduce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Pig, Hive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Spark Core, SQL . Graph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Predictive Analysis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Mahout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Spark ML </a:t>
            </a:r>
          </a:p>
          <a:p>
            <a:r>
              <a:rPr lang="en-US" dirty="0"/>
              <a:t>Streaming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Spark Streaming </a:t>
            </a:r>
          </a:p>
        </p:txBody>
      </p:sp>
    </p:spTree>
    <p:extLst>
      <p:ext uri="{BB962C8B-B14F-4D97-AF65-F5344CB8AC3E}">
        <p14:creationId xmlns:p14="http://schemas.microsoft.com/office/powerpoint/2010/main" val="345984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838F-BE37-89C3-0377-B280BB74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386"/>
          </a:xfrm>
        </p:spPr>
        <p:txBody>
          <a:bodyPr/>
          <a:lstStyle/>
          <a:p>
            <a:pPr algn="ctr"/>
            <a:r>
              <a:rPr lang="en-US" dirty="0"/>
              <a:t>NoSQL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3CA3-E4DA-551C-014E-D9457D12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663722"/>
          </a:xfrm>
        </p:spPr>
        <p:txBody>
          <a:bodyPr>
            <a:normAutofit/>
          </a:bodyPr>
          <a:lstStyle/>
          <a:p>
            <a:r>
              <a:rPr lang="en-US" dirty="0"/>
              <a:t>Unlike SQL, NoSQL provides the following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Flexibility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Unstructured and semi-structured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Schema less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Horizontal scaling</a:t>
            </a:r>
          </a:p>
          <a:p>
            <a:r>
              <a:rPr lang="en-US" dirty="0"/>
              <a:t>NoSQL DBMS vs HDFS </a:t>
            </a:r>
          </a:p>
          <a:p>
            <a:r>
              <a:rPr lang="en-US" dirty="0"/>
              <a:t>Not all NoSQL databases support ACID properties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Single-document transaction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Weak consistency (vs strong consistency) </a:t>
            </a:r>
          </a:p>
        </p:txBody>
      </p:sp>
    </p:spTree>
    <p:extLst>
      <p:ext uri="{BB962C8B-B14F-4D97-AF65-F5344CB8AC3E}">
        <p14:creationId xmlns:p14="http://schemas.microsoft.com/office/powerpoint/2010/main" val="4126986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7259-3142-46D4-79B0-1145BD3A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4031"/>
          </a:xfrm>
        </p:spPr>
        <p:txBody>
          <a:bodyPr/>
          <a:lstStyle/>
          <a:p>
            <a:pPr algn="ctr"/>
            <a:r>
              <a:rPr lang="en-US" dirty="0"/>
              <a:t>NoSQL DBMS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2FCA-3D1F-26AC-32D8-16E33B03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717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storage for </a:t>
            </a:r>
            <a:r>
              <a:rPr lang="en-US" i="1" dirty="0"/>
              <a:t>real-time web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Google BigTable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Amazon Dynamo 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Facebook Cassandra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Mongo DB/CouchDB </a:t>
            </a:r>
          </a:p>
          <a:p>
            <a:r>
              <a:rPr lang="en-US" dirty="0"/>
              <a:t>Data analytics on NoSQL 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Move data to HDFS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Through connectors</a:t>
            </a:r>
          </a:p>
          <a:p>
            <a:r>
              <a:rPr lang="en-US" dirty="0"/>
              <a:t>Categories of NoSQL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Document-based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Key-value stores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Column-based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3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D18F-19A6-0215-3F13-7A88F4E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Big Data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5590-2180-1BCF-74B9-1D0B9907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Web-based real-time applications </a:t>
            </a:r>
          </a:p>
          <a:p>
            <a:r>
              <a:rPr lang="en-US" dirty="0"/>
              <a:t>Data Lake for OLAP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Built with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store data of various types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store data in its original format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Hadoop tools for the data analytics on Data Lake </a:t>
            </a:r>
          </a:p>
          <a:p>
            <a:r>
              <a:rPr lang="en-US" dirty="0"/>
              <a:t>On-line streaming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Real-time OLAP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Chapter 24 &amp; 25 of Textbook</a:t>
            </a:r>
          </a:p>
        </p:txBody>
      </p:sp>
    </p:spTree>
    <p:extLst>
      <p:ext uri="{BB962C8B-B14F-4D97-AF65-F5344CB8AC3E}">
        <p14:creationId xmlns:p14="http://schemas.microsoft.com/office/powerpoint/2010/main" val="78531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6244-9DA6-CBB0-C7DE-C156238D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26" y="198504"/>
            <a:ext cx="10515600" cy="875534"/>
          </a:xfrm>
        </p:spPr>
        <p:txBody>
          <a:bodyPr/>
          <a:lstStyle/>
          <a:p>
            <a:pPr algn="ctr"/>
            <a:r>
              <a:rPr lang="en-US" dirty="0"/>
              <a:t>IT Operational Diagram for Big Data 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C25E7-D0FD-6CB7-2D39-EE35A5DF3462}"/>
              </a:ext>
            </a:extLst>
          </p:cNvPr>
          <p:cNvSpPr/>
          <p:nvPr/>
        </p:nvSpPr>
        <p:spPr>
          <a:xfrm>
            <a:off x="4276167" y="2026441"/>
            <a:ext cx="157353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66DA7-3ECF-C6B7-C691-AA658CEA08A9}"/>
              </a:ext>
            </a:extLst>
          </p:cNvPr>
          <p:cNvSpPr/>
          <p:nvPr/>
        </p:nvSpPr>
        <p:spPr>
          <a:xfrm>
            <a:off x="7427057" y="1979930"/>
            <a:ext cx="1573530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3EB102D-7DCD-BD55-67A7-C4894B522843}"/>
              </a:ext>
            </a:extLst>
          </p:cNvPr>
          <p:cNvSpPr/>
          <p:nvPr/>
        </p:nvSpPr>
        <p:spPr>
          <a:xfrm>
            <a:off x="3499304" y="5382895"/>
            <a:ext cx="1501775" cy="10972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434C9-6E4F-E330-0ABD-DD2B2782618B}"/>
              </a:ext>
            </a:extLst>
          </p:cNvPr>
          <p:cNvSpPr/>
          <p:nvPr/>
        </p:nvSpPr>
        <p:spPr>
          <a:xfrm>
            <a:off x="3547425" y="3880485"/>
            <a:ext cx="1405533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D3978-F741-01AF-AA8C-1058A810186A}"/>
              </a:ext>
            </a:extLst>
          </p:cNvPr>
          <p:cNvSpPr/>
          <p:nvPr/>
        </p:nvSpPr>
        <p:spPr>
          <a:xfrm>
            <a:off x="7433407" y="3860800"/>
            <a:ext cx="1573530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9C7D9A2-0038-FD49-E231-87530014F99A}"/>
              </a:ext>
            </a:extLst>
          </p:cNvPr>
          <p:cNvSpPr/>
          <p:nvPr/>
        </p:nvSpPr>
        <p:spPr>
          <a:xfrm>
            <a:off x="7459442" y="5382895"/>
            <a:ext cx="1501775" cy="109728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C53A659-AC7B-F866-705C-10B2D3CC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318" y="2339634"/>
            <a:ext cx="1260475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OLTP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BB53673-2194-C31E-68BD-563927E5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163" y="2215697"/>
            <a:ext cx="1430338" cy="4699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Intelligence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5620B36-C911-D633-BBE5-74379AAA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537" y="5918835"/>
            <a:ext cx="1077913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E7DC553F-B61A-9BF9-1630-1F969F4B2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552" y="5876037"/>
            <a:ext cx="862181" cy="38887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Data Lake Storage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3F3962D0-C9C9-1E20-A013-3C788063A62F}"/>
              </a:ext>
            </a:extLst>
          </p:cNvPr>
          <p:cNvSpPr/>
          <p:nvPr/>
        </p:nvSpPr>
        <p:spPr>
          <a:xfrm>
            <a:off x="5099042" y="4250300"/>
            <a:ext cx="2281659" cy="2505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A4AA0799-1FD9-D029-3E66-49CAC797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472" y="3891211"/>
            <a:ext cx="1623219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Ingestion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97B8E384-4EFA-9A4B-0B62-EA21658D9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933" y="4205712"/>
            <a:ext cx="947102" cy="3333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DBMS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162576C4-8949-6C06-3D87-9866D52E1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972" y="4198620"/>
            <a:ext cx="1115693" cy="45021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Data lake Server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D6B2D-EA22-8939-B44C-318EC666901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250192" y="3078001"/>
            <a:ext cx="812740" cy="80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35BE1-E0B2-E2C7-BA57-F308C4EB521E}"/>
              </a:ext>
            </a:extLst>
          </p:cNvPr>
          <p:cNvCxnSpPr/>
          <p:nvPr/>
        </p:nvCxnSpPr>
        <p:spPr>
          <a:xfrm>
            <a:off x="8243667" y="3011170"/>
            <a:ext cx="6350" cy="8489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2A4AB0-3090-5D75-89FB-7318198A2BCE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4250192" y="4932045"/>
            <a:ext cx="0" cy="45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5F665-C5B2-94C9-0C41-F8308CDC9E6B}"/>
              </a:ext>
            </a:extLst>
          </p:cNvPr>
          <p:cNvCxnSpPr/>
          <p:nvPr/>
        </p:nvCxnSpPr>
        <p:spPr>
          <a:xfrm flipH="1">
            <a:off x="8230332" y="4911725"/>
            <a:ext cx="45085" cy="4502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690D51-5455-A0FE-F7D9-7F0A1048CB5B}"/>
              </a:ext>
            </a:extLst>
          </p:cNvPr>
          <p:cNvCxnSpPr>
            <a:cxnSpLocks/>
          </p:cNvCxnSpPr>
          <p:nvPr/>
        </p:nvCxnSpPr>
        <p:spPr>
          <a:xfrm>
            <a:off x="1251565" y="3432688"/>
            <a:ext cx="8193522" cy="36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CEA0C3-D24A-A330-2E97-E33F4ECF683A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4009369" y="1566253"/>
            <a:ext cx="1053563" cy="4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2BE32-4F3E-D585-742D-B2C5C69F114F}"/>
              </a:ext>
            </a:extLst>
          </p:cNvPr>
          <p:cNvCxnSpPr/>
          <p:nvPr/>
        </p:nvCxnSpPr>
        <p:spPr>
          <a:xfrm>
            <a:off x="8204297" y="1642110"/>
            <a:ext cx="12700" cy="32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4">
            <a:extLst>
              <a:ext uri="{FF2B5EF4-FFF2-40B4-BE49-F238E27FC236}">
                <a16:creationId xmlns:a16="http://schemas.microsoft.com/office/drawing/2014/main" id="{63AEA607-795A-F2FF-A0C8-8171D2D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20" y="4316588"/>
            <a:ext cx="804863" cy="3333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Admin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911945-A9C5-0C2B-BF78-4F5D33BD02AD}"/>
              </a:ext>
            </a:extLst>
          </p:cNvPr>
          <p:cNvCxnSpPr/>
          <p:nvPr/>
        </p:nvCxnSpPr>
        <p:spPr>
          <a:xfrm flipV="1">
            <a:off x="1251817" y="4494530"/>
            <a:ext cx="3848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6">
            <a:extLst>
              <a:ext uri="{FF2B5EF4-FFF2-40B4-BE49-F238E27FC236}">
                <a16:creationId xmlns:a16="http://schemas.microsoft.com/office/drawing/2014/main" id="{20F9BEDF-F8CF-9D1A-453B-D9B02CA5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472" y="4134215"/>
            <a:ext cx="882650" cy="438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Lake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C727F-0350-A82B-EE85-0914403EE6BA}"/>
              </a:ext>
            </a:extLst>
          </p:cNvPr>
          <p:cNvCxnSpPr/>
          <p:nvPr/>
        </p:nvCxnSpPr>
        <p:spPr>
          <a:xfrm flipH="1">
            <a:off x="9013922" y="4345940"/>
            <a:ext cx="4635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E3EC3E7D-BF69-2839-454C-FBB36B67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88" y="2312812"/>
            <a:ext cx="7874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Developer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C0EB2E-0484-0BC6-58BB-73B3001B7E55}"/>
              </a:ext>
            </a:extLst>
          </p:cNvPr>
          <p:cNvCxnSpPr/>
          <p:nvPr/>
        </p:nvCxnSpPr>
        <p:spPr>
          <a:xfrm flipV="1">
            <a:off x="1470575" y="2526073"/>
            <a:ext cx="384810" cy="63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 Box 30">
            <a:extLst>
              <a:ext uri="{FF2B5EF4-FFF2-40B4-BE49-F238E27FC236}">
                <a16:creationId xmlns:a16="http://schemas.microsoft.com/office/drawing/2014/main" id="{E1BC1A2A-6ACA-CB8A-6A16-1159D6F2C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026" y="4891015"/>
            <a:ext cx="787400" cy="307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6F6E77-7358-C13C-3947-7F3EF237FAEE}"/>
              </a:ext>
            </a:extLst>
          </p:cNvPr>
          <p:cNvCxnSpPr/>
          <p:nvPr/>
        </p:nvCxnSpPr>
        <p:spPr>
          <a:xfrm flipV="1">
            <a:off x="6054187" y="4450715"/>
            <a:ext cx="8255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2">
            <a:extLst>
              <a:ext uri="{FF2B5EF4-FFF2-40B4-BE49-F238E27FC236}">
                <a16:creationId xmlns:a16="http://schemas.microsoft.com/office/drawing/2014/main" id="{152B2118-FB02-1007-6025-20D24CDE5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8470" y="3084497"/>
            <a:ext cx="804862" cy="4746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Architect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EBA1B-CA93-6989-6947-F0326F82B2A0}"/>
              </a:ext>
            </a:extLst>
          </p:cNvPr>
          <p:cNvCxnSpPr>
            <a:cxnSpLocks/>
            <a:stCxn id="34" idx="1"/>
            <a:endCxn id="9" idx="3"/>
          </p:cNvCxnSpPr>
          <p:nvPr/>
        </p:nvCxnSpPr>
        <p:spPr>
          <a:xfrm flipH="1">
            <a:off x="9006937" y="3321828"/>
            <a:ext cx="561533" cy="106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4B2E3B-1B68-5224-3BE0-6DCCD300164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9008842" y="3008630"/>
            <a:ext cx="559628" cy="3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0">
            <a:extLst>
              <a:ext uri="{FF2B5EF4-FFF2-40B4-BE49-F238E27FC236}">
                <a16:creationId xmlns:a16="http://schemas.microsoft.com/office/drawing/2014/main" id="{0C6E5891-E69F-7FEF-1F15-9569FC6FD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287" y="1109053"/>
            <a:ext cx="1554163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Users, Application Admin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7596BA75-60B2-8043-C7B8-A68F1B14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108" y="1176656"/>
            <a:ext cx="174307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Managers, Data Scientists, Analysts etc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CC2BBE-603D-EE7B-23A7-7B63F5031838}"/>
              </a:ext>
            </a:extLst>
          </p:cNvPr>
          <p:cNvSpPr/>
          <p:nvPr/>
        </p:nvSpPr>
        <p:spPr>
          <a:xfrm>
            <a:off x="1855385" y="3899359"/>
            <a:ext cx="1405533" cy="105156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EA612661-5ED5-3D68-B181-945DD4DA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600" y="4059414"/>
            <a:ext cx="947102" cy="67593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DBMS or Streaming Processing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97179776-01C6-D731-636A-036E8A4E2661}"/>
              </a:ext>
            </a:extLst>
          </p:cNvPr>
          <p:cNvSpPr/>
          <p:nvPr/>
        </p:nvSpPr>
        <p:spPr>
          <a:xfrm>
            <a:off x="1732849" y="5386423"/>
            <a:ext cx="1501775" cy="10972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5D11E044-945B-11F7-DA8D-C90E075D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779" y="5770826"/>
            <a:ext cx="1077913" cy="59929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or HDFS Storage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157CF8-FDB1-5CE7-63CC-2EB34BB10AD4}"/>
              </a:ext>
            </a:extLst>
          </p:cNvPr>
          <p:cNvCxnSpPr>
            <a:stCxn id="46" idx="2"/>
            <a:endCxn id="50" idx="1"/>
          </p:cNvCxnSpPr>
          <p:nvPr/>
        </p:nvCxnSpPr>
        <p:spPr>
          <a:xfrm flipH="1">
            <a:off x="2483737" y="4950919"/>
            <a:ext cx="74415" cy="43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0172F4-CD50-7D1E-1191-453C718BD987}"/>
              </a:ext>
            </a:extLst>
          </p:cNvPr>
          <p:cNvSpPr/>
          <p:nvPr/>
        </p:nvSpPr>
        <p:spPr>
          <a:xfrm>
            <a:off x="2102862" y="2026441"/>
            <a:ext cx="157353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A8A064FF-259F-D92E-9623-B88CE109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721" y="2215697"/>
            <a:ext cx="1185583" cy="710261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Realtime Web/Stream Processing Applications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E0569-E5AC-0C0A-2AA2-930E3F2D6075}"/>
              </a:ext>
            </a:extLst>
          </p:cNvPr>
          <p:cNvCxnSpPr>
            <a:stCxn id="56" idx="2"/>
            <a:endCxn id="46" idx="0"/>
          </p:cNvCxnSpPr>
          <p:nvPr/>
        </p:nvCxnSpPr>
        <p:spPr>
          <a:xfrm flipH="1">
            <a:off x="2558152" y="3078001"/>
            <a:ext cx="331475" cy="821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D03074-583C-644E-04BE-D5C90DF4DA5B}"/>
              </a:ext>
            </a:extLst>
          </p:cNvPr>
          <p:cNvCxnSpPr>
            <a:stCxn id="37" idx="2"/>
            <a:endCxn id="56" idx="0"/>
          </p:cNvCxnSpPr>
          <p:nvPr/>
        </p:nvCxnSpPr>
        <p:spPr>
          <a:xfrm flipH="1">
            <a:off x="2889627" y="1566253"/>
            <a:ext cx="1119742" cy="4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5D07F2A-F09E-8D7E-87D6-40F4914FE207}"/>
              </a:ext>
            </a:extLst>
          </p:cNvPr>
          <p:cNvSpPr/>
          <p:nvPr/>
        </p:nvSpPr>
        <p:spPr>
          <a:xfrm>
            <a:off x="1674093" y="3597860"/>
            <a:ext cx="3424949" cy="153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692AFC-F9A0-6E46-AF6B-DC2587613DC6}"/>
              </a:ext>
            </a:extLst>
          </p:cNvPr>
          <p:cNvSpPr/>
          <p:nvPr/>
        </p:nvSpPr>
        <p:spPr>
          <a:xfrm>
            <a:off x="1855385" y="1841086"/>
            <a:ext cx="4341325" cy="143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Box 20">
            <a:extLst>
              <a:ext uri="{FF2B5EF4-FFF2-40B4-BE49-F238E27FC236}">
                <a16:creationId xmlns:a16="http://schemas.microsoft.com/office/drawing/2014/main" id="{760A3095-EA55-75B8-0DC6-C3A0CB9C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42" y="1176190"/>
            <a:ext cx="1180465" cy="3100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iOT Devices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073C05-9088-596C-5B03-F25ED25CB0E8}"/>
              </a:ext>
            </a:extLst>
          </p:cNvPr>
          <p:cNvCxnSpPr>
            <a:stCxn id="69" idx="2"/>
            <a:endCxn id="56" idx="0"/>
          </p:cNvCxnSpPr>
          <p:nvPr/>
        </p:nvCxnSpPr>
        <p:spPr>
          <a:xfrm>
            <a:off x="2294775" y="1486225"/>
            <a:ext cx="594852" cy="5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0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7CD2-2940-317C-EE68-6FDBA1D7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387"/>
          </a:xfrm>
        </p:spPr>
        <p:txBody>
          <a:bodyPr/>
          <a:lstStyle/>
          <a:p>
            <a:pPr algn="ctr"/>
            <a:r>
              <a:rPr lang="en-US" dirty="0"/>
              <a:t>Data Lake – Data Ingestion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2B162-B15F-BCBA-08AD-FEDDA299646D}"/>
              </a:ext>
            </a:extLst>
          </p:cNvPr>
          <p:cNvSpPr/>
          <p:nvPr/>
        </p:nvSpPr>
        <p:spPr>
          <a:xfrm>
            <a:off x="2297562" y="2446912"/>
            <a:ext cx="1723696" cy="2573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78B18-D58D-4094-3893-0AD2068D7293}"/>
              </a:ext>
            </a:extLst>
          </p:cNvPr>
          <p:cNvSpPr/>
          <p:nvPr/>
        </p:nvSpPr>
        <p:spPr>
          <a:xfrm>
            <a:off x="6970461" y="4040512"/>
            <a:ext cx="3413760" cy="1037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46F9-B0A3-E138-1598-990EB16DE735}"/>
              </a:ext>
            </a:extLst>
          </p:cNvPr>
          <p:cNvSpPr/>
          <p:nvPr/>
        </p:nvSpPr>
        <p:spPr>
          <a:xfrm>
            <a:off x="6970461" y="3231931"/>
            <a:ext cx="1463040" cy="8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7ABF3-3AB8-38E7-83DF-4FB13971D142}"/>
              </a:ext>
            </a:extLst>
          </p:cNvPr>
          <p:cNvSpPr/>
          <p:nvPr/>
        </p:nvSpPr>
        <p:spPr>
          <a:xfrm>
            <a:off x="8433501" y="2317531"/>
            <a:ext cx="1950720" cy="1738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A1C54-8275-7E16-836E-E62CE30F3082}"/>
              </a:ext>
            </a:extLst>
          </p:cNvPr>
          <p:cNvSpPr/>
          <p:nvPr/>
        </p:nvSpPr>
        <p:spPr>
          <a:xfrm>
            <a:off x="4849475" y="2446912"/>
            <a:ext cx="1238118" cy="2573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0834B-764D-6D4E-7E93-8348AFE80226}"/>
              </a:ext>
            </a:extLst>
          </p:cNvPr>
          <p:cNvSpPr txBox="1"/>
          <p:nvPr/>
        </p:nvSpPr>
        <p:spPr>
          <a:xfrm>
            <a:off x="2647030" y="3535996"/>
            <a:ext cx="10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B0FD-EE38-2E90-6C0E-67317A30DDD1}"/>
              </a:ext>
            </a:extLst>
          </p:cNvPr>
          <p:cNvSpPr txBox="1"/>
          <p:nvPr/>
        </p:nvSpPr>
        <p:spPr>
          <a:xfrm>
            <a:off x="5098572" y="3535996"/>
            <a:ext cx="828217" cy="3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F5FB4-E586-F689-E604-4806AC4CFE81}"/>
              </a:ext>
            </a:extLst>
          </p:cNvPr>
          <p:cNvSpPr txBox="1"/>
          <p:nvPr/>
        </p:nvSpPr>
        <p:spPr>
          <a:xfrm>
            <a:off x="8384102" y="4380374"/>
            <a:ext cx="10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8932A-9EA4-2262-2544-B87F31EC1C3B}"/>
              </a:ext>
            </a:extLst>
          </p:cNvPr>
          <p:cNvSpPr txBox="1"/>
          <p:nvPr/>
        </p:nvSpPr>
        <p:spPr>
          <a:xfrm>
            <a:off x="7408742" y="3413669"/>
            <a:ext cx="10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6160C-E1D6-B670-66F1-7D1E9D3227EE}"/>
              </a:ext>
            </a:extLst>
          </p:cNvPr>
          <p:cNvSpPr txBox="1"/>
          <p:nvPr/>
        </p:nvSpPr>
        <p:spPr>
          <a:xfrm>
            <a:off x="9074629" y="3018948"/>
            <a:ext cx="94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2DDFB-9803-F6F4-87CC-F5417056E71B}"/>
              </a:ext>
            </a:extLst>
          </p:cNvPr>
          <p:cNvSpPr/>
          <p:nvPr/>
        </p:nvSpPr>
        <p:spPr>
          <a:xfrm>
            <a:off x="6709805" y="1970690"/>
            <a:ext cx="4215698" cy="34999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DEDCE-9543-C8FA-6DA0-030CC3C514A9}"/>
              </a:ext>
            </a:extLst>
          </p:cNvPr>
          <p:cNvSpPr txBox="1"/>
          <p:nvPr/>
        </p:nvSpPr>
        <p:spPr>
          <a:xfrm>
            <a:off x="8305273" y="5652370"/>
            <a:ext cx="157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Lake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D6A37-4739-C4A8-D334-1BF006C5E13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021258" y="3733642"/>
            <a:ext cx="8282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2A950-7760-B34C-31A6-2D22946E0079}"/>
              </a:ext>
            </a:extLst>
          </p:cNvPr>
          <p:cNvCxnSpPr/>
          <p:nvPr/>
        </p:nvCxnSpPr>
        <p:spPr>
          <a:xfrm>
            <a:off x="6087593" y="2900855"/>
            <a:ext cx="23459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B2FF40-19AC-C43D-42F8-93DEB31E4BC2}"/>
              </a:ext>
            </a:extLst>
          </p:cNvPr>
          <p:cNvCxnSpPr/>
          <p:nvPr/>
        </p:nvCxnSpPr>
        <p:spPr>
          <a:xfrm>
            <a:off x="6096000" y="3733642"/>
            <a:ext cx="9144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0CAFA-710B-347E-E73B-5DC2DA86CC65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087593" y="3646091"/>
            <a:ext cx="882868" cy="875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F9DFCB-4584-FF07-0DCC-2207CE9B72CE}"/>
              </a:ext>
            </a:extLst>
          </p:cNvPr>
          <p:cNvSpPr txBox="1"/>
          <p:nvPr/>
        </p:nvSpPr>
        <p:spPr>
          <a:xfrm>
            <a:off x="1622271" y="1487789"/>
            <a:ext cx="1723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Scenario I - </a:t>
            </a:r>
          </a:p>
        </p:txBody>
      </p:sp>
    </p:spTree>
    <p:extLst>
      <p:ext uri="{BB962C8B-B14F-4D97-AF65-F5344CB8AC3E}">
        <p14:creationId xmlns:p14="http://schemas.microsoft.com/office/powerpoint/2010/main" val="185361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A70F-5013-5653-FAD7-09EECB01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537"/>
          </a:xfrm>
        </p:spPr>
        <p:txBody>
          <a:bodyPr/>
          <a:lstStyle/>
          <a:p>
            <a:pPr algn="ctr"/>
            <a:r>
              <a:rPr lang="en-US" dirty="0"/>
              <a:t>Data Lake – Data Ingestion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D569F-E3F6-40EF-E207-B1785BEACFC8}"/>
              </a:ext>
            </a:extLst>
          </p:cNvPr>
          <p:cNvSpPr/>
          <p:nvPr/>
        </p:nvSpPr>
        <p:spPr>
          <a:xfrm>
            <a:off x="1971740" y="2446912"/>
            <a:ext cx="2049518" cy="3023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ABDAE-0E26-AEC6-A4D2-90C5BFEBF9E2}"/>
              </a:ext>
            </a:extLst>
          </p:cNvPr>
          <p:cNvSpPr/>
          <p:nvPr/>
        </p:nvSpPr>
        <p:spPr>
          <a:xfrm>
            <a:off x="7800780" y="2304184"/>
            <a:ext cx="1950720" cy="701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B5C02A-B859-50E9-B25B-3D5E5F7622E0}"/>
              </a:ext>
            </a:extLst>
          </p:cNvPr>
          <p:cNvSpPr/>
          <p:nvPr/>
        </p:nvSpPr>
        <p:spPr>
          <a:xfrm>
            <a:off x="4849475" y="2446912"/>
            <a:ext cx="1238118" cy="3023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62F52-8BFA-F194-8BAA-F5CDF44FE67B}"/>
              </a:ext>
            </a:extLst>
          </p:cNvPr>
          <p:cNvSpPr txBox="1"/>
          <p:nvPr/>
        </p:nvSpPr>
        <p:spPr>
          <a:xfrm>
            <a:off x="2280745" y="2618231"/>
            <a:ext cx="13910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A8B50-34A2-F30C-9DB5-9F7894FBE4A5}"/>
              </a:ext>
            </a:extLst>
          </p:cNvPr>
          <p:cNvSpPr txBox="1"/>
          <p:nvPr/>
        </p:nvSpPr>
        <p:spPr>
          <a:xfrm>
            <a:off x="5119325" y="3720662"/>
            <a:ext cx="828217" cy="3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80E25-2E36-6DDC-8147-B2979B5B8763}"/>
              </a:ext>
            </a:extLst>
          </p:cNvPr>
          <p:cNvSpPr txBox="1"/>
          <p:nvPr/>
        </p:nvSpPr>
        <p:spPr>
          <a:xfrm>
            <a:off x="8119241" y="2433565"/>
            <a:ext cx="14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HBase Sink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93EE0-68EE-9ADE-53A6-EAD5DB855F66}"/>
              </a:ext>
            </a:extLst>
          </p:cNvPr>
          <p:cNvSpPr/>
          <p:nvPr/>
        </p:nvSpPr>
        <p:spPr>
          <a:xfrm>
            <a:off x="6709805" y="1970690"/>
            <a:ext cx="4215698" cy="34999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C4AC8-3C50-7593-2253-216F8C68EE2F}"/>
              </a:ext>
            </a:extLst>
          </p:cNvPr>
          <p:cNvSpPr txBox="1"/>
          <p:nvPr/>
        </p:nvSpPr>
        <p:spPr>
          <a:xfrm>
            <a:off x="8305273" y="5652370"/>
            <a:ext cx="157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B1E196-0E25-C254-548F-EBE899B0CEE7}"/>
              </a:ext>
            </a:extLst>
          </p:cNvPr>
          <p:cNvCxnSpPr>
            <a:cxnSpLocks/>
          </p:cNvCxnSpPr>
          <p:nvPr/>
        </p:nvCxnSpPr>
        <p:spPr>
          <a:xfrm>
            <a:off x="6104409" y="3958773"/>
            <a:ext cx="613805" cy="185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980B0B-48FA-BB09-0E24-F9D78443E716}"/>
              </a:ext>
            </a:extLst>
          </p:cNvPr>
          <p:cNvSpPr txBox="1"/>
          <p:nvPr/>
        </p:nvSpPr>
        <p:spPr>
          <a:xfrm>
            <a:off x="1622271" y="1487789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Scenario II -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CFC142-5C36-F801-E572-6185531188EF}"/>
              </a:ext>
            </a:extLst>
          </p:cNvPr>
          <p:cNvSpPr/>
          <p:nvPr/>
        </p:nvSpPr>
        <p:spPr>
          <a:xfrm>
            <a:off x="7834938" y="3338925"/>
            <a:ext cx="1950720" cy="701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40F4F-55DD-5BA2-80AE-22C4F36A5685}"/>
              </a:ext>
            </a:extLst>
          </p:cNvPr>
          <p:cNvSpPr txBox="1"/>
          <p:nvPr/>
        </p:nvSpPr>
        <p:spPr>
          <a:xfrm>
            <a:off x="8269012" y="3504967"/>
            <a:ext cx="12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Sink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E0A0EE-2A34-0E9B-28A1-B3AA9A52B93F}"/>
              </a:ext>
            </a:extLst>
          </p:cNvPr>
          <p:cNvSpPr/>
          <p:nvPr/>
        </p:nvSpPr>
        <p:spPr>
          <a:xfrm>
            <a:off x="7850703" y="4408865"/>
            <a:ext cx="1950720" cy="701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C8592-376D-1DA9-FB32-5B884C98A0DE}"/>
              </a:ext>
            </a:extLst>
          </p:cNvPr>
          <p:cNvSpPr txBox="1"/>
          <p:nvPr/>
        </p:nvSpPr>
        <p:spPr>
          <a:xfrm>
            <a:off x="8169164" y="4538246"/>
            <a:ext cx="14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Sink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97FA18-F0B4-57DB-CFF5-73AA5565C859}"/>
              </a:ext>
            </a:extLst>
          </p:cNvPr>
          <p:cNvSpPr txBox="1"/>
          <p:nvPr/>
        </p:nvSpPr>
        <p:spPr>
          <a:xfrm>
            <a:off x="2280745" y="3177273"/>
            <a:ext cx="167798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Syslog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69ABB7-F8A7-62E4-EE66-510670B99FC7}"/>
              </a:ext>
            </a:extLst>
          </p:cNvPr>
          <p:cNvSpPr txBox="1"/>
          <p:nvPr/>
        </p:nvSpPr>
        <p:spPr>
          <a:xfrm>
            <a:off x="2300977" y="3774107"/>
            <a:ext cx="13910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JMS Source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92AFC-ECE8-397B-6742-708CCC32ED3D}"/>
              </a:ext>
            </a:extLst>
          </p:cNvPr>
          <p:cNvSpPr txBox="1"/>
          <p:nvPr/>
        </p:nvSpPr>
        <p:spPr>
          <a:xfrm>
            <a:off x="2304393" y="4651039"/>
            <a:ext cx="14210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Source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6C6276-1E6E-F007-4EDB-1A52A11C9F0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021258" y="3958773"/>
            <a:ext cx="8282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9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2689-376B-4F11-88AB-9412AF2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Analytics on Data Lake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DD1B8-E365-48A2-3A31-374BC16A5019}"/>
              </a:ext>
            </a:extLst>
          </p:cNvPr>
          <p:cNvSpPr/>
          <p:nvPr/>
        </p:nvSpPr>
        <p:spPr>
          <a:xfrm>
            <a:off x="1623848" y="2207172"/>
            <a:ext cx="2538248" cy="302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EC873-BBDC-9A9C-B5AD-77988FF886D6}"/>
              </a:ext>
            </a:extLst>
          </p:cNvPr>
          <p:cNvSpPr/>
          <p:nvPr/>
        </p:nvSpPr>
        <p:spPr>
          <a:xfrm>
            <a:off x="5021316" y="1939157"/>
            <a:ext cx="2149367" cy="2175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FE066-68E0-ECC0-BFD5-CED1A9E930BF}"/>
              </a:ext>
            </a:extLst>
          </p:cNvPr>
          <p:cNvSpPr/>
          <p:nvPr/>
        </p:nvSpPr>
        <p:spPr>
          <a:xfrm>
            <a:off x="5021316" y="4441049"/>
            <a:ext cx="2149367" cy="130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B70AF-4432-7E00-0BD4-9258B6BDB196}"/>
              </a:ext>
            </a:extLst>
          </p:cNvPr>
          <p:cNvSpPr/>
          <p:nvPr/>
        </p:nvSpPr>
        <p:spPr>
          <a:xfrm>
            <a:off x="8029901" y="1939157"/>
            <a:ext cx="2149367" cy="178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9FD1-F460-2161-232F-7A17B3F60C68}"/>
              </a:ext>
            </a:extLst>
          </p:cNvPr>
          <p:cNvSpPr/>
          <p:nvPr/>
        </p:nvSpPr>
        <p:spPr>
          <a:xfrm>
            <a:off x="8029901" y="4225159"/>
            <a:ext cx="2149367" cy="15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41E44-CF36-2BB1-E503-6E1369AD8678}"/>
              </a:ext>
            </a:extLst>
          </p:cNvPr>
          <p:cNvSpPr txBox="1"/>
          <p:nvPr/>
        </p:nvSpPr>
        <p:spPr>
          <a:xfrm>
            <a:off x="2349063" y="3535994"/>
            <a:ext cx="13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17EE4E-10A2-5D2F-1661-C5820B1696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62096" y="3026979"/>
            <a:ext cx="859220" cy="693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310FD-532E-43BB-7788-72E7540615C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62096" y="3720662"/>
            <a:ext cx="859220" cy="13751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43B7E5-B388-0855-421B-25D2AF7B93D6}"/>
              </a:ext>
            </a:extLst>
          </p:cNvPr>
          <p:cNvSpPr txBox="1"/>
          <p:nvPr/>
        </p:nvSpPr>
        <p:spPr>
          <a:xfrm>
            <a:off x="5425964" y="2076941"/>
            <a:ext cx="1340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AA58A-BB1F-FA93-FE0F-2F79B8A3CA07}"/>
              </a:ext>
            </a:extLst>
          </p:cNvPr>
          <p:cNvSpPr txBox="1"/>
          <p:nvPr/>
        </p:nvSpPr>
        <p:spPr>
          <a:xfrm>
            <a:off x="5425963" y="3429000"/>
            <a:ext cx="1340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Spark 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B0D96-03BE-6CE3-4F26-6FF89244A9B4}"/>
              </a:ext>
            </a:extLst>
          </p:cNvPr>
          <p:cNvSpPr txBox="1"/>
          <p:nvPr/>
        </p:nvSpPr>
        <p:spPr>
          <a:xfrm>
            <a:off x="5425962" y="2640393"/>
            <a:ext cx="1340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AA66-FD88-6E1E-BF97-D7058E8A676F}"/>
              </a:ext>
            </a:extLst>
          </p:cNvPr>
          <p:cNvSpPr txBox="1"/>
          <p:nvPr/>
        </p:nvSpPr>
        <p:spPr>
          <a:xfrm>
            <a:off x="5425961" y="3038308"/>
            <a:ext cx="13400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F2B1E-6342-671D-83D7-8D46A5C2FE50}"/>
              </a:ext>
            </a:extLst>
          </p:cNvPr>
          <p:cNvSpPr txBox="1"/>
          <p:nvPr/>
        </p:nvSpPr>
        <p:spPr>
          <a:xfrm>
            <a:off x="5425960" y="5213951"/>
            <a:ext cx="1340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Spark 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5E499-D663-9423-5086-66AC77946C32}"/>
              </a:ext>
            </a:extLst>
          </p:cNvPr>
          <p:cNvSpPr txBox="1"/>
          <p:nvPr/>
        </p:nvSpPr>
        <p:spPr>
          <a:xfrm>
            <a:off x="5425960" y="4618565"/>
            <a:ext cx="1340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Mahout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A7BF0-70FB-EC83-DEE4-9AB47E03BD1B}"/>
              </a:ext>
            </a:extLst>
          </p:cNvPr>
          <p:cNvSpPr txBox="1"/>
          <p:nvPr/>
        </p:nvSpPr>
        <p:spPr>
          <a:xfrm>
            <a:off x="8339955" y="2501893"/>
            <a:ext cx="15292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3A0D9-9F4D-0E2A-F0D3-7519DBE6672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170683" y="2829909"/>
            <a:ext cx="859218" cy="1970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B0D43-3374-AD33-6976-5CC3F967C1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170683" y="4987898"/>
            <a:ext cx="859218" cy="1079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F5D0E3-676C-2824-4425-876CD20872CB}"/>
              </a:ext>
            </a:extLst>
          </p:cNvPr>
          <p:cNvSpPr txBox="1"/>
          <p:nvPr/>
        </p:nvSpPr>
        <p:spPr>
          <a:xfrm>
            <a:off x="8526505" y="4451563"/>
            <a:ext cx="1248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SQL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56409-80E6-5F1C-3D20-5E06C7D24A98}"/>
              </a:ext>
            </a:extLst>
          </p:cNvPr>
          <p:cNvSpPr txBox="1"/>
          <p:nvPr/>
        </p:nvSpPr>
        <p:spPr>
          <a:xfrm>
            <a:off x="8526504" y="5133367"/>
            <a:ext cx="1248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NoSQL DB</a:t>
            </a:r>
          </a:p>
        </p:txBody>
      </p:sp>
    </p:spTree>
    <p:extLst>
      <p:ext uri="{BB962C8B-B14F-4D97-AF65-F5344CB8AC3E}">
        <p14:creationId xmlns:p14="http://schemas.microsoft.com/office/powerpoint/2010/main" val="10775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9948-CE67-D677-9A56-A61A1053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68"/>
            <a:ext cx="10515600" cy="803276"/>
          </a:xfrm>
        </p:spPr>
        <p:txBody>
          <a:bodyPr/>
          <a:lstStyle/>
          <a:p>
            <a:pPr algn="ctr"/>
            <a:r>
              <a:rPr lang="en-US" dirty="0"/>
              <a:t>Database Management System (DBMS)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C609C1E-4FFA-5F9C-B582-6C24F6711E05}"/>
              </a:ext>
            </a:extLst>
          </p:cNvPr>
          <p:cNvSpPr/>
          <p:nvPr/>
        </p:nvSpPr>
        <p:spPr>
          <a:xfrm>
            <a:off x="4126087" y="5149308"/>
            <a:ext cx="3872090" cy="108588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37109-E1A3-03F7-807E-B1724B198345}"/>
              </a:ext>
            </a:extLst>
          </p:cNvPr>
          <p:cNvSpPr txBox="1"/>
          <p:nvPr/>
        </p:nvSpPr>
        <p:spPr>
          <a:xfrm>
            <a:off x="2029884" y="3957997"/>
            <a:ext cx="167075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Recover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6796B-9628-E0BF-3F69-0E8EF2DA847D}"/>
              </a:ext>
            </a:extLst>
          </p:cNvPr>
          <p:cNvSpPr txBox="1"/>
          <p:nvPr/>
        </p:nvSpPr>
        <p:spPr>
          <a:xfrm>
            <a:off x="4953704" y="4108145"/>
            <a:ext cx="2216855" cy="369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Buffer/File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72969-493A-E89C-6E45-86D4AC4DF932}"/>
              </a:ext>
            </a:extLst>
          </p:cNvPr>
          <p:cNvSpPr txBox="1"/>
          <p:nvPr/>
        </p:nvSpPr>
        <p:spPr>
          <a:xfrm>
            <a:off x="8150576" y="3980406"/>
            <a:ext cx="16876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E36D-B3CE-F5DF-8D01-ADBF6B921372}"/>
              </a:ext>
            </a:extLst>
          </p:cNvPr>
          <p:cNvSpPr txBox="1"/>
          <p:nvPr/>
        </p:nvSpPr>
        <p:spPr>
          <a:xfrm>
            <a:off x="4467577" y="3146738"/>
            <a:ext cx="318911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DML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89BF-5B69-95A8-4051-0EC92D9A8137}"/>
              </a:ext>
            </a:extLst>
          </p:cNvPr>
          <p:cNvSpPr txBox="1"/>
          <p:nvPr/>
        </p:nvSpPr>
        <p:spPr>
          <a:xfrm>
            <a:off x="3169356" y="2293224"/>
            <a:ext cx="16707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Client Lib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AC666-9F1C-3E74-2E92-06A21006F984}"/>
              </a:ext>
            </a:extLst>
          </p:cNvPr>
          <p:cNvSpPr txBox="1"/>
          <p:nvPr/>
        </p:nvSpPr>
        <p:spPr>
          <a:xfrm>
            <a:off x="6637516" y="2189076"/>
            <a:ext cx="159455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Admin Tools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84090-5E12-3110-029F-84F3B92F9524}"/>
              </a:ext>
            </a:extLst>
          </p:cNvPr>
          <p:cNvCxnSpPr>
            <a:cxnSpLocks/>
          </p:cNvCxnSpPr>
          <p:nvPr/>
        </p:nvCxnSpPr>
        <p:spPr>
          <a:xfrm>
            <a:off x="1456265" y="2946335"/>
            <a:ext cx="89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40AE2-164C-A0E0-9708-FED1B9EFAF4A}"/>
              </a:ext>
            </a:extLst>
          </p:cNvPr>
          <p:cNvCxnSpPr>
            <a:cxnSpLocks/>
          </p:cNvCxnSpPr>
          <p:nvPr/>
        </p:nvCxnSpPr>
        <p:spPr>
          <a:xfrm>
            <a:off x="1456263" y="3731724"/>
            <a:ext cx="8918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B73D9-C37E-896A-FE0B-8F71C5DD38A8}"/>
              </a:ext>
            </a:extLst>
          </p:cNvPr>
          <p:cNvSpPr/>
          <p:nvPr/>
        </p:nvSpPr>
        <p:spPr>
          <a:xfrm>
            <a:off x="1456264" y="2096984"/>
            <a:ext cx="8918227" cy="28006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0712CE-44C1-D095-FA09-604396308208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4004733" y="2662556"/>
            <a:ext cx="2057400" cy="4841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72EDCD-1D60-E84F-B840-5938A9E84E2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6062133" y="2835407"/>
            <a:ext cx="1372661" cy="31133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5122D4-C1A8-BD3F-C3EB-5682CF2C2C65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6062133" y="3516070"/>
            <a:ext cx="2932288" cy="46433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DD4211-11F2-2A8C-27BF-EE94764164F2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6062132" y="3516070"/>
            <a:ext cx="1" cy="5920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95BCD-AE79-916D-6999-E6CF036CBBE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700638" y="4281163"/>
            <a:ext cx="1253066" cy="116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E7E136-3A72-0F12-733D-71F3ECDC20BB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6062132" y="4477474"/>
            <a:ext cx="0" cy="67183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6DF9DC-20C6-6C7B-106B-3A0077A11376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7170559" y="4292810"/>
            <a:ext cx="980017" cy="1076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139FA-6604-C8CB-9150-43F62F45742E}"/>
              </a:ext>
            </a:extLst>
          </p:cNvPr>
          <p:cNvSpPr txBox="1"/>
          <p:nvPr/>
        </p:nvSpPr>
        <p:spPr>
          <a:xfrm>
            <a:off x="3169356" y="1316924"/>
            <a:ext cx="16707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Application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B6551A-5943-1DA9-BD3C-427F8CDBBB42}"/>
              </a:ext>
            </a:extLst>
          </p:cNvPr>
          <p:cNvCxnSpPr>
            <a:stCxn id="38" idx="2"/>
            <a:endCxn id="12" idx="0"/>
          </p:cNvCxnSpPr>
          <p:nvPr/>
        </p:nvCxnSpPr>
        <p:spPr>
          <a:xfrm>
            <a:off x="4004733" y="1686256"/>
            <a:ext cx="0" cy="60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miley Face 41">
            <a:extLst>
              <a:ext uri="{FF2B5EF4-FFF2-40B4-BE49-F238E27FC236}">
                <a16:creationId xmlns:a16="http://schemas.microsoft.com/office/drawing/2014/main" id="{4C3F54CB-4DAC-6A63-8E09-228DE18F4589}"/>
              </a:ext>
            </a:extLst>
          </p:cNvPr>
          <p:cNvSpPr/>
          <p:nvPr/>
        </p:nvSpPr>
        <p:spPr>
          <a:xfrm>
            <a:off x="6976540" y="1081160"/>
            <a:ext cx="916509" cy="803276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395C1F-C180-6818-9147-C06664E88886}"/>
              </a:ext>
            </a:extLst>
          </p:cNvPr>
          <p:cNvCxnSpPr>
            <a:cxnSpLocks/>
            <a:stCxn id="42" idx="4"/>
            <a:endCxn id="13" idx="0"/>
          </p:cNvCxnSpPr>
          <p:nvPr/>
        </p:nvCxnSpPr>
        <p:spPr>
          <a:xfrm flipH="1">
            <a:off x="7434794" y="1884436"/>
            <a:ext cx="1" cy="30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F92AFA-4099-DB42-44CC-6B4962638575}"/>
              </a:ext>
            </a:extLst>
          </p:cNvPr>
          <p:cNvSpPr txBox="1"/>
          <p:nvPr/>
        </p:nvSpPr>
        <p:spPr>
          <a:xfrm>
            <a:off x="5226755" y="5463240"/>
            <a:ext cx="16707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Persistent Storage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D06A46-1ED6-8056-BA0A-8F4D747092DC}"/>
              </a:ext>
            </a:extLst>
          </p:cNvPr>
          <p:cNvSpPr txBox="1"/>
          <p:nvPr/>
        </p:nvSpPr>
        <p:spPr>
          <a:xfrm>
            <a:off x="10210798" y="5285354"/>
            <a:ext cx="137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DBMS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220F63-40D7-D144-49E7-0389B1A84476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8726311" y="4948152"/>
            <a:ext cx="1484487" cy="568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69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038A-008A-512E-D4D9-21BA9CB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Online Streaming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B1BE6-4686-4197-E695-85877CC21510}"/>
              </a:ext>
            </a:extLst>
          </p:cNvPr>
          <p:cNvSpPr/>
          <p:nvPr/>
        </p:nvSpPr>
        <p:spPr>
          <a:xfrm>
            <a:off x="1460939" y="2482121"/>
            <a:ext cx="1660633" cy="261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BEEFF-1424-C2AA-4A50-09DEBFD1A364}"/>
              </a:ext>
            </a:extLst>
          </p:cNvPr>
          <p:cNvSpPr/>
          <p:nvPr/>
        </p:nvSpPr>
        <p:spPr>
          <a:xfrm>
            <a:off x="5607288" y="2993766"/>
            <a:ext cx="2149367" cy="15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85FDC-4F3F-566C-D489-D404D2E27FF9}"/>
              </a:ext>
            </a:extLst>
          </p:cNvPr>
          <p:cNvSpPr/>
          <p:nvPr/>
        </p:nvSpPr>
        <p:spPr>
          <a:xfrm>
            <a:off x="8581694" y="1906166"/>
            <a:ext cx="2149367" cy="178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DB4F8-75A5-3F61-6849-F37DEB189649}"/>
              </a:ext>
            </a:extLst>
          </p:cNvPr>
          <p:cNvSpPr/>
          <p:nvPr/>
        </p:nvSpPr>
        <p:spPr>
          <a:xfrm>
            <a:off x="8581694" y="4192168"/>
            <a:ext cx="2149367" cy="15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38EF3-81A8-213D-6CE5-C25355465AD2}"/>
              </a:ext>
            </a:extLst>
          </p:cNvPr>
          <p:cNvSpPr txBox="1"/>
          <p:nvPr/>
        </p:nvSpPr>
        <p:spPr>
          <a:xfrm>
            <a:off x="1593644" y="2796918"/>
            <a:ext cx="13400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662133-C651-C706-784C-AF2D2484A7C9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3121572" y="3791248"/>
            <a:ext cx="63852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958445-03EE-AF09-F4C1-6CAC58E1B32A}"/>
              </a:ext>
            </a:extLst>
          </p:cNvPr>
          <p:cNvSpPr txBox="1"/>
          <p:nvPr/>
        </p:nvSpPr>
        <p:spPr>
          <a:xfrm>
            <a:off x="5799074" y="3914878"/>
            <a:ext cx="1765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Spark Streaming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B0815-158B-D029-0A1F-E7FF976B590B}"/>
              </a:ext>
            </a:extLst>
          </p:cNvPr>
          <p:cNvSpPr txBox="1"/>
          <p:nvPr/>
        </p:nvSpPr>
        <p:spPr>
          <a:xfrm>
            <a:off x="6199778" y="3350716"/>
            <a:ext cx="10339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F9EDC-4147-2A72-D85B-A21334B619A3}"/>
              </a:ext>
            </a:extLst>
          </p:cNvPr>
          <p:cNvSpPr txBox="1"/>
          <p:nvPr/>
        </p:nvSpPr>
        <p:spPr>
          <a:xfrm>
            <a:off x="8891748" y="2468902"/>
            <a:ext cx="15292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911331-ED6E-9AC5-5E24-3D97E73E08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756655" y="2796918"/>
            <a:ext cx="825039" cy="9595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BF08F4-736E-0CE7-6662-454040F61A8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56655" y="3756505"/>
            <a:ext cx="825039" cy="11984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04180D-281F-7A72-C967-0461377EF937}"/>
              </a:ext>
            </a:extLst>
          </p:cNvPr>
          <p:cNvSpPr txBox="1"/>
          <p:nvPr/>
        </p:nvSpPr>
        <p:spPr>
          <a:xfrm>
            <a:off x="9078298" y="4418572"/>
            <a:ext cx="1248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SQL 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2AA41-A9DD-6010-214F-9A484BF98398}"/>
              </a:ext>
            </a:extLst>
          </p:cNvPr>
          <p:cNvSpPr txBox="1"/>
          <p:nvPr/>
        </p:nvSpPr>
        <p:spPr>
          <a:xfrm>
            <a:off x="9078297" y="5100376"/>
            <a:ext cx="1248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NoSQL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B9D3A0-CAEF-AFB5-C839-2C3F45001983}"/>
              </a:ext>
            </a:extLst>
          </p:cNvPr>
          <p:cNvSpPr txBox="1"/>
          <p:nvPr/>
        </p:nvSpPr>
        <p:spPr>
          <a:xfrm>
            <a:off x="1591014" y="3460971"/>
            <a:ext cx="13400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CA1955-3EA0-B502-B058-4667CCC4DD22}"/>
              </a:ext>
            </a:extLst>
          </p:cNvPr>
          <p:cNvSpPr txBox="1"/>
          <p:nvPr/>
        </p:nvSpPr>
        <p:spPr>
          <a:xfrm>
            <a:off x="1585759" y="4225159"/>
            <a:ext cx="13400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AEEEB0-FF0F-9AEB-23F5-93B59ABCD3D7}"/>
              </a:ext>
            </a:extLst>
          </p:cNvPr>
          <p:cNvSpPr/>
          <p:nvPr/>
        </p:nvSpPr>
        <p:spPr>
          <a:xfrm>
            <a:off x="3760094" y="2482120"/>
            <a:ext cx="1315101" cy="2618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915AB2-DFB1-2F01-7500-ED55D36F6398}"/>
              </a:ext>
            </a:extLst>
          </p:cNvPr>
          <p:cNvSpPr txBox="1"/>
          <p:nvPr/>
        </p:nvSpPr>
        <p:spPr>
          <a:xfrm>
            <a:off x="4001169" y="3843631"/>
            <a:ext cx="832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929BD5-D435-1DFD-6DC3-A394AC978FC5}"/>
              </a:ext>
            </a:extLst>
          </p:cNvPr>
          <p:cNvCxnSpPr>
            <a:cxnSpLocks/>
            <a:stCxn id="50" idx="3"/>
            <a:endCxn id="6" idx="1"/>
          </p:cNvCxnSpPr>
          <p:nvPr/>
        </p:nvCxnSpPr>
        <p:spPr>
          <a:xfrm flipV="1">
            <a:off x="5075195" y="3756505"/>
            <a:ext cx="532093" cy="347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493FE3-60B4-E399-A8B8-8BC2BDC8EA42}"/>
              </a:ext>
            </a:extLst>
          </p:cNvPr>
          <p:cNvSpPr txBox="1"/>
          <p:nvPr/>
        </p:nvSpPr>
        <p:spPr>
          <a:xfrm>
            <a:off x="4001169" y="3263249"/>
            <a:ext cx="832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Flume</a:t>
            </a:r>
          </a:p>
        </p:txBody>
      </p:sp>
    </p:spTree>
    <p:extLst>
      <p:ext uri="{BB962C8B-B14F-4D97-AF65-F5344CB8AC3E}">
        <p14:creationId xmlns:p14="http://schemas.microsoft.com/office/powerpoint/2010/main" val="2617209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790F-387D-025D-4AEA-CBCCAFC5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409"/>
            <a:ext cx="10515600" cy="944386"/>
          </a:xfrm>
        </p:spPr>
        <p:txBody>
          <a:bodyPr/>
          <a:lstStyle/>
          <a:p>
            <a:pPr algn="ctr"/>
            <a:r>
              <a:rPr lang="en-US" dirty="0"/>
              <a:t>Course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261A-7108-147E-C573-20A9FA10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224"/>
            <a:ext cx="10515600" cy="4597287"/>
          </a:xfrm>
        </p:spPr>
        <p:txBody>
          <a:bodyPr>
            <a:normAutofit/>
          </a:bodyPr>
          <a:lstStyle/>
          <a:p>
            <a:r>
              <a:rPr lang="en-US" dirty="0"/>
              <a:t>Distributed Data Processing</a:t>
            </a:r>
          </a:p>
          <a:p>
            <a:r>
              <a:rPr lang="en-US" dirty="0"/>
              <a:t>Hadoop Distributed File System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MapReduce Programming Model</a:t>
            </a:r>
          </a:p>
          <a:p>
            <a:r>
              <a:rPr lang="en-US" dirty="0"/>
              <a:t>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1627-71F5-AF83-A98D-4A5444AA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756"/>
          </a:xfrm>
        </p:spPr>
        <p:txBody>
          <a:bodyPr/>
          <a:lstStyle/>
          <a:p>
            <a:pPr algn="ctr"/>
            <a:r>
              <a:rPr lang="en-US" dirty="0"/>
              <a:t>Main DBMS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A6BA-9202-C87F-B433-7F37263F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162"/>
            <a:ext cx="10515600" cy="46584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view </a:t>
            </a:r>
          </a:p>
          <a:p>
            <a:r>
              <a:rPr lang="en-US" dirty="0"/>
              <a:t>Physical view</a:t>
            </a:r>
          </a:p>
          <a:p>
            <a:r>
              <a:rPr lang="en-US" dirty="0"/>
              <a:t>Query processing &amp;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Conversion of SQL statements into a sequence of operations of the physical view </a:t>
            </a:r>
          </a:p>
          <a:p>
            <a:r>
              <a:rPr lang="en-US" dirty="0"/>
              <a:t>Transaction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ACID properties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Concurrency control</a:t>
            </a:r>
          </a:p>
          <a:p>
            <a:r>
              <a:rPr lang="en-US" dirty="0"/>
              <a:t>Recovery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Checkpoints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Audit trail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F233CF-080D-82B6-8C0D-A331872C7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85178"/>
              </p:ext>
            </p:extLst>
          </p:nvPr>
        </p:nvGraphicFramePr>
        <p:xfrm>
          <a:off x="1413164" y="1223158"/>
          <a:ext cx="9274627" cy="4904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6950">
                  <a:extLst>
                    <a:ext uri="{9D8B030D-6E8A-4147-A177-3AD203B41FA5}">
                      <a16:colId xmlns:a16="http://schemas.microsoft.com/office/drawing/2014/main" val="2617537911"/>
                    </a:ext>
                  </a:extLst>
                </a:gridCol>
                <a:gridCol w="4470942">
                  <a:extLst>
                    <a:ext uri="{9D8B030D-6E8A-4147-A177-3AD203B41FA5}">
                      <a16:colId xmlns:a16="http://schemas.microsoft.com/office/drawing/2014/main" val="498273264"/>
                    </a:ext>
                  </a:extLst>
                </a:gridCol>
                <a:gridCol w="2036735">
                  <a:extLst>
                    <a:ext uri="{9D8B030D-6E8A-4147-A177-3AD203B41FA5}">
                      <a16:colId xmlns:a16="http://schemas.microsoft.com/office/drawing/2014/main" val="3116026318"/>
                    </a:ext>
                  </a:extLst>
                </a:gridCol>
              </a:tblGrid>
              <a:tr h="481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DBMS Subsystem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Textbook Chapter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160629"/>
                  </a:ext>
                </a:extLst>
              </a:tr>
              <a:tr h="27329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Logical Data Model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Relational Data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5 - 9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247920"/>
                  </a:ext>
                </a:extLst>
              </a:tr>
              <a:tr h="273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Object-Oriented Data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41772"/>
                  </a:ext>
                </a:extLst>
              </a:tr>
              <a:tr h="273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XML Markup 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786590"/>
                  </a:ext>
                </a:extLst>
              </a:tr>
              <a:tr h="559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Design Theory and Normalization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14 - 15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550933"/>
                  </a:ext>
                </a:extLst>
              </a:tr>
              <a:tr h="273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Application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Programming Techniques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10 - 11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6807128"/>
                  </a:ext>
                </a:extLst>
              </a:tr>
              <a:tr h="5592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Buffer/File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File Structure and Physical Database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950697"/>
                  </a:ext>
                </a:extLst>
              </a:tr>
              <a:tr h="559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Indexing Structure for Files and Physical Database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381211"/>
                  </a:ext>
                </a:extLst>
              </a:tr>
              <a:tr h="27329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DML Processor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Query 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250694"/>
                  </a:ext>
                </a:extLst>
              </a:tr>
              <a:tr h="273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Query Optimization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8041471"/>
                  </a:ext>
                </a:extLst>
              </a:tr>
              <a:tr h="5592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Transaction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Transaction Processing Concepts and Theory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4547"/>
                  </a:ext>
                </a:extLst>
              </a:tr>
              <a:tr h="273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Concurrency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18367"/>
                  </a:ext>
                </a:extLst>
              </a:tr>
              <a:tr h="273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Recovery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Recovery Techniques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Chapter 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188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5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FE3-3948-58A1-AF0B-66DCF765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Usage of Database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0BB1-8F3B-FC20-2E47-569133E8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</a:t>
            </a:r>
          </a:p>
          <a:p>
            <a:r>
              <a:rPr lang="en-US" dirty="0"/>
              <a:t>Engineering</a:t>
            </a:r>
          </a:p>
          <a:p>
            <a:r>
              <a:rPr lang="en-US" dirty="0"/>
              <a:t>Business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7650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3F78-A956-4D01-4A61-D340B8FD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Evolution of DBMS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712E-D75A-F5DB-9313-14625D2F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Pre-SQL era (&lt;1970)</a:t>
            </a:r>
          </a:p>
          <a:p>
            <a:r>
              <a:rPr lang="en-US" dirty="0"/>
              <a:t>SQL era (1970 – 2000)</a:t>
            </a:r>
          </a:p>
          <a:p>
            <a:r>
              <a:rPr lang="en-US" dirty="0"/>
              <a:t>Big Data era (&gt;2000) </a:t>
            </a:r>
          </a:p>
        </p:txBody>
      </p:sp>
    </p:spTree>
    <p:extLst>
      <p:ext uri="{BB962C8B-B14F-4D97-AF65-F5344CB8AC3E}">
        <p14:creationId xmlns:p14="http://schemas.microsoft.com/office/powerpoint/2010/main" val="8091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0676-DF2F-CE1E-9BD2-928853DD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pPr algn="ctr"/>
            <a:r>
              <a:rPr lang="en-US" dirty="0"/>
              <a:t>Pre-SQL era (&lt; 1970)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DC55-DB82-018B-B121-8F1973B1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756"/>
            <a:ext cx="10515600" cy="4506207"/>
          </a:xfrm>
        </p:spPr>
        <p:txBody>
          <a:bodyPr/>
          <a:lstStyle/>
          <a:p>
            <a:r>
              <a:rPr lang="en-US" dirty="0"/>
              <a:t>Two types of early data models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Hierarchical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</a:t>
            </a:r>
          </a:p>
          <a:p>
            <a:r>
              <a:rPr lang="en-US" dirty="0"/>
              <a:t>Lack of data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placement of records on disk is exposed to users</a:t>
            </a:r>
          </a:p>
          <a:p>
            <a:r>
              <a:rPr lang="en-US" dirty="0"/>
              <a:t>Lack of online tool support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Only programming interface is available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programs need to be written for new queries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3C2-3C1D-0C24-15B6-1A86E12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350"/>
            <a:ext cx="10515600" cy="1068564"/>
          </a:xfrm>
        </p:spPr>
        <p:txBody>
          <a:bodyPr/>
          <a:lstStyle/>
          <a:p>
            <a:pPr algn="ctr"/>
            <a:r>
              <a:rPr lang="en-US" dirty="0"/>
              <a:t>SQL era (1970 – 2000)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9445-D0CA-16F0-53EA-5F71B1F0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14"/>
            <a:ext cx="10515600" cy="4598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abstraction is introduced with Relational Data Model </a:t>
            </a:r>
          </a:p>
          <a:p>
            <a:r>
              <a:rPr lang="en-US" dirty="0"/>
              <a:t>Data manipulation via SQL, a standard query language </a:t>
            </a:r>
          </a:p>
          <a:p>
            <a:r>
              <a:rPr lang="en-US" dirty="0"/>
              <a:t>Mainly for structured data </a:t>
            </a:r>
          </a:p>
          <a:p>
            <a:r>
              <a:rPr lang="en-US" dirty="0"/>
              <a:t>SQL language can be extended to support unstructured data like GIS, Multimedia data etc. </a:t>
            </a:r>
          </a:p>
          <a:p>
            <a:r>
              <a:rPr lang="en-US" dirty="0"/>
              <a:t>The following types of applications are supported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Online Transaction Processing (OLTP)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Online Analytics Processing (OLAP)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Data Mining: Concepts and Techniques 3</a:t>
            </a:r>
            <a:r>
              <a:rPr lang="en-US" i="1" baseline="30000" dirty="0"/>
              <a:t>rd</a:t>
            </a:r>
            <a:r>
              <a:rPr lang="en-US" i="1" dirty="0"/>
              <a:t> edition, Jiawei Han, Micheline Kamber, Jian Pei 2012 by Elservier Inc.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27894</TotalTime>
  <Words>1317</Words>
  <Application>Microsoft Office PowerPoint</Application>
  <PresentationFormat>Widescreen</PresentationFormat>
  <Paragraphs>329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Office Theme</vt:lpstr>
      <vt:lpstr>Introduction  - Evolution of Big Data Technologies -</vt:lpstr>
      <vt:lpstr>Agenda</vt:lpstr>
      <vt:lpstr>Database Management System (DBMS)</vt:lpstr>
      <vt:lpstr>Main DBMS Concepts</vt:lpstr>
      <vt:lpstr>PowerPoint Presentation</vt:lpstr>
      <vt:lpstr>Usage of Database Applications</vt:lpstr>
      <vt:lpstr>Evolution of DBMS for Business</vt:lpstr>
      <vt:lpstr>Pre-SQL era (&lt; 1970)</vt:lpstr>
      <vt:lpstr>SQL era (1970 – 2000)</vt:lpstr>
      <vt:lpstr>OLTP</vt:lpstr>
      <vt:lpstr>OLAP</vt:lpstr>
      <vt:lpstr>IT Operational Diagram for SQL era</vt:lpstr>
      <vt:lpstr>Big Data era</vt:lpstr>
      <vt:lpstr>Emergency of Big Data Applications</vt:lpstr>
      <vt:lpstr>Characteristics of Big Data Applications</vt:lpstr>
      <vt:lpstr>Limitations of SQL</vt:lpstr>
      <vt:lpstr>Big Data Technologies</vt:lpstr>
      <vt:lpstr>Hadoop Ecosystem  - History -</vt:lpstr>
      <vt:lpstr>Hadoop Ecosystem  - History -</vt:lpstr>
      <vt:lpstr>Hadoop Ecosystem  - History -</vt:lpstr>
      <vt:lpstr>Ecosystem Diagram</vt:lpstr>
      <vt:lpstr>Hadoop Ecosystem - Categorization</vt:lpstr>
      <vt:lpstr>NoSQL DBMS</vt:lpstr>
      <vt:lpstr>NoSQL DBMS (Cont.)</vt:lpstr>
      <vt:lpstr>New Big Data Concepts</vt:lpstr>
      <vt:lpstr>IT Operational Diagram for Big Data era</vt:lpstr>
      <vt:lpstr>Data Lake – Data Ingestion </vt:lpstr>
      <vt:lpstr>Data Lake – Data Ingestion (Cont.)</vt:lpstr>
      <vt:lpstr>Data Analytics on Data Lake</vt:lpstr>
      <vt:lpstr>Online Streaming Processing</vt:lpstr>
      <vt:lpstr>Course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Tseng-Ching</dc:creator>
  <cp:lastModifiedBy>jtcshen@yahoo.com</cp:lastModifiedBy>
  <cp:revision>386</cp:revision>
  <dcterms:created xsi:type="dcterms:W3CDTF">2022-07-18T19:52:56Z</dcterms:created>
  <dcterms:modified xsi:type="dcterms:W3CDTF">2023-09-05T20:40:56Z</dcterms:modified>
</cp:coreProperties>
</file>