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444" r:id="rId3"/>
    <p:sldId id="445" r:id="rId4"/>
    <p:sldId id="446" r:id="rId5"/>
    <p:sldId id="462" r:id="rId6"/>
    <p:sldId id="447" r:id="rId7"/>
    <p:sldId id="463" r:id="rId8"/>
    <p:sldId id="464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65" r:id="rId17"/>
    <p:sldId id="455" r:id="rId18"/>
    <p:sldId id="456" r:id="rId19"/>
    <p:sldId id="457" r:id="rId20"/>
    <p:sldId id="458" r:id="rId21"/>
    <p:sldId id="466" r:id="rId22"/>
    <p:sldId id="459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  <p:sldId id="476" r:id="rId33"/>
    <p:sldId id="477" r:id="rId34"/>
    <p:sldId id="478" r:id="rId35"/>
    <p:sldId id="479" r:id="rId36"/>
    <p:sldId id="480" r:id="rId37"/>
    <p:sldId id="485" r:id="rId38"/>
    <p:sldId id="486" r:id="rId39"/>
    <p:sldId id="488" r:id="rId40"/>
    <p:sldId id="489" r:id="rId41"/>
    <p:sldId id="490" r:id="rId42"/>
    <p:sldId id="491" r:id="rId43"/>
    <p:sldId id="492" r:id="rId44"/>
    <p:sldId id="481" r:id="rId45"/>
    <p:sldId id="482" r:id="rId46"/>
    <p:sldId id="483" r:id="rId47"/>
    <p:sldId id="48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E37E5-3790-4B06-8EC3-D07AA97CCF9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E58C9-17CC-46A3-9DA2-B7EF30A2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3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3B73A-FAE7-4746-BC87-54E73E78C10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048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A96810-2EFF-47C4-9D71-E1844F4F5CF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918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EF8940-D385-496E-9BD8-ECCCE49F163E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527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565275" y="965200"/>
            <a:ext cx="4638675" cy="3479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201738" y="4784725"/>
            <a:ext cx="5368925" cy="3860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198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92163" y="965200"/>
            <a:ext cx="6183312" cy="3479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68925" cy="3860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9084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92163" y="965200"/>
            <a:ext cx="6183312" cy="3479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68925" cy="3860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448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92163" y="965200"/>
            <a:ext cx="6183312" cy="3479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68925" cy="3860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289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92163" y="965200"/>
            <a:ext cx="6183312" cy="3479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1738" y="4784725"/>
            <a:ext cx="5368925" cy="3860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139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9E158-CC6C-40E1-8E61-6E55F9F8C661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8611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BD0B8F-A44B-4A4C-A11B-F3B1592A6B30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053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61B97B-AC9E-4A58-B311-4DE78E462DA6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42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3B73A-FAE7-4746-BC87-54E73E78C10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457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3B73A-FAE7-4746-BC87-54E73E78C10C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720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3B73A-FAE7-4746-BC87-54E73E78C10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411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3B73A-FAE7-4746-BC87-54E73E78C10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344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3B73A-FAE7-4746-BC87-54E73E78C10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8813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3B73A-FAE7-4746-BC87-54E73E78C10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1773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8E5C6-6EF3-48BF-98BD-F981ED1BE4A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6207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8E5C6-6EF3-48BF-98BD-F981ED1BE4A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0377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C74BE3-063B-456B-BC17-BE95D104556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292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1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2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5157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l-G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19B2F71-6822-4B8D-A694-E2DF52886141}" type="slidenum">
              <a:rPr lang="el-GR" altLang="en-US"/>
              <a:pPr/>
              <a:t>‹#›</a:t>
            </a:fld>
            <a:endParaRPr lang="el-G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31917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9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8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5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4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4DC0-FCCD-4446-93F0-64807BDA1FE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1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jIWLQJfT4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GfaG5-axtg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CPSC 583</a:t>
            </a:r>
            <a:br>
              <a:rPr lang="en-US" dirty="0" smtClean="0"/>
            </a:br>
            <a:r>
              <a:rPr lang="en-US" dirty="0" smtClean="0"/>
              <a:t>Expert Systems Design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Anand </a:t>
            </a:r>
            <a:r>
              <a:rPr lang="en-US" dirty="0" err="1" smtClean="0"/>
              <a:t>Panangadan</a:t>
            </a:r>
            <a:endParaRPr lang="en-US" dirty="0" smtClean="0"/>
          </a:p>
          <a:p>
            <a:r>
              <a:rPr lang="en-US" dirty="0" smtClean="0"/>
              <a:t>apanangadan@fullerton.edu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8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Electronic circuits: decide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Vocabulary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Predicates and objects</a:t>
            </a:r>
          </a:p>
          <a:p>
            <a:r>
              <a:rPr lang="en-US" dirty="0" smtClean="0"/>
              <a:t>Variables representing gates</a:t>
            </a:r>
          </a:p>
          <a:p>
            <a:r>
              <a:rPr lang="en-US" dirty="0" smtClean="0"/>
              <a:t>Constants: X1, X2,…</a:t>
            </a:r>
          </a:p>
          <a:p>
            <a:r>
              <a:rPr lang="en-US" dirty="0"/>
              <a:t>Gate(X1</a:t>
            </a:r>
            <a:r>
              <a:rPr lang="en-US" dirty="0" smtClean="0"/>
              <a:t>) predicate</a:t>
            </a:r>
            <a:endParaRPr lang="en-US" dirty="0"/>
          </a:p>
          <a:p>
            <a:r>
              <a:rPr lang="en-US" dirty="0" smtClean="0"/>
              <a:t>Type of gate </a:t>
            </a:r>
            <a:r>
              <a:rPr lang="en-US" i="1" dirty="0" smtClean="0"/>
              <a:t>function</a:t>
            </a:r>
            <a:endParaRPr lang="en-US" i="1" dirty="0"/>
          </a:p>
          <a:p>
            <a:r>
              <a:rPr lang="en-US" dirty="0" smtClean="0"/>
              <a:t>Constants: AND, OR, XOR, NOT</a:t>
            </a:r>
          </a:p>
          <a:p>
            <a:r>
              <a:rPr lang="en-US" dirty="0" smtClean="0"/>
              <a:t>Type(X1) = XOR</a:t>
            </a:r>
          </a:p>
          <a:p>
            <a:endParaRPr lang="en-US" dirty="0" smtClean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619" y="1690688"/>
            <a:ext cx="4914626" cy="209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3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circuit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Predicates:</a:t>
            </a:r>
          </a:p>
          <a:p>
            <a:pPr lvl="1"/>
            <a:r>
              <a:rPr lang="en-US" dirty="0" smtClean="0"/>
              <a:t>Terminal(x)</a:t>
            </a:r>
          </a:p>
          <a:p>
            <a:r>
              <a:rPr lang="en-US" dirty="0" smtClean="0"/>
              <a:t>Gate or circuit can have more than one terminal</a:t>
            </a:r>
          </a:p>
          <a:p>
            <a:pPr lvl="1"/>
            <a:r>
              <a:rPr lang="en-US" dirty="0" smtClean="0"/>
              <a:t>Function In(1,X1): 1</a:t>
            </a:r>
            <a:r>
              <a:rPr lang="en-US" baseline="30000" dirty="0" smtClean="0"/>
              <a:t>st</a:t>
            </a:r>
            <a:r>
              <a:rPr lang="en-US" dirty="0" smtClean="0"/>
              <a:t> input terminal of X1</a:t>
            </a:r>
          </a:p>
          <a:p>
            <a:pPr lvl="1"/>
            <a:r>
              <a:rPr lang="en-US" dirty="0"/>
              <a:t>Function </a:t>
            </a:r>
            <a:r>
              <a:rPr lang="en-US" dirty="0" smtClean="0"/>
              <a:t>Out(1,X1</a:t>
            </a:r>
            <a:r>
              <a:rPr lang="en-US" dirty="0"/>
              <a:t>):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output </a:t>
            </a:r>
            <a:r>
              <a:rPr lang="en-US" dirty="0"/>
              <a:t>terminal of </a:t>
            </a:r>
            <a:r>
              <a:rPr lang="en-US" dirty="0" smtClean="0"/>
              <a:t>X1</a:t>
            </a:r>
          </a:p>
          <a:p>
            <a:endParaRPr lang="en-US" dirty="0" smtClean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00597"/>
            <a:ext cx="5181600" cy="220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2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circuit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Predicate:</a:t>
            </a:r>
          </a:p>
          <a:p>
            <a:pPr lvl="1"/>
            <a:r>
              <a:rPr lang="en-US" dirty="0" smtClean="0"/>
              <a:t>Connected(t1, t2)</a:t>
            </a:r>
          </a:p>
          <a:p>
            <a:r>
              <a:rPr lang="en-US" dirty="0" smtClean="0"/>
              <a:t>Function:</a:t>
            </a:r>
          </a:p>
          <a:p>
            <a:pPr lvl="1"/>
            <a:r>
              <a:rPr lang="en-US" dirty="0" smtClean="0"/>
              <a:t>Signal(t) = 0 or 1</a:t>
            </a:r>
          </a:p>
          <a:p>
            <a:r>
              <a:rPr lang="en-US" dirty="0" smtClean="0"/>
              <a:t>Equality predicate</a:t>
            </a:r>
          </a:p>
          <a:p>
            <a:pPr lvl="1"/>
            <a:r>
              <a:rPr lang="en-US" dirty="0" smtClean="0"/>
              <a:t>Equals(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~Equals(0,1)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00597"/>
            <a:ext cx="5181600" cy="220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assumptions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Unique names assumption</a:t>
                </a:r>
              </a:p>
              <a:p>
                <a:pPr lvl="1"/>
                <a:r>
                  <a:rPr lang="en-US" dirty="0" smtClean="0"/>
                  <a:t>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… 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Closed world assumption</a:t>
                </a:r>
              </a:p>
              <a:p>
                <a:pPr lvl="1"/>
                <a:r>
                  <a:rPr lang="en-US" b="1" dirty="0" smtClean="0"/>
                  <a:t>Atomic</a:t>
                </a:r>
                <a:r>
                  <a:rPr lang="en-US" dirty="0" smtClean="0"/>
                  <a:t> sentences not known to be true are assumed to be false</a:t>
                </a:r>
              </a:p>
              <a:p>
                <a:r>
                  <a:rPr lang="en-US" dirty="0" smtClean="0"/>
                  <a:t>Domain closure</a:t>
                </a:r>
              </a:p>
              <a:p>
                <a:pPr lvl="1"/>
                <a:r>
                  <a:rPr lang="en-US" dirty="0" smtClean="0"/>
                  <a:t>Finite world</a:t>
                </a:r>
              </a:p>
              <a:p>
                <a:pPr lvl="1"/>
                <a:r>
                  <a:rPr lang="en-US" dirty="0" smtClean="0"/>
                  <a:t>Completely specified by the constants used in the model</a:t>
                </a:r>
              </a:p>
              <a:p>
                <a:r>
                  <a:rPr lang="en-US" i="1" dirty="0" smtClean="0"/>
                  <a:t>Database semantics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60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 general knowledge of circuits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Write FOL sentences to describe the circuits domain</a:t>
                </a:r>
              </a:p>
              <a:p>
                <a:pPr marL="0" indent="0">
                  <a:buNone/>
                </a:pPr>
                <a:r>
                  <a:rPr lang="en-US" dirty="0" smtClean="0"/>
                  <a:t>Relate terminals, gates, and signals</a:t>
                </a:r>
              </a:p>
              <a:p>
                <a:r>
                  <a:rPr lang="en-US" dirty="0" smtClean="0"/>
                  <a:t>If two terminals are connected, they have the same signal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𝑇𝑒𝑟𝑚𝑖𝑛𝑎𝑙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𝑇𝑒𝑟𝑚𝑖𝑛𝑎𝑙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𝐶𝑜𝑛𝑛𝑒𝑐𝑡𝑒𝑑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𝐸𝑞𝑢𝑎𝑙𝑠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𝑆𝑖𝑔𝑛𝑎𝑙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𝑆𝑖𝑔𝑛𝑎𝑙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 signal is either 0 or 1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𝑇𝑒𝑟𝑚𝑖𝑛𝑎𝑙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𝐸𝑞𝑢𝑎𝑙𝑠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𝑆𝑖𝑔𝑛𝑎𝑙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𝐸𝑞𝑢𝑎𝑙𝑠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𝑆𝑖𝑔𝑛𝑎𝑙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Connectedness is commutative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𝐶𝑜𝑛𝑛𝑒𝑐𝑡𝑒𝑑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𝐶𝑜𝑛𝑛𝑒𝑐𝑡𝑒𝑑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There are only 4 types of gates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𝐺𝑎𝑡𝑒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𝐸𝑞𝑢𝑎𝑙𝑠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𝑇𝑦𝑝𝑒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𝐸𝑞𝑢𝑎𝑙𝑠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𝐴𝑁𝐷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𝐸𝑞𝑢𝑎𝑙𝑠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𝐸𝑞𝑢𝑎𝑙𝑠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𝑋𝑂𝑅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𝐸𝑞𝑢𝑎𝑙𝑠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𝑁𝑂𝑇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70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FOL sentences to describe the circuit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AND gate (Output=0 only when at least one input=0)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𝐺𝑎𝑡𝑒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𝐸𝑞𝑢𝑎𝑙𝑠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𝐴𝑁𝐷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𝑇𝑦𝑝𝑒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𝐸𝑞𝑢𝑎𝑙𝑠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𝑆𝑖𝑔𝑛𝑎𝑙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𝑂𝑢𝑡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𝐸𝑞𝑢𝑎𝑙𝑠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𝑆𝑖𝑔𝑛𝑎𝑙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𝐸𝑞𝑢𝑎𝑙𝑠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𝑆𝑖𝑔𝑛𝑎𝑙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𝐼𝑛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This only works for  2-input AND gates</a:t>
                </a:r>
              </a:p>
              <a:p>
                <a:pPr lvl="1"/>
                <a:r>
                  <a:rPr lang="en-US" dirty="0" smtClean="0"/>
                  <a:t>Generalize to multiple inputs: use Arity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𝐺𝑎𝑡𝑒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𝐸𝑞𝑢𝑎𝑙𝑠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𝐴𝑁𝐷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𝑇𝑦𝑝𝑒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𝐸𝑞𝑢𝑎𝑙𝑠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𝑆𝑖𝑔𝑛𝑎𝑙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𝑂𝑢𝑡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𝐸𝑞𝑢𝑎𝑙𝑠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𝑆𝑖𝑔𝑛𝑎𝑙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𝐼𝑛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45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circuit verification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How to limit the number of terminals of a gate?</a:t>
                </a:r>
              </a:p>
              <a:p>
                <a:r>
                  <a:rPr lang="en-US" dirty="0" smtClean="0"/>
                  <a:t>Define a predicate Arity</a:t>
                </a:r>
              </a:p>
              <a:p>
                <a:pPr lvl="1"/>
                <a:r>
                  <a:rPr lang="en-US" dirty="0" err="1" smtClean="0"/>
                  <a:t>Arity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g,i,j</a:t>
                </a:r>
                <a:r>
                  <a:rPr lang="en-US" dirty="0" smtClean="0"/>
                  <a:t>): gate g has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input terminals and j output terminals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 AND gate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𝐺𝑎𝑡𝑒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𝐸𝑞𝑢𝑎𝑙𝑠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𝑇𝑦𝑝𝑒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𝐴𝑁𝐷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𝐴𝑟𝑖𝑡𝑦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,2,1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Another </a:t>
                </a:r>
                <a:r>
                  <a:rPr lang="en-US" dirty="0"/>
                  <a:t>useful predicate</a:t>
                </a:r>
              </a:p>
              <a:p>
                <a:pPr lvl="1"/>
                <a:r>
                  <a:rPr lang="en-US" dirty="0" err="1"/>
                  <a:t>LesserThan</a:t>
                </a:r>
                <a:r>
                  <a:rPr lang="en-US" dirty="0"/>
                  <a:t>(</a:t>
                </a:r>
                <a:r>
                  <a:rPr lang="en-US" dirty="0" err="1"/>
                  <a:t>x,y</a:t>
                </a:r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171" y="4412867"/>
            <a:ext cx="4914626" cy="209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0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FOL sentences to describe the circuit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Similarly OR gate (Output=1 </a:t>
                </a:r>
                <a:r>
                  <a:rPr lang="en-US" dirty="0"/>
                  <a:t>only when at least one </a:t>
                </a:r>
                <a:r>
                  <a:rPr lang="en-US" dirty="0" smtClean="0"/>
                  <a:t>input=1)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XOR gate: inputs are different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𝐸𝑞𝑢𝑎𝑙𝑠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𝑆𝑖𝑔𝑛𝑎𝑙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𝑆𝑖𝑔𝑛𝑎𝑙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NOT gate: input and output are different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91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names assumption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𝐺𝑎𝑡𝑒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𝑇𝑒𝑟𝑚𝑖𝑛𝑎𝑙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𝐸𝑞𝑢𝑎𝑙𝑠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Similarly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 smtClean="0"/>
                  <a:t> (valid values for gates)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dirty="0"/>
                  <a:t> (valid values for </a:t>
                </a:r>
                <a:r>
                  <a:rPr lang="en-US" dirty="0" smtClean="0"/>
                  <a:t>terminals)</a:t>
                </a:r>
                <a:endParaRPr lang="en-US" dirty="0"/>
              </a:p>
              <a:p>
                <a:pPr lvl="1"/>
                <a:r>
                  <a:rPr lang="en-US" dirty="0" smtClean="0"/>
                  <a:t>Valid values for signals ….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1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 the specific problem instance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43644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𝐺𝑎𝑡𝑒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𝐸𝑞𝑢𝑎𝑙𝑠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𝑇𝑦𝑝𝑒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𝑋𝑂𝑅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𝐺𝑎𝑡𝑒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𝐸𝑞𝑢𝑎𝑙𝑠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𝑇𝑦𝑝𝑒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𝑋𝑂𝑅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𝐺𝑎𝑡𝑒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𝐸𝑞𝑢𝑎𝑙𝑠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𝑇𝑦𝑝𝑒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𝐴𝑁𝐷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/>
                  <a:t>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𝐶𝑜𝑛𝑛𝑒𝑐𝑡𝑒𝑑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𝑂𝑢𝑡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𝐶𝑜𝑛𝑛𝑒𝑐𝑡𝑒𝑑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/>
                  <a:t>…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𝐶𝑜𝑛𝑛𝑒𝑐𝑡𝑒𝑑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43644"/>
              </a:xfrm>
              <a:blipFill>
                <a:blip r:embed="rId2"/>
                <a:stretch>
                  <a:fillRect l="-1043" b="-2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619" y="1690688"/>
            <a:ext cx="4914626" cy="209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6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Knowledge </a:t>
            </a:r>
            <a:r>
              <a:rPr lang="en-US" altLang="en-US" dirty="0" smtClean="0"/>
              <a:t>engineering</a:t>
            </a:r>
            <a:endParaRPr lang="en-US" altLang="en-US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Knowledge Engineer:</a:t>
            </a:r>
          </a:p>
          <a:p>
            <a:pPr lvl="1"/>
            <a:r>
              <a:rPr lang="en-US" altLang="en-US" dirty="0" smtClean="0"/>
              <a:t>Investigates a particular domain</a:t>
            </a:r>
          </a:p>
          <a:p>
            <a:pPr lvl="1"/>
            <a:r>
              <a:rPr lang="en-US" altLang="en-US" dirty="0" smtClean="0"/>
              <a:t>Learns what concepts are important in that domain</a:t>
            </a:r>
          </a:p>
          <a:p>
            <a:pPr lvl="1"/>
            <a:r>
              <a:rPr lang="en-US" altLang="en-US" dirty="0" smtClean="0"/>
              <a:t>Creates a formal representation of the objects and relations in that domain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838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Pose queries to the inference engine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Checking the </a:t>
                </a:r>
                <a:r>
                  <a:rPr lang="en-US" dirty="0" smtClean="0"/>
                  <a:t>circuit</a:t>
                </a:r>
              </a:p>
              <a:p>
                <a:r>
                  <a:rPr lang="en-US" dirty="0" smtClean="0"/>
                  <a:t>Is there a stuck-at-1 error?</a:t>
                </a:r>
              </a:p>
              <a:p>
                <a:pPr lvl="1"/>
                <a:r>
                  <a:rPr lang="en-US" dirty="0" smtClean="0"/>
                  <a:t>i.e., is the output of circuit C always 1?</a:t>
                </a:r>
              </a:p>
              <a:p>
                <a:pPr lvl="1"/>
                <a:r>
                  <a:rPr lang="en-US" dirty="0" smtClean="0"/>
                  <a:t>Try to prove: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𝐸𝑞𝑢𝑎𝑙𝑠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𝑆𝑖𝑔𝑛𝑎𝑙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𝐸𝑞𝑢𝑎𝑙𝑠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𝑆𝑖𝑔𝑛𝑎𝑙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𝐸𝑞𝑢𝑎𝑙𝑠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𝑆𝑖𝑔𝑛𝑎𝑙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𝐸𝑞𝑢𝑎𝑙𝑠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𝑆𝑖𝑔𝑛𝑎𝑙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𝑂𝑢𝑡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87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the FOL sentence to describe the behavior of an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OR gate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NOT gate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the FOL sentences to describe the (half-adder) circuit shown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the query to check if the outputs will always be the same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187" y="2653506"/>
            <a:ext cx="4619625" cy="2695575"/>
          </a:xfrm>
        </p:spPr>
      </p:pic>
      <p:sp>
        <p:nvSpPr>
          <p:cNvPr id="14" name="TextBox 13"/>
          <p:cNvSpPr txBox="1"/>
          <p:nvPr/>
        </p:nvSpPr>
        <p:spPr>
          <a:xfrm flipH="1">
            <a:off x="8571411" y="3039292"/>
            <a:ext cx="537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X3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8610597" y="4524108"/>
            <a:ext cx="537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A3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7010400" y="2403566"/>
            <a:ext cx="3117669" cy="3344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flipH="1">
            <a:off x="9655629" y="2403566"/>
            <a:ext cx="537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17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circuit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16033" cy="4351338"/>
              </a:xfrm>
            </p:spPr>
            <p:txBody>
              <a:bodyPr/>
              <a:lstStyle/>
              <a:p>
                <a:r>
                  <a:rPr lang="en-US" dirty="0" smtClean="0"/>
                  <a:t>Does the output match that of another circuit always?</a:t>
                </a:r>
              </a:p>
              <a:p>
                <a:pPr lvl="1"/>
                <a:r>
                  <a:rPr lang="en-US" dirty="0" smtClean="0"/>
                  <a:t>C1: Circuit to be checked</a:t>
                </a:r>
              </a:p>
              <a:p>
                <a:pPr lvl="1"/>
                <a:r>
                  <a:rPr lang="en-US" dirty="0" smtClean="0"/>
                  <a:t>C2: Circuit known to be correct (can be from a truth table)</a:t>
                </a:r>
              </a:p>
              <a:p>
                <a:pPr lvl="1"/>
                <a:r>
                  <a:rPr lang="en-US" dirty="0" smtClean="0"/>
                  <a:t>Combine outputs with XOR and check if output will ever be 1</a:t>
                </a:r>
              </a:p>
              <a:p>
                <a:pPr lvl="2"/>
                <a:r>
                  <a:rPr lang="en-US" dirty="0" smtClean="0"/>
                  <a:t>XOR: output=1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inputs are different</a:t>
                </a:r>
              </a:p>
              <a:p>
                <a:pPr lvl="1"/>
                <a:r>
                  <a:rPr lang="en-US" dirty="0" smtClean="0"/>
                  <a:t>Try to prove: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𝐸𝑞𝑢𝑎𝑙𝑠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𝑆𝑖𝑔𝑛𝑎𝑙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𝑂𝑢𝑡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𝑐h𝑒𝑐𝑘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16033" cy="4351338"/>
              </a:xfrm>
              <a:blipFill rotWithShape="0">
                <a:blip r:embed="rId2"/>
                <a:stretch>
                  <a:fillRect l="-2145" t="-2241" r="-3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347098" y="1605516"/>
            <a:ext cx="1318437" cy="149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13181" y="1935126"/>
            <a:ext cx="24454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143306" y="2342708"/>
            <a:ext cx="24454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143306" y="2782187"/>
            <a:ext cx="24454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images.all-free-download.com/images/graphicthumb/xor_logic_functions_digital_electronics_clip_art_1005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8" t="-4971" r="23662" b="-2951"/>
          <a:stretch/>
        </p:blipFill>
        <p:spPr bwMode="auto">
          <a:xfrm>
            <a:off x="9367284" y="3097622"/>
            <a:ext cx="871870" cy="57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347098" y="3756727"/>
            <a:ext cx="1318437" cy="149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113181" y="4086337"/>
            <a:ext cx="24454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43306" y="4493919"/>
            <a:ext cx="24454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43306" y="4933398"/>
            <a:ext cx="24454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3"/>
          </p:cNvCxnSpPr>
          <p:nvPr/>
        </p:nvCxnSpPr>
        <p:spPr>
          <a:xfrm>
            <a:off x="8665535" y="2355112"/>
            <a:ext cx="701749" cy="898451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3"/>
          </p:cNvCxnSpPr>
          <p:nvPr/>
        </p:nvCxnSpPr>
        <p:spPr>
          <a:xfrm flipV="1">
            <a:off x="8665535" y="3519377"/>
            <a:ext cx="701749" cy="986946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41358" y="357206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check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8780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How to represent actions?</a:t>
            </a:r>
            <a:endParaRPr lang="en-US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6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825625"/>
                <a:ext cx="5614555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en-US" sz="3200" dirty="0" smtClean="0"/>
                  <a:t>Reflex agents</a:t>
                </a:r>
              </a:p>
              <a:p>
                <a:pPr lvl="1"/>
                <a:r>
                  <a:rPr lang="en-US" altLang="en-US" sz="2800" dirty="0" smtClean="0"/>
                  <a:t>Have rules that classify situations, specifying how to react to </a:t>
                </a:r>
                <a:r>
                  <a:rPr lang="en-US" altLang="en-US" sz="2800" i="1" dirty="0" smtClean="0"/>
                  <a:t>each</a:t>
                </a:r>
                <a:r>
                  <a:rPr lang="en-US" altLang="en-US" sz="2800" dirty="0" smtClean="0"/>
                  <a:t> possible situation</a:t>
                </a:r>
              </a:p>
              <a:p>
                <a:r>
                  <a:rPr lang="en-US" altLang="en-US" sz="3200" dirty="0" smtClean="0"/>
                  <a:t>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Stench</m:t>
                    </m:r>
                    <m:d>
                      <m:d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𝑊𝑢𝑚𝑝𝑢𝑠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  <m:d>
                              <m:dPr>
                                <m:ctrlP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𝑊𝑢𝑚𝑝𝑢𝑠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  <m:d>
                              <m:dPr>
                                <m:ctrlP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𝑊𝑢𝑚𝑝𝑢𝑠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𝑢𝑝</m:t>
                            </m:r>
                            <m:d>
                              <m:dPr>
                                <m:ctrlP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𝑊𝑢𝑚𝑝𝑢𝑠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𝑑𝑜𝑤𝑛</m:t>
                            </m:r>
                            <m:d>
                              <m:dPr>
                                <m:ctrlP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US" altLang="en-US" dirty="0" smtClean="0"/>
              </a:p>
              <a:p>
                <a:pPr lvl="1"/>
                <a:r>
                  <a:rPr lang="en-US" altLang="en-US" dirty="0"/>
                  <a:t> </a:t>
                </a:r>
                <a:r>
                  <a:rPr lang="en-US" altLang="en-US" dirty="0" smtClean="0"/>
                  <a:t>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𝑊𝑢𝑚𝑝𝑢𝑠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𝑀𝑜𝑣𝑒𝐿𝑒𝑓𝑡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43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14555" cy="4351338"/>
              </a:xfrm>
              <a:blipFill rotWithShape="0">
                <a:blip r:embed="rId3"/>
                <a:stretch>
                  <a:fillRect l="-2280" t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428" y="2890818"/>
            <a:ext cx="3735228" cy="328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6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Reflex actions</a:t>
            </a:r>
            <a:endParaRPr lang="en-US" altLang="en-US" sz="3600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Advantage</a:t>
            </a:r>
          </a:p>
          <a:p>
            <a:pPr lvl="1"/>
            <a:r>
              <a:rPr lang="en-US" altLang="en-US" dirty="0" smtClean="0"/>
              <a:t>Fast!</a:t>
            </a:r>
          </a:p>
          <a:p>
            <a:pPr lvl="1"/>
            <a:r>
              <a:rPr lang="en-US" altLang="en-US" dirty="0" smtClean="0">
                <a:hlinkClick r:id="rId3"/>
              </a:rPr>
              <a:t>Useful in robotics</a:t>
            </a:r>
            <a:endParaRPr lang="en-US" altLang="en-US" dirty="0" smtClean="0"/>
          </a:p>
          <a:p>
            <a:r>
              <a:rPr lang="en-US" altLang="en-US" sz="3200" dirty="0" smtClean="0"/>
              <a:t>Disadvantages</a:t>
            </a:r>
          </a:p>
          <a:p>
            <a:pPr lvl="1"/>
            <a:r>
              <a:rPr lang="en-US" altLang="en-US" dirty="0" smtClean="0"/>
              <a:t>Loops </a:t>
            </a:r>
            <a:r>
              <a:rPr lang="en-US" altLang="en-US" dirty="0"/>
              <a:t>– the </a:t>
            </a:r>
            <a:r>
              <a:rPr lang="en-US" altLang="en-US" dirty="0" smtClean="0"/>
              <a:t>observations will </a:t>
            </a:r>
            <a:r>
              <a:rPr lang="en-US" altLang="en-US" dirty="0"/>
              <a:t>be repeated when </a:t>
            </a:r>
            <a:r>
              <a:rPr lang="en-US" altLang="en-US" dirty="0" smtClean="0"/>
              <a:t>agent returns </a:t>
            </a:r>
            <a:r>
              <a:rPr lang="en-US" altLang="en-US" dirty="0"/>
              <a:t>to a </a:t>
            </a:r>
            <a:r>
              <a:rPr lang="en-US" altLang="en-US" dirty="0" smtClean="0"/>
              <a:t>square</a:t>
            </a:r>
          </a:p>
          <a:p>
            <a:pPr lvl="1"/>
            <a:r>
              <a:rPr lang="en-US" altLang="en-US" dirty="0" smtClean="0"/>
              <a:t>Results in same </a:t>
            </a:r>
            <a:r>
              <a:rPr lang="en-US" altLang="en-US" dirty="0"/>
              <a:t>response </a:t>
            </a:r>
            <a:endParaRPr lang="en-US" altLang="en-US" dirty="0" smtClean="0"/>
          </a:p>
          <a:p>
            <a:r>
              <a:rPr lang="en-US" altLang="en-US" sz="3200" dirty="0" smtClean="0"/>
              <a:t>Need to maintain </a:t>
            </a:r>
            <a:r>
              <a:rPr lang="en-US" altLang="en-US" sz="3200" dirty="0"/>
              <a:t>some internal model of </a:t>
            </a:r>
            <a:r>
              <a:rPr lang="en-US" altLang="en-US" sz="3200" dirty="0" smtClean="0"/>
              <a:t>how the world </a:t>
            </a:r>
            <a:r>
              <a:rPr lang="en-US" altLang="en-US" sz="3200" i="1" dirty="0" smtClean="0"/>
              <a:t>changes</a:t>
            </a:r>
            <a:r>
              <a:rPr lang="en-US" altLang="en-US" sz="3200" dirty="0" smtClean="0"/>
              <a:t> because of actions</a:t>
            </a:r>
            <a:endParaRPr lang="en-US" altLang="en-US" sz="3200" dirty="0"/>
          </a:p>
          <a:p>
            <a:endParaRPr lang="en-US" altLang="en-US" sz="3200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11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57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 smtClean="0"/>
                  <a:t>One </a:t>
                </a:r>
                <a:r>
                  <a:rPr lang="en-US" altLang="en-US" dirty="0"/>
                  <a:t>way is just to change the KB</a:t>
                </a:r>
              </a:p>
              <a:p>
                <a:pPr lvl="1"/>
                <a:r>
                  <a:rPr lang="en-US" altLang="en-US" dirty="0"/>
                  <a:t>Add and delete sentences from the KB to reflect changes</a:t>
                </a:r>
              </a:p>
              <a:p>
                <a:pPr lvl="1"/>
                <a:r>
                  <a:rPr lang="en-US" altLang="en-US" dirty="0"/>
                  <a:t>How do we </a:t>
                </a:r>
                <a:r>
                  <a:rPr lang="en-US" altLang="en-US" dirty="0" smtClean="0"/>
                  <a:t>reason </a:t>
                </a:r>
                <a:r>
                  <a:rPr lang="en-US" altLang="en-US" dirty="0"/>
                  <a:t>about changes</a:t>
                </a:r>
                <a:r>
                  <a:rPr lang="en-US" altLang="en-US" dirty="0" smtClean="0"/>
                  <a:t>?</a:t>
                </a:r>
              </a:p>
              <a:p>
                <a:pPr lvl="2"/>
                <a:r>
                  <a:rPr lang="en-US" altLang="en-US" dirty="0" smtClean="0"/>
                  <a:t>Don’t repeat same sequence of actions</a:t>
                </a:r>
                <a:endParaRPr lang="en-US" altLang="en-US" dirty="0"/>
              </a:p>
              <a:p>
                <a:r>
                  <a:rPr lang="en-US" altLang="en-US" b="1" dirty="0">
                    <a:solidFill>
                      <a:schemeClr val="accent2"/>
                    </a:solidFill>
                  </a:rPr>
                  <a:t>Situation </a:t>
                </a:r>
                <a:r>
                  <a:rPr lang="en-US" altLang="en-US" b="1" dirty="0" smtClean="0">
                    <a:solidFill>
                      <a:schemeClr val="accent2"/>
                    </a:solidFill>
                  </a:rPr>
                  <a:t>calculus</a:t>
                </a:r>
                <a:endParaRPr lang="en-US" altLang="en-US" dirty="0"/>
              </a:p>
              <a:p>
                <a:r>
                  <a:rPr lang="en-US" altLang="en-US" dirty="0"/>
                  <a:t>A </a:t>
                </a:r>
                <a:r>
                  <a:rPr lang="en-US" altLang="en-US" b="1" dirty="0">
                    <a:solidFill>
                      <a:schemeClr val="accent2"/>
                    </a:solidFill>
                  </a:rPr>
                  <a:t>situation</a:t>
                </a:r>
                <a:r>
                  <a:rPr lang="en-US" altLang="en-US" dirty="0"/>
                  <a:t> is a snapshot of the world at some instant in time</a:t>
                </a:r>
              </a:p>
              <a:p>
                <a:r>
                  <a:rPr lang="en-US" altLang="en-US" dirty="0"/>
                  <a:t>When the agent performs an action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 smtClean="0"/>
                  <a:t> in </a:t>
                </a:r>
                <a:r>
                  <a:rPr lang="en-US" altLang="en-US" dirty="0"/>
                  <a:t>situation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 smtClean="0"/>
                  <a:t>, </a:t>
                </a:r>
                <a:r>
                  <a:rPr lang="en-US" altLang="en-US" dirty="0"/>
                  <a:t>the result is a new </a:t>
                </a:r>
                <a:r>
                  <a:rPr lang="en-US" altLang="en-US" dirty="0" smtClean="0"/>
                  <a:t>situation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152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32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/>
              <a:t>Situations</a:t>
            </a:r>
          </a:p>
        </p:txBody>
      </p:sp>
      <p:pic>
        <p:nvPicPr>
          <p:cNvPr id="160771" name="Picture 3" descr="img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33400"/>
            <a:ext cx="6781800" cy="608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8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40000"/>
              </a:spcBef>
              <a:spcAft>
                <a:spcPct val="25000"/>
              </a:spcAft>
            </a:pPr>
            <a:r>
              <a:rPr lang="en-US" altLang="en-US" sz="3600" dirty="0" smtClean="0"/>
              <a:t>Situation </a:t>
            </a:r>
            <a:r>
              <a:rPr lang="en-US" altLang="en-US" sz="3600" dirty="0"/>
              <a:t>Calculus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Situation Calculus was introduced by John McCarthy in </a:t>
            </a:r>
            <a:r>
              <a:rPr lang="en-US" dirty="0" smtClean="0"/>
              <a:t>1969</a:t>
            </a:r>
            <a:endParaRPr lang="en-US" dirty="0"/>
          </a:p>
          <a:p>
            <a:r>
              <a:rPr lang="en-US" dirty="0"/>
              <a:t>It describes dynamic domains in </a:t>
            </a:r>
            <a:r>
              <a:rPr lang="en-US" dirty="0" smtClean="0"/>
              <a:t>Predicate Logic using</a:t>
            </a:r>
            <a:endParaRPr lang="en-US" dirty="0"/>
          </a:p>
          <a:p>
            <a:pPr lvl="1"/>
            <a:r>
              <a:rPr lang="en-US" dirty="0"/>
              <a:t>situations (denote world states; include world history)</a:t>
            </a:r>
          </a:p>
          <a:p>
            <a:pPr lvl="1"/>
            <a:r>
              <a:rPr lang="en-US" dirty="0"/>
              <a:t>actions </a:t>
            </a:r>
            <a:r>
              <a:rPr lang="en-US" dirty="0" smtClean="0"/>
              <a:t>(functions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axioms (to specify actions and domain knowledge)</a:t>
            </a:r>
          </a:p>
          <a:p>
            <a:r>
              <a:rPr lang="en-US" dirty="0"/>
              <a:t>Planning </a:t>
            </a:r>
            <a:r>
              <a:rPr lang="en-US" dirty="0" smtClean="0"/>
              <a:t>of actions in </a:t>
            </a:r>
            <a:r>
              <a:rPr lang="en-US" dirty="0"/>
              <a:t>the situation calculus is done through theorem </a:t>
            </a:r>
            <a:r>
              <a:rPr lang="en-US" dirty="0" smtClean="0"/>
              <a:t>proving</a:t>
            </a:r>
            <a:endParaRPr lang="en-US" dirty="0"/>
          </a:p>
          <a:p>
            <a:pPr lvl="1"/>
            <a:r>
              <a:rPr lang="en-US" dirty="0"/>
              <a:t>Infer a </a:t>
            </a:r>
            <a:r>
              <a:rPr lang="en-US" i="1" dirty="0"/>
              <a:t>goal</a:t>
            </a:r>
            <a:r>
              <a:rPr lang="en-US" dirty="0"/>
              <a:t> situation from the initial situation using the given </a:t>
            </a:r>
            <a:r>
              <a:rPr lang="en-US" dirty="0" smtClean="0"/>
              <a:t>axioms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7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Situation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74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sz="2400" dirty="0" smtClean="0"/>
                  <a:t>A </a:t>
                </a:r>
                <a:r>
                  <a:rPr lang="en-US" altLang="en-US" sz="2400" b="1" dirty="0">
                    <a:solidFill>
                      <a:schemeClr val="accent2"/>
                    </a:solidFill>
                  </a:rPr>
                  <a:t>situation</a:t>
                </a:r>
                <a:r>
                  <a:rPr lang="en-US" altLang="en-US" sz="2400" dirty="0"/>
                  <a:t> is a snapshot of the world at an interval of time during which nothing changes </a:t>
                </a:r>
              </a:p>
              <a:p>
                <a:r>
                  <a:rPr lang="en-US" altLang="en-US" sz="2400" dirty="0"/>
                  <a:t>Every </a:t>
                </a:r>
                <a:r>
                  <a:rPr lang="en-US" altLang="en-US" sz="2400" dirty="0" smtClean="0"/>
                  <a:t>statement </a:t>
                </a:r>
                <a:r>
                  <a:rPr lang="en-US" altLang="en-US" sz="2400" dirty="0"/>
                  <a:t>is made with respect to a particular </a:t>
                </a:r>
                <a:r>
                  <a:rPr lang="en-US" altLang="en-US" sz="2400" dirty="0" smtClean="0"/>
                  <a:t>situation </a:t>
                </a:r>
                <a:endParaRPr lang="en-US" altLang="en-US" sz="2400" dirty="0"/>
              </a:p>
              <a:p>
                <a:pPr lvl="1"/>
                <a:r>
                  <a:rPr lang="en-US" altLang="en-US" sz="2000" dirty="0"/>
                  <a:t>Add </a:t>
                </a:r>
                <a:r>
                  <a:rPr lang="en-US" altLang="en-US" sz="2000" b="1" dirty="0">
                    <a:solidFill>
                      <a:schemeClr val="accent2"/>
                    </a:solidFill>
                  </a:rPr>
                  <a:t>situation variables</a:t>
                </a:r>
                <a:r>
                  <a:rPr lang="en-US" altLang="en-US" sz="2000" dirty="0"/>
                  <a:t> to every </a:t>
                </a:r>
                <a:r>
                  <a:rPr lang="en-US" altLang="en-US" sz="2000" dirty="0" smtClean="0"/>
                  <a:t>predicate</a:t>
                </a:r>
              </a:p>
              <a:p>
                <a:pPr lvl="1"/>
                <a:r>
                  <a:rPr lang="en-US" altLang="en-US" sz="2000" dirty="0" smtClean="0"/>
                  <a:t>Can think of a situation as a time</a:t>
                </a:r>
                <a:endParaRPr lang="en-US" altLang="en-US" sz="2000" dirty="0"/>
              </a:p>
              <a:p>
                <a:r>
                  <a:rPr lang="en-US" altLang="en-US" dirty="0" err="1" smtClean="0"/>
                  <a:t>atLocation</a:t>
                </a:r>
                <a:r>
                  <a:rPr lang="en-US" altLang="en-US" dirty="0" smtClean="0"/>
                  <a:t>(1,1</a:t>
                </a:r>
                <a:r>
                  <a:rPr lang="en-US" altLang="en-US" dirty="0"/>
                  <a:t>) </a:t>
                </a:r>
                <a:r>
                  <a:rPr lang="en-US" altLang="en-US" dirty="0">
                    <a:cs typeface="Times New Roman" panose="02020603050405020304" pitchFamily="18" charset="0"/>
                    <a:sym typeface="Webdings" panose="05030102010509060703" pitchFamily="18" charset="2"/>
                  </a:rPr>
                  <a:t>becomes</a:t>
                </a:r>
                <a:r>
                  <a:rPr lang="en-US" altLang="en-US" dirty="0"/>
                  <a:t> </a:t>
                </a:r>
                <a:r>
                  <a:rPr lang="en-US" altLang="en-US" dirty="0" err="1" smtClean="0"/>
                  <a:t>atLocation</a:t>
                </a:r>
                <a:r>
                  <a:rPr lang="en-US" altLang="en-US" dirty="0" smtClean="0"/>
                  <a:t>(1,1,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 smtClean="0"/>
                  <a:t>): </a:t>
                </a:r>
              </a:p>
              <a:p>
                <a:pPr lvl="1"/>
                <a:r>
                  <a:rPr lang="en-US" altLang="en-US" sz="2000" dirty="0" smtClean="0"/>
                  <a:t>Agent is at location (1,1) at situation (or time)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en-US" sz="2000" dirty="0"/>
              </a:p>
              <a:p>
                <a:r>
                  <a:rPr lang="en-US" altLang="en-US" sz="2400" dirty="0" smtClean="0"/>
                  <a:t>Performing an </a:t>
                </a:r>
                <a:r>
                  <a:rPr lang="en-US" altLang="en-US" sz="2400" b="1" dirty="0" smtClean="0">
                    <a:solidFill>
                      <a:schemeClr val="accent2"/>
                    </a:solidFill>
                  </a:rPr>
                  <a:t>action </a:t>
                </a:r>
                <a:r>
                  <a:rPr lang="en-US" altLang="en-US" sz="2400" dirty="0" smtClean="0"/>
                  <a:t>changes situation</a:t>
                </a:r>
              </a:p>
              <a:p>
                <a:r>
                  <a:rPr lang="en-US" altLang="en-US" sz="2400" dirty="0" smtClean="0"/>
                  <a:t>Special </a:t>
                </a:r>
                <a:r>
                  <a:rPr lang="en-US" altLang="en-US" sz="2400" dirty="0"/>
                  <a:t>function, </a:t>
                </a:r>
                <a:r>
                  <a:rPr lang="en-US" altLang="en-US" sz="2400" b="1" dirty="0" smtClean="0">
                    <a:solidFill>
                      <a:schemeClr val="accent2"/>
                    </a:solidFill>
                  </a:rPr>
                  <a:t>do(</a:t>
                </a:r>
                <a:r>
                  <a:rPr lang="en-US" altLang="en-US" sz="2400" b="1" dirty="0" err="1" smtClean="0">
                    <a:solidFill>
                      <a:schemeClr val="accent2"/>
                    </a:solidFill>
                  </a:rPr>
                  <a:t>a,s</a:t>
                </a:r>
                <a:r>
                  <a:rPr lang="en-US" altLang="en-US" sz="2400" b="1" dirty="0">
                    <a:solidFill>
                      <a:schemeClr val="accent2"/>
                    </a:solidFill>
                  </a:rPr>
                  <a:t>),</a:t>
                </a:r>
                <a:r>
                  <a:rPr lang="en-US" altLang="en-US" sz="2400" dirty="0"/>
                  <a:t> that </a:t>
                </a:r>
                <a:r>
                  <a:rPr lang="en-US" altLang="en-US" sz="2400" dirty="0" smtClean="0"/>
                  <a:t>outputs a new </a:t>
                </a:r>
                <a:r>
                  <a:rPr lang="en-US" altLang="en-US" sz="2400" dirty="0"/>
                  <a:t>situation </a:t>
                </a:r>
                <a:r>
                  <a:rPr lang="en-US" altLang="en-US" sz="2400" dirty="0" smtClean="0"/>
                  <a:t>as </a:t>
                </a:r>
                <a:r>
                  <a:rPr lang="en-US" altLang="en-US" sz="2400" dirty="0"/>
                  <a:t>a result of performing action </a:t>
                </a:r>
                <a:r>
                  <a:rPr lang="en-US" altLang="en-US" sz="2400" dirty="0" smtClean="0"/>
                  <a:t>a</a:t>
                </a:r>
              </a:p>
            </p:txBody>
          </p:sp>
        </mc:Choice>
        <mc:Fallback xmlns="">
          <p:sp>
            <p:nvSpPr>
              <p:cNvPr id="1597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196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2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Situation </a:t>
            </a:r>
            <a:r>
              <a:rPr lang="en-US" altLang="en-US" dirty="0" smtClean="0"/>
              <a:t>Calculus: example</a:t>
            </a:r>
            <a:endParaRPr lang="el-GR" altLang="en-US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World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robot</a:t>
            </a:r>
          </a:p>
          <a:p>
            <a:pPr lvl="1"/>
            <a:r>
              <a:rPr lang="en-US" altLang="en-US" dirty="0" smtClean="0"/>
              <a:t>Items (e.g., Ball)</a:t>
            </a:r>
            <a:endParaRPr lang="en-US" altLang="en-US" dirty="0"/>
          </a:p>
          <a:p>
            <a:pPr lvl="1"/>
            <a:r>
              <a:rPr lang="en-US" altLang="en-US" dirty="0"/>
              <a:t>locations (</a:t>
            </a:r>
            <a:r>
              <a:rPr lang="en-US" altLang="en-US" dirty="0" err="1"/>
              <a:t>x,y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 smtClean="0"/>
              <a:t>Robot moves </a:t>
            </a:r>
            <a:r>
              <a:rPr lang="en-US" altLang="en-US" dirty="0"/>
              <a:t>around the </a:t>
            </a:r>
            <a:r>
              <a:rPr lang="en-US" altLang="en-US" dirty="0" smtClean="0"/>
              <a:t>world by specifying target location</a:t>
            </a:r>
            <a:endParaRPr lang="en-US" altLang="en-US" dirty="0"/>
          </a:p>
          <a:p>
            <a:pPr lvl="1"/>
            <a:r>
              <a:rPr lang="en-US" altLang="en-US" dirty="0"/>
              <a:t>picks up or drops items</a:t>
            </a:r>
          </a:p>
          <a:p>
            <a:pPr lvl="1"/>
            <a:r>
              <a:rPr lang="en-US" altLang="en-US" dirty="0"/>
              <a:t>some items are too heavy for the robot to pick up</a:t>
            </a:r>
          </a:p>
          <a:p>
            <a:pPr lvl="1"/>
            <a:r>
              <a:rPr lang="en-US" altLang="en-US" dirty="0"/>
              <a:t>some items are fragile so that they break when they are </a:t>
            </a:r>
            <a:r>
              <a:rPr lang="en-US" altLang="en-US" dirty="0" smtClean="0"/>
              <a:t>dropped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333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Knowledge </a:t>
            </a:r>
            <a:r>
              <a:rPr lang="en-US" altLang="en-US" dirty="0" smtClean="0"/>
              <a:t>engineering</a:t>
            </a:r>
            <a:endParaRPr lang="en-US" altLang="en-US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 smtClean="0"/>
              <a:t>Special-purpose</a:t>
            </a:r>
            <a:r>
              <a:rPr lang="en-US" altLang="en-US" dirty="0" smtClean="0"/>
              <a:t> knowledge bases</a:t>
            </a:r>
          </a:p>
          <a:p>
            <a:pPr lvl="1"/>
            <a:r>
              <a:rPr lang="en-US" altLang="en-US" dirty="0" smtClean="0"/>
              <a:t>Electronic </a:t>
            </a:r>
            <a:r>
              <a:rPr lang="en-US" altLang="en-US" dirty="0"/>
              <a:t>circuits</a:t>
            </a:r>
          </a:p>
          <a:p>
            <a:pPr lvl="1"/>
            <a:r>
              <a:rPr lang="en-US" altLang="en-US" dirty="0"/>
              <a:t>Actions (Situation Calculus)</a:t>
            </a:r>
          </a:p>
          <a:p>
            <a:pPr>
              <a:lnSpc>
                <a:spcPct val="90000"/>
              </a:lnSpc>
            </a:pPr>
            <a:r>
              <a:rPr lang="en-US" altLang="en-US" i="1" dirty="0" smtClean="0"/>
              <a:t>General-purpose </a:t>
            </a:r>
            <a:r>
              <a:rPr lang="en-US" altLang="en-US" dirty="0" smtClean="0"/>
              <a:t>knowledge bases</a:t>
            </a:r>
          </a:p>
          <a:p>
            <a:pPr lvl="1"/>
            <a:r>
              <a:rPr lang="en-US" altLang="en-US" dirty="0" smtClean="0"/>
              <a:t>Represent classes of objects and relationships between classes</a:t>
            </a:r>
          </a:p>
          <a:p>
            <a:pPr lvl="1"/>
            <a:r>
              <a:rPr lang="en-US" altLang="en-US" dirty="0" smtClean="0"/>
              <a:t>Events</a:t>
            </a:r>
          </a:p>
          <a:p>
            <a:pPr lvl="1"/>
            <a:r>
              <a:rPr lang="en-US" altLang="en-US" dirty="0" smtClean="0"/>
              <a:t>Time</a:t>
            </a:r>
          </a:p>
          <a:p>
            <a:pPr lvl="1"/>
            <a:r>
              <a:rPr lang="en-US" altLang="en-US" dirty="0" smtClean="0"/>
              <a:t>Semantic Web</a:t>
            </a:r>
          </a:p>
        </p:txBody>
      </p:sp>
    </p:spTree>
    <p:extLst>
      <p:ext uri="{BB962C8B-B14F-4D97-AF65-F5344CB8AC3E}">
        <p14:creationId xmlns:p14="http://schemas.microsoft.com/office/powerpoint/2010/main" val="185042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Situation Calculus: example</a:t>
            </a:r>
            <a:endParaRPr lang="el-GR" altLang="en-US" dirty="0"/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b="1" dirty="0" smtClean="0"/>
              <a:t>Actions</a:t>
            </a:r>
            <a:endParaRPr lang="en-US" altLang="en-US" b="1" dirty="0"/>
          </a:p>
          <a:p>
            <a:pPr lvl="1">
              <a:lnSpc>
                <a:spcPct val="150000"/>
              </a:lnSpc>
            </a:pPr>
            <a:r>
              <a:rPr lang="en-US" altLang="en-US" b="1" dirty="0"/>
              <a:t>move(x, y): </a:t>
            </a:r>
            <a:r>
              <a:rPr lang="en-US" altLang="en-US" dirty="0"/>
              <a:t>robot is moving to a new location</a:t>
            </a:r>
            <a:r>
              <a:rPr lang="en-US" altLang="en-US" b="1" dirty="0"/>
              <a:t> (x, y)</a:t>
            </a:r>
          </a:p>
          <a:p>
            <a:pPr lvl="1">
              <a:lnSpc>
                <a:spcPct val="150000"/>
              </a:lnSpc>
            </a:pPr>
            <a:r>
              <a:rPr lang="en-US" altLang="en-US" b="1" dirty="0"/>
              <a:t>pickup(o): </a:t>
            </a:r>
            <a:r>
              <a:rPr lang="en-US" altLang="en-US" dirty="0"/>
              <a:t>robot picks up an object</a:t>
            </a:r>
            <a:r>
              <a:rPr lang="en-US" altLang="en-US" b="1" dirty="0"/>
              <a:t> o</a:t>
            </a:r>
          </a:p>
          <a:p>
            <a:pPr lvl="1">
              <a:lnSpc>
                <a:spcPct val="150000"/>
              </a:lnSpc>
            </a:pPr>
            <a:r>
              <a:rPr lang="en-US" altLang="en-US" b="1" dirty="0"/>
              <a:t>drop(o): </a:t>
            </a:r>
            <a:r>
              <a:rPr lang="en-US" altLang="en-US" dirty="0"/>
              <a:t>robot drops the object </a:t>
            </a:r>
            <a:r>
              <a:rPr lang="en-US" altLang="en-US" b="1" dirty="0"/>
              <a:t>o </a:t>
            </a:r>
            <a:r>
              <a:rPr lang="en-US" altLang="en-US" dirty="0"/>
              <a:t>that holds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2236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Situation </a:t>
            </a:r>
            <a:r>
              <a:rPr lang="en-US" altLang="en-US" dirty="0" smtClean="0"/>
              <a:t>Calculus</a:t>
            </a:r>
            <a:endParaRPr lang="el-G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48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en-US" b="1" dirty="0" smtClean="0"/>
                  <a:t>Situations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en-US" dirty="0"/>
                  <a:t>Initial situation </a:t>
                </a:r>
                <a:r>
                  <a:rPr lang="en-US" altLang="en-US" b="1" dirty="0"/>
                  <a:t>S</a:t>
                </a:r>
                <a:r>
                  <a:rPr lang="en-US" altLang="en-US" b="1" baseline="-25000" dirty="0"/>
                  <a:t>0</a:t>
                </a:r>
                <a:r>
                  <a:rPr lang="en-US" altLang="en-US" dirty="0"/>
                  <a:t>: no actions have yet </a:t>
                </a:r>
                <a:r>
                  <a:rPr lang="en-US" altLang="en-US" dirty="0" smtClean="0"/>
                  <a:t>occurred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en-US" dirty="0" smtClean="0"/>
                  <a:t>Suppose </a:t>
                </a:r>
                <a:r>
                  <a:rPr lang="en-US" altLang="en-US" dirty="0"/>
                  <a:t>that the robot initially carries </a:t>
                </a:r>
                <a:r>
                  <a:rPr lang="en-US" altLang="en-US" dirty="0" smtClean="0"/>
                  <a:t>nothing:</a:t>
                </a:r>
                <a:endParaRPr lang="en-US" altLang="en-US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en-US" altLang="en-US" b="1" dirty="0"/>
                  <a:t>		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en-US" b="1" dirty="0" err="1" smtClean="0"/>
                  <a:t>is_carrying</a:t>
                </a:r>
                <a:r>
                  <a:rPr lang="en-US" altLang="en-US" b="1" dirty="0" smtClean="0"/>
                  <a:t>(</a:t>
                </a:r>
                <a:r>
                  <a:rPr lang="en-US" altLang="en-US" i="1" dirty="0" smtClean="0"/>
                  <a:t>Ball</a:t>
                </a:r>
                <a:r>
                  <a:rPr lang="en-US" altLang="en-US" b="1" dirty="0"/>
                  <a:t>, S</a:t>
                </a:r>
                <a:r>
                  <a:rPr lang="en-US" altLang="en-US" b="1" baseline="-25000" dirty="0"/>
                  <a:t>0</a:t>
                </a:r>
                <a:r>
                  <a:rPr lang="en-US" altLang="en-US" b="1" dirty="0" smtClean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en-US" dirty="0" smtClean="0"/>
                  <a:t>Now the </a:t>
                </a:r>
                <a:r>
                  <a:rPr lang="en-US" altLang="en-US" dirty="0"/>
                  <a:t>robot </a:t>
                </a:r>
                <a:r>
                  <a:rPr lang="en-US" altLang="en-US" dirty="0" smtClean="0"/>
                  <a:t>picks up a ball:</a:t>
                </a:r>
                <a:endParaRPr lang="en-US" altLang="en-US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en-US" altLang="en-US" b="1" dirty="0"/>
                  <a:t>		</a:t>
                </a:r>
                <a:r>
                  <a:rPr lang="el-GR" altLang="en-US" b="1" dirty="0"/>
                  <a:t>is_carrying(</a:t>
                </a:r>
                <a:r>
                  <a:rPr lang="el-GR" altLang="en-US" i="1" dirty="0"/>
                  <a:t>Ball</a:t>
                </a:r>
                <a:r>
                  <a:rPr lang="el-GR" altLang="en-US" b="1" dirty="0"/>
                  <a:t>,</a:t>
                </a:r>
                <a:r>
                  <a:rPr lang="en-US" altLang="en-US" b="1" dirty="0"/>
                  <a:t> </a:t>
                </a:r>
                <a:r>
                  <a:rPr lang="el-GR" altLang="en-US" b="1" dirty="0">
                    <a:solidFill>
                      <a:schemeClr val="accent2"/>
                    </a:solidFill>
                  </a:rPr>
                  <a:t>do(pickup(</a:t>
                </a:r>
                <a:r>
                  <a:rPr lang="el-GR" altLang="en-US" i="1" dirty="0">
                    <a:solidFill>
                      <a:schemeClr val="accent2"/>
                    </a:solidFill>
                  </a:rPr>
                  <a:t>Ball</a:t>
                </a:r>
                <a:r>
                  <a:rPr lang="en-US" altLang="en-US" i="1" dirty="0">
                    <a:solidFill>
                      <a:schemeClr val="accent2"/>
                    </a:solidFill>
                  </a:rPr>
                  <a:t> </a:t>
                </a:r>
                <a:r>
                  <a:rPr lang="el-GR" altLang="en-US" b="1" dirty="0">
                    <a:solidFill>
                      <a:schemeClr val="accent2"/>
                    </a:solidFill>
                  </a:rPr>
                  <a:t>),</a:t>
                </a:r>
                <a:r>
                  <a:rPr lang="en-US" altLang="en-US" b="1" dirty="0">
                    <a:solidFill>
                      <a:schemeClr val="accent2"/>
                    </a:solidFill>
                  </a:rPr>
                  <a:t> S</a:t>
                </a:r>
                <a:r>
                  <a:rPr lang="en-US" altLang="en-US" b="1" baseline="-25000" dirty="0">
                    <a:solidFill>
                      <a:schemeClr val="accent2"/>
                    </a:solidFill>
                  </a:rPr>
                  <a:t>0</a:t>
                </a:r>
                <a:r>
                  <a:rPr lang="el-GR" altLang="en-US" b="1" dirty="0">
                    <a:solidFill>
                      <a:schemeClr val="accent2"/>
                    </a:solidFill>
                  </a:rPr>
                  <a:t>)</a:t>
                </a:r>
                <a:r>
                  <a:rPr lang="en-US" altLang="en-US" b="1" dirty="0" smtClean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en-US" dirty="0" smtClean="0"/>
                  <a:t>“do” can represent </a:t>
                </a:r>
                <a:r>
                  <a:rPr lang="en-US" altLang="en-US" i="1" dirty="0" smtClean="0"/>
                  <a:t>sequences</a:t>
                </a:r>
                <a:r>
                  <a:rPr lang="en-US" altLang="en-US" dirty="0" smtClean="0"/>
                  <a:t> of actions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en-US" b="1" dirty="0" smtClean="0">
                    <a:solidFill>
                      <a:schemeClr val="accent2"/>
                    </a:solidFill>
                  </a:rPr>
                  <a:t>do(drop</a:t>
                </a:r>
                <a:r>
                  <a:rPr lang="el-GR" altLang="en-US" b="1" dirty="0">
                    <a:solidFill>
                      <a:schemeClr val="accent2"/>
                    </a:solidFill>
                  </a:rPr>
                  <a:t>(</a:t>
                </a:r>
                <a:r>
                  <a:rPr lang="el-GR" altLang="en-US" i="1" dirty="0">
                    <a:solidFill>
                      <a:schemeClr val="accent2"/>
                    </a:solidFill>
                  </a:rPr>
                  <a:t>Ball</a:t>
                </a:r>
                <a:r>
                  <a:rPr lang="el-GR" altLang="en-US" b="1" dirty="0" smtClean="0">
                    <a:solidFill>
                      <a:schemeClr val="accent2"/>
                    </a:solidFill>
                  </a:rPr>
                  <a:t>)</a:t>
                </a:r>
                <a:r>
                  <a:rPr lang="en-US" altLang="en-US" b="1" dirty="0" smtClean="0">
                    <a:solidFill>
                      <a:schemeClr val="accent2"/>
                    </a:solidFill>
                  </a:rPr>
                  <a:t>, do(move</a:t>
                </a:r>
                <a:r>
                  <a:rPr lang="el-GR" altLang="en-US" b="1" dirty="0" smtClean="0">
                    <a:solidFill>
                      <a:schemeClr val="accent2"/>
                    </a:solidFill>
                  </a:rPr>
                  <a:t>(</a:t>
                </a:r>
                <a:r>
                  <a:rPr lang="en-US" altLang="en-US" i="1" dirty="0" smtClean="0">
                    <a:solidFill>
                      <a:schemeClr val="accent2"/>
                    </a:solidFill>
                  </a:rPr>
                  <a:t>2,3</a:t>
                </a:r>
                <a:r>
                  <a:rPr lang="el-GR" altLang="en-US" b="1" dirty="0" smtClean="0">
                    <a:solidFill>
                      <a:schemeClr val="accent2"/>
                    </a:solidFill>
                  </a:rPr>
                  <a:t>)</a:t>
                </a:r>
                <a:r>
                  <a:rPr lang="en-US" altLang="en-US" b="1" dirty="0" smtClean="0">
                    <a:solidFill>
                      <a:schemeClr val="accent2"/>
                    </a:solidFill>
                  </a:rPr>
                  <a:t>, </a:t>
                </a:r>
                <a:r>
                  <a:rPr lang="el-GR" altLang="en-US" b="1" dirty="0" smtClean="0">
                    <a:solidFill>
                      <a:schemeClr val="accent2"/>
                    </a:solidFill>
                  </a:rPr>
                  <a:t>do(pickup(</a:t>
                </a:r>
                <a:r>
                  <a:rPr lang="el-GR" altLang="en-US" i="1" dirty="0" smtClean="0">
                    <a:solidFill>
                      <a:schemeClr val="accent2"/>
                    </a:solidFill>
                  </a:rPr>
                  <a:t>Ball</a:t>
                </a:r>
                <a:r>
                  <a:rPr lang="el-GR" altLang="en-US" b="1" dirty="0" smtClean="0">
                    <a:solidFill>
                      <a:schemeClr val="accent2"/>
                    </a:solidFill>
                  </a:rPr>
                  <a:t>),</a:t>
                </a:r>
                <a:r>
                  <a:rPr lang="en-US" altLang="en-US" b="1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altLang="en-US" b="1" dirty="0">
                    <a:solidFill>
                      <a:schemeClr val="accent2"/>
                    </a:solidFill>
                  </a:rPr>
                  <a:t>S</a:t>
                </a:r>
                <a:r>
                  <a:rPr lang="en-US" altLang="en-US" b="1" baseline="-25000" dirty="0">
                    <a:solidFill>
                      <a:schemeClr val="accent2"/>
                    </a:solidFill>
                  </a:rPr>
                  <a:t>0</a:t>
                </a:r>
                <a:r>
                  <a:rPr lang="el-GR" altLang="en-US" b="1" dirty="0" smtClean="0">
                    <a:solidFill>
                      <a:schemeClr val="accent2"/>
                    </a:solidFill>
                  </a:rPr>
                  <a:t>)</a:t>
                </a:r>
                <a:r>
                  <a:rPr lang="en-US" altLang="en-US" b="1" dirty="0" smtClean="0">
                    <a:solidFill>
                      <a:schemeClr val="accent2"/>
                    </a:solidFill>
                  </a:rPr>
                  <a:t>))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en-US" dirty="0" smtClean="0"/>
                  <a:t>This represents the sequence pickup(Ball), move(2,3), drop(Ball) starting in situation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lvl="1">
                  <a:lnSpc>
                    <a:spcPct val="120000"/>
                  </a:lnSpc>
                </a:pPr>
                <a:endParaRPr lang="en-US" altLang="en-US" dirty="0" smtClean="0"/>
              </a:p>
            </p:txBody>
          </p:sp>
        </mc:Choice>
        <mc:Fallback xmlns="">
          <p:sp>
            <p:nvSpPr>
              <p:cNvPr id="276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700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325644" y="3847199"/>
            <a:ext cx="3204976" cy="504269"/>
            <a:chOff x="5486400" y="4197927"/>
            <a:chExt cx="3204976" cy="504269"/>
          </a:xfrm>
        </p:grpSpPr>
        <p:sp>
          <p:nvSpPr>
            <p:cNvPr id="3" name="TextBox 2"/>
            <p:cNvSpPr txBox="1"/>
            <p:nvPr/>
          </p:nvSpPr>
          <p:spPr>
            <a:xfrm>
              <a:off x="6826827" y="4197927"/>
              <a:ext cx="1864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new situation</a:t>
              </a:r>
              <a:endParaRPr lang="en-US" dirty="0"/>
            </a:p>
          </p:txBody>
        </p:sp>
        <p:cxnSp>
          <p:nvCxnSpPr>
            <p:cNvPr id="5" name="Straight Arrow Connector 4"/>
            <p:cNvCxnSpPr>
              <a:stCxn id="3" idx="1"/>
            </p:cNvCxnSpPr>
            <p:nvPr/>
          </p:nvCxnSpPr>
          <p:spPr>
            <a:xfrm flipH="1">
              <a:off x="5486400" y="4382593"/>
              <a:ext cx="1340427" cy="3196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042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Situation </a:t>
            </a:r>
            <a:r>
              <a:rPr lang="en-US" altLang="en-US" dirty="0" smtClean="0"/>
              <a:t>Calculus</a:t>
            </a:r>
            <a:endParaRPr lang="el-GR" altLang="en-US" dirty="0"/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is_carrying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Ball,s</a:t>
            </a:r>
            <a:r>
              <a:rPr lang="en-US" altLang="en-US" dirty="0" smtClean="0"/>
              <a:t>)</a:t>
            </a:r>
          </a:p>
          <a:p>
            <a:r>
              <a:rPr lang="en-US" altLang="en-US" b="1" dirty="0" smtClean="0"/>
              <a:t>A </a:t>
            </a:r>
            <a:r>
              <a:rPr lang="en-US" altLang="en-US" b="1" dirty="0" smtClean="0">
                <a:solidFill>
                  <a:schemeClr val="accent2"/>
                </a:solidFill>
              </a:rPr>
              <a:t>fluent</a:t>
            </a:r>
            <a:r>
              <a:rPr lang="en-US" altLang="en-US" b="1" dirty="0" smtClean="0"/>
              <a:t>: </a:t>
            </a:r>
            <a:r>
              <a:rPr lang="en-US" altLang="en-US" sz="2400" b="1" dirty="0"/>
              <a:t> </a:t>
            </a:r>
            <a:r>
              <a:rPr lang="en-US" altLang="en-US" sz="2400" b="1" dirty="0" smtClean="0"/>
              <a:t>represents a property </a:t>
            </a:r>
            <a:r>
              <a:rPr lang="en-US" altLang="en-US" sz="2400" b="1" dirty="0"/>
              <a:t>of the </a:t>
            </a:r>
            <a:r>
              <a:rPr lang="en-US" altLang="en-US" sz="2400" b="1" dirty="0" smtClean="0"/>
              <a:t>world</a:t>
            </a:r>
            <a:endParaRPr lang="en-US" altLang="en-US" sz="2400" b="1" dirty="0"/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Predicate logic statements </a:t>
            </a:r>
            <a:r>
              <a:rPr lang="en-US" altLang="en-US" dirty="0"/>
              <a:t>whose truth value may change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They take a situation as a final argument</a:t>
            </a:r>
          </a:p>
          <a:p>
            <a:pPr lvl="1"/>
            <a:endParaRPr lang="el-G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6740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Situation </a:t>
            </a:r>
            <a:r>
              <a:rPr lang="en-US" altLang="en-US" dirty="0" smtClean="0"/>
              <a:t>Calculus</a:t>
            </a:r>
            <a:endParaRPr lang="el-GR" altLang="en-US" dirty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en-US" dirty="0" smtClean="0"/>
              <a:t>Actions have preconditions</a:t>
            </a:r>
          </a:p>
          <a:p>
            <a:pPr lvl="1">
              <a:lnSpc>
                <a:spcPct val="140000"/>
              </a:lnSpc>
            </a:pPr>
            <a:r>
              <a:rPr lang="en-US" altLang="en-US" dirty="0" smtClean="0"/>
              <a:t>Not all actions can be performed in a situation</a:t>
            </a:r>
          </a:p>
          <a:p>
            <a:pPr>
              <a:lnSpc>
                <a:spcPct val="140000"/>
              </a:lnSpc>
            </a:pPr>
            <a:r>
              <a:rPr lang="en-US" altLang="en-US" dirty="0" smtClean="0"/>
              <a:t>Precondition </a:t>
            </a:r>
            <a:r>
              <a:rPr lang="en-US" altLang="en-US" dirty="0"/>
              <a:t>Axioms</a:t>
            </a:r>
          </a:p>
          <a:p>
            <a:pPr lvl="1">
              <a:lnSpc>
                <a:spcPct val="140000"/>
              </a:lnSpc>
            </a:pPr>
            <a:r>
              <a:rPr lang="en-US" altLang="en-US" dirty="0" smtClean="0"/>
              <a:t>Precondition(drop(o</a:t>
            </a:r>
            <a:r>
              <a:rPr lang="en-US" altLang="en-US" dirty="0"/>
              <a:t>),s) </a:t>
            </a:r>
            <a:r>
              <a:rPr lang="el-GR" altLang="en-US" dirty="0"/>
              <a:t>↔</a:t>
            </a:r>
            <a:r>
              <a:rPr lang="en-US" altLang="en-US" dirty="0"/>
              <a:t> </a:t>
            </a:r>
            <a:r>
              <a:rPr lang="en-US" altLang="en-US" dirty="0" err="1"/>
              <a:t>is_carrying</a:t>
            </a:r>
            <a:r>
              <a:rPr lang="en-US" altLang="en-US" dirty="0"/>
              <a:t>(</a:t>
            </a:r>
            <a:r>
              <a:rPr lang="en-US" altLang="en-US" dirty="0" err="1"/>
              <a:t>o,s</a:t>
            </a:r>
            <a:r>
              <a:rPr lang="en-US" altLang="en-US" dirty="0"/>
              <a:t>) </a:t>
            </a:r>
            <a:endParaRPr lang="en-US" altLang="en-US" dirty="0" smtClean="0"/>
          </a:p>
          <a:p>
            <a:pPr lvl="1">
              <a:lnSpc>
                <a:spcPct val="140000"/>
              </a:lnSpc>
            </a:pPr>
            <a:r>
              <a:rPr lang="en-US" altLang="en-US" sz="2400" dirty="0" smtClean="0"/>
              <a:t>Precondition(pickup(o</a:t>
            </a:r>
            <a:r>
              <a:rPr lang="en-US" altLang="en-US" sz="2400" dirty="0"/>
              <a:t>),s) </a:t>
            </a:r>
            <a:r>
              <a:rPr lang="el-GR" altLang="en-US" sz="2400" dirty="0"/>
              <a:t>↔</a:t>
            </a:r>
            <a:r>
              <a:rPr lang="en-US" altLang="en-US" sz="2400" dirty="0"/>
              <a:t> (</a:t>
            </a:r>
            <a:r>
              <a:rPr lang="el-GR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dirty="0"/>
              <a:t>z </a:t>
            </a:r>
            <a:r>
              <a:rPr lang="el-GR" altLang="en-US" sz="2400" dirty="0"/>
              <a:t>¬</a:t>
            </a:r>
            <a:r>
              <a:rPr lang="en-US" altLang="en-US" sz="2400" dirty="0" err="1"/>
              <a:t>is_carrying</a:t>
            </a:r>
            <a:r>
              <a:rPr lang="en-US" altLang="en-US" sz="2400" dirty="0"/>
              <a:t>(</a:t>
            </a:r>
            <a:r>
              <a:rPr lang="en-US" altLang="en-US" sz="2400" dirty="0" err="1"/>
              <a:t>z,s</a:t>
            </a:r>
            <a:r>
              <a:rPr lang="en-US" altLang="en-US" sz="2400" dirty="0"/>
              <a:t>) </a:t>
            </a:r>
            <a:r>
              <a:rPr lang="el-GR" altLang="en-US" sz="2400" dirty="0">
                <a:sym typeface="Symbol" panose="05050102010706020507" pitchFamily="18" charset="2"/>
              </a:rPr>
              <a:t></a:t>
            </a:r>
            <a:r>
              <a:rPr lang="el-GR" altLang="en-US" sz="2400" dirty="0"/>
              <a:t>¬</a:t>
            </a:r>
            <a:r>
              <a:rPr lang="en-US" altLang="en-US" sz="2400" dirty="0"/>
              <a:t>heavy(o))</a:t>
            </a:r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305950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Situation </a:t>
            </a:r>
            <a:r>
              <a:rPr lang="en-US" altLang="en-US" dirty="0" smtClean="0"/>
              <a:t>Calculus</a:t>
            </a:r>
            <a:endParaRPr lang="el-GR" altLang="en-US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b="1" dirty="0" smtClean="0"/>
              <a:t>Actions have post-conditions (effects)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 smtClean="0"/>
              <a:t>pickup(o) in s</a:t>
            </a:r>
          </a:p>
          <a:p>
            <a:pPr lvl="1">
              <a:lnSpc>
                <a:spcPct val="150000"/>
              </a:lnSpc>
            </a:pPr>
            <a:r>
              <a:rPr lang="en-US" altLang="en-US" sz="2000" b="1" dirty="0" err="1" smtClean="0"/>
              <a:t>is_carrying</a:t>
            </a:r>
            <a:r>
              <a:rPr lang="en-US" altLang="en-US" sz="2000" b="1" dirty="0" smtClean="0"/>
              <a:t>(</a:t>
            </a:r>
            <a:r>
              <a:rPr lang="en-US" altLang="en-US" sz="2000" b="1" dirty="0" err="1" smtClean="0"/>
              <a:t>o,do</a:t>
            </a:r>
            <a:r>
              <a:rPr lang="en-US" altLang="en-US" sz="2000" b="1" dirty="0" smtClean="0"/>
              <a:t>(pickup(o</a:t>
            </a:r>
            <a:r>
              <a:rPr lang="en-US" altLang="en-US" sz="2000" b="1" dirty="0"/>
              <a:t>),s))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 smtClean="0"/>
              <a:t>drop(o) in s </a:t>
            </a:r>
            <a:r>
              <a:rPr lang="el-GR" altLang="en-US" sz="2400" b="1" dirty="0">
                <a:sym typeface="Symbol" panose="05050102010706020507" pitchFamily="18" charset="2"/>
              </a:rPr>
              <a:t></a:t>
            </a:r>
            <a:r>
              <a:rPr lang="en-US" altLang="en-US" sz="2400" b="1" dirty="0"/>
              <a:t> fragile(o) </a:t>
            </a:r>
            <a:endParaRPr lang="en-US" altLang="en-US" sz="2400" b="1" dirty="0" smtClean="0"/>
          </a:p>
          <a:p>
            <a:pPr lvl="1">
              <a:lnSpc>
                <a:spcPct val="150000"/>
              </a:lnSpc>
            </a:pPr>
            <a:r>
              <a:rPr lang="en-US" altLang="en-US" sz="2000" b="1" dirty="0" smtClean="0"/>
              <a:t>broken(</a:t>
            </a:r>
            <a:r>
              <a:rPr lang="en-US" altLang="en-US" sz="2000" b="1" dirty="0" err="1" smtClean="0"/>
              <a:t>o,do</a:t>
            </a:r>
            <a:r>
              <a:rPr lang="en-US" altLang="en-US" sz="2000" b="1" dirty="0"/>
              <a:t>( drop(o),s</a:t>
            </a:r>
            <a:r>
              <a:rPr lang="en-US" altLang="en-US" sz="2000" b="1" dirty="0" smtClean="0"/>
              <a:t>))</a:t>
            </a: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7390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 sequence of actions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Inference on the situation calculus knowledgebase</a:t>
                </a:r>
              </a:p>
              <a:p>
                <a:r>
                  <a:rPr lang="en-US" dirty="0" smtClean="0"/>
                  <a:t>Define a desired goal as a conjunction of conditions</a:t>
                </a:r>
              </a:p>
              <a:p>
                <a:r>
                  <a:rPr lang="en-US" dirty="0" smtClean="0"/>
                  <a:t>Example</a:t>
                </a:r>
              </a:p>
              <a:p>
                <a:pPr lvl="1"/>
                <a:r>
                  <a:rPr lang="en-US" dirty="0" smtClean="0"/>
                  <a:t>Robot is carrying the ball and is at location (4,3)</a:t>
                </a: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</a:rPr>
                  <a:t>Prove/infer that there exists a situation where these conditions hold</a:t>
                </a:r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 smtClean="0"/>
                  <a:t>is_carrying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Ball,s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 smtClean="0"/>
                  <a:t> location(4,3,s)</a:t>
                </a:r>
              </a:p>
              <a:p>
                <a:pPr lvl="1"/>
                <a:r>
                  <a:rPr lang="en-US" dirty="0" smtClean="0"/>
                  <a:t>The sequence of situations that satisfies the goal statement gives actions to lead to the desired goal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7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inference-based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can contain irrelevant actions</a:t>
            </a:r>
          </a:p>
          <a:p>
            <a:r>
              <a:rPr lang="en-US" dirty="0" smtClean="0"/>
              <a:t>Inference is slow</a:t>
            </a:r>
          </a:p>
          <a:p>
            <a:pPr lvl="1"/>
            <a:r>
              <a:rPr lang="en-US" dirty="0" smtClean="0"/>
              <a:t>Resolution refutation</a:t>
            </a:r>
          </a:p>
          <a:p>
            <a:r>
              <a:rPr lang="en-US" dirty="0" smtClean="0"/>
              <a:t>Practical planners restrict the language used to represent the problem</a:t>
            </a:r>
          </a:p>
          <a:p>
            <a:r>
              <a:rPr lang="en-US" i="1" dirty="0" smtClean="0"/>
              <a:t>Action Languages</a:t>
            </a:r>
          </a:p>
          <a:p>
            <a:r>
              <a:rPr lang="en-US" dirty="0" smtClean="0">
                <a:hlinkClick r:id="rId2"/>
              </a:rPr>
              <a:t>STRIPS</a:t>
            </a:r>
            <a:endParaRPr lang="en-US" dirty="0" smtClean="0"/>
          </a:p>
          <a:p>
            <a:r>
              <a:rPr lang="en-US" dirty="0" smtClean="0"/>
              <a:t>Planning as </a:t>
            </a:r>
            <a:r>
              <a:rPr lang="en-US" b="1" dirty="0" smtClean="0"/>
              <a:t>search</a:t>
            </a:r>
            <a:r>
              <a:rPr lang="en-US" dirty="0" smtClean="0"/>
              <a:t> in </a:t>
            </a:r>
            <a:r>
              <a:rPr lang="en-US" b="1" dirty="0" smtClean="0"/>
              <a:t>state space</a:t>
            </a:r>
          </a:p>
        </p:txBody>
      </p:sp>
    </p:spTree>
    <p:extLst>
      <p:ext uri="{BB962C8B-B14F-4D97-AF65-F5344CB8AC3E}">
        <p14:creationId xmlns:p14="http://schemas.microsoft.com/office/powerpoint/2010/main" val="13891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Planning Domain Definition </a:t>
            </a:r>
            <a:r>
              <a:rPr lang="en-US" b="1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(define (domain gripper-strips)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(:predicates (room ?r) (ball ?b) (gripper ?g) (at-</a:t>
            </a:r>
            <a:r>
              <a:rPr lang="en-US" sz="1100" dirty="0" err="1">
                <a:latin typeface="Consolas" panose="020B0609020204030204" pitchFamily="49" charset="0"/>
              </a:rPr>
              <a:t>robby</a:t>
            </a:r>
            <a:r>
              <a:rPr lang="en-US" sz="1100" dirty="0">
                <a:latin typeface="Consolas" panose="020B0609020204030204" pitchFamily="49" charset="0"/>
              </a:rPr>
              <a:t> ?r)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(at ?b ?r) (free ?g) (carry ?o ?g))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(:action move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:parameters (?from ?to)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:precondition (and (room ?from)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      (room ?to)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      (at-</a:t>
            </a:r>
            <a:r>
              <a:rPr lang="en-US" sz="1100" dirty="0" err="1">
                <a:latin typeface="Consolas" panose="020B0609020204030204" pitchFamily="49" charset="0"/>
              </a:rPr>
              <a:t>robby</a:t>
            </a:r>
            <a:r>
              <a:rPr lang="en-US" sz="1100" dirty="0">
                <a:latin typeface="Consolas" panose="020B0609020204030204" pitchFamily="49" charset="0"/>
              </a:rPr>
              <a:t> ?from))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:effect (and (at-</a:t>
            </a:r>
            <a:r>
              <a:rPr lang="en-US" sz="1100" dirty="0" err="1">
                <a:latin typeface="Consolas" panose="020B0609020204030204" pitchFamily="49" charset="0"/>
              </a:rPr>
              <a:t>robby</a:t>
            </a:r>
            <a:r>
              <a:rPr lang="en-US" sz="1100" dirty="0">
                <a:latin typeface="Consolas" panose="020B0609020204030204" pitchFamily="49" charset="0"/>
              </a:rPr>
              <a:t> ?to)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(not (at-</a:t>
            </a:r>
            <a:r>
              <a:rPr lang="en-US" sz="1100" dirty="0" err="1">
                <a:latin typeface="Consolas" panose="020B0609020204030204" pitchFamily="49" charset="0"/>
              </a:rPr>
              <a:t>robby</a:t>
            </a:r>
            <a:r>
              <a:rPr lang="en-US" sz="1100" dirty="0">
                <a:latin typeface="Consolas" panose="020B0609020204030204" pitchFamily="49" charset="0"/>
              </a:rPr>
              <a:t> ?from))))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(:action pick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:parameters (?</a:t>
            </a:r>
            <a:r>
              <a:rPr lang="en-US" sz="1100" dirty="0" err="1">
                <a:latin typeface="Consolas" panose="020B0609020204030204" pitchFamily="49" charset="0"/>
              </a:rPr>
              <a:t>obj</a:t>
            </a:r>
            <a:r>
              <a:rPr lang="en-US" sz="1100" dirty="0">
                <a:latin typeface="Consolas" panose="020B0609020204030204" pitchFamily="49" charset="0"/>
              </a:rPr>
              <a:t> ?room ?gripper)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:precondition (and (ball ?</a:t>
            </a:r>
            <a:r>
              <a:rPr lang="en-US" sz="1100" dirty="0" err="1">
                <a:latin typeface="Consolas" panose="020B0609020204030204" pitchFamily="49" charset="0"/>
              </a:rPr>
              <a:t>obj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      (room ?room)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      (gripper ?gripper)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      (at ?</a:t>
            </a:r>
            <a:r>
              <a:rPr lang="en-US" sz="1100" dirty="0" err="1">
                <a:latin typeface="Consolas" panose="020B0609020204030204" pitchFamily="49" charset="0"/>
              </a:rPr>
              <a:t>obj</a:t>
            </a:r>
            <a:r>
              <a:rPr lang="en-US" sz="1100" dirty="0">
                <a:latin typeface="Consolas" panose="020B0609020204030204" pitchFamily="49" charset="0"/>
              </a:rPr>
              <a:t> ?room)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      (at-</a:t>
            </a:r>
            <a:r>
              <a:rPr lang="en-US" sz="1100" dirty="0" err="1">
                <a:latin typeface="Consolas" panose="020B0609020204030204" pitchFamily="49" charset="0"/>
              </a:rPr>
              <a:t>robby</a:t>
            </a:r>
            <a:r>
              <a:rPr lang="en-US" sz="1100" dirty="0">
                <a:latin typeface="Consolas" panose="020B0609020204030204" pitchFamily="49" charset="0"/>
              </a:rPr>
              <a:t> ?room)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      (free ?gripper))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:effect (and (carry ?</a:t>
            </a:r>
            <a:r>
              <a:rPr lang="en-US" sz="1100" dirty="0" err="1">
                <a:latin typeface="Consolas" panose="020B0609020204030204" pitchFamily="49" charset="0"/>
              </a:rPr>
              <a:t>obj</a:t>
            </a:r>
            <a:r>
              <a:rPr lang="en-US" sz="1100" dirty="0">
                <a:latin typeface="Consolas" panose="020B0609020204030204" pitchFamily="49" charset="0"/>
              </a:rPr>
              <a:t> ?gripper)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(not (at ?</a:t>
            </a:r>
            <a:r>
              <a:rPr lang="en-US" sz="1100" dirty="0" err="1">
                <a:latin typeface="Consolas" panose="020B0609020204030204" pitchFamily="49" charset="0"/>
              </a:rPr>
              <a:t>obj</a:t>
            </a:r>
            <a:r>
              <a:rPr lang="en-US" sz="1100" dirty="0">
                <a:latin typeface="Consolas" panose="020B0609020204030204" pitchFamily="49" charset="0"/>
              </a:rPr>
              <a:t> ?room))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(not (free ?gripper))))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(:action drop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:parameters (?</a:t>
            </a:r>
            <a:r>
              <a:rPr lang="en-US" sz="1100" dirty="0" err="1">
                <a:latin typeface="Consolas" panose="020B0609020204030204" pitchFamily="49" charset="0"/>
              </a:rPr>
              <a:t>obj</a:t>
            </a:r>
            <a:r>
              <a:rPr lang="en-US" sz="1100" dirty="0">
                <a:latin typeface="Consolas" panose="020B0609020204030204" pitchFamily="49" charset="0"/>
              </a:rPr>
              <a:t> ?room ?gripper)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:precondition (and (ball ?</a:t>
            </a:r>
            <a:r>
              <a:rPr lang="en-US" sz="1100" dirty="0" err="1">
                <a:latin typeface="Consolas" panose="020B0609020204030204" pitchFamily="49" charset="0"/>
              </a:rPr>
              <a:t>obj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      (room ?room)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      (gripper ?gripper)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      (carry ?</a:t>
            </a:r>
            <a:r>
              <a:rPr lang="en-US" sz="1100" dirty="0" err="1">
                <a:latin typeface="Consolas" panose="020B0609020204030204" pitchFamily="49" charset="0"/>
              </a:rPr>
              <a:t>obj</a:t>
            </a:r>
            <a:r>
              <a:rPr lang="en-US" sz="1100" dirty="0">
                <a:latin typeface="Consolas" panose="020B0609020204030204" pitchFamily="49" charset="0"/>
              </a:rPr>
              <a:t> ?gripper)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      (at-</a:t>
            </a:r>
            <a:r>
              <a:rPr lang="en-US" sz="1100" dirty="0" err="1">
                <a:latin typeface="Consolas" panose="020B0609020204030204" pitchFamily="49" charset="0"/>
              </a:rPr>
              <a:t>robby</a:t>
            </a:r>
            <a:r>
              <a:rPr lang="en-US" sz="1100" dirty="0">
                <a:latin typeface="Consolas" panose="020B0609020204030204" pitchFamily="49" charset="0"/>
              </a:rPr>
              <a:t> ?room))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:effect (and (at ?</a:t>
            </a:r>
            <a:r>
              <a:rPr lang="en-US" sz="1100" dirty="0" err="1">
                <a:latin typeface="Consolas" panose="020B0609020204030204" pitchFamily="49" charset="0"/>
              </a:rPr>
              <a:t>obj</a:t>
            </a:r>
            <a:r>
              <a:rPr lang="en-US" sz="1100" dirty="0">
                <a:latin typeface="Consolas" panose="020B0609020204030204" pitchFamily="49" charset="0"/>
              </a:rPr>
              <a:t> ?room)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(free ?gripper)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(not (carry ?</a:t>
            </a:r>
            <a:r>
              <a:rPr lang="en-US" sz="1100" dirty="0" err="1">
                <a:latin typeface="Consolas" panose="020B0609020204030204" pitchFamily="49" charset="0"/>
              </a:rPr>
              <a:t>obj</a:t>
            </a:r>
            <a:r>
              <a:rPr lang="en-US" sz="1100" dirty="0">
                <a:latin typeface="Consolas" panose="020B0609020204030204" pitchFamily="49" charset="0"/>
              </a:rPr>
              <a:t> ?gripper)))))</a:t>
            </a:r>
          </a:p>
        </p:txBody>
      </p:sp>
    </p:spTree>
    <p:extLst>
      <p:ext uri="{BB962C8B-B14F-4D97-AF65-F5344CB8AC3E}">
        <p14:creationId xmlns:p14="http://schemas.microsoft.com/office/powerpoint/2010/main" val="155290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Planning Domain </a:t>
            </a:r>
            <a:r>
              <a:rPr lang="en-US" b="1"/>
              <a:t>Definition </a:t>
            </a:r>
            <a:r>
              <a:rPr lang="en-US" b="1" smtClean="0"/>
              <a:t>Language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define</a:t>
            </a:r>
            <a:r>
              <a:rPr lang="en-US" sz="1100" dirty="0"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problem</a:t>
            </a:r>
            <a:r>
              <a:rPr lang="en-US" sz="1100" dirty="0">
                <a:latin typeface="Consolas" panose="020B0609020204030204" pitchFamily="49" charset="0"/>
              </a:rPr>
              <a:t> strips-gripper2)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(: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domain</a:t>
            </a:r>
            <a:r>
              <a:rPr lang="en-US" sz="1100" dirty="0">
                <a:latin typeface="Consolas" panose="020B0609020204030204" pitchFamily="49" charset="0"/>
              </a:rPr>
              <a:t> gripper-strips)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(: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objects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rooma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roomb</a:t>
            </a:r>
            <a:r>
              <a:rPr lang="en-US" sz="1100" dirty="0">
                <a:latin typeface="Consolas" panose="020B0609020204030204" pitchFamily="49" charset="0"/>
              </a:rPr>
              <a:t> ball1 ball2 left right)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(: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init</a:t>
            </a:r>
            <a:r>
              <a:rPr lang="en-US" sz="1100" dirty="0">
                <a:latin typeface="Consolas" panose="020B0609020204030204" pitchFamily="49" charset="0"/>
              </a:rPr>
              <a:t> (room </a:t>
            </a:r>
            <a:r>
              <a:rPr lang="en-US" sz="1100" dirty="0" err="1">
                <a:latin typeface="Consolas" panose="020B0609020204030204" pitchFamily="49" charset="0"/>
              </a:rPr>
              <a:t>rooma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(room </a:t>
            </a:r>
            <a:r>
              <a:rPr lang="en-US" sz="1100" dirty="0" err="1">
                <a:latin typeface="Consolas" panose="020B0609020204030204" pitchFamily="49" charset="0"/>
              </a:rPr>
              <a:t>roomb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(ball ball1)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(ball ball2)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(gripper left)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(gripper right)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(at-</a:t>
            </a:r>
            <a:r>
              <a:rPr lang="en-US" sz="1100" dirty="0" err="1">
                <a:latin typeface="Consolas" panose="020B0609020204030204" pitchFamily="49" charset="0"/>
              </a:rPr>
              <a:t>robby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rooma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(free left)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(free right)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(at ball1 </a:t>
            </a:r>
            <a:r>
              <a:rPr lang="en-US" sz="1100" dirty="0" err="1">
                <a:latin typeface="Consolas" panose="020B0609020204030204" pitchFamily="49" charset="0"/>
              </a:rPr>
              <a:t>rooma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(at ball2 </a:t>
            </a:r>
            <a:r>
              <a:rPr lang="en-US" sz="1100" dirty="0" err="1">
                <a:latin typeface="Consolas" panose="020B0609020204030204" pitchFamily="49" charset="0"/>
              </a:rPr>
              <a:t>rooma</a:t>
            </a:r>
            <a:r>
              <a:rPr lang="en-US" sz="11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(: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goal</a:t>
            </a:r>
            <a:r>
              <a:rPr lang="en-US" sz="1100" dirty="0">
                <a:latin typeface="Consolas" panose="020B0609020204030204" pitchFamily="49" charset="0"/>
              </a:rPr>
              <a:t> (at ball1 </a:t>
            </a:r>
            <a:r>
              <a:rPr lang="en-US" sz="1100" dirty="0" err="1">
                <a:latin typeface="Consolas" panose="020B0609020204030204" pitchFamily="49" charset="0"/>
              </a:rPr>
              <a:t>roomb</a:t>
            </a:r>
            <a:r>
              <a:rPr lang="en-US" sz="1100" dirty="0">
                <a:latin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189958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256348"/>
            <a:ext cx="7807059" cy="1146360"/>
          </a:xfrm>
          <a:ln/>
        </p:spPr>
        <p:txBody>
          <a:bodyPr/>
          <a:lstStyle/>
          <a:p>
            <a:pPr algn="ctr">
              <a:lnSpc>
                <a:spcPct val="81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 dirty="0"/>
              <a:t>GOLOG </a:t>
            </a:r>
            <a:r>
              <a:rPr lang="en-GB" altLang="en-US" dirty="0" smtClean="0"/>
              <a:t>programming language</a:t>
            </a:r>
            <a:endParaRPr lang="en-GB" alt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96072" y="1781468"/>
            <a:ext cx="7955395" cy="4477430"/>
          </a:xfrm>
          <a:ln/>
        </p:spPr>
        <p:txBody>
          <a:bodyPr/>
          <a:lstStyle/>
          <a:p>
            <a:pPr>
              <a:lnSpc>
                <a:spcPct val="86000"/>
              </a:lnSpc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altLang="en-US" sz="2177" dirty="0"/>
              <a:t>GOLOG programs are executed uses a theorem prover</a:t>
            </a:r>
          </a:p>
          <a:p>
            <a:pPr>
              <a:lnSpc>
                <a:spcPct val="86000"/>
              </a:lnSpc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altLang="en-US" sz="2177" dirty="0"/>
              <a:t>User supplies, axioms, successor state axioms, initial situation condition of domain, and GOLOG program describing agent behaviour</a:t>
            </a:r>
          </a:p>
          <a:p>
            <a:pPr>
              <a:lnSpc>
                <a:spcPct val="86000"/>
              </a:lnSpc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altLang="en-US" sz="2177" dirty="0"/>
              <a:t>Execution of program gives: 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354" y="3721352"/>
            <a:ext cx="3179854" cy="48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707" y="4205243"/>
            <a:ext cx="4562399" cy="622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9663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Knowledge </a:t>
            </a:r>
            <a:r>
              <a:rPr lang="en-US" altLang="en-US" dirty="0" smtClean="0"/>
              <a:t>engineering process</a:t>
            </a:r>
            <a:endParaRPr lang="en-US" altLang="en-US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Identify the task</a:t>
            </a:r>
          </a:p>
          <a:p>
            <a:r>
              <a:rPr lang="en-US" altLang="en-US" dirty="0" smtClean="0"/>
              <a:t>Assemble the relevant knowledge</a:t>
            </a:r>
          </a:p>
          <a:p>
            <a:r>
              <a:rPr lang="en-US" altLang="en-US" dirty="0" smtClean="0"/>
              <a:t>Decide on a vocabulary</a:t>
            </a:r>
          </a:p>
          <a:p>
            <a:r>
              <a:rPr lang="en-US" altLang="en-US" dirty="0" smtClean="0"/>
              <a:t>Encode general knowledge about the domain</a:t>
            </a:r>
          </a:p>
          <a:p>
            <a:r>
              <a:rPr lang="en-US" altLang="en-US" dirty="0"/>
              <a:t>Encode </a:t>
            </a:r>
            <a:r>
              <a:rPr lang="en-US" altLang="en-US" dirty="0" smtClean="0"/>
              <a:t>a description of the specific problem instance</a:t>
            </a:r>
          </a:p>
          <a:p>
            <a:r>
              <a:rPr lang="en-US" altLang="en-US" dirty="0" smtClean="0"/>
              <a:t>Pose queries and get answers</a:t>
            </a:r>
          </a:p>
          <a:p>
            <a:r>
              <a:rPr lang="en-US" altLang="en-US" dirty="0" smtClean="0"/>
              <a:t>Debug the knowledge base</a:t>
            </a:r>
          </a:p>
          <a:p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393" y="6311900"/>
            <a:ext cx="568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Chapter 8.4.1 of </a:t>
            </a:r>
            <a:r>
              <a:rPr lang="en-US" i="1" dirty="0" smtClean="0"/>
              <a:t>Artificial Intelligence: A Modern Approach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2801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256348"/>
            <a:ext cx="7805619" cy="1146360"/>
          </a:xfrm>
          <a:ln/>
        </p:spPr>
        <p:txBody>
          <a:bodyPr/>
          <a:lstStyle/>
          <a:p>
            <a:pPr algn="ctr">
              <a:lnSpc>
                <a:spcPct val="81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/>
              <a:t>Example GOLOG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96071" y="1781468"/>
            <a:ext cx="7953955" cy="4474549"/>
          </a:xfrm>
          <a:ln/>
        </p:spPr>
        <p:txBody>
          <a:bodyPr>
            <a:normAutofit lnSpcReduction="10000"/>
          </a:bodyPr>
          <a:lstStyle/>
          <a:p>
            <a:pPr>
              <a:lnSpc>
                <a:spcPct val="86000"/>
              </a:lnSpc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altLang="en-US"/>
              <a:t>Elevator Controller Example</a:t>
            </a:r>
          </a:p>
          <a:p>
            <a:pPr>
              <a:lnSpc>
                <a:spcPct val="86000"/>
              </a:lnSpc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altLang="en-US"/>
              <a:t>Primitive Actions</a:t>
            </a:r>
          </a:p>
          <a:p>
            <a:pPr lvl="1">
              <a:lnSpc>
                <a:spcPct val="86000"/>
              </a:lnSpc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altLang="en-US"/>
              <a:t>Up(n): move the elevator to a floor n</a:t>
            </a:r>
          </a:p>
          <a:p>
            <a:pPr lvl="1">
              <a:lnSpc>
                <a:spcPct val="86000"/>
              </a:lnSpc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altLang="en-US"/>
              <a:t>Down(n): move the elevator down to a floor n</a:t>
            </a:r>
          </a:p>
          <a:p>
            <a:pPr lvl="1">
              <a:lnSpc>
                <a:spcPct val="86000"/>
              </a:lnSpc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altLang="en-US"/>
              <a:t>Turnoff: turn off call button n </a:t>
            </a:r>
          </a:p>
          <a:p>
            <a:pPr lvl="1">
              <a:lnSpc>
                <a:spcPct val="86000"/>
              </a:lnSpc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altLang="en-US"/>
              <a:t>Open: open elevator door</a:t>
            </a:r>
          </a:p>
          <a:p>
            <a:pPr lvl="1">
              <a:lnSpc>
                <a:spcPct val="86000"/>
              </a:lnSpc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altLang="en-US"/>
              <a:t>Close: close the elevator door</a:t>
            </a:r>
          </a:p>
          <a:p>
            <a:pPr>
              <a:lnSpc>
                <a:spcPct val="86000"/>
              </a:lnSpc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altLang="en-US"/>
              <a:t>Fluents</a:t>
            </a:r>
          </a:p>
          <a:p>
            <a:pPr lvl="1">
              <a:lnSpc>
                <a:spcPct val="86000"/>
              </a:lnSpc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altLang="en-US"/>
              <a:t>CurrentFloor(s) = n, in situation s, the elevator is at floor n</a:t>
            </a:r>
          </a:p>
          <a:p>
            <a:pPr lvl="1">
              <a:lnSpc>
                <a:spcPct val="86000"/>
              </a:lnSpc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altLang="en-US"/>
              <a:t>On(n,s), in situation s call button n is on </a:t>
            </a:r>
          </a:p>
          <a:p>
            <a:pPr lvl="1">
              <a:lnSpc>
                <a:spcPct val="86000"/>
              </a:lnSpc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altLang="en-US"/>
              <a:t>NextFloor(n,s) = in situation s the next floor (n)</a:t>
            </a:r>
          </a:p>
          <a:p>
            <a:pPr lvl="1">
              <a:lnSpc>
                <a:spcPct val="86000"/>
              </a:lnSpc>
              <a:buNone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29998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256348"/>
            <a:ext cx="7805619" cy="1146360"/>
          </a:xfrm>
          <a:ln/>
        </p:spPr>
        <p:txBody>
          <a:bodyPr/>
          <a:lstStyle/>
          <a:p>
            <a:pPr algn="ctr">
              <a:lnSpc>
                <a:spcPct val="81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/>
              <a:t>Example, cont.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96071" y="1781468"/>
            <a:ext cx="7953955" cy="2615315"/>
          </a:xfrm>
          <a:ln/>
        </p:spPr>
        <p:txBody>
          <a:bodyPr/>
          <a:lstStyle/>
          <a:p>
            <a:pPr>
              <a:lnSpc>
                <a:spcPct val="86000"/>
              </a:lnSpc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altLang="en-US"/>
              <a:t>Primitive Action Preconditions</a:t>
            </a:r>
          </a:p>
          <a:p>
            <a:pPr>
              <a:lnSpc>
                <a:spcPct val="86000"/>
              </a:lnSpc>
              <a:buNone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endParaRPr lang="en-GB" alt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38" y="2184711"/>
            <a:ext cx="5184544" cy="2059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511" y="4742419"/>
            <a:ext cx="5162942" cy="56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224874" y="4327656"/>
            <a:ext cx="7953955" cy="2115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27038" indent="-322263"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1531938" indent="-214313" defTabSz="45720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1989138" indent="-214313" defTabSz="45720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2446338" indent="-214313" defTabSz="45720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2903538" indent="-214313" defTabSz="45720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6000"/>
              </a:lnSpc>
              <a:buClr>
                <a:srgbClr val="E6E6E6"/>
              </a:buClr>
              <a:buFont typeface="Wingdings" panose="05000000000000000000" pitchFamily="2" charset="2"/>
              <a:buChar char=""/>
            </a:pPr>
            <a:r>
              <a:rPr lang="en-GB" altLang="en-US" sz="2903" dirty="0">
                <a:solidFill>
                  <a:schemeClr val="tx1"/>
                </a:solidFill>
                <a:latin typeface="Times New Roman" panose="02020603050405020304" pitchFamily="18" charset="0"/>
              </a:rPr>
              <a:t>Successor State Axiom</a:t>
            </a:r>
          </a:p>
          <a:p>
            <a:pPr>
              <a:lnSpc>
                <a:spcPct val="86000"/>
              </a:lnSpc>
              <a:buClr>
                <a:srgbClr val="E6E6E6"/>
              </a:buClr>
            </a:pPr>
            <a:endParaRPr lang="en-GB" altLang="en-US" sz="2903" dirty="0">
              <a:solidFill>
                <a:srgbClr val="E6E6E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99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256348"/>
            <a:ext cx="7805619" cy="1146360"/>
          </a:xfrm>
          <a:ln/>
        </p:spPr>
        <p:txBody>
          <a:bodyPr/>
          <a:lstStyle/>
          <a:p>
            <a:pPr>
              <a:lnSpc>
                <a:spcPct val="81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/>
              <a:t>Example, cont.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96071" y="1781468"/>
            <a:ext cx="7953955" cy="1648973"/>
          </a:xfrm>
          <a:ln/>
        </p:spPr>
        <p:txBody>
          <a:bodyPr/>
          <a:lstStyle/>
          <a:p>
            <a:pPr>
              <a:lnSpc>
                <a:spcPct val="86000"/>
              </a:lnSpc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altLang="en-US"/>
              <a:t>One of the possible fluents</a:t>
            </a:r>
          </a:p>
          <a:p>
            <a:pPr>
              <a:lnSpc>
                <a:spcPct val="86000"/>
              </a:lnSpc>
              <a:buNone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endParaRPr lang="en-GB" alt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511" y="2253838"/>
            <a:ext cx="5875817" cy="81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294002" y="3290746"/>
            <a:ext cx="7953955" cy="164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27038" indent="-322263"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1531938" indent="-214313" defTabSz="45720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1989138" indent="-214313" defTabSz="45720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2446338" indent="-214313" defTabSz="45720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2903538" indent="-214313" defTabSz="45720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6000"/>
              </a:lnSpc>
              <a:buClr>
                <a:srgbClr val="E6E6E6"/>
              </a:buClr>
              <a:buFont typeface="Wingdings" panose="05000000000000000000" pitchFamily="2" charset="2"/>
              <a:buChar char=""/>
            </a:pPr>
            <a:r>
              <a:rPr lang="en-GB" altLang="en-US" sz="2903" dirty="0">
                <a:solidFill>
                  <a:schemeClr val="tx1"/>
                </a:solidFill>
                <a:latin typeface="Times New Roman" panose="02020603050405020304" pitchFamily="18" charset="0"/>
              </a:rPr>
              <a:t>Elevator GOLOG Procedures</a:t>
            </a:r>
          </a:p>
          <a:p>
            <a:pPr>
              <a:lnSpc>
                <a:spcPct val="86000"/>
              </a:lnSpc>
              <a:buClr>
                <a:srgbClr val="E6E6E6"/>
              </a:buClr>
            </a:pPr>
            <a:endParaRPr lang="en-GB" altLang="en-US" sz="2903" dirty="0">
              <a:solidFill>
                <a:srgbClr val="E6E6E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765" y="3774637"/>
            <a:ext cx="5806690" cy="2142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529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256348"/>
            <a:ext cx="7805619" cy="1146360"/>
          </a:xfrm>
          <a:ln/>
        </p:spPr>
        <p:txBody>
          <a:bodyPr/>
          <a:lstStyle/>
          <a:p>
            <a:pPr algn="ctr">
              <a:lnSpc>
                <a:spcPct val="81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/>
              <a:t>Example, cont.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96071" y="1781468"/>
            <a:ext cx="7953955" cy="1234209"/>
          </a:xfrm>
          <a:ln/>
        </p:spPr>
        <p:txBody>
          <a:bodyPr/>
          <a:lstStyle/>
          <a:p>
            <a:pPr>
              <a:lnSpc>
                <a:spcPct val="86000"/>
              </a:lnSpc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altLang="en-US"/>
              <a:t>Theorem proving task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38" y="2184710"/>
            <a:ext cx="3871126" cy="69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224874" y="3014238"/>
            <a:ext cx="7953955" cy="1232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27038" indent="-322263"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1531938" indent="-214313" defTabSz="45720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1989138" indent="-214313" defTabSz="45720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2446338" indent="-214313" defTabSz="45720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2903538" indent="-214313" defTabSz="45720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6000"/>
              </a:lnSpc>
              <a:buClr>
                <a:srgbClr val="E6E6E6"/>
              </a:buClr>
              <a:buFont typeface="Wingdings" panose="05000000000000000000" pitchFamily="2" charset="2"/>
              <a:buChar char=""/>
            </a:pPr>
            <a:r>
              <a:rPr lang="en-GB" altLang="en-US" sz="2903" dirty="0">
                <a:solidFill>
                  <a:schemeClr val="tx1"/>
                </a:solidFill>
                <a:latin typeface="Times New Roman" panose="02020603050405020304" pitchFamily="18" charset="0"/>
              </a:rPr>
              <a:t>Successful Execution of GOLOG program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38" y="3429001"/>
            <a:ext cx="5530181" cy="89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294002" y="4465910"/>
            <a:ext cx="7953955" cy="1232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27038" indent="-322263"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1531938" indent="-214313" defTabSz="45720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1989138" indent="-214313" defTabSz="45720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2446338" indent="-214313" defTabSz="45720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2903538" indent="-214313" defTabSz="45720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6000"/>
              </a:lnSpc>
              <a:buClr>
                <a:srgbClr val="E6E6E6"/>
              </a:buClr>
              <a:buFont typeface="Wingdings" panose="05000000000000000000" pitchFamily="2" charset="2"/>
              <a:buChar char=""/>
            </a:pPr>
            <a:r>
              <a:rPr lang="en-GB" altLang="en-US" sz="2903" dirty="0">
                <a:solidFill>
                  <a:schemeClr val="tx1"/>
                </a:solidFill>
                <a:latin typeface="Times New Roman" panose="02020603050405020304" pitchFamily="18" charset="0"/>
              </a:rPr>
              <a:t>Returns the following to elevator hardware control system</a:t>
            </a:r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765" y="5295437"/>
            <a:ext cx="5599308" cy="55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8066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frame problem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How to specify </a:t>
            </a:r>
            <a:r>
              <a:rPr lang="en-US" altLang="en-US" dirty="0"/>
              <a:t>that all conditions </a:t>
            </a:r>
            <a:r>
              <a:rPr lang="en-US" altLang="en-US" b="1" i="1" dirty="0"/>
              <a:t>not</a:t>
            </a:r>
            <a:r>
              <a:rPr lang="en-US" altLang="en-US" dirty="0"/>
              <a:t> affected by </a:t>
            </a:r>
            <a:r>
              <a:rPr lang="en-US" altLang="en-US" dirty="0" smtClean="0"/>
              <a:t>an action </a:t>
            </a:r>
            <a:r>
              <a:rPr lang="en-US" altLang="en-US" dirty="0"/>
              <a:t>are </a:t>
            </a:r>
            <a:r>
              <a:rPr lang="en-US" altLang="en-US" b="1" i="1" dirty="0"/>
              <a:t>not changed </a:t>
            </a:r>
            <a:r>
              <a:rPr lang="en-US" altLang="en-US" dirty="0"/>
              <a:t>while executing that </a:t>
            </a:r>
            <a:r>
              <a:rPr lang="en-US" altLang="en-US" dirty="0" smtClean="0"/>
              <a:t>action?</a:t>
            </a:r>
          </a:p>
          <a:p>
            <a:r>
              <a:rPr lang="en-US" altLang="en-US" dirty="0" smtClean="0"/>
              <a:t>In predicate logic, all such static properties need to be explicitly specified for every possible action</a:t>
            </a:r>
            <a:endParaRPr lang="en-US" altLang="en-US" dirty="0"/>
          </a:p>
          <a:p>
            <a:r>
              <a:rPr lang="en-US" altLang="en-US" b="1" dirty="0" smtClean="0">
                <a:solidFill>
                  <a:schemeClr val="accent2"/>
                </a:solidFill>
              </a:rPr>
              <a:t>Frame axioms</a:t>
            </a:r>
            <a:endParaRPr lang="en-US" altLang="en-US" dirty="0" smtClean="0"/>
          </a:p>
          <a:p>
            <a:r>
              <a:rPr lang="en-US" altLang="en-US" dirty="0" smtClean="0"/>
              <a:t>Example:</a:t>
            </a:r>
          </a:p>
          <a:p>
            <a:pPr lvl="1"/>
            <a:r>
              <a:rPr lang="en-US" altLang="en-US" dirty="0" smtClean="0"/>
              <a:t>If robot moves to (</a:t>
            </a:r>
            <a:r>
              <a:rPr lang="en-US" altLang="en-US" dirty="0" err="1" smtClean="0"/>
              <a:t>x,y</a:t>
            </a:r>
            <a:r>
              <a:rPr lang="en-US" altLang="en-US" dirty="0" smtClean="0"/>
              <a:t>) and is </a:t>
            </a:r>
            <a:r>
              <a:rPr lang="en-US" altLang="en-US" i="1" dirty="0" smtClean="0"/>
              <a:t>not holding </a:t>
            </a:r>
            <a:r>
              <a:rPr lang="en-US" altLang="en-US" dirty="0" smtClean="0"/>
              <a:t>a ball, then the location of the ball does </a:t>
            </a:r>
            <a:r>
              <a:rPr lang="en-US" altLang="en-US" i="1" dirty="0" smtClean="0"/>
              <a:t>not</a:t>
            </a:r>
            <a:r>
              <a:rPr lang="en-US" altLang="en-US" dirty="0" smtClean="0"/>
              <a:t> change</a:t>
            </a:r>
            <a:endParaRPr lang="en-US" altLang="en-US" dirty="0"/>
          </a:p>
          <a:p>
            <a:r>
              <a:rPr lang="en-US" altLang="en-US" dirty="0" smtClean="0"/>
              <a:t>What is the problem?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A very large number of frame axioms is often necessary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3365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Qualification </a:t>
            </a:r>
            <a:r>
              <a:rPr lang="en-US" altLang="en-US" dirty="0"/>
              <a:t>problem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How to define </a:t>
            </a:r>
            <a:r>
              <a:rPr lang="en-US" altLang="en-US" dirty="0"/>
              <a:t>every </a:t>
            </a:r>
            <a:r>
              <a:rPr lang="en-US" altLang="en-US" dirty="0" smtClean="0"/>
              <a:t>possible precondition of </a:t>
            </a:r>
            <a:r>
              <a:rPr lang="en-US" altLang="en-US" dirty="0"/>
              <a:t>an </a:t>
            </a:r>
            <a:r>
              <a:rPr lang="en-US" altLang="en-US" dirty="0" smtClean="0"/>
              <a:t>action</a:t>
            </a:r>
          </a:p>
          <a:p>
            <a:r>
              <a:rPr lang="en-US" altLang="en-US" dirty="0" smtClean="0"/>
              <a:t>Including exceptions </a:t>
            </a:r>
            <a:r>
              <a:rPr lang="en-US" altLang="en-US" dirty="0"/>
              <a:t>that might </a:t>
            </a:r>
            <a:r>
              <a:rPr lang="en-US" altLang="en-US" dirty="0" smtClean="0"/>
              <a:t>occur</a:t>
            </a:r>
            <a:endParaRPr lang="en-US" altLang="en-US" dirty="0"/>
          </a:p>
          <a:p>
            <a:r>
              <a:rPr lang="en-US" altLang="en-US" dirty="0" smtClean="0"/>
              <a:t>Example</a:t>
            </a:r>
          </a:p>
          <a:p>
            <a:pPr lvl="1"/>
            <a:r>
              <a:rPr lang="en-US" altLang="en-US" dirty="0" smtClean="0"/>
              <a:t>When robot picks up the ball, it will hold the ball unless</a:t>
            </a:r>
            <a:endParaRPr lang="en-US" altLang="en-US" dirty="0"/>
          </a:p>
          <a:p>
            <a:pPr lvl="2"/>
            <a:r>
              <a:rPr lang="en-US" altLang="en-US" dirty="0"/>
              <a:t>The </a:t>
            </a:r>
            <a:r>
              <a:rPr lang="en-US" altLang="en-US" dirty="0" smtClean="0"/>
              <a:t>robot battery runs out, or</a:t>
            </a:r>
          </a:p>
          <a:p>
            <a:pPr lvl="2"/>
            <a:r>
              <a:rPr lang="en-US" altLang="en-US" dirty="0" smtClean="0"/>
              <a:t>The gripper slips, or</a:t>
            </a:r>
          </a:p>
          <a:p>
            <a:pPr lvl="2"/>
            <a:r>
              <a:rPr lang="en-US" altLang="en-US" dirty="0" smtClean="0"/>
              <a:t>The ball rolls away, or</a:t>
            </a:r>
            <a:endParaRPr lang="en-US" altLang="en-US" dirty="0"/>
          </a:p>
          <a:p>
            <a:pPr lvl="2"/>
            <a:r>
              <a:rPr lang="en-US" altLang="en-US" dirty="0" smtClean="0"/>
              <a:t>Another robot picks the ball first, or …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781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Ramification problem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to define every </a:t>
            </a:r>
            <a:r>
              <a:rPr lang="en-US" altLang="en-US" dirty="0" smtClean="0"/>
              <a:t>possible effect of </a:t>
            </a:r>
            <a:r>
              <a:rPr lang="en-US" altLang="en-US" dirty="0"/>
              <a:t>an action</a:t>
            </a:r>
          </a:p>
          <a:p>
            <a:r>
              <a:rPr lang="en-US" altLang="en-US" dirty="0"/>
              <a:t>Example</a:t>
            </a:r>
          </a:p>
          <a:p>
            <a:pPr lvl="1"/>
            <a:r>
              <a:rPr lang="en-US" altLang="en-US" dirty="0"/>
              <a:t>When robot picks up the ball, </a:t>
            </a:r>
            <a:r>
              <a:rPr lang="en-US" altLang="en-US" dirty="0" smtClean="0"/>
              <a:t>all of these are possible</a:t>
            </a:r>
            <a:endParaRPr lang="en-US" altLang="en-US" dirty="0"/>
          </a:p>
          <a:p>
            <a:pPr lvl="2"/>
            <a:r>
              <a:rPr lang="en-US" altLang="en-US" dirty="0"/>
              <a:t>The </a:t>
            </a:r>
            <a:r>
              <a:rPr lang="en-US" altLang="en-US" dirty="0" smtClean="0"/>
              <a:t>battery drains a little bit, and</a:t>
            </a:r>
            <a:endParaRPr lang="en-US" altLang="en-US" dirty="0"/>
          </a:p>
          <a:p>
            <a:pPr lvl="2"/>
            <a:r>
              <a:rPr lang="en-US" altLang="en-US" dirty="0"/>
              <a:t>The gripper </a:t>
            </a:r>
            <a:r>
              <a:rPr lang="en-US" altLang="en-US" dirty="0" smtClean="0"/>
              <a:t>is closed, and</a:t>
            </a:r>
            <a:endParaRPr lang="en-US" altLang="en-US" dirty="0"/>
          </a:p>
          <a:p>
            <a:pPr lvl="2"/>
            <a:r>
              <a:rPr lang="en-US" altLang="en-US" dirty="0"/>
              <a:t>The ball </a:t>
            </a:r>
            <a:r>
              <a:rPr lang="en-US" altLang="en-US" dirty="0" smtClean="0"/>
              <a:t>does not roll, and</a:t>
            </a:r>
            <a:endParaRPr lang="en-US" altLang="en-US" dirty="0"/>
          </a:p>
          <a:p>
            <a:pPr lvl="2"/>
            <a:r>
              <a:rPr lang="en-US" altLang="en-US" dirty="0" smtClean="0"/>
              <a:t>No other robot holds the ball, and …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625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Knowledge </a:t>
            </a:r>
            <a:r>
              <a:rPr lang="en-US" altLang="en-US" dirty="0" smtClean="0"/>
              <a:t>engineering</a:t>
            </a:r>
            <a:endParaRPr lang="en-US" altLang="en-US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Modeling the “right” conditions and the “right” effects at the “right” level of abstraction is </a:t>
            </a:r>
            <a:r>
              <a:rPr lang="en-US" altLang="en-US" dirty="0" smtClean="0"/>
              <a:t>difficult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Automated </a:t>
            </a:r>
            <a:r>
              <a:rPr lang="en-US" altLang="en-US" dirty="0"/>
              <a:t>knowledge acquisition and machine </a:t>
            </a:r>
            <a:r>
              <a:rPr lang="en-US" altLang="en-US" dirty="0" smtClean="0"/>
              <a:t>learning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Intelligent </a:t>
            </a:r>
            <a:r>
              <a:rPr lang="en-US" altLang="en-US" dirty="0"/>
              <a:t>systems should be able to </a:t>
            </a:r>
            <a:r>
              <a:rPr lang="en-US" altLang="en-US" b="1" dirty="0"/>
              <a:t>learn</a:t>
            </a:r>
            <a:r>
              <a:rPr lang="en-US" altLang="en-US" dirty="0"/>
              <a:t> about the conditions and </a:t>
            </a:r>
            <a:r>
              <a:rPr lang="en-US" altLang="en-US" dirty="0" smtClean="0"/>
              <a:t>effects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Learn from?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Data: sensor measurements (of both causes and effects)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37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Knowledge </a:t>
            </a:r>
            <a:r>
              <a:rPr lang="en-US" altLang="en-US" dirty="0" smtClean="0"/>
              <a:t>engineering</a:t>
            </a:r>
            <a:endParaRPr lang="en-US" altLang="en-US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Electronic circuits</a:t>
            </a:r>
          </a:p>
          <a:p>
            <a:endParaRPr lang="en-US" altLang="en-US" dirty="0" smtClean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531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708"/>
            <a:ext cx="10515600" cy="1325563"/>
          </a:xfrm>
        </p:spPr>
        <p:txBody>
          <a:bodyPr/>
          <a:lstStyle/>
          <a:p>
            <a:r>
              <a:rPr lang="en-US" dirty="0" smtClean="0"/>
              <a:t>Electronic circuit verification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961" y="2109355"/>
            <a:ext cx="6440422" cy="2740963"/>
          </a:xfrm>
        </p:spPr>
      </p:pic>
      <p:sp>
        <p:nvSpPr>
          <p:cNvPr id="3" name="TextBox 2"/>
          <p:cNvSpPr txBox="1"/>
          <p:nvPr/>
        </p:nvSpPr>
        <p:spPr>
          <a:xfrm>
            <a:off x="1610591" y="5559136"/>
            <a:ext cx="568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Chapter 8.4.2 of </a:t>
            </a:r>
            <a:r>
              <a:rPr lang="en-US" i="1" dirty="0" smtClean="0"/>
              <a:t>Artificial Intelligence: A Modern Approach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0641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Electronic circuits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Identify the task</a:t>
            </a:r>
          </a:p>
          <a:p>
            <a:pPr lvl="1"/>
            <a:r>
              <a:rPr lang="en-US" altLang="en-US" dirty="0" smtClean="0"/>
              <a:t>Does the circuit implement the desired functionality?</a:t>
            </a:r>
          </a:p>
          <a:p>
            <a:pPr lvl="1"/>
            <a:r>
              <a:rPr lang="en-US" altLang="en-US" dirty="0" smtClean="0"/>
              <a:t>List all gates connected to a specific input</a:t>
            </a:r>
          </a:p>
          <a:p>
            <a:pPr lvl="1"/>
            <a:r>
              <a:rPr lang="en-US" altLang="en-US" dirty="0" smtClean="0"/>
              <a:t>Does the circuit contain loops</a:t>
            </a:r>
          </a:p>
          <a:p>
            <a:pPr lvl="1"/>
            <a:r>
              <a:rPr lang="en-US" altLang="en-US" dirty="0" smtClean="0"/>
              <a:t>What is the timing delay?</a:t>
            </a:r>
          </a:p>
          <a:p>
            <a:pPr lvl="1"/>
            <a:r>
              <a:rPr lang="en-US" altLang="en-US" dirty="0" smtClean="0"/>
              <a:t>What is the circuit area?</a:t>
            </a:r>
          </a:p>
          <a:p>
            <a:pPr lvl="1"/>
            <a:r>
              <a:rPr lang="en-US" altLang="en-US" dirty="0" smtClean="0"/>
              <a:t>…</a:t>
            </a:r>
          </a:p>
          <a:p>
            <a:endParaRPr lang="en-US" altLang="en-US" dirty="0" smtClean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978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Electronic circuits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Assemble the relevant knowledge</a:t>
            </a:r>
          </a:p>
          <a:p>
            <a:pPr lvl="1"/>
            <a:r>
              <a:rPr lang="en-US" altLang="en-US" dirty="0" smtClean="0"/>
              <a:t>Does the circuit implement the desired functionality?</a:t>
            </a:r>
          </a:p>
          <a:p>
            <a:endParaRPr lang="en-US" altLang="en-US" dirty="0" smtClean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055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circuit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Concepts in the domain</a:t>
            </a:r>
          </a:p>
          <a:p>
            <a:pPr lvl="1"/>
            <a:r>
              <a:rPr lang="en-US" dirty="0" smtClean="0"/>
              <a:t>Gates</a:t>
            </a:r>
          </a:p>
          <a:p>
            <a:pPr lvl="2"/>
            <a:r>
              <a:rPr lang="en-US" dirty="0" smtClean="0"/>
              <a:t>Four types of gates (AND, OR, NOT, XOR)</a:t>
            </a:r>
          </a:p>
          <a:p>
            <a:pPr lvl="1"/>
            <a:r>
              <a:rPr lang="en-US" dirty="0" smtClean="0"/>
              <a:t>Gates have terminals</a:t>
            </a:r>
          </a:p>
          <a:p>
            <a:pPr lvl="2"/>
            <a:r>
              <a:rPr lang="en-US" dirty="0" smtClean="0"/>
              <a:t>Input</a:t>
            </a:r>
          </a:p>
          <a:p>
            <a:pPr lvl="2"/>
            <a:r>
              <a:rPr lang="en-US" dirty="0" smtClean="0"/>
              <a:t>Output</a:t>
            </a:r>
          </a:p>
          <a:p>
            <a:pPr lvl="1"/>
            <a:r>
              <a:rPr lang="en-US" dirty="0"/>
              <a:t>Wires</a:t>
            </a:r>
          </a:p>
          <a:p>
            <a:pPr lvl="1"/>
            <a:r>
              <a:rPr lang="en-US" dirty="0" smtClean="0"/>
              <a:t>Wires connect terminals of gates</a:t>
            </a:r>
          </a:p>
          <a:p>
            <a:pPr lvl="1"/>
            <a:r>
              <a:rPr lang="en-US" dirty="0" smtClean="0"/>
              <a:t>Signals flow along wires</a:t>
            </a:r>
          </a:p>
          <a:p>
            <a:pPr lvl="1"/>
            <a:r>
              <a:rPr lang="en-US" dirty="0" smtClean="0"/>
              <a:t>Signals can be 0 or 1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619" y="1690688"/>
            <a:ext cx="4914626" cy="209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7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6397</TotalTime>
  <Words>2771</Words>
  <Application>Microsoft Office PowerPoint</Application>
  <PresentationFormat>Widescreen</PresentationFormat>
  <Paragraphs>374</Paragraphs>
  <Slides>47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Consolas</vt:lpstr>
      <vt:lpstr>Lucida Sans Unicode</vt:lpstr>
      <vt:lpstr>Symbol</vt:lpstr>
      <vt:lpstr>Times New Roman</vt:lpstr>
      <vt:lpstr>Webdings</vt:lpstr>
      <vt:lpstr>Wingdings</vt:lpstr>
      <vt:lpstr>Office Theme</vt:lpstr>
      <vt:lpstr>CPSC 583 Expert Systems Design Theory</vt:lpstr>
      <vt:lpstr>Knowledge engineering</vt:lpstr>
      <vt:lpstr>Knowledge engineering</vt:lpstr>
      <vt:lpstr>Knowledge engineering process</vt:lpstr>
      <vt:lpstr>Knowledge engineering</vt:lpstr>
      <vt:lpstr>Electronic circuit verification</vt:lpstr>
      <vt:lpstr>Electronic circuits</vt:lpstr>
      <vt:lpstr>Electronic circuits</vt:lpstr>
      <vt:lpstr>Electronic circuit verification</vt:lpstr>
      <vt:lpstr>Electronic circuits: decide the Vocabulary </vt:lpstr>
      <vt:lpstr>Electronic circuit verification</vt:lpstr>
      <vt:lpstr>Electronic circuit verification</vt:lpstr>
      <vt:lpstr>Simplifying assumptions</vt:lpstr>
      <vt:lpstr>Encode general knowledge of circuits</vt:lpstr>
      <vt:lpstr>Write FOL sentences to describe the circuit</vt:lpstr>
      <vt:lpstr>Electronic circuit verification</vt:lpstr>
      <vt:lpstr>Write FOL sentences to describe the circuit</vt:lpstr>
      <vt:lpstr>Unique names assumption</vt:lpstr>
      <vt:lpstr>Encode the specific problem instance</vt:lpstr>
      <vt:lpstr>Pose queries to the inference engine</vt:lpstr>
      <vt:lpstr>Class work</vt:lpstr>
      <vt:lpstr>Checking the circuit</vt:lpstr>
      <vt:lpstr>How to represent actions?</vt:lpstr>
      <vt:lpstr>Reflex actions</vt:lpstr>
      <vt:lpstr>Representing change</vt:lpstr>
      <vt:lpstr>Situations</vt:lpstr>
      <vt:lpstr>Situation Calculus </vt:lpstr>
      <vt:lpstr>Situation calculus</vt:lpstr>
      <vt:lpstr>Situation Calculus: example</vt:lpstr>
      <vt:lpstr>Situation Calculus: example</vt:lpstr>
      <vt:lpstr>Situation Calculus</vt:lpstr>
      <vt:lpstr>Situation Calculus</vt:lpstr>
      <vt:lpstr>Situation Calculus</vt:lpstr>
      <vt:lpstr>Situation Calculus</vt:lpstr>
      <vt:lpstr>Planning a sequence of actions</vt:lpstr>
      <vt:lpstr>Problems with inference-based planning</vt:lpstr>
      <vt:lpstr>Planning Domain Definition Language</vt:lpstr>
      <vt:lpstr>Planning Domain Definition Language</vt:lpstr>
      <vt:lpstr>GOLOG programming language</vt:lpstr>
      <vt:lpstr>Example GOLOG </vt:lpstr>
      <vt:lpstr>Example, cont.</vt:lpstr>
      <vt:lpstr>Example, cont.</vt:lpstr>
      <vt:lpstr>Example, cont.</vt:lpstr>
      <vt:lpstr>The frame problem</vt:lpstr>
      <vt:lpstr>Qualification problem</vt:lpstr>
      <vt:lpstr>Ramification problem</vt:lpstr>
      <vt:lpstr>Knowledge engineering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anandvp</dc:creator>
  <cp:lastModifiedBy>Panangadan, Anand</cp:lastModifiedBy>
  <cp:revision>242</cp:revision>
  <dcterms:created xsi:type="dcterms:W3CDTF">2015-09-15T20:27:29Z</dcterms:created>
  <dcterms:modified xsi:type="dcterms:W3CDTF">2023-10-04T00:29:27Z</dcterms:modified>
</cp:coreProperties>
</file>