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0C3825-C664-46D0-8A36-DA00B403447D}">
  <a:tblStyle styleId="{C40C3825-C664-46D0-8A36-DA00B40344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Average-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font" Target="fonts/Oswald-bold.fntdata"/><Relationship Id="rId12" Type="http://schemas.openxmlformats.org/officeDocument/2006/relationships/slide" Target="slides/slide6.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18df039e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18df039e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Sonika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f8d39246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f8d39246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Riya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f8d39246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f8d39246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Riya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f8d39246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f8d39246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highlight>
                  <a:srgbClr val="FFFF00"/>
                </a:highlight>
              </a:rPr>
              <a:t>[ANGELICA]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10043f3a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10043f3a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10043f3a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10043f3a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f8d39246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f8d39246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f8d39246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f8d39246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1ee82a18e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1ee82a18e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highlight>
                  <a:srgbClr val="FFFF00"/>
                </a:highlight>
              </a:rPr>
              <a:t>[ANGELICA]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1ee82a18e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1ee82a18e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highlight>
                  <a:srgbClr val="FFFF00"/>
                </a:highlight>
              </a:rPr>
              <a:t>[ANGELICA]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f8d39246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f8d39246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Tushar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f8d39246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f8d39246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Tushar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f8d39246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f8d39246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Sonika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1ee82a1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1ee82a1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Sonika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Optimal Delivery Route System Using TSP Algorithms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70000" lnSpcReduction="10000"/>
          </a:bodyPr>
          <a:lstStyle/>
          <a:p>
            <a:pPr indent="0" lvl="0" marL="0" rtl="0" algn="ctr">
              <a:spcBef>
                <a:spcPts val="0"/>
              </a:spcBef>
              <a:spcAft>
                <a:spcPts val="0"/>
              </a:spcAft>
              <a:buNone/>
            </a:pPr>
            <a:r>
              <a:rPr lang="en"/>
              <a:t>Group 3: Angelica Cabato /  Riya Chapatwala / Sonika Meka / A</a:t>
            </a:r>
            <a:r>
              <a:rPr lang="en"/>
              <a:t>k</a:t>
            </a:r>
            <a:r>
              <a:rPr lang="en"/>
              <a:t>shay Sadawarte / Tushar Yadav</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288425" y="387075"/>
            <a:ext cx="8520600" cy="59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graphicFrame>
        <p:nvGraphicFramePr>
          <p:cNvPr id="114" name="Google Shape;114;p22"/>
          <p:cNvGraphicFramePr/>
          <p:nvPr/>
        </p:nvGraphicFramePr>
        <p:xfrm>
          <a:off x="288425" y="919000"/>
          <a:ext cx="3000000" cy="3000000"/>
        </p:xfrm>
        <a:graphic>
          <a:graphicData uri="http://schemas.openxmlformats.org/drawingml/2006/table">
            <a:tbl>
              <a:tblPr>
                <a:noFill/>
                <a:tableStyleId>{C40C3825-C664-46D0-8A36-DA00B403447D}</a:tableStyleId>
              </a:tblPr>
              <a:tblGrid>
                <a:gridCol w="1526400"/>
                <a:gridCol w="1709500"/>
                <a:gridCol w="1827950"/>
                <a:gridCol w="1687950"/>
                <a:gridCol w="1687950"/>
              </a:tblGrid>
              <a:tr h="413900">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Test Case</a:t>
                      </a:r>
                      <a:endParaRPr sz="1200">
                        <a:solidFill>
                          <a:schemeClr val="dk1"/>
                        </a:solidFill>
                        <a:latin typeface="Average"/>
                        <a:ea typeface="Average"/>
                        <a:cs typeface="Average"/>
                        <a:sym typeface="Averag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Objective</a:t>
                      </a:r>
                      <a:endParaRPr sz="1200">
                        <a:solidFill>
                          <a:schemeClr val="dk1"/>
                        </a:solidFill>
                        <a:latin typeface="Average"/>
                        <a:ea typeface="Average"/>
                        <a:cs typeface="Average"/>
                        <a:sym typeface="Averag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Expected Result</a:t>
                      </a:r>
                      <a:endParaRPr sz="1200">
                        <a:solidFill>
                          <a:schemeClr val="dk1"/>
                        </a:solidFill>
                        <a:latin typeface="Average"/>
                        <a:ea typeface="Average"/>
                        <a:cs typeface="Average"/>
                        <a:sym typeface="Averag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Actual Result </a:t>
                      </a:r>
                      <a:endParaRPr sz="1200">
                        <a:solidFill>
                          <a:schemeClr val="dk1"/>
                        </a:solidFill>
                        <a:latin typeface="Average"/>
                        <a:ea typeface="Average"/>
                        <a:cs typeface="Average"/>
                        <a:sym typeface="Averag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Status</a:t>
                      </a:r>
                      <a:endParaRPr sz="1200">
                        <a:solidFill>
                          <a:schemeClr val="dk1"/>
                        </a:solidFill>
                        <a:latin typeface="Average"/>
                        <a:ea typeface="Average"/>
                        <a:cs typeface="Average"/>
                        <a:sym typeface="Averag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41525">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7. No delivery location is selected </a:t>
                      </a:r>
                      <a:endParaRPr sz="1200">
                        <a:solidFill>
                          <a:schemeClr val="dk1"/>
                        </a:solidFill>
                        <a:latin typeface="Average"/>
                        <a:ea typeface="Average"/>
                        <a:cs typeface="Average"/>
                        <a:sym typeface="Averag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Average"/>
                          <a:ea typeface="Average"/>
                          <a:cs typeface="Average"/>
                          <a:sym typeface="Average"/>
                        </a:rPr>
                        <a:t>Check the application's response when an </a:t>
                      </a:r>
                      <a:endParaRPr sz="1200">
                        <a:solidFill>
                          <a:schemeClr val="dk1"/>
                        </a:solidFill>
                        <a:latin typeface="Average"/>
                        <a:ea typeface="Average"/>
                        <a:cs typeface="Average"/>
                        <a:sym typeface="Average"/>
                      </a:endParaRPr>
                    </a:p>
                    <a:p>
                      <a:pPr indent="0" lvl="0" marL="0" rtl="0" algn="l">
                        <a:spcBef>
                          <a:spcPts val="0"/>
                        </a:spcBef>
                        <a:spcAft>
                          <a:spcPts val="0"/>
                        </a:spcAft>
                        <a:buNone/>
                      </a:pPr>
                      <a:r>
                        <a:rPr lang="en" sz="1200">
                          <a:solidFill>
                            <a:schemeClr val="dk1"/>
                          </a:solidFill>
                          <a:latin typeface="Average"/>
                          <a:ea typeface="Average"/>
                          <a:cs typeface="Average"/>
                          <a:sym typeface="Average"/>
                        </a:rPr>
                        <a:t>Delivery </a:t>
                      </a:r>
                      <a:r>
                        <a:rPr lang="en" sz="1200">
                          <a:solidFill>
                            <a:schemeClr val="dk1"/>
                          </a:solidFill>
                          <a:latin typeface="Average"/>
                          <a:ea typeface="Average"/>
                          <a:cs typeface="Average"/>
                          <a:sym typeface="Average"/>
                        </a:rPr>
                        <a:t>location</a:t>
                      </a:r>
                      <a:r>
                        <a:rPr lang="en" sz="1200">
                          <a:solidFill>
                            <a:schemeClr val="dk1"/>
                          </a:solidFill>
                          <a:latin typeface="Average"/>
                          <a:ea typeface="Average"/>
                          <a:cs typeface="Average"/>
                          <a:sym typeface="Average"/>
                        </a:rPr>
                        <a:t> is not selected </a:t>
                      </a:r>
                      <a:endParaRPr sz="1200">
                        <a:solidFill>
                          <a:schemeClr val="dk1"/>
                        </a:solidFill>
                        <a:latin typeface="Average"/>
                        <a:ea typeface="Average"/>
                        <a:cs typeface="Average"/>
                        <a:sym typeface="Averag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Throw an error message saying “Please select at least one city in 'Delivery Locations'.”</a:t>
                      </a:r>
                      <a:endParaRPr sz="1200">
                        <a:solidFill>
                          <a:schemeClr val="dk1"/>
                        </a:solidFill>
                        <a:latin typeface="Average"/>
                        <a:ea typeface="Average"/>
                        <a:cs typeface="Average"/>
                        <a:sym typeface="Averag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The application exits.</a:t>
                      </a:r>
                      <a:endParaRPr sz="1200">
                        <a:solidFill>
                          <a:schemeClr val="dk1"/>
                        </a:solidFill>
                        <a:latin typeface="Average"/>
                        <a:ea typeface="Average"/>
                        <a:cs typeface="Average"/>
                        <a:sym typeface="Averag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Fail </a:t>
                      </a:r>
                      <a:endParaRPr sz="1200">
                        <a:solidFill>
                          <a:schemeClr val="dk1"/>
                        </a:solidFill>
                        <a:latin typeface="Average"/>
                        <a:ea typeface="Average"/>
                        <a:cs typeface="Average"/>
                        <a:sym typeface="Averag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395775">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[UPDATED] 7.. </a:t>
                      </a:r>
                      <a:r>
                        <a:rPr lang="en" sz="1200">
                          <a:solidFill>
                            <a:schemeClr val="dk1"/>
                          </a:solidFill>
                          <a:latin typeface="Average"/>
                          <a:ea typeface="Average"/>
                          <a:cs typeface="Average"/>
                          <a:sym typeface="Average"/>
                        </a:rPr>
                        <a:t>No delivery location is selected </a:t>
                      </a:r>
                      <a:endParaRPr sz="1200">
                        <a:solidFill>
                          <a:schemeClr val="dk1"/>
                        </a:solidFill>
                        <a:latin typeface="Average"/>
                        <a:ea typeface="Average"/>
                        <a:cs typeface="Average"/>
                        <a:sym typeface="Averag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Average"/>
                          <a:ea typeface="Average"/>
                          <a:cs typeface="Average"/>
                          <a:sym typeface="Average"/>
                        </a:rPr>
                        <a:t>Check the application's response when an </a:t>
                      </a:r>
                      <a:endParaRPr sz="1200">
                        <a:solidFill>
                          <a:schemeClr val="dk1"/>
                        </a:solidFill>
                        <a:latin typeface="Average"/>
                        <a:ea typeface="Average"/>
                        <a:cs typeface="Average"/>
                        <a:sym typeface="Average"/>
                      </a:endParaRPr>
                    </a:p>
                    <a:p>
                      <a:pPr indent="0" lvl="0" marL="0" rtl="0" algn="l">
                        <a:spcBef>
                          <a:spcPts val="0"/>
                        </a:spcBef>
                        <a:spcAft>
                          <a:spcPts val="0"/>
                        </a:spcAft>
                        <a:buNone/>
                      </a:pPr>
                      <a:r>
                        <a:rPr lang="en" sz="1200">
                          <a:solidFill>
                            <a:schemeClr val="dk1"/>
                          </a:solidFill>
                          <a:latin typeface="Average"/>
                          <a:ea typeface="Average"/>
                          <a:cs typeface="Average"/>
                          <a:sym typeface="Average"/>
                        </a:rPr>
                        <a:t>Delivery location is not selected </a:t>
                      </a:r>
                      <a:endParaRPr sz="1200">
                        <a:solidFill>
                          <a:schemeClr val="dk1"/>
                        </a:solidFill>
                        <a:latin typeface="Average"/>
                        <a:ea typeface="Average"/>
                        <a:cs typeface="Average"/>
                        <a:sym typeface="Averag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Throw an error message like “Please select at least one city in 'Delivery Locations'.”</a:t>
                      </a:r>
                      <a:endParaRPr sz="1200">
                        <a:solidFill>
                          <a:schemeClr val="dk1"/>
                        </a:solidFill>
                        <a:latin typeface="Average"/>
                        <a:ea typeface="Average"/>
                        <a:cs typeface="Average"/>
                        <a:sym typeface="Averag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An error message is displayed. </a:t>
                      </a:r>
                      <a:endParaRPr sz="1200">
                        <a:solidFill>
                          <a:schemeClr val="dk1"/>
                        </a:solidFill>
                        <a:latin typeface="Average"/>
                        <a:ea typeface="Average"/>
                        <a:cs typeface="Average"/>
                        <a:sym typeface="Averag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Average"/>
                          <a:ea typeface="Average"/>
                          <a:cs typeface="Average"/>
                          <a:sym typeface="Average"/>
                        </a:rPr>
                        <a:t>Pass</a:t>
                      </a:r>
                      <a:endParaRPr sz="1200">
                        <a:solidFill>
                          <a:schemeClr val="dk1"/>
                        </a:solidFill>
                        <a:latin typeface="Average"/>
                        <a:ea typeface="Average"/>
                        <a:cs typeface="Average"/>
                        <a:sym typeface="Average"/>
                      </a:endParaRPr>
                    </a:p>
                    <a:p>
                      <a:pPr indent="0" lvl="0" marL="0" rtl="0" algn="l">
                        <a:spcBef>
                          <a:spcPts val="0"/>
                        </a:spcBef>
                        <a:spcAft>
                          <a:spcPts val="0"/>
                        </a:spcAft>
                        <a:buNone/>
                      </a:pPr>
                      <a:r>
                        <a:t/>
                      </a:r>
                      <a:endParaRPr sz="1200">
                        <a:solidFill>
                          <a:schemeClr val="dk1"/>
                        </a:solidFill>
                        <a:latin typeface="Average"/>
                        <a:ea typeface="Average"/>
                        <a:cs typeface="Average"/>
                        <a:sym typeface="Averag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lang="en" sz="1400"/>
              <a:t>Food delivery services: The Optimal Delivery Route System can help food delivery services minimize delivery times and ensure that customers receive their orders in minimum time.</a:t>
            </a:r>
            <a:endParaRPr sz="1400"/>
          </a:p>
          <a:p>
            <a:pPr indent="-317500" lvl="0" marL="457200" rtl="0" algn="l">
              <a:lnSpc>
                <a:spcPct val="100000"/>
              </a:lnSpc>
              <a:spcBef>
                <a:spcPts val="1000"/>
              </a:spcBef>
              <a:spcAft>
                <a:spcPts val="0"/>
              </a:spcAft>
              <a:buSzPts val="1400"/>
              <a:buChar char="●"/>
            </a:pPr>
            <a:r>
              <a:rPr lang="en" sz="1400"/>
              <a:t>Field service management: Beneficial for the companies that provide field services, such as repair and maintenance services to find optimized route for their technicians. This can lead to increased productivity, reduced travel costs, and customer satisfaction.</a:t>
            </a:r>
            <a:endParaRPr sz="1400"/>
          </a:p>
          <a:p>
            <a:pPr indent="-317500" lvl="0" marL="457200" rtl="0" algn="l">
              <a:lnSpc>
                <a:spcPct val="100000"/>
              </a:lnSpc>
              <a:spcBef>
                <a:spcPts val="1000"/>
              </a:spcBef>
              <a:spcAft>
                <a:spcPts val="0"/>
              </a:spcAft>
              <a:buSzPts val="1400"/>
              <a:buChar char="●"/>
            </a:pPr>
            <a:r>
              <a:rPr lang="en" sz="1400"/>
              <a:t>Emergency response optimization: Can be used to optimize routes for emergency response vehicles, such as ambulances and fire trucks. This can help emergency services respond to incidents more quickly and potentially save lives.</a:t>
            </a:r>
            <a:endParaRPr sz="1400"/>
          </a:p>
          <a:p>
            <a:pPr indent="-317500" lvl="0" marL="457200" rtl="0" algn="l">
              <a:lnSpc>
                <a:spcPct val="100000"/>
              </a:lnSpc>
              <a:spcBef>
                <a:spcPts val="1000"/>
              </a:spcBef>
              <a:spcAft>
                <a:spcPts val="1200"/>
              </a:spcAft>
              <a:buSzPts val="1400"/>
              <a:buChar char="●"/>
            </a:pPr>
            <a:r>
              <a:rPr lang="en" sz="1400"/>
              <a:t>Urban planning: Can be useful for the City planners and transportation authorities to analyze traffic patterns and identify bottlenecks or areas that require infrastructure improvements which can result in better planning and more efficient networks for transportation.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Dynamic route optimization: The current system is dependent on the static pre-known </a:t>
            </a:r>
            <a:r>
              <a:rPr lang="en" sz="1400"/>
              <a:t>delivery</a:t>
            </a:r>
            <a:r>
              <a:rPr lang="en" sz="1400"/>
              <a:t> locations. Future work could involve developing algorithms by focusing on dynamic nature, where new delivery locations are factored in real-time.</a:t>
            </a:r>
            <a:endParaRPr sz="1400"/>
          </a:p>
          <a:p>
            <a:pPr indent="-317500" lvl="0" marL="457200" rtl="0" algn="l">
              <a:spcBef>
                <a:spcPts val="1000"/>
              </a:spcBef>
              <a:spcAft>
                <a:spcPts val="0"/>
              </a:spcAft>
              <a:buSzPts val="1400"/>
              <a:buChar char="●"/>
            </a:pPr>
            <a:r>
              <a:rPr lang="en" sz="1400"/>
              <a:t>Multi-objective optimization: In addition to minimizing the total distance or travel time, future work could explore multi-objective optimization algorithms that consider other factors, such as fuel consumption, environmental impact, or driver preferences.</a:t>
            </a:r>
            <a:endParaRPr sz="1400"/>
          </a:p>
          <a:p>
            <a:pPr indent="-317500" lvl="0" marL="457200" rtl="0" algn="l">
              <a:spcBef>
                <a:spcPts val="1000"/>
              </a:spcBef>
              <a:spcAft>
                <a:spcPts val="0"/>
              </a:spcAft>
              <a:buSzPts val="1400"/>
              <a:buChar char="●"/>
            </a:pPr>
            <a:r>
              <a:rPr lang="en" sz="1400"/>
              <a:t>Machine learning applications: To analyze the historical data to understand patterns and trends, machine learning techniques could be applied that can be used to improve route optimization algorithms further.</a:t>
            </a:r>
            <a:endParaRPr sz="1400"/>
          </a:p>
          <a:p>
            <a:pPr indent="-317500" lvl="0" marL="457200" rtl="0" algn="l">
              <a:spcBef>
                <a:spcPts val="1000"/>
              </a:spcBef>
              <a:spcAft>
                <a:spcPts val="1200"/>
              </a:spcAft>
              <a:buSzPts val="1400"/>
              <a:buChar char="●"/>
            </a:pPr>
            <a:r>
              <a:rPr lang="en" sz="1400"/>
              <a:t>Integration with other logistics systems: Exploring the integration of the tool with other logistics systems, such as fleet management systems, delivery scheduling, and inventory management, can provide a more comprehensive solution for logistics companies.</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application provides a user-friendly solution to effectively plan delivery routes using one of the TSP algorithms.</a:t>
            </a:r>
            <a:endParaRPr/>
          </a:p>
          <a:p>
            <a:pPr indent="-342900" lvl="0" marL="457200" rtl="0" algn="l">
              <a:spcBef>
                <a:spcPts val="0"/>
              </a:spcBef>
              <a:spcAft>
                <a:spcPts val="0"/>
              </a:spcAft>
              <a:buSzPts val="1800"/>
              <a:buChar char="●"/>
            </a:pPr>
            <a:r>
              <a:rPr lang="en"/>
              <a:t>The tool has practical applications within logistics, retail, food delivery, healthcare services, and other home services. </a:t>
            </a:r>
            <a:endParaRPr/>
          </a:p>
          <a:p>
            <a:pPr indent="-342900" lvl="0" marL="457200" rtl="0" algn="l">
              <a:spcBef>
                <a:spcPts val="0"/>
              </a:spcBef>
              <a:spcAft>
                <a:spcPts val="0"/>
              </a:spcAft>
              <a:buSzPts val="1800"/>
              <a:buChar char="●"/>
            </a:pPr>
            <a:r>
              <a:rPr lang="en"/>
              <a:t>Future improvements can be made to refine the front end and optimize the algorithm to perform better and support a wider range of locations. </a:t>
            </a:r>
            <a:endParaRPr/>
          </a:p>
          <a:p>
            <a:pPr indent="-342900" lvl="0" marL="457200" rtl="0" algn="l">
              <a:spcBef>
                <a:spcPts val="0"/>
              </a:spcBef>
              <a:spcAft>
                <a:spcPts val="0"/>
              </a:spcAft>
              <a:buSzPts val="1800"/>
              <a:buChar char="●"/>
            </a:pPr>
            <a:r>
              <a:rPr lang="en"/>
              <a:t>The project offered hands on learning about TSP and it’s real world applications.</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297497" lvl="0" marL="457200" rtl="0" algn="l">
              <a:spcBef>
                <a:spcPts val="0"/>
              </a:spcBef>
              <a:spcAft>
                <a:spcPts val="0"/>
              </a:spcAft>
              <a:buSzPct val="100000"/>
              <a:buChar char="●"/>
            </a:pPr>
            <a:r>
              <a:rPr lang="en" sz="1400"/>
              <a:t>GeeksforGeeks. (n.d.). Travelling Salesman Problem | Greedy Approach. </a:t>
            </a:r>
            <a:r>
              <a:rPr i="1" lang="en" sz="1400"/>
              <a:t>GeeksforGeeks. </a:t>
            </a:r>
            <a:r>
              <a:rPr lang="en" sz="1400"/>
              <a:t>Retrieved May 1st, 2024 from https://www.geeksforgeeks.org/travelling-salesman-problem-greedy-approach/</a:t>
            </a:r>
            <a:endParaRPr sz="1400"/>
          </a:p>
          <a:p>
            <a:pPr indent="-297497" lvl="0" marL="457200" rtl="0" algn="l">
              <a:spcBef>
                <a:spcPts val="0"/>
              </a:spcBef>
              <a:spcAft>
                <a:spcPts val="0"/>
              </a:spcAft>
              <a:buSzPct val="100000"/>
              <a:buChar char="●"/>
            </a:pPr>
            <a:r>
              <a:rPr lang="en" sz="1400"/>
              <a:t>Kumari, S. (2021, June 21). Traveling Salesman Problem. </a:t>
            </a:r>
            <a:r>
              <a:rPr i="1" lang="en" sz="1400"/>
              <a:t>Medium. </a:t>
            </a:r>
            <a:r>
              <a:rPr lang="en" sz="1400"/>
              <a:t>Retrieved May 1st, 2024 from https://sindhukumari.medium.com/traveling-salesman-problem-9deb6853ac6</a:t>
            </a:r>
            <a:endParaRPr sz="1400"/>
          </a:p>
          <a:p>
            <a:pPr indent="-297497" lvl="0" marL="457200" rtl="0" algn="l">
              <a:spcBef>
                <a:spcPts val="0"/>
              </a:spcBef>
              <a:spcAft>
                <a:spcPts val="0"/>
              </a:spcAft>
              <a:buSzPct val="100000"/>
              <a:buChar char="●"/>
            </a:pPr>
            <a:r>
              <a:rPr lang="en" sz="1400"/>
              <a:t>University of Waterloo. (2024). History of the TSP. Retrieved May 1st, 2024 from https://www.math.uwaterloo.ca/tsp/history/index.html</a:t>
            </a:r>
            <a:endParaRPr sz="1400"/>
          </a:p>
          <a:p>
            <a:pPr indent="-297497" lvl="0" marL="457200" rtl="0" algn="l">
              <a:spcBef>
                <a:spcPts val="0"/>
              </a:spcBef>
              <a:spcAft>
                <a:spcPts val="0"/>
              </a:spcAft>
              <a:buSzPct val="100000"/>
              <a:buChar char="●"/>
            </a:pPr>
            <a:r>
              <a:rPr lang="en" sz="1400"/>
              <a:t>Wikipedia. (2024). Travelling salesman problem. Retrieved May 1st, 2024 from  https://en.wikipedia.org/wiki/Travelling_salesman_problem</a:t>
            </a:r>
            <a:endParaRPr sz="1400"/>
          </a:p>
          <a:p>
            <a:pPr indent="-297497" lvl="0" marL="457200" rtl="0" algn="l">
              <a:spcBef>
                <a:spcPts val="0"/>
              </a:spcBef>
              <a:spcAft>
                <a:spcPts val="0"/>
              </a:spcAft>
              <a:buSzPct val="100000"/>
              <a:buChar char="●"/>
            </a:pPr>
            <a:r>
              <a:rPr lang="en" sz="1400"/>
              <a:t>Patel, R. (2023, January 24). Traveling Salesman Problem (TSP): Everything you need to know in 2024. </a:t>
            </a:r>
            <a:r>
              <a:rPr i="1" lang="en" sz="1400"/>
              <a:t>Upper Route Planner. </a:t>
            </a:r>
            <a:r>
              <a:rPr lang="en" sz="1400"/>
              <a:t>Retrieved May 2nd, 2024 f</a:t>
            </a:r>
            <a:r>
              <a:rPr lang="en" sz="1400"/>
              <a:t>rom https://www.upperinc.com/guides/travelling-salesman-problem/</a:t>
            </a:r>
            <a:endParaRPr sz="1400"/>
          </a:p>
          <a:p>
            <a:pPr indent="-297497" lvl="0" marL="457200" rtl="0" algn="l">
              <a:spcBef>
                <a:spcPts val="0"/>
              </a:spcBef>
              <a:spcAft>
                <a:spcPts val="0"/>
              </a:spcAft>
              <a:buSzPct val="100000"/>
              <a:buChar char="●"/>
            </a:pPr>
            <a:r>
              <a:rPr lang="en" sz="1400"/>
              <a:t>Aman, Z. (2012, April 11). The Traveling Salesman problem. Retrieved </a:t>
            </a:r>
            <a:r>
              <a:rPr lang="en" sz="1400"/>
              <a:t>May 1st, 2024</a:t>
            </a:r>
            <a:r>
              <a:rPr lang="en" sz="1400"/>
              <a:t> from https://cs.indstate.edu/~zeeshan/aman.pdf</a:t>
            </a:r>
            <a:endParaRPr sz="1400"/>
          </a:p>
          <a:p>
            <a:pPr indent="-297497" lvl="0" marL="457200" rtl="0" algn="l">
              <a:spcBef>
                <a:spcPts val="0"/>
              </a:spcBef>
              <a:spcAft>
                <a:spcPts val="0"/>
              </a:spcAft>
              <a:buSzPct val="100000"/>
              <a:buChar char="●"/>
            </a:pPr>
            <a:r>
              <a:rPr lang="en" sz="1400"/>
              <a:t>Tutorialspoint.com. (2024, April 10). Travelling Salesman Problem using Genetic Algorithm. </a:t>
            </a:r>
            <a:r>
              <a:rPr lang="en" sz="1400"/>
              <a:t>Retrieved May 2nd, 2024 from </a:t>
            </a:r>
            <a:r>
              <a:rPr lang="en" sz="1400"/>
              <a:t>https://www.tutorialspoint.com/travelling-salesman-problem-using-genetic-algorithm</a:t>
            </a:r>
            <a:endParaRPr sz="1400"/>
          </a:p>
          <a:p>
            <a:pPr indent="-297497" lvl="0" marL="457200" rtl="0" algn="l">
              <a:spcBef>
                <a:spcPts val="0"/>
              </a:spcBef>
              <a:spcAft>
                <a:spcPts val="0"/>
              </a:spcAft>
              <a:buSzPct val="100000"/>
              <a:buChar char="●"/>
            </a:pPr>
            <a:r>
              <a:rPr lang="en" sz="1400"/>
              <a:t>Compton, A., &amp; Rogers, I. (2006). Ant Colony Optimization: The Traveling Salesman Problem. Rose-Hulman Institute of Technology. </a:t>
            </a:r>
            <a:r>
              <a:rPr lang="en" sz="1400"/>
              <a:t>Retrieved May 2nd, 2024 from </a:t>
            </a:r>
            <a:r>
              <a:rPr lang="en" sz="1400"/>
              <a:t>https://www.rose-hulman.edu/class/cs/csse453/archive/2011-12/presentations/TSP.pdf</a:t>
            </a:r>
            <a:endParaRPr sz="1400"/>
          </a:p>
          <a:p>
            <a:pPr indent="-297497" lvl="0" marL="457200" rtl="0" algn="l">
              <a:spcBef>
                <a:spcPts val="0"/>
              </a:spcBef>
              <a:spcAft>
                <a:spcPts val="0"/>
              </a:spcAft>
              <a:buSzPct val="100000"/>
              <a:buChar char="●"/>
            </a:pPr>
            <a:r>
              <a:rPr lang="en" sz="1400"/>
              <a:t>Burkardt, J. (2024). tsp_random Traveling Salesman Problem Solution by Sampling. </a:t>
            </a:r>
            <a:r>
              <a:rPr lang="en" sz="1400"/>
              <a:t>Retrieved May 2nd, 2024 from</a:t>
            </a:r>
            <a:r>
              <a:rPr lang="en" sz="1400"/>
              <a:t> https://people.math.sc.edu/Burkardt/m_src/tsp_random/tsp_random.html</a:t>
            </a:r>
            <a:endParaRPr sz="1400"/>
          </a:p>
          <a:p>
            <a:pPr indent="0" lvl="0" marL="0" rtl="0" algn="l">
              <a:spcBef>
                <a:spcPts val="1200"/>
              </a:spcBef>
              <a:spcAft>
                <a:spcPts val="12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The Traveling Salesperson Problem (TSP) is a renowned optimization challenge.</a:t>
            </a:r>
            <a:endParaRPr sz="2000"/>
          </a:p>
          <a:p>
            <a:pPr indent="-355600" lvl="0" marL="457200" rtl="0" algn="l">
              <a:spcBef>
                <a:spcPts val="0"/>
              </a:spcBef>
              <a:spcAft>
                <a:spcPts val="0"/>
              </a:spcAft>
              <a:buSzPts val="2000"/>
              <a:buChar char="●"/>
            </a:pPr>
            <a:r>
              <a:rPr lang="en" sz="2000"/>
              <a:t>It seeks the shortest route visiting all cities once and returning to the start.</a:t>
            </a:r>
            <a:endParaRPr sz="2000"/>
          </a:p>
          <a:p>
            <a:pPr indent="-355600" lvl="0" marL="457200" rtl="0" algn="l">
              <a:spcBef>
                <a:spcPts val="0"/>
              </a:spcBef>
              <a:spcAft>
                <a:spcPts val="0"/>
              </a:spcAft>
              <a:buSzPts val="2000"/>
              <a:buChar char="●"/>
            </a:pPr>
            <a:r>
              <a:rPr lang="en" sz="2000"/>
              <a:t>TSP's applications span logistics, route planning, and manufacturing optimization.</a:t>
            </a:r>
            <a:endParaRPr sz="2000"/>
          </a:p>
          <a:p>
            <a:pPr indent="-355600" lvl="0" marL="457200" rtl="0" algn="l">
              <a:spcBef>
                <a:spcPts val="0"/>
              </a:spcBef>
              <a:spcAft>
                <a:spcPts val="0"/>
              </a:spcAft>
              <a:buSzPts val="2000"/>
              <a:buChar char="●"/>
            </a:pPr>
            <a:r>
              <a:rPr lang="en" sz="2000"/>
              <a:t>Coined by Karl Menger in the 1930s, it remains a cornerstone problem in computer science.</a:t>
            </a:r>
            <a:endParaRPr sz="2000"/>
          </a:p>
          <a:p>
            <a:pPr indent="0" lvl="0" marL="457200" rtl="0" algn="l">
              <a:spcBef>
                <a:spcPts val="1200"/>
              </a:spcBef>
              <a:spcAft>
                <a:spcPts val="120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 TSP Algorithms: Computational methods for solving the Traveling Salesperson Problem.</a:t>
            </a:r>
            <a:endParaRPr sz="2000"/>
          </a:p>
          <a:p>
            <a:pPr indent="-355600" lvl="0" marL="457200" rtl="0" algn="l">
              <a:spcBef>
                <a:spcPts val="0"/>
              </a:spcBef>
              <a:spcAft>
                <a:spcPts val="0"/>
              </a:spcAft>
              <a:buSzPts val="2000"/>
              <a:buChar char="●"/>
            </a:pPr>
            <a:r>
              <a:rPr lang="en" sz="2000"/>
              <a:t> Nearest Neighbor - Introduced by Merrill Flood in 1956.</a:t>
            </a:r>
            <a:endParaRPr sz="2000"/>
          </a:p>
          <a:p>
            <a:pPr indent="-355600" lvl="0" marL="457200" rtl="0" algn="l">
              <a:spcBef>
                <a:spcPts val="0"/>
              </a:spcBef>
              <a:spcAft>
                <a:spcPts val="0"/>
              </a:spcAft>
              <a:buSzPts val="2000"/>
              <a:buChar char="●"/>
            </a:pPr>
            <a:r>
              <a:rPr lang="en" sz="2000"/>
              <a:t> Genetic Algorithm - Pioneered by John Holland in the 1970s.</a:t>
            </a:r>
            <a:endParaRPr sz="2000"/>
          </a:p>
          <a:p>
            <a:pPr indent="-355600" lvl="0" marL="457200" rtl="0" algn="l">
              <a:spcBef>
                <a:spcPts val="0"/>
              </a:spcBef>
              <a:spcAft>
                <a:spcPts val="0"/>
              </a:spcAft>
              <a:buSzPts val="2000"/>
              <a:buChar char="●"/>
            </a:pPr>
            <a:r>
              <a:rPr lang="en" sz="2000"/>
              <a:t> Ant Colony Optimization (ACO) - Proposed by Marco Dorigo in the early 1990s.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TSP Algorithms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600"/>
              <a:t>Nearest Neighbor Algorithm</a:t>
            </a:r>
            <a:endParaRPr b="1" sz="5600"/>
          </a:p>
          <a:p>
            <a:pPr indent="-317500" lvl="0" marL="457200" rtl="0" algn="l">
              <a:spcBef>
                <a:spcPts val="1200"/>
              </a:spcBef>
              <a:spcAft>
                <a:spcPts val="0"/>
              </a:spcAft>
              <a:buSzPct val="100000"/>
              <a:buChar char="●"/>
            </a:pPr>
            <a:r>
              <a:rPr lang="en" sz="5600"/>
              <a:t>This is a greedy approach, always visiting the next nearest city</a:t>
            </a:r>
            <a:endParaRPr sz="5600"/>
          </a:p>
          <a:p>
            <a:pPr indent="-317500" lvl="0" marL="457200" rtl="0" algn="l">
              <a:spcBef>
                <a:spcPts val="0"/>
              </a:spcBef>
              <a:spcAft>
                <a:spcPts val="0"/>
              </a:spcAft>
              <a:buSzPct val="100000"/>
              <a:buChar char="●"/>
            </a:pPr>
            <a:r>
              <a:rPr lang="en" sz="5600"/>
              <a:t>As input, it takes in a distance matrix of all the cities and returns an efficient route that covers all selected cities with the lowest overall distance travelled.</a:t>
            </a:r>
            <a:endParaRPr sz="5600"/>
          </a:p>
          <a:p>
            <a:pPr indent="-317500" lvl="0" marL="457200" rtl="0" algn="l">
              <a:spcBef>
                <a:spcPts val="0"/>
              </a:spcBef>
              <a:spcAft>
                <a:spcPts val="0"/>
              </a:spcAft>
              <a:buSzPct val="100000"/>
              <a:buChar char="●"/>
            </a:pPr>
            <a:r>
              <a:rPr lang="en" sz="5600"/>
              <a:t>Complexity:</a:t>
            </a:r>
            <a:endParaRPr sz="5600"/>
          </a:p>
          <a:p>
            <a:pPr indent="-317500" lvl="1" marL="914400" rtl="0" algn="l">
              <a:spcBef>
                <a:spcPts val="0"/>
              </a:spcBef>
              <a:spcAft>
                <a:spcPts val="0"/>
              </a:spcAft>
              <a:buSzPct val="100000"/>
              <a:buChar char="○"/>
            </a:pPr>
            <a:r>
              <a:rPr lang="en" sz="5600"/>
              <a:t>Time Complexity: O(n^2) </a:t>
            </a:r>
            <a:endParaRPr sz="5600"/>
          </a:p>
          <a:p>
            <a:pPr indent="-317500" lvl="1" marL="914400" rtl="0" algn="l">
              <a:spcBef>
                <a:spcPts val="0"/>
              </a:spcBef>
              <a:spcAft>
                <a:spcPts val="0"/>
              </a:spcAft>
              <a:buSzPct val="100000"/>
              <a:buChar char="○"/>
            </a:pPr>
            <a:r>
              <a:rPr lang="en" sz="5600"/>
              <a:t>Space Complexity: O(n^2) </a:t>
            </a:r>
            <a:endParaRPr sz="5600"/>
          </a:p>
          <a:p>
            <a:pPr indent="0" lvl="0" marL="0" rtl="0" algn="l">
              <a:spcBef>
                <a:spcPts val="1200"/>
              </a:spcBef>
              <a:spcAft>
                <a:spcPts val="0"/>
              </a:spcAft>
              <a:buNone/>
            </a:pPr>
            <a:r>
              <a:rPr b="1" lang="en" sz="5600"/>
              <a:t>Random Sampling</a:t>
            </a:r>
            <a:endParaRPr b="1" sz="5600"/>
          </a:p>
          <a:p>
            <a:pPr indent="-317500" lvl="0" marL="457200" rtl="0" algn="l">
              <a:spcBef>
                <a:spcPts val="1200"/>
              </a:spcBef>
              <a:spcAft>
                <a:spcPts val="0"/>
              </a:spcAft>
              <a:buSzPct val="100000"/>
              <a:buChar char="●"/>
            </a:pPr>
            <a:r>
              <a:rPr lang="en" sz="5600"/>
              <a:t>Randomly creates valid routes and from there, selects the route with the minimum distance.</a:t>
            </a:r>
            <a:endParaRPr sz="5600"/>
          </a:p>
          <a:p>
            <a:pPr indent="-317500" lvl="0" marL="457200" rtl="0" algn="l">
              <a:spcBef>
                <a:spcPts val="0"/>
              </a:spcBef>
              <a:spcAft>
                <a:spcPts val="0"/>
              </a:spcAft>
              <a:buSzPct val="100000"/>
              <a:buChar char="●"/>
            </a:pPr>
            <a:r>
              <a:rPr lang="en" sz="5600"/>
              <a:t>Complexity:</a:t>
            </a:r>
            <a:endParaRPr sz="5600"/>
          </a:p>
          <a:p>
            <a:pPr indent="-317500" lvl="1" marL="914400" rtl="0" algn="l">
              <a:spcBef>
                <a:spcPts val="0"/>
              </a:spcBef>
              <a:spcAft>
                <a:spcPts val="0"/>
              </a:spcAft>
              <a:buSzPct val="100000"/>
              <a:buChar char="○"/>
            </a:pPr>
            <a:r>
              <a:rPr lang="en" sz="5600"/>
              <a:t>Time Complexity: O(k*n) where k is the number of routes generated</a:t>
            </a:r>
            <a:endParaRPr sz="5600"/>
          </a:p>
          <a:p>
            <a:pPr indent="-317500" lvl="1" marL="914400" rtl="0" algn="l">
              <a:spcBef>
                <a:spcPts val="0"/>
              </a:spcBef>
              <a:spcAft>
                <a:spcPts val="0"/>
              </a:spcAft>
              <a:buSzPct val="100000"/>
              <a:buChar char="○"/>
            </a:pPr>
            <a:r>
              <a:rPr lang="en" sz="5600"/>
              <a:t>Space Complexity: O(n)</a:t>
            </a:r>
            <a:endParaRPr sz="5600" strike="sngStrike"/>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TSP Algorithms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600"/>
              <a:t>Genetic Algorithm</a:t>
            </a:r>
            <a:endParaRPr b="1" sz="5600"/>
          </a:p>
          <a:p>
            <a:pPr indent="-317500" lvl="0" marL="457200" rtl="0" algn="l">
              <a:spcBef>
                <a:spcPts val="1200"/>
              </a:spcBef>
              <a:spcAft>
                <a:spcPts val="0"/>
              </a:spcAft>
              <a:buSzPct val="100000"/>
              <a:buChar char="●"/>
            </a:pPr>
            <a:r>
              <a:rPr lang="en" sz="5600"/>
              <a:t>Iteratively searches for valid routes and uses genetic/evolutionary concepts such as selection, crossover, and mutation to determine the “fitness” of each route and find an optimal solution.</a:t>
            </a:r>
            <a:endParaRPr sz="5600"/>
          </a:p>
          <a:p>
            <a:pPr indent="-317500" lvl="0" marL="457200" rtl="0" algn="l">
              <a:spcBef>
                <a:spcPts val="0"/>
              </a:spcBef>
              <a:spcAft>
                <a:spcPts val="0"/>
              </a:spcAft>
              <a:buSzPct val="100000"/>
              <a:buChar char="●"/>
            </a:pPr>
            <a:r>
              <a:rPr lang="en" sz="5600"/>
              <a:t>Complexity:</a:t>
            </a:r>
            <a:endParaRPr sz="5600"/>
          </a:p>
          <a:p>
            <a:pPr indent="-317500" lvl="1" marL="914400" rtl="0" algn="l">
              <a:spcBef>
                <a:spcPts val="0"/>
              </a:spcBef>
              <a:spcAft>
                <a:spcPts val="0"/>
              </a:spcAft>
              <a:buSzPct val="100000"/>
              <a:buChar char="○"/>
            </a:pPr>
            <a:r>
              <a:rPr lang="en" sz="5600"/>
              <a:t>Time Complexity: O(g*n^2) where g is the number of generations </a:t>
            </a:r>
            <a:endParaRPr sz="5600"/>
          </a:p>
          <a:p>
            <a:pPr indent="-317500" lvl="1" marL="914400" rtl="0" algn="l">
              <a:spcBef>
                <a:spcPts val="0"/>
              </a:spcBef>
              <a:spcAft>
                <a:spcPts val="0"/>
              </a:spcAft>
              <a:buSzPct val="100000"/>
              <a:buChar char="○"/>
            </a:pPr>
            <a:r>
              <a:rPr lang="en" sz="5600"/>
              <a:t>Space Complexity: O(p*n) where </a:t>
            </a:r>
            <a:r>
              <a:rPr lang="en" sz="5600"/>
              <a:t>p is the population size</a:t>
            </a:r>
            <a:endParaRPr sz="5600"/>
          </a:p>
          <a:p>
            <a:pPr indent="0" lvl="0" marL="0" rtl="0" algn="l">
              <a:spcBef>
                <a:spcPts val="1200"/>
              </a:spcBef>
              <a:spcAft>
                <a:spcPts val="0"/>
              </a:spcAft>
              <a:buNone/>
            </a:pPr>
            <a:r>
              <a:rPr b="1" lang="en" sz="5600"/>
              <a:t>Ant Colony Optimization</a:t>
            </a:r>
            <a:endParaRPr b="1" sz="5600"/>
          </a:p>
          <a:p>
            <a:pPr indent="-317500" lvl="0" marL="457200" rtl="0" algn="l">
              <a:spcBef>
                <a:spcPts val="1200"/>
              </a:spcBef>
              <a:spcAft>
                <a:spcPts val="0"/>
              </a:spcAft>
              <a:buSzPct val="100000"/>
              <a:buChar char="●"/>
            </a:pPr>
            <a:r>
              <a:rPr lang="en" sz="5600"/>
              <a:t>Mimicking ants searching for food, this algorithm iteratively searches for the optimal shortest path based on the amount of “deposited pheromones.” </a:t>
            </a:r>
            <a:endParaRPr sz="5600"/>
          </a:p>
          <a:p>
            <a:pPr indent="-317500" lvl="0" marL="457200" rtl="0" algn="l">
              <a:spcBef>
                <a:spcPts val="0"/>
              </a:spcBef>
              <a:spcAft>
                <a:spcPts val="0"/>
              </a:spcAft>
              <a:buSzPct val="100000"/>
              <a:buChar char="●"/>
            </a:pPr>
            <a:r>
              <a:rPr lang="en" sz="5600"/>
              <a:t>Complexity:</a:t>
            </a:r>
            <a:endParaRPr sz="5600"/>
          </a:p>
          <a:p>
            <a:pPr indent="-317500" lvl="1" marL="914400" rtl="0" algn="l">
              <a:spcBef>
                <a:spcPts val="0"/>
              </a:spcBef>
              <a:spcAft>
                <a:spcPts val="0"/>
              </a:spcAft>
              <a:buSzPct val="100000"/>
              <a:buChar char="○"/>
            </a:pPr>
            <a:r>
              <a:rPr lang="en" sz="5600"/>
              <a:t>Time Complexity: O(m*n^3) where m is the number of ants </a:t>
            </a:r>
            <a:endParaRPr sz="5600"/>
          </a:p>
          <a:p>
            <a:pPr indent="-317500" lvl="1" marL="914400" rtl="0" algn="l">
              <a:spcBef>
                <a:spcPts val="0"/>
              </a:spcBef>
              <a:spcAft>
                <a:spcPts val="0"/>
              </a:spcAft>
              <a:buSzPct val="100000"/>
              <a:buChar char="○"/>
            </a:pPr>
            <a:r>
              <a:rPr lang="en" sz="5600"/>
              <a:t>Space Complexity: O(n^2)</a:t>
            </a:r>
            <a:endParaRPr sz="5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Development / Demo</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Used:</a:t>
            </a:r>
            <a:endParaRPr/>
          </a:p>
          <a:p>
            <a:pPr indent="-342900" lvl="0" marL="457200" rtl="0" algn="l">
              <a:spcBef>
                <a:spcPts val="1200"/>
              </a:spcBef>
              <a:spcAft>
                <a:spcPts val="0"/>
              </a:spcAft>
              <a:buSzPts val="1800"/>
              <a:buChar char="●"/>
            </a:pPr>
            <a:r>
              <a:rPr lang="en"/>
              <a:t>Programming Language: Python </a:t>
            </a:r>
            <a:endParaRPr/>
          </a:p>
          <a:p>
            <a:pPr indent="-342900" lvl="0" marL="457200" rtl="0" algn="l">
              <a:spcBef>
                <a:spcPts val="0"/>
              </a:spcBef>
              <a:spcAft>
                <a:spcPts val="0"/>
              </a:spcAft>
              <a:buSzPts val="1800"/>
              <a:buChar char="●"/>
            </a:pPr>
            <a:r>
              <a:rPr lang="en"/>
              <a:t>GUI Development: Python-PyQt5</a:t>
            </a:r>
            <a:endParaRPr/>
          </a:p>
          <a:p>
            <a:pPr indent="-342900" lvl="0" marL="457200" rtl="0" algn="l">
              <a:spcBef>
                <a:spcPts val="0"/>
              </a:spcBef>
              <a:spcAft>
                <a:spcPts val="0"/>
              </a:spcAft>
              <a:buSzPts val="1800"/>
              <a:buChar char="●"/>
            </a:pPr>
            <a:r>
              <a:rPr lang="en"/>
              <a:t>Open Street Map / Open Source Routing Machine</a:t>
            </a:r>
            <a:endParaRPr/>
          </a:p>
          <a:p>
            <a:pPr indent="-342900" lvl="0" marL="457200" rtl="0" algn="l">
              <a:spcBef>
                <a:spcPts val="0"/>
              </a:spcBef>
              <a:spcAft>
                <a:spcPts val="0"/>
              </a:spcAft>
              <a:buSzPts val="1800"/>
              <a:buChar char="●"/>
            </a:pPr>
            <a:r>
              <a:rPr lang="en"/>
              <a:t>Python Libraries: Folium, Numpy, polyline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Error Handling: </a:t>
            </a:r>
            <a:endParaRPr/>
          </a:p>
          <a:p>
            <a:pPr indent="-342900" lvl="1" marL="914400" rtl="0" algn="l">
              <a:spcBef>
                <a:spcPts val="0"/>
              </a:spcBef>
              <a:spcAft>
                <a:spcPts val="0"/>
              </a:spcAft>
              <a:buSzPts val="1800"/>
              <a:buChar char="○"/>
            </a:pPr>
            <a:r>
              <a:rPr lang="en" sz="1800"/>
              <a:t>Handling if the start location is selected in the route</a:t>
            </a:r>
            <a:endParaRPr sz="1800"/>
          </a:p>
          <a:p>
            <a:pPr indent="-342900" lvl="1" marL="914400" rtl="0" algn="l">
              <a:spcBef>
                <a:spcPts val="0"/>
              </a:spcBef>
              <a:spcAft>
                <a:spcPts val="0"/>
              </a:spcAft>
              <a:buSzPts val="1800"/>
              <a:buChar char="○"/>
            </a:pPr>
            <a:r>
              <a:rPr lang="en" sz="1800"/>
              <a:t>Handling if no city is selected for the route</a:t>
            </a:r>
            <a:endParaRPr sz="1800"/>
          </a:p>
          <a:p>
            <a:pPr indent="-342900" lvl="0" marL="457200" rtl="0" algn="l">
              <a:spcBef>
                <a:spcPts val="0"/>
              </a:spcBef>
              <a:spcAft>
                <a:spcPts val="0"/>
              </a:spcAft>
              <a:buSzPts val="1800"/>
              <a:buChar char="●"/>
            </a:pPr>
            <a:r>
              <a:rPr lang="en"/>
              <a:t>Displaying the final route using map data</a:t>
            </a:r>
            <a:endParaRPr/>
          </a:p>
          <a:p>
            <a:pPr indent="-342900" lvl="0" marL="457200" rtl="0" algn="l">
              <a:spcBef>
                <a:spcPts val="0"/>
              </a:spcBef>
              <a:spcAft>
                <a:spcPts val="0"/>
              </a:spcAft>
              <a:buSzPts val="1800"/>
              <a:buChar char="●"/>
            </a:pPr>
            <a:r>
              <a:rPr lang="en"/>
              <a:t>Outputting the steps along the route</a:t>
            </a:r>
            <a:endParaRPr/>
          </a:p>
          <a:p>
            <a:pPr indent="-342900" lvl="0" marL="457200" rtl="0" algn="l">
              <a:spcBef>
                <a:spcPts val="0"/>
              </a:spcBef>
              <a:spcAft>
                <a:spcPts val="0"/>
              </a:spcAft>
              <a:buSzPts val="1800"/>
              <a:buChar char="●"/>
            </a:pPr>
            <a:r>
              <a:rPr lang="en"/>
              <a:t>GUI Development</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136875"/>
            <a:ext cx="8520600" cy="5958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graphicFrame>
        <p:nvGraphicFramePr>
          <p:cNvPr id="102" name="Google Shape;102;p20"/>
          <p:cNvGraphicFramePr/>
          <p:nvPr/>
        </p:nvGraphicFramePr>
        <p:xfrm>
          <a:off x="311700" y="812388"/>
          <a:ext cx="3000000" cy="3000000"/>
        </p:xfrm>
        <a:graphic>
          <a:graphicData uri="http://schemas.openxmlformats.org/drawingml/2006/table">
            <a:tbl>
              <a:tblPr>
                <a:noFill/>
                <a:tableStyleId>{C40C3825-C664-46D0-8A36-DA00B403447D}</a:tableStyleId>
              </a:tblPr>
              <a:tblGrid>
                <a:gridCol w="1541025"/>
                <a:gridCol w="1725875"/>
                <a:gridCol w="1845450"/>
                <a:gridCol w="1956650"/>
                <a:gridCol w="1451600"/>
              </a:tblGrid>
              <a:tr h="368850">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Test Case</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Objective</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Expected Result</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Actual Result </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Status</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944350">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1. </a:t>
                      </a:r>
                      <a:r>
                        <a:rPr lang="en" sz="1200">
                          <a:solidFill>
                            <a:schemeClr val="dk1"/>
                          </a:solidFill>
                          <a:latin typeface="Average"/>
                          <a:ea typeface="Average"/>
                          <a:cs typeface="Average"/>
                          <a:sym typeface="Average"/>
                        </a:rPr>
                        <a:t>UI testing </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Ensure all the </a:t>
                      </a:r>
                      <a:r>
                        <a:rPr lang="en" sz="1200">
                          <a:solidFill>
                            <a:schemeClr val="dk1"/>
                          </a:solidFill>
                          <a:latin typeface="Average"/>
                          <a:ea typeface="Average"/>
                          <a:cs typeface="Average"/>
                          <a:sym typeface="Average"/>
                        </a:rPr>
                        <a:t>elements</a:t>
                      </a:r>
                      <a:r>
                        <a:rPr lang="en" sz="1200">
                          <a:solidFill>
                            <a:schemeClr val="dk1"/>
                          </a:solidFill>
                          <a:latin typeface="Average"/>
                          <a:ea typeface="Average"/>
                          <a:cs typeface="Average"/>
                          <a:sym typeface="Average"/>
                        </a:rPr>
                        <a:t> of the UI are working</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UI elements like the drop down, calculate route, and refresh should work.</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The UI elements are working</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P</a:t>
                      </a:r>
                      <a:r>
                        <a:rPr lang="en" sz="1200">
                          <a:solidFill>
                            <a:schemeClr val="dk1"/>
                          </a:solidFill>
                          <a:latin typeface="Average"/>
                          <a:ea typeface="Average"/>
                          <a:cs typeface="Average"/>
                          <a:sym typeface="Average"/>
                        </a:rPr>
                        <a:t>ass</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1471900">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2.</a:t>
                      </a:r>
                      <a:r>
                        <a:rPr lang="en" sz="1200">
                          <a:solidFill>
                            <a:schemeClr val="dk1"/>
                          </a:solidFill>
                          <a:latin typeface="Average"/>
                          <a:ea typeface="Average"/>
                          <a:cs typeface="Average"/>
                          <a:sym typeface="Average"/>
                        </a:rPr>
                        <a:t> Identical Start and Delivery City in Route Calculation</a:t>
                      </a:r>
                      <a:endParaRPr sz="1200">
                        <a:solidFill>
                          <a:schemeClr val="dk1"/>
                        </a:solidFill>
                        <a:latin typeface="Average"/>
                        <a:ea typeface="Average"/>
                        <a:cs typeface="Average"/>
                        <a:sym typeface="Average"/>
                      </a:endParaRPr>
                    </a:p>
                    <a:p>
                      <a:pPr indent="0" lvl="0" marL="0" rtl="0" algn="l">
                        <a:spcBef>
                          <a:spcPts val="0"/>
                        </a:spcBef>
                        <a:spcAft>
                          <a:spcPts val="0"/>
                        </a:spcAft>
                        <a:buNone/>
                      </a:pPr>
                      <a:r>
                        <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Average"/>
                          <a:ea typeface="Average"/>
                          <a:cs typeface="Average"/>
                          <a:sym typeface="Average"/>
                        </a:rPr>
                        <a:t>Test if the application handles the case when start and delivery cities are the same.</a:t>
                      </a:r>
                      <a:endParaRPr sz="1200">
                        <a:solidFill>
                          <a:schemeClr val="dk1"/>
                        </a:solidFill>
                        <a:latin typeface="Average"/>
                        <a:ea typeface="Average"/>
                        <a:cs typeface="Average"/>
                        <a:sym typeface="Average"/>
                      </a:endParaRPr>
                    </a:p>
                    <a:p>
                      <a:pPr indent="0" lvl="0" marL="0" rtl="0" algn="l">
                        <a:spcBef>
                          <a:spcPts val="0"/>
                        </a:spcBef>
                        <a:spcAft>
                          <a:spcPts val="0"/>
                        </a:spcAft>
                        <a:buNone/>
                      </a:pPr>
                      <a:r>
                        <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The app only shows the starting and </a:t>
                      </a:r>
                      <a:r>
                        <a:rPr lang="en" sz="1200">
                          <a:solidFill>
                            <a:schemeClr val="dk1"/>
                          </a:solidFill>
                          <a:latin typeface="Average"/>
                          <a:ea typeface="Average"/>
                          <a:cs typeface="Average"/>
                          <a:sym typeface="Average"/>
                        </a:rPr>
                        <a:t>delivery</a:t>
                      </a:r>
                      <a:r>
                        <a:rPr lang="en" sz="1200">
                          <a:solidFill>
                            <a:schemeClr val="dk1"/>
                          </a:solidFill>
                          <a:latin typeface="Average"/>
                          <a:ea typeface="Average"/>
                          <a:cs typeface="Average"/>
                          <a:sym typeface="Average"/>
                        </a:rPr>
                        <a:t>  cities without calculating a route or displaying extra paths.</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Average"/>
                          <a:ea typeface="Average"/>
                          <a:cs typeface="Average"/>
                          <a:sym typeface="Average"/>
                        </a:rPr>
                        <a:t>The application correctly identifies that no route needs to be computed and simply pinpoints the city on the map.</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Pass</a:t>
                      </a:r>
                      <a:endParaRPr sz="1200">
                        <a:solidFill>
                          <a:schemeClr val="dk1"/>
                        </a:solidFill>
                        <a:latin typeface="Average"/>
                        <a:ea typeface="Average"/>
                        <a:cs typeface="Average"/>
                        <a:sym typeface="Average"/>
                      </a:endParaRPr>
                    </a:p>
                    <a:p>
                      <a:pPr indent="0" lvl="0" marL="0" rtl="0" algn="l">
                        <a:spcBef>
                          <a:spcPts val="0"/>
                        </a:spcBef>
                        <a:spcAft>
                          <a:spcPts val="0"/>
                        </a:spcAft>
                        <a:buNone/>
                      </a:pPr>
                      <a:r>
                        <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1471900">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3</a:t>
                      </a:r>
                      <a:r>
                        <a:rPr lang="en" sz="1200">
                          <a:solidFill>
                            <a:schemeClr val="dk1"/>
                          </a:solidFill>
                          <a:latin typeface="Average"/>
                          <a:ea typeface="Average"/>
                          <a:cs typeface="Average"/>
                          <a:sym typeface="Average"/>
                        </a:rPr>
                        <a:t>. Output when all the algorithms are selected</a:t>
                      </a:r>
                      <a:endParaRPr sz="1200">
                        <a:solidFill>
                          <a:schemeClr val="dk1"/>
                        </a:solidFill>
                        <a:latin typeface="Average"/>
                        <a:ea typeface="Average"/>
                        <a:cs typeface="Average"/>
                        <a:sym typeface="Averag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Confirm correct route calculation using all the algorithms for valid destinations.</a:t>
                      </a:r>
                      <a:endParaRPr sz="1200">
                        <a:solidFill>
                          <a:schemeClr val="dk1"/>
                        </a:solidFill>
                        <a:latin typeface="Average"/>
                        <a:ea typeface="Average"/>
                        <a:cs typeface="Average"/>
                        <a:sym typeface="Averag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Average"/>
                          <a:ea typeface="Average"/>
                          <a:cs typeface="Average"/>
                          <a:sym typeface="Average"/>
                        </a:rPr>
                        <a:t>A valid route is computed and displayed on the map, with accurate distance measurements.  </a:t>
                      </a:r>
                      <a:endParaRPr sz="1200">
                        <a:solidFill>
                          <a:schemeClr val="dk1"/>
                        </a:solidFill>
                        <a:latin typeface="Average"/>
                        <a:ea typeface="Average"/>
                        <a:cs typeface="Average"/>
                        <a:sym typeface="Average"/>
                      </a:endParaRPr>
                    </a:p>
                    <a:p>
                      <a:pPr indent="0" lvl="0" marL="0" rtl="0" algn="l">
                        <a:spcBef>
                          <a:spcPts val="0"/>
                        </a:spcBef>
                        <a:spcAft>
                          <a:spcPts val="0"/>
                        </a:spcAft>
                        <a:buNone/>
                      </a:pPr>
                      <a:r>
                        <a:t/>
                      </a:r>
                      <a:endParaRPr sz="1200">
                        <a:solidFill>
                          <a:schemeClr val="dk1"/>
                        </a:solidFill>
                        <a:latin typeface="Average"/>
                        <a:ea typeface="Average"/>
                        <a:cs typeface="Average"/>
                        <a:sym typeface="Averag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Average"/>
                          <a:ea typeface="Average"/>
                          <a:cs typeface="Average"/>
                          <a:sym typeface="Average"/>
                        </a:rPr>
                        <a:t>Route and distance correctly calculated and displayed.  </a:t>
                      </a:r>
                      <a:endParaRPr sz="1200">
                        <a:solidFill>
                          <a:schemeClr val="dk1"/>
                        </a:solidFill>
                        <a:latin typeface="Average"/>
                        <a:ea typeface="Average"/>
                        <a:cs typeface="Average"/>
                        <a:sym typeface="Average"/>
                      </a:endParaRPr>
                    </a:p>
                    <a:p>
                      <a:pPr indent="0" lvl="0" marL="0" rtl="0" algn="l">
                        <a:spcBef>
                          <a:spcPts val="0"/>
                        </a:spcBef>
                        <a:spcAft>
                          <a:spcPts val="0"/>
                        </a:spcAft>
                        <a:buNone/>
                      </a:pPr>
                      <a:r>
                        <a:t/>
                      </a:r>
                      <a:endParaRPr sz="1200">
                        <a:solidFill>
                          <a:schemeClr val="dk1"/>
                        </a:solidFill>
                        <a:latin typeface="Average"/>
                        <a:ea typeface="Average"/>
                        <a:cs typeface="Average"/>
                        <a:sym typeface="Averag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Pass</a:t>
                      </a:r>
                      <a:endParaRPr sz="1200">
                        <a:solidFill>
                          <a:schemeClr val="dk1"/>
                        </a:solidFill>
                        <a:latin typeface="Average"/>
                        <a:ea typeface="Average"/>
                        <a:cs typeface="Average"/>
                        <a:sym typeface="Average"/>
                      </a:endParaRPr>
                    </a:p>
                  </a:txBody>
                  <a:tcPr marT="91425" marB="91425" marR="91425" marL="91425">
                    <a:lnL cap="flat" cmpd="sng" w="9525">
                      <a:solidFill>
                        <a:schemeClr val="dk1"/>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36875"/>
            <a:ext cx="8520600" cy="5958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graphicFrame>
        <p:nvGraphicFramePr>
          <p:cNvPr id="108" name="Google Shape;108;p21"/>
          <p:cNvGraphicFramePr/>
          <p:nvPr/>
        </p:nvGraphicFramePr>
        <p:xfrm>
          <a:off x="311700" y="684938"/>
          <a:ext cx="3000000" cy="3000000"/>
        </p:xfrm>
        <a:graphic>
          <a:graphicData uri="http://schemas.openxmlformats.org/drawingml/2006/table">
            <a:tbl>
              <a:tblPr>
                <a:noFill/>
                <a:tableStyleId>{C40C3825-C664-46D0-8A36-DA00B403447D}</a:tableStyleId>
              </a:tblPr>
              <a:tblGrid>
                <a:gridCol w="1541025"/>
                <a:gridCol w="1725875"/>
                <a:gridCol w="1845450"/>
                <a:gridCol w="1956650"/>
                <a:gridCol w="1451600"/>
              </a:tblGrid>
              <a:tr h="361500">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Test Case</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Objective</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Expected Result</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Actual Result </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Status</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1792350">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4</a:t>
                      </a:r>
                      <a:r>
                        <a:rPr lang="en" sz="1200">
                          <a:solidFill>
                            <a:schemeClr val="dk1"/>
                          </a:solidFill>
                          <a:latin typeface="Average"/>
                          <a:ea typeface="Average"/>
                          <a:cs typeface="Average"/>
                          <a:sym typeface="Average"/>
                        </a:rPr>
                        <a:t>. Route Calculation Functionality</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Confirm correct route calculation using (a)Random Sampling algorithm </a:t>
                      </a:r>
                      <a:endParaRPr sz="1200">
                        <a:solidFill>
                          <a:schemeClr val="dk1"/>
                        </a:solidFill>
                        <a:latin typeface="Average"/>
                        <a:ea typeface="Average"/>
                        <a:cs typeface="Average"/>
                        <a:sym typeface="Average"/>
                      </a:endParaRPr>
                    </a:p>
                    <a:p>
                      <a:pPr indent="0" lvl="0" marL="0" rtl="0" algn="l">
                        <a:spcBef>
                          <a:spcPts val="0"/>
                        </a:spcBef>
                        <a:spcAft>
                          <a:spcPts val="0"/>
                        </a:spcAft>
                        <a:buNone/>
                      </a:pPr>
                      <a:r>
                        <a:rPr lang="en" sz="1200">
                          <a:solidFill>
                            <a:schemeClr val="dk1"/>
                          </a:solidFill>
                          <a:latin typeface="Average"/>
                          <a:ea typeface="Average"/>
                          <a:cs typeface="Average"/>
                          <a:sym typeface="Average"/>
                        </a:rPr>
                        <a:t>(b)</a:t>
                      </a:r>
                      <a:r>
                        <a:rPr lang="en" sz="1200">
                          <a:solidFill>
                            <a:schemeClr val="dk1"/>
                          </a:solidFill>
                          <a:latin typeface="Average"/>
                          <a:ea typeface="Average"/>
                          <a:cs typeface="Average"/>
                          <a:sym typeface="Average"/>
                        </a:rPr>
                        <a:t>Genetic algorithm</a:t>
                      </a:r>
                      <a:endParaRPr sz="1200">
                        <a:solidFill>
                          <a:schemeClr val="dk1"/>
                        </a:solidFill>
                        <a:latin typeface="Average"/>
                        <a:ea typeface="Average"/>
                        <a:cs typeface="Average"/>
                        <a:sym typeface="Average"/>
                      </a:endParaRPr>
                    </a:p>
                    <a:p>
                      <a:pPr indent="0" lvl="0" marL="0" rtl="0" algn="l">
                        <a:spcBef>
                          <a:spcPts val="0"/>
                        </a:spcBef>
                        <a:spcAft>
                          <a:spcPts val="0"/>
                        </a:spcAft>
                        <a:buNone/>
                      </a:pPr>
                      <a:r>
                        <a:rPr lang="en" sz="1200">
                          <a:solidFill>
                            <a:schemeClr val="dk1"/>
                          </a:solidFill>
                          <a:latin typeface="Average"/>
                          <a:ea typeface="Average"/>
                          <a:cs typeface="Average"/>
                          <a:sym typeface="Average"/>
                        </a:rPr>
                        <a:t>(c)ant colony optimization algorithm</a:t>
                      </a:r>
                      <a:endParaRPr sz="1200">
                        <a:solidFill>
                          <a:schemeClr val="dk1"/>
                        </a:solidFill>
                        <a:latin typeface="Average"/>
                        <a:ea typeface="Average"/>
                        <a:cs typeface="Average"/>
                        <a:sym typeface="Average"/>
                      </a:endParaRPr>
                    </a:p>
                    <a:p>
                      <a:pPr indent="0" lvl="0" marL="0" rtl="0" algn="l">
                        <a:spcBef>
                          <a:spcPts val="0"/>
                        </a:spcBef>
                        <a:spcAft>
                          <a:spcPts val="0"/>
                        </a:spcAft>
                        <a:buNone/>
                      </a:pPr>
                      <a:r>
                        <a:rPr lang="en" sz="1200">
                          <a:solidFill>
                            <a:schemeClr val="dk1"/>
                          </a:solidFill>
                          <a:latin typeface="Average"/>
                          <a:ea typeface="Average"/>
                          <a:cs typeface="Average"/>
                          <a:sym typeface="Average"/>
                        </a:rPr>
                        <a:t>(d)Nearest neighbor algorithm</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Average"/>
                          <a:ea typeface="Average"/>
                          <a:cs typeface="Average"/>
                          <a:sym typeface="Average"/>
                        </a:rPr>
                        <a:t>A valid route is computed and displayed on the map, with accurate distance measurements.  </a:t>
                      </a:r>
                      <a:endParaRPr sz="1200">
                        <a:solidFill>
                          <a:schemeClr val="dk1"/>
                        </a:solidFill>
                        <a:latin typeface="Average"/>
                        <a:ea typeface="Average"/>
                        <a:cs typeface="Average"/>
                        <a:sym typeface="Average"/>
                      </a:endParaRPr>
                    </a:p>
                    <a:p>
                      <a:pPr indent="0" lvl="0" marL="0" rtl="0" algn="l">
                        <a:spcBef>
                          <a:spcPts val="0"/>
                        </a:spcBef>
                        <a:spcAft>
                          <a:spcPts val="0"/>
                        </a:spcAft>
                        <a:buNone/>
                      </a:pPr>
                      <a:r>
                        <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Average"/>
                          <a:ea typeface="Average"/>
                          <a:cs typeface="Average"/>
                          <a:sym typeface="Average"/>
                        </a:rPr>
                        <a:t>Route and distance correctly calculated and displayed.  </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Pass</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744850">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5.Execution time graph </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Check if the execution time graph is generated and displayed for all algorithms.</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The execution time graph should be generated and displayed for all algorithms.</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The execution time graph is generated and displayed for all algorithms.</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Pass</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1304650">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6. A table that will show the total </a:t>
                      </a:r>
                      <a:r>
                        <a:rPr lang="en" sz="1200">
                          <a:solidFill>
                            <a:schemeClr val="dk1"/>
                          </a:solidFill>
                          <a:latin typeface="Average"/>
                          <a:ea typeface="Average"/>
                          <a:cs typeface="Average"/>
                          <a:sym typeface="Average"/>
                        </a:rPr>
                        <a:t>distance</a:t>
                      </a:r>
                      <a:r>
                        <a:rPr lang="en" sz="1200">
                          <a:solidFill>
                            <a:schemeClr val="dk1"/>
                          </a:solidFill>
                          <a:latin typeface="Average"/>
                          <a:ea typeface="Average"/>
                          <a:cs typeface="Average"/>
                          <a:sym typeface="Average"/>
                        </a:rPr>
                        <a:t> and routes taken by different algorithms</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Check if the table with total distance and routes taken by different algorithms displayed.</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A </a:t>
                      </a:r>
                      <a:r>
                        <a:rPr lang="en" sz="1200">
                          <a:solidFill>
                            <a:schemeClr val="dk1"/>
                          </a:solidFill>
                          <a:latin typeface="Average"/>
                          <a:ea typeface="Average"/>
                          <a:cs typeface="Average"/>
                          <a:sym typeface="Average"/>
                        </a:rPr>
                        <a:t>table with total distance and routes taken by different algorithms displayed.</a:t>
                      </a:r>
                      <a:endParaRPr sz="1200">
                        <a:solidFill>
                          <a:schemeClr val="dk1"/>
                        </a:solidFill>
                        <a:latin typeface="Average"/>
                        <a:ea typeface="Average"/>
                        <a:cs typeface="Average"/>
                        <a:sym typeface="Average"/>
                      </a:endParaRPr>
                    </a:p>
                    <a:p>
                      <a:pPr indent="0" lvl="0" marL="0" rtl="0" algn="l">
                        <a:spcBef>
                          <a:spcPts val="0"/>
                        </a:spcBef>
                        <a:spcAft>
                          <a:spcPts val="0"/>
                        </a:spcAft>
                        <a:buNone/>
                      </a:pPr>
                      <a:r>
                        <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The </a:t>
                      </a:r>
                      <a:r>
                        <a:rPr lang="en" sz="1200">
                          <a:solidFill>
                            <a:schemeClr val="dk1"/>
                          </a:solidFill>
                          <a:latin typeface="Average"/>
                          <a:ea typeface="Average"/>
                          <a:cs typeface="Average"/>
                          <a:sym typeface="Average"/>
                        </a:rPr>
                        <a:t>table with total distance and routes taken by different algorithms is displayed.</a:t>
                      </a:r>
                      <a:endParaRPr sz="1200">
                        <a:solidFill>
                          <a:schemeClr val="dk1"/>
                        </a:solidFill>
                        <a:latin typeface="Average"/>
                        <a:ea typeface="Average"/>
                        <a:cs typeface="Average"/>
                        <a:sym typeface="Average"/>
                      </a:endParaRPr>
                    </a:p>
                    <a:p>
                      <a:pPr indent="0" lvl="0" marL="0" rtl="0" algn="l">
                        <a:spcBef>
                          <a:spcPts val="0"/>
                        </a:spcBef>
                        <a:spcAft>
                          <a:spcPts val="0"/>
                        </a:spcAft>
                        <a:buNone/>
                      </a:pPr>
                      <a:r>
                        <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Pass</a:t>
                      </a:r>
                      <a:endParaRPr sz="1200">
                        <a:solidFill>
                          <a:schemeClr val="dk1"/>
                        </a:solidFill>
                        <a:latin typeface="Average"/>
                        <a:ea typeface="Average"/>
                        <a:cs typeface="Average"/>
                        <a:sym typeface="Averag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