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4" r:id="rId2"/>
    <p:sldId id="428" r:id="rId3"/>
    <p:sldId id="408" r:id="rId4"/>
    <p:sldId id="409" r:id="rId5"/>
    <p:sldId id="412" r:id="rId6"/>
    <p:sldId id="413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9" r:id="rId15"/>
    <p:sldId id="430" r:id="rId16"/>
    <p:sldId id="423" r:id="rId17"/>
    <p:sldId id="426" r:id="rId18"/>
    <p:sldId id="427" r:id="rId19"/>
    <p:sldId id="373" r:id="rId20"/>
    <p:sldId id="374" r:id="rId21"/>
    <p:sldId id="367" r:id="rId22"/>
    <p:sldId id="368" r:id="rId23"/>
    <p:sldId id="369" r:id="rId24"/>
    <p:sldId id="370" r:id="rId25"/>
    <p:sldId id="3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-4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47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19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831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06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9E158-CC6C-40E1-8E61-6E55F9F8C6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87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D0B8F-A44B-4A4C-A11B-F3B1592A6B3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25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1B97B-AC9E-4A58-B311-4DE78E462DA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22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6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42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17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A4952-C55D-4772-9C37-AC8F32CE92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51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0EE6A-CD33-494D-BEAD-BE3735934A4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34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0EE6A-CD33-494D-BEAD-BE3735934A4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92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E8093-46D2-41D9-BA9E-27A1361C9CF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75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A4519-9C0D-45FC-ABEE-5A34E5F5DC1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02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78622-8AB8-4B9F-A30F-F0E115C73FF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59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GfaG5-axt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 Scope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Switching the order of universal quantifiers </a:t>
            </a:r>
            <a:r>
              <a:rPr lang="en-US" altLang="en-US" i="1" dirty="0"/>
              <a:t>does not</a:t>
            </a:r>
            <a:r>
              <a:rPr lang="en-US" altLang="en-US" dirty="0"/>
              <a:t> change the meaning: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dirty="0" err="1" smtClean="0"/>
              <a:t>x</a:t>
            </a:r>
            <a:r>
              <a:rPr lang="en-US" altLang="en-US" dirty="0" err="1" smtClean="0">
                <a:sym typeface="Symbol" panose="05050102010706020507" pitchFamily="18" charset="2"/>
              </a:rPr>
              <a:t></a:t>
            </a:r>
            <a:r>
              <a:rPr lang="en-US" altLang="en-US" dirty="0" err="1" smtClean="0"/>
              <a:t>y</a:t>
            </a:r>
            <a:r>
              <a:rPr lang="en-US" altLang="en-US" dirty="0"/>
              <a:t> </a:t>
            </a:r>
            <a:r>
              <a:rPr lang="en-US" altLang="en-US" dirty="0" smtClean="0"/>
              <a:t>P(</a:t>
            </a:r>
            <a:r>
              <a:rPr lang="en-US" altLang="en-US" dirty="0" err="1" smtClean="0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dirty="0" err="1" smtClean="0"/>
              <a:t>y</a:t>
            </a:r>
            <a:r>
              <a:rPr lang="en-US" altLang="en-US" dirty="0" err="1" smtClean="0">
                <a:sym typeface="Symbol" panose="05050102010706020507" pitchFamily="18" charset="2"/>
              </a:rPr>
              <a:t></a:t>
            </a:r>
            <a:r>
              <a:rPr lang="en-US" altLang="en-US" dirty="0" err="1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P(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r>
              <a:rPr lang="en-US" altLang="en-US" dirty="0" smtClean="0"/>
              <a:t>Can </a:t>
            </a:r>
            <a:r>
              <a:rPr lang="en-US" altLang="en-US" dirty="0"/>
              <a:t>switch the order of existential quantifiers: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</a:t>
            </a:r>
            <a:r>
              <a:rPr lang="en-US" altLang="en-US" dirty="0" err="1" smtClean="0"/>
              <a:t>x</a:t>
            </a:r>
            <a:r>
              <a:rPr lang="en-US" altLang="en-US" dirty="0" err="1" smtClean="0">
                <a:sym typeface="Symbol" panose="05050102010706020507" pitchFamily="18" charset="2"/>
              </a:rPr>
              <a:t></a:t>
            </a:r>
            <a:r>
              <a:rPr lang="en-US" altLang="en-US" dirty="0" err="1" smtClean="0"/>
              <a:t>y</a:t>
            </a:r>
            <a:r>
              <a:rPr lang="en-US" altLang="en-US" dirty="0" smtClean="0"/>
              <a:t> P(</a:t>
            </a:r>
            <a:r>
              <a:rPr lang="en-US" altLang="en-US" dirty="0" err="1" smtClean="0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Times New Roman" panose="02020603050405020304" pitchFamily="18" charset="0"/>
              </a:rPr>
              <a:t>↔</a:t>
            </a:r>
            <a:r>
              <a:rPr lang="en-US" altLang="en-US" dirty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</a:t>
            </a:r>
            <a:r>
              <a:rPr lang="en-US" altLang="en-US" dirty="0" err="1" smtClean="0"/>
              <a:t>y</a:t>
            </a:r>
            <a:r>
              <a:rPr lang="en-US" altLang="en-US" dirty="0" err="1" smtClean="0">
                <a:sym typeface="Symbol" panose="05050102010706020507" pitchFamily="18" charset="2"/>
              </a:rPr>
              <a:t></a:t>
            </a:r>
            <a:r>
              <a:rPr lang="en-US" altLang="en-US" dirty="0" err="1" smtClean="0"/>
              <a:t>x</a:t>
            </a:r>
            <a:r>
              <a:rPr lang="en-US" altLang="en-US" dirty="0" smtClean="0"/>
              <a:t> </a:t>
            </a:r>
            <a:r>
              <a:rPr lang="en-US" altLang="en-US" dirty="0"/>
              <a:t>P(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Switching the order of universals and </a:t>
            </a:r>
            <a:r>
              <a:rPr lang="en-US" altLang="en-US" dirty="0" err="1"/>
              <a:t>existentials</a:t>
            </a:r>
            <a:r>
              <a:rPr lang="en-US" altLang="en-US" dirty="0"/>
              <a:t> </a:t>
            </a:r>
            <a:r>
              <a:rPr lang="en-US" altLang="en-US" i="1" dirty="0"/>
              <a:t>does</a:t>
            </a:r>
            <a:r>
              <a:rPr lang="en-US" altLang="en-US" dirty="0"/>
              <a:t> change meaning: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x f food(f) </a:t>
            </a:r>
            <a:r>
              <a:rPr lang="en-US" altLang="en-US" dirty="0">
                <a:sym typeface="Symbol" panose="05050102010706020507" pitchFamily="18" charset="2"/>
              </a:rPr>
              <a:t>  likes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 err="1" smtClean="0">
                <a:sym typeface="Symbol" panose="05050102010706020507" pitchFamily="18" charset="2"/>
              </a:rPr>
              <a:t>x,f</a:t>
            </a:r>
            <a:r>
              <a:rPr lang="en-US" altLang="en-US" dirty="0" smtClean="0">
                <a:sym typeface="Symbol" panose="05050102010706020507" pitchFamily="18" charset="2"/>
              </a:rPr>
              <a:t>)  “Everybody </a:t>
            </a:r>
            <a:r>
              <a:rPr lang="en-US" altLang="en-US" dirty="0">
                <a:sym typeface="Symbol" panose="05050102010706020507" pitchFamily="18" charset="2"/>
              </a:rPr>
              <a:t>likes some </a:t>
            </a:r>
            <a:r>
              <a:rPr lang="en-US" altLang="en-US" dirty="0" smtClean="0">
                <a:sym typeface="Symbol" panose="05050102010706020507" pitchFamily="18" charset="2"/>
              </a:rPr>
              <a:t>food”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f x food(f) </a:t>
            </a:r>
            <a:r>
              <a:rPr lang="en-US" altLang="en-US" dirty="0">
                <a:sym typeface="Symbol" panose="05050102010706020507" pitchFamily="18" charset="2"/>
              </a:rPr>
              <a:t>  likes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 err="1" smtClean="0">
                <a:sym typeface="Symbol" panose="05050102010706020507" pitchFamily="18" charset="2"/>
              </a:rPr>
              <a:t>x,f</a:t>
            </a:r>
            <a:r>
              <a:rPr lang="en-US" altLang="en-US" dirty="0" smtClean="0">
                <a:sym typeface="Symbol" panose="05050102010706020507" pitchFamily="18" charset="2"/>
              </a:rPr>
              <a:t>)  “There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dirty="0" smtClean="0">
                <a:sym typeface="Symbol" panose="05050102010706020507" pitchFamily="18" charset="2"/>
              </a:rPr>
              <a:t>(one specific) food </a:t>
            </a:r>
            <a:r>
              <a:rPr lang="en-US" altLang="en-US" dirty="0">
                <a:sym typeface="Symbol" panose="05050102010706020507" pitchFamily="18" charset="2"/>
              </a:rPr>
              <a:t>that everyone </a:t>
            </a:r>
            <a:r>
              <a:rPr lang="en-US" altLang="en-US" dirty="0" smtClean="0">
                <a:sym typeface="Symbol" panose="05050102010706020507" pitchFamily="18" charset="2"/>
              </a:rPr>
              <a:t>likes”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64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Connections between All and Exists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3500" indent="-63500">
                  <a:buNone/>
                </a:pPr>
                <a:r>
                  <a:rPr lang="en-US" altLang="en-US" dirty="0" smtClean="0"/>
                  <a:t>Can rewrite </a:t>
                </a:r>
                <a:r>
                  <a:rPr lang="en-US" altLang="en-US" dirty="0"/>
                  <a:t>sentences involving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dirty="0"/>
                  <a:t> using De Morgan’s laws: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 smtClean="0"/>
                  <a:t>x P(x</a:t>
                </a:r>
                <a:r>
                  <a:rPr lang="en-US" altLang="en-US" sz="2800" dirty="0"/>
                  <a:t>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 smtClean="0"/>
                  <a:t>P(x</a:t>
                </a:r>
                <a:r>
                  <a:rPr lang="en-US" altLang="en-US" sz="2800" dirty="0"/>
                  <a:t>)</a:t>
                </a:r>
              </a:p>
              <a:p>
                <a:pPr lvl="2">
                  <a:buFontTx/>
                  <a:buNone/>
                </a:pPr>
                <a:r>
                  <a:rPr lang="en-US" altLang="en-US" sz="28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en-US" sz="2800" dirty="0" smtClean="0"/>
                  <a:t>x </a:t>
                </a:r>
                <a:r>
                  <a:rPr lang="en-US" altLang="en-US" sz="2800" dirty="0"/>
                  <a:t>P(x) </a:t>
                </a:r>
                <a:r>
                  <a:rPr lang="en-US" altLang="en-US" sz="2800" dirty="0">
                    <a:cs typeface="Times New Roman" panose="02020603050405020304" pitchFamily="18" charset="0"/>
                  </a:rPr>
                  <a:t>↔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en-US" sz="2800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 smtClean="0"/>
                  <a:t>P(x</a:t>
                </a:r>
                <a:r>
                  <a:rPr lang="en-US" altLang="en-US" sz="2800" dirty="0"/>
                  <a:t>)</a:t>
                </a:r>
                <a:endParaRPr lang="en-US" altLang="en-US" dirty="0"/>
              </a:p>
              <a:p>
                <a:pPr marL="63500" indent="-63500"/>
                <a:endParaRPr lang="en-US" altLang="en-US" dirty="0"/>
              </a:p>
            </p:txBody>
          </p:sp>
        </mc:Choice>
        <mc:Fallback>
          <p:sp>
            <p:nvSpPr>
              <p:cNvPr id="163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9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 smtClean="0"/>
              <a:t>Predicates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tall(x)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gardener(x)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likes(x, 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mushroom(x)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purple(x)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p</a:t>
            </a:r>
            <a:r>
              <a:rPr lang="en-US" altLang="en-US" dirty="0" smtClean="0"/>
              <a:t>oisonous(x)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teacher(x)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wears-shorts(x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 smtClean="0"/>
              <a:t>wears-</a:t>
            </a:r>
            <a:r>
              <a:rPr lang="en-US" altLang="en-US" dirty="0" err="1" smtClean="0"/>
              <a:t>tshirt</a:t>
            </a:r>
            <a:r>
              <a:rPr lang="en-US" altLang="en-US" dirty="0" smtClean="0"/>
              <a:t>(x</a:t>
            </a:r>
            <a:r>
              <a:rPr lang="en-US" altLang="en-US" dirty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28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English to FOL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 smtClean="0"/>
              <a:t>Clinton is not tall.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tall(Clinton)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 smtClean="0"/>
              <a:t>Every </a:t>
            </a:r>
            <a:r>
              <a:rPr lang="en-US" altLang="en-US" sz="1800" b="1" dirty="0"/>
              <a:t>gardener likes the sun.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gardener(x)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likes(</a:t>
            </a:r>
            <a:r>
              <a:rPr lang="en-US" altLang="en-US" sz="1800" dirty="0" err="1"/>
              <a:t>x,Sun</a:t>
            </a:r>
            <a:r>
              <a:rPr lang="en-US" altLang="en-US" sz="18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 smtClean="0"/>
              <a:t>All </a:t>
            </a:r>
            <a:r>
              <a:rPr lang="en-US" altLang="en-US" sz="1800" b="1" dirty="0"/>
              <a:t>purple mushrooms are poisonous</a:t>
            </a:r>
            <a:r>
              <a:rPr lang="en-US" alt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No purple mushroom is poisonous.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</a:t>
            </a:r>
            <a:r>
              <a:rPr lang="en-US" altLang="en-US" sz="1800" dirty="0"/>
              <a:t>x purple(x)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poisonous(x)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</a:t>
            </a:r>
            <a:r>
              <a:rPr lang="en-US" altLang="en-US" sz="1800" dirty="0"/>
              <a:t>x  (mushroom(x)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purple(x))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poisonous(x) </a:t>
            </a:r>
            <a:endParaRPr lang="en-US" altLang="en-US" sz="1800" dirty="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53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Write FOL sentences representing: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There are poisonous mushrooms.</a:t>
            </a:r>
            <a:endParaRPr lang="en-US" altLang="en-US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No teacher wears shorts and t-shirt.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50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8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dirty="0"/>
                  <a:t>Write FOL sentences representing: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dirty="0" smtClean="0"/>
                  <a:t>There </a:t>
                </a:r>
                <a:r>
                  <a:rPr lang="en-US" altLang="en-US" sz="1800" b="1" dirty="0" smtClean="0"/>
                  <a:t>are poisonous</a:t>
                </a:r>
                <a:r>
                  <a:rPr lang="en-US" altLang="en-US" sz="1800" b="1" dirty="0" smtClean="0"/>
                  <a:t> mushrooms</a:t>
                </a:r>
                <a:endParaRPr lang="en-US" altLang="en-US" sz="1800" b="1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en-US" sz="1800" dirty="0"/>
                  <a:t>x </a:t>
                </a:r>
                <a:r>
                  <a:rPr lang="en-US" altLang="en-US" sz="1800" dirty="0" smtClean="0"/>
                  <a:t>mushroom(x</a:t>
                </a:r>
                <a:r>
                  <a:rPr lang="en-US" altLang="en-US" sz="1800" dirty="0"/>
                  <a:t>)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/>
                  <a:t> poisonous(x)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altLang="en-US" sz="1800" b="1" smtClean="0"/>
                  <a:t>No </a:t>
                </a:r>
                <a:r>
                  <a:rPr lang="en-US" altLang="en-US" sz="1800" b="1" dirty="0" smtClean="0"/>
                  <a:t>teacher wears shorts and t-shirt.</a:t>
                </a: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en-US" altLang="en-US" sz="18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en-US" sz="1800" dirty="0" smtClean="0"/>
                  <a:t>x (teacher(x</a:t>
                </a:r>
                <a:r>
                  <a:rPr lang="en-US" altLang="en-US" sz="1800" dirty="0"/>
                  <a:t>) </a:t>
                </a:r>
                <a:r>
                  <a:rPr lang="en-US" altLang="en-US" sz="1800" dirty="0" smtClean="0">
                    <a:sym typeface="Symbol" panose="05050102010706020507" pitchFamily="18" charset="2"/>
                  </a:rPr>
                  <a:t>wears-shorts</a:t>
                </a:r>
                <a:r>
                  <a:rPr lang="en-US" altLang="en-US" sz="1800" dirty="0" smtClean="0"/>
                  <a:t>(x)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sz="1800" dirty="0" smtClean="0"/>
                  <a:t> wears-t-shirt(x)</a:t>
                </a: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altLang="en-US" sz="1800" dirty="0"/>
              </a:p>
            </p:txBody>
          </p:sp>
        </mc:Choice>
        <mc:Fallback>
          <p:sp>
            <p:nvSpPr>
              <p:cNvPr id="1198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70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Automatic theorem proving</a:t>
            </a:r>
            <a:endParaRPr lang="en-US" alt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proof procedure</a:t>
            </a:r>
            <a:r>
              <a:rPr lang="en-US" altLang="en-US" dirty="0"/>
              <a:t> is a combination of an inference rule and an algorithm for applying that rule to a set of logical expressions to generate new sentences.</a:t>
            </a:r>
          </a:p>
          <a:p>
            <a:r>
              <a:rPr lang="en-US" altLang="en-US" dirty="0" smtClean="0"/>
              <a:t>Proof </a:t>
            </a:r>
            <a:r>
              <a:rPr lang="en-US" altLang="en-US" dirty="0"/>
              <a:t>by </a:t>
            </a:r>
            <a:r>
              <a:rPr lang="en-US" altLang="en-US" i="1" dirty="0" smtClean="0">
                <a:solidFill>
                  <a:srgbClr val="0000FF"/>
                </a:solidFill>
              </a:rPr>
              <a:t>resolution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957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Proofs in propositional logic</a:t>
            </a:r>
            <a:endParaRPr lang="en-US" alt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to prove conclusion is </a:t>
            </a:r>
            <a:r>
              <a:rPr lang="en-US" altLang="en-US" b="1" i="1" dirty="0" smtClean="0"/>
              <a:t>valid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Truth table</a:t>
            </a:r>
          </a:p>
          <a:p>
            <a:pPr lvl="2"/>
            <a:r>
              <a:rPr lang="en-US" altLang="en-US" b="1" i="1" dirty="0" smtClean="0"/>
              <a:t>Every</a:t>
            </a:r>
            <a:r>
              <a:rPr lang="en-US" altLang="en-US" dirty="0" smtClean="0"/>
              <a:t> case where the premise is true, conclusion must also be true</a:t>
            </a:r>
          </a:p>
          <a:p>
            <a:pPr lvl="1"/>
            <a:r>
              <a:rPr lang="en-US" altLang="en-US" dirty="0" smtClean="0"/>
              <a:t>Proof by rules of inference</a:t>
            </a:r>
          </a:p>
          <a:p>
            <a:pPr lvl="1"/>
            <a:r>
              <a:rPr lang="en-US" altLang="en-US" dirty="0" smtClean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 smtClean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dirty="0"/>
              <a:t>Truth table</a:t>
            </a:r>
          </a:p>
          <a:p>
            <a:pPr lvl="2"/>
            <a:r>
              <a:rPr lang="en-US" altLang="en-US" dirty="0" smtClean="0"/>
              <a:t>Show </a:t>
            </a:r>
            <a:r>
              <a:rPr lang="en-US" altLang="en-US" b="1" i="1" dirty="0" smtClean="0"/>
              <a:t>one</a:t>
            </a:r>
            <a:r>
              <a:rPr lang="en-US" altLang="en-US" dirty="0" smtClean="0"/>
              <a:t> </a:t>
            </a:r>
            <a:r>
              <a:rPr lang="en-US" altLang="en-US" dirty="0"/>
              <a:t>case where the premise is true, conclusion must also be true</a:t>
            </a:r>
          </a:p>
          <a:p>
            <a:pPr lvl="1"/>
            <a:r>
              <a:rPr lang="en-US" altLang="en-US" strike="sngStrike" dirty="0"/>
              <a:t>Proof by rules of </a:t>
            </a:r>
            <a:r>
              <a:rPr lang="en-US" altLang="en-US" strike="sngStrike" dirty="0" smtClean="0"/>
              <a:t>inference </a:t>
            </a:r>
            <a:endParaRPr lang="en-US" altLang="en-US" strike="sngStrike" dirty="0"/>
          </a:p>
          <a:p>
            <a:pPr lvl="1"/>
            <a:r>
              <a:rPr lang="en-US" altLang="en-US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72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Proofs in predicate logic</a:t>
            </a:r>
            <a:endParaRPr lang="en-US" alt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How to prove conclusion is </a:t>
            </a:r>
            <a:r>
              <a:rPr lang="en-US" altLang="en-US" b="1" i="1" dirty="0" smtClean="0"/>
              <a:t>valid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strike="sngStrike" dirty="0" smtClean="0"/>
              <a:t>Truth table</a:t>
            </a:r>
          </a:p>
          <a:p>
            <a:pPr lvl="2"/>
            <a:r>
              <a:rPr lang="en-US" altLang="en-US" b="1" i="1" strike="sngStrike" dirty="0" smtClean="0"/>
              <a:t>Every</a:t>
            </a:r>
            <a:r>
              <a:rPr lang="en-US" altLang="en-US" strike="sngStrike" dirty="0" smtClean="0"/>
              <a:t> case where the premise is true, conclusion must also be true</a:t>
            </a:r>
          </a:p>
          <a:p>
            <a:pPr lvl="1"/>
            <a:r>
              <a:rPr lang="en-US" altLang="en-US" dirty="0" smtClean="0"/>
              <a:t>Proof by rules of inference</a:t>
            </a:r>
          </a:p>
          <a:p>
            <a:pPr lvl="1"/>
            <a:r>
              <a:rPr lang="en-US" altLang="en-US" dirty="0" smtClean="0"/>
              <a:t>Resolution refutation algorithm</a:t>
            </a:r>
          </a:p>
          <a:p>
            <a:r>
              <a:rPr lang="en-US" altLang="en-US" dirty="0"/>
              <a:t>How to prove conclusion is </a:t>
            </a:r>
            <a:r>
              <a:rPr lang="en-US" altLang="en-US" b="1" i="1" dirty="0" smtClean="0"/>
              <a:t>invalid</a:t>
            </a:r>
            <a:r>
              <a:rPr lang="en-US" altLang="en-US" dirty="0"/>
              <a:t>?</a:t>
            </a:r>
          </a:p>
          <a:p>
            <a:pPr lvl="1"/>
            <a:r>
              <a:rPr lang="en-US" altLang="en-US" strike="sngStrike" dirty="0"/>
              <a:t>Truth table</a:t>
            </a:r>
          </a:p>
          <a:p>
            <a:pPr lvl="2"/>
            <a:r>
              <a:rPr lang="en-US" altLang="en-US" strike="sngStrike" dirty="0" smtClean="0"/>
              <a:t>Show </a:t>
            </a:r>
            <a:r>
              <a:rPr lang="en-US" altLang="en-US" b="1" i="1" strike="sngStrike" dirty="0" smtClean="0"/>
              <a:t>one</a:t>
            </a:r>
            <a:r>
              <a:rPr lang="en-US" altLang="en-US" strike="sngStrike" dirty="0" smtClean="0"/>
              <a:t> </a:t>
            </a:r>
            <a:r>
              <a:rPr lang="en-US" altLang="en-US" strike="sngStrike" dirty="0"/>
              <a:t>case where the premise is true, conclusion must also be true</a:t>
            </a:r>
          </a:p>
          <a:p>
            <a:pPr lvl="1"/>
            <a:r>
              <a:rPr lang="en-US" altLang="en-US" strike="sngStrike" dirty="0"/>
              <a:t>Proof by rules of </a:t>
            </a:r>
            <a:r>
              <a:rPr lang="en-US" altLang="en-US" strike="sngStrike" dirty="0" smtClean="0"/>
              <a:t>inference </a:t>
            </a:r>
            <a:endParaRPr lang="en-US" altLang="en-US" strike="sngStrike" dirty="0"/>
          </a:p>
          <a:p>
            <a:pPr lvl="1"/>
            <a:r>
              <a:rPr lang="en-US" altLang="en-US" strike="sngStrike" dirty="0"/>
              <a:t>Resolution refutation algorithm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05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about Time?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64640"/>
            <a:ext cx="10515600" cy="461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Is Time represented? </a:t>
            </a:r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r>
              <a:rPr lang="en-US" sz="2400" b="1" dirty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Can include time in propositions:</a:t>
            </a:r>
          </a:p>
          <a:p>
            <a:pPr lvl="1">
              <a:lnSpc>
                <a:spcPct val="160000"/>
              </a:lnSpc>
              <a:buNone/>
            </a:pPr>
            <a:r>
              <a:rPr lang="en-US" b="1" dirty="0">
                <a:solidFill>
                  <a:srgbClr val="008000"/>
                </a:solidFill>
              </a:rPr>
              <a:t>Explicit </a:t>
            </a:r>
            <a:r>
              <a:rPr lang="en-US" b="1" dirty="0" smtClean="0">
                <a:solidFill>
                  <a:srgbClr val="008000"/>
                </a:solidFill>
              </a:rPr>
              <a:t>time: L(</a:t>
            </a:r>
            <a:r>
              <a:rPr lang="en-US" b="1" dirty="0" err="1" smtClean="0">
                <a:solidFill>
                  <a:srgbClr val="008000"/>
                </a:solidFill>
              </a:rPr>
              <a:t>i,j,t</a:t>
            </a:r>
            <a:r>
              <a:rPr lang="en-US" b="1" dirty="0" smtClean="0">
                <a:solidFill>
                  <a:srgbClr val="008000"/>
                </a:solidFill>
              </a:rPr>
              <a:t>) means </a:t>
            </a:r>
            <a:r>
              <a:rPr lang="en-US" b="1" dirty="0">
                <a:solidFill>
                  <a:srgbClr val="008000"/>
                </a:solidFill>
              </a:rPr>
              <a:t>agent at (</a:t>
            </a:r>
            <a:r>
              <a:rPr lang="en-US" b="1" dirty="0" err="1">
                <a:solidFill>
                  <a:srgbClr val="008000"/>
                </a:solidFill>
              </a:rPr>
              <a:t>i,j</a:t>
            </a:r>
            <a:r>
              <a:rPr lang="en-US" b="1" dirty="0">
                <a:solidFill>
                  <a:srgbClr val="008000"/>
                </a:solidFill>
              </a:rPr>
              <a:t>) at time </a:t>
            </a:r>
            <a:r>
              <a:rPr lang="en-US" b="1" dirty="0" smtClean="0">
                <a:solidFill>
                  <a:srgbClr val="008000"/>
                </a:solidFill>
              </a:rPr>
              <a:t>t</a:t>
            </a:r>
            <a:endParaRPr lang="en-US" b="1" dirty="0">
              <a:solidFill>
                <a:srgbClr val="008000"/>
              </a:solidFill>
            </a:endParaRP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b="1" dirty="0" smtClean="0">
                <a:solidFill>
                  <a:srgbClr val="008000"/>
                </a:solidFill>
              </a:rPr>
              <a:t>Also: </a:t>
            </a:r>
            <a:r>
              <a:rPr lang="en-US" b="1" dirty="0" smtClean="0">
                <a:solidFill>
                  <a:srgbClr val="3333CC"/>
                </a:solidFill>
              </a:rPr>
              <a:t>P(</a:t>
            </a:r>
            <a:r>
              <a:rPr lang="en-US" b="1" dirty="0" err="1" smtClean="0">
                <a:solidFill>
                  <a:srgbClr val="3333CC"/>
                </a:solidFill>
              </a:rPr>
              <a:t>i,j,t</a:t>
            </a:r>
            <a:r>
              <a:rPr lang="en-US" b="1" dirty="0">
                <a:solidFill>
                  <a:srgbClr val="3333CC"/>
                </a:solidFill>
              </a:rPr>
              <a:t>) </a:t>
            </a:r>
            <a:r>
              <a:rPr lang="en-US" b="1" dirty="0" smtClean="0">
                <a:solidFill>
                  <a:srgbClr val="3333CC"/>
                </a:solidFill>
              </a:rPr>
              <a:t>B(</a:t>
            </a:r>
            <a:r>
              <a:rPr lang="en-US" b="1" dirty="0" err="1" smtClean="0">
                <a:solidFill>
                  <a:srgbClr val="3333CC"/>
                </a:solidFill>
              </a:rPr>
              <a:t>i,j,t</a:t>
            </a:r>
            <a:r>
              <a:rPr lang="en-US" b="1" dirty="0" smtClean="0">
                <a:solidFill>
                  <a:srgbClr val="3333CC"/>
                </a:solidFill>
              </a:rPr>
              <a:t>)</a:t>
            </a:r>
            <a:endParaRPr lang="en-US" sz="3600" b="1" dirty="0">
              <a:solidFill>
                <a:srgbClr val="008000"/>
              </a:solidFill>
            </a:endParaRP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</a:rPr>
              <a:t>Many more </a:t>
            </a:r>
            <a:r>
              <a:rPr lang="en-US" b="1" dirty="0" smtClean="0">
                <a:solidFill>
                  <a:srgbClr val="008000"/>
                </a:solidFill>
              </a:rPr>
              <a:t>sentences: </a:t>
            </a:r>
            <a:r>
              <a:rPr lang="en-US" b="1" dirty="0">
                <a:solidFill>
                  <a:srgbClr val="008000"/>
                </a:solidFill>
              </a:rPr>
              <a:t>O(TN</a:t>
            </a:r>
            <a:r>
              <a:rPr lang="en-US" b="1" baseline="30000" dirty="0">
                <a:solidFill>
                  <a:srgbClr val="008000"/>
                </a:solidFill>
              </a:rPr>
              <a:t>2</a:t>
            </a:r>
            <a:r>
              <a:rPr lang="en-US" b="1" dirty="0">
                <a:solidFill>
                  <a:srgbClr val="008000"/>
                </a:solidFill>
              </a:rPr>
              <a:t>) </a:t>
            </a:r>
            <a:endParaRPr lang="en-US" b="1" dirty="0" smtClean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>
              <a:solidFill>
                <a:schemeClr val="accent2"/>
              </a:solidFill>
              <a:sym typeface="Symbol" charset="0"/>
            </a:endParaRPr>
          </a:p>
          <a:p>
            <a:pPr lvl="4">
              <a:lnSpc>
                <a:spcPct val="90000"/>
              </a:lnSpc>
              <a:buFontTx/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5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8080"/>
            <a:ext cx="10515600" cy="51816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KB contains "physics" sentences for </a:t>
            </a:r>
            <a:r>
              <a:rPr lang="en-US" altLang="en-US" sz="2400" i="1" dirty="0"/>
              <a:t>every single </a:t>
            </a:r>
            <a:r>
              <a:rPr lang="en-US" altLang="en-US" sz="2400" i="1" dirty="0" smtClean="0"/>
              <a:t>square</a:t>
            </a:r>
          </a:p>
          <a:p>
            <a:pPr lvl="1"/>
            <a:r>
              <a:rPr lang="en-US" altLang="en-US" sz="2000" dirty="0" smtClean="0"/>
              <a:t>For </a:t>
            </a:r>
            <a:r>
              <a:rPr lang="en-US" altLang="en-US" sz="2000" i="1" dirty="0" smtClean="0"/>
              <a:t>every</a:t>
            </a:r>
            <a:r>
              <a:rPr lang="en-US" altLang="en-US" sz="2000" dirty="0" smtClean="0"/>
              <a:t> location [</a:t>
            </a:r>
            <a:r>
              <a:rPr lang="en-US" altLang="en-US" sz="2000" i="1" dirty="0" err="1" smtClean="0"/>
              <a:t>x,y</a:t>
            </a:r>
            <a:r>
              <a:rPr lang="en-US" altLang="en-US" sz="2000" dirty="0" smtClean="0"/>
              <a:t>]
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x,y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</a:t>
            </a:r>
            <a:r>
              <a:rPr lang="en-US" altLang="en-US" sz="2000" dirty="0"/>
              <a:t> (P</a:t>
            </a:r>
            <a:r>
              <a:rPr lang="en-US" altLang="en-US" sz="2000" baseline="-25000" dirty="0"/>
              <a:t>x,y+1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x,y-1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x+1,y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P</a:t>
            </a:r>
            <a:r>
              <a:rPr lang="en-US" altLang="en-US" sz="2000" baseline="-25000" dirty="0"/>
              <a:t>x-1,y</a:t>
            </a:r>
            <a:r>
              <a:rPr lang="en-US" altLang="en-US" sz="2000" dirty="0"/>
              <a:t>) </a:t>
            </a:r>
          </a:p>
          <a:p>
            <a:r>
              <a:rPr lang="en-US" altLang="en-US" sz="2400" dirty="0" smtClean="0"/>
              <a:t>Rapid </a:t>
            </a:r>
            <a:r>
              <a:rPr lang="en-US" altLang="en-US" sz="2400" dirty="0"/>
              <a:t>proliferation of </a:t>
            </a:r>
            <a:r>
              <a:rPr lang="en-US" altLang="en-US" sz="2400" dirty="0" smtClean="0"/>
              <a:t>clauses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Predicate logic introduces </a:t>
            </a:r>
            <a:r>
              <a:rPr lang="en-US" altLang="en-US" sz="2400" i="1" dirty="0" smtClean="0">
                <a:sym typeface="Symbol" panose="05050102010706020507" pitchFamily="18" charset="2"/>
              </a:rPr>
              <a:t>variables</a:t>
            </a:r>
            <a:r>
              <a:rPr lang="en-US" altLang="en-US" sz="2400" dirty="0" smtClean="0">
                <a:sym typeface="Symbol" panose="05050102010706020507" pitchFamily="18" charset="2"/>
              </a:rPr>
              <a:t> to logic</a:t>
            </a:r>
            <a:endParaRPr lang="en-US" altLang="en-US" sz="1400" dirty="0">
              <a:sym typeface="Symbol" panose="05050102010706020507" pitchFamily="18" charset="2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Expressiveness limitation of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40219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</a:t>
            </a:r>
            <a:r>
              <a:rPr lang="en-US" dirty="0">
                <a:solidFill>
                  <a:srgbClr val="FF0000"/>
                </a:solidFill>
              </a:rPr>
              <a:t>about Actions?</a:t>
            </a:r>
            <a:endParaRPr lang="en-US" dirty="0"/>
          </a:p>
        </p:txBody>
      </p:sp>
      <p:sp>
        <p:nvSpPr>
          <p:cNvPr id="1875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move(i ,j ,k ,l ,t) </a:t>
            </a:r>
          </a:p>
          <a:p>
            <a:pPr lvl="1"/>
            <a:r>
              <a:rPr lang="en-US" dirty="0"/>
              <a:t>Represents move from 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</a:t>
            </a:r>
            <a:r>
              <a:rPr lang="en-US" dirty="0"/>
              <a:t>to </a:t>
            </a:r>
            <a:r>
              <a:rPr lang="en-US" dirty="0" smtClean="0"/>
              <a:t>(</a:t>
            </a:r>
            <a:r>
              <a:rPr lang="en-US" dirty="0" err="1" smtClean="0"/>
              <a:t>k,l</a:t>
            </a:r>
            <a:r>
              <a:rPr lang="en-US" dirty="0" smtClean="0"/>
              <a:t>) </a:t>
            </a:r>
            <a:r>
              <a:rPr lang="en-US" dirty="0"/>
              <a:t>at time </a:t>
            </a:r>
            <a:r>
              <a:rPr lang="en-US" dirty="0" smtClean="0"/>
              <a:t>t</a:t>
            </a:r>
            <a:endParaRPr lang="en-US" dirty="0"/>
          </a:p>
          <a:p>
            <a:pPr lvl="1"/>
            <a:r>
              <a:rPr lang="en-US" dirty="0" smtClean="0"/>
              <a:t>E.g</a:t>
            </a:r>
            <a:r>
              <a:rPr lang="en-US" dirty="0"/>
              <a:t>.  Move(1, 1, 2, 1, 0</a:t>
            </a:r>
            <a:r>
              <a:rPr lang="en-US" dirty="0" smtClean="0"/>
              <a:t>): </a:t>
            </a:r>
            <a:r>
              <a:rPr lang="en-US" dirty="0" smtClean="0"/>
              <a:t>move from (1,1) to (2,1) at time 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knowledge </a:t>
            </a:r>
            <a:r>
              <a:rPr lang="en-US" dirty="0" smtClean="0"/>
              <a:t>axioms capture </a:t>
            </a:r>
            <a:r>
              <a:rPr lang="en-US" dirty="0"/>
              <a:t>the effect of an </a:t>
            </a:r>
            <a:r>
              <a:rPr lang="en-US" dirty="0" smtClean="0"/>
              <a:t>Agent’s </a:t>
            </a:r>
            <a:r>
              <a:rPr lang="en-US" dirty="0"/>
              <a:t>move?</a:t>
            </a:r>
          </a:p>
          <a:p>
            <a:pPr lvl="1"/>
            <a:r>
              <a:rPr lang="en-US" dirty="0"/>
              <a:t>move(i, j, k, l ,t)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L(i, j, t) 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~L(i, j, t+1)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L(k, l, t+1)</a:t>
            </a:r>
          </a:p>
          <a:p>
            <a:pPr lvl="1"/>
            <a:r>
              <a:rPr lang="en-US" dirty="0"/>
              <a:t>For all tuples (i, j, k, l) that represent legitimate possible moves</a:t>
            </a:r>
          </a:p>
          <a:p>
            <a:pPr lvl="2"/>
            <a:r>
              <a:rPr lang="en-US" dirty="0"/>
              <a:t>E.g.  (1, 1, 2, 1)  or (1, 1, 1, 2)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Some subtleties </a:t>
            </a:r>
            <a:r>
              <a:rPr lang="en-US" dirty="0"/>
              <a:t>when representing time and actions</a:t>
            </a:r>
          </a:p>
          <a:p>
            <a:pPr lvl="1"/>
            <a:r>
              <a:rPr lang="en-US" dirty="0"/>
              <a:t>What happens to propositions at time </a:t>
            </a:r>
            <a:r>
              <a:rPr lang="en-US" i="1" dirty="0"/>
              <a:t>t+1</a:t>
            </a:r>
            <a:r>
              <a:rPr lang="en-US" dirty="0"/>
              <a:t> compared to at time </a:t>
            </a:r>
            <a:r>
              <a:rPr lang="en-US" i="1" dirty="0"/>
              <a:t>t</a:t>
            </a:r>
            <a:r>
              <a:rPr lang="en-US" dirty="0"/>
              <a:t>, that are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involved in any action?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>
              <a:solidFill>
                <a:schemeClr val="accent2"/>
              </a:solidFill>
              <a:sym typeface="Symbol" charset="0"/>
            </a:endParaRPr>
          </a:p>
          <a:p>
            <a:pPr lvl="4">
              <a:lnSpc>
                <a:spcPct val="90000"/>
              </a:lnSpc>
              <a:buFontTx/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frame problem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How to specify </a:t>
            </a:r>
            <a:r>
              <a:rPr lang="en-US" altLang="en-US" dirty="0"/>
              <a:t>that all conditions </a:t>
            </a:r>
            <a:r>
              <a:rPr lang="en-US" altLang="en-US" b="1" i="1" dirty="0"/>
              <a:t>not</a:t>
            </a:r>
            <a:r>
              <a:rPr lang="en-US" altLang="en-US" dirty="0"/>
              <a:t> affected by </a:t>
            </a:r>
            <a:r>
              <a:rPr lang="en-US" altLang="en-US" dirty="0" smtClean="0"/>
              <a:t>an action </a:t>
            </a:r>
            <a:r>
              <a:rPr lang="en-US" altLang="en-US" dirty="0"/>
              <a:t>are </a:t>
            </a:r>
            <a:r>
              <a:rPr lang="en-US" altLang="en-US" b="1" i="1" dirty="0"/>
              <a:t>not changed </a:t>
            </a:r>
            <a:r>
              <a:rPr lang="en-US" altLang="en-US" dirty="0"/>
              <a:t>while executing that </a:t>
            </a:r>
            <a:r>
              <a:rPr lang="en-US" altLang="en-US" dirty="0" smtClean="0"/>
              <a:t>action?</a:t>
            </a:r>
          </a:p>
          <a:p>
            <a:r>
              <a:rPr lang="en-US" altLang="en-US" dirty="0" smtClean="0"/>
              <a:t>In predicate logic, all such static properties need to be explicitly specified for every possible action</a:t>
            </a:r>
            <a:endParaRPr lang="en-US" altLang="en-US" dirty="0"/>
          </a:p>
          <a:p>
            <a:r>
              <a:rPr lang="en-US" altLang="en-US" b="1" dirty="0" smtClean="0">
                <a:solidFill>
                  <a:schemeClr val="accent2"/>
                </a:solidFill>
              </a:rPr>
              <a:t>Frame axioms</a:t>
            </a:r>
            <a:endParaRPr lang="en-US" altLang="en-US" dirty="0" smtClean="0"/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dirty="0" smtClean="0"/>
              <a:t>If robot moves to 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 and is </a:t>
            </a:r>
            <a:r>
              <a:rPr lang="en-US" altLang="en-US" i="1" dirty="0" smtClean="0"/>
              <a:t>not holding </a:t>
            </a:r>
            <a:r>
              <a:rPr lang="en-US" altLang="en-US" dirty="0" smtClean="0"/>
              <a:t>a ball, then the location of the ball does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change</a:t>
            </a:r>
            <a:endParaRPr lang="en-US" altLang="en-US" dirty="0"/>
          </a:p>
          <a:p>
            <a:r>
              <a:rPr lang="en-US" altLang="en-US" dirty="0" smtClean="0"/>
              <a:t>What is the problem?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A very large number of frame axioms is often necessary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13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Qualification </a:t>
            </a:r>
            <a:r>
              <a:rPr lang="en-US" altLang="en-US" dirty="0"/>
              <a:t>problem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How to define </a:t>
            </a:r>
            <a:r>
              <a:rPr lang="en-US" altLang="en-US" dirty="0"/>
              <a:t>every </a:t>
            </a:r>
            <a:r>
              <a:rPr lang="en-US" altLang="en-US" dirty="0" smtClean="0"/>
              <a:t>possible precondition of </a:t>
            </a:r>
            <a:r>
              <a:rPr lang="en-US" altLang="en-US" dirty="0"/>
              <a:t>an </a:t>
            </a:r>
            <a:r>
              <a:rPr lang="en-US" altLang="en-US" dirty="0" smtClean="0"/>
              <a:t>action</a:t>
            </a:r>
          </a:p>
          <a:p>
            <a:r>
              <a:rPr lang="en-US" altLang="en-US" dirty="0" smtClean="0"/>
              <a:t>Including exceptions </a:t>
            </a:r>
            <a:r>
              <a:rPr lang="en-US" altLang="en-US" dirty="0"/>
              <a:t>that might </a:t>
            </a:r>
            <a:r>
              <a:rPr lang="en-US" altLang="en-US" dirty="0" smtClean="0"/>
              <a:t>occur</a:t>
            </a:r>
            <a:endParaRPr lang="en-US" altLang="en-US" dirty="0"/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When robot picks up the ball, it will hold the ball unless</a:t>
            </a:r>
            <a:endParaRPr lang="en-US" altLang="en-US" dirty="0"/>
          </a:p>
          <a:p>
            <a:pPr lvl="2"/>
            <a:r>
              <a:rPr lang="en-US" altLang="en-US" dirty="0"/>
              <a:t>The </a:t>
            </a:r>
            <a:r>
              <a:rPr lang="en-US" altLang="en-US" dirty="0" smtClean="0"/>
              <a:t>robot battery runs out, or</a:t>
            </a:r>
          </a:p>
          <a:p>
            <a:pPr lvl="2"/>
            <a:r>
              <a:rPr lang="en-US" altLang="en-US" dirty="0" smtClean="0"/>
              <a:t>The gripper slips, or</a:t>
            </a:r>
          </a:p>
          <a:p>
            <a:pPr lvl="2"/>
            <a:r>
              <a:rPr lang="en-US" altLang="en-US" dirty="0" smtClean="0"/>
              <a:t>The ball rolls away, or</a:t>
            </a:r>
            <a:endParaRPr lang="en-US" altLang="en-US" dirty="0"/>
          </a:p>
          <a:p>
            <a:pPr lvl="2"/>
            <a:r>
              <a:rPr lang="en-US" altLang="en-US" dirty="0" smtClean="0"/>
              <a:t>Another robot picks the ball first, or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91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Ramification problem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 every </a:t>
            </a:r>
            <a:r>
              <a:rPr lang="en-US" altLang="en-US" dirty="0" smtClean="0"/>
              <a:t>possible effect of </a:t>
            </a:r>
            <a:r>
              <a:rPr lang="en-US" altLang="en-US" dirty="0"/>
              <a:t>an action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When robot picks up the ball, </a:t>
            </a:r>
            <a:r>
              <a:rPr lang="en-US" altLang="en-US" dirty="0" smtClean="0"/>
              <a:t>all of these are possible</a:t>
            </a:r>
            <a:endParaRPr lang="en-US" altLang="en-US" dirty="0"/>
          </a:p>
          <a:p>
            <a:pPr lvl="2"/>
            <a:r>
              <a:rPr lang="en-US" altLang="en-US" dirty="0"/>
              <a:t>The </a:t>
            </a:r>
            <a:r>
              <a:rPr lang="en-US" altLang="en-US" dirty="0" smtClean="0"/>
              <a:t>battery drains a little bit, and</a:t>
            </a:r>
            <a:endParaRPr lang="en-US" altLang="en-US" dirty="0"/>
          </a:p>
          <a:p>
            <a:pPr lvl="2"/>
            <a:r>
              <a:rPr lang="en-US" altLang="en-US" dirty="0"/>
              <a:t>The gripper </a:t>
            </a:r>
            <a:r>
              <a:rPr lang="en-US" altLang="en-US" dirty="0" smtClean="0"/>
              <a:t>is closed, and</a:t>
            </a:r>
            <a:endParaRPr lang="en-US" altLang="en-US" dirty="0"/>
          </a:p>
          <a:p>
            <a:pPr lvl="2"/>
            <a:r>
              <a:rPr lang="en-US" altLang="en-US" dirty="0"/>
              <a:t>The ball </a:t>
            </a:r>
            <a:r>
              <a:rPr lang="en-US" altLang="en-US" dirty="0" smtClean="0"/>
              <a:t>does not roll, and</a:t>
            </a:r>
            <a:endParaRPr lang="en-US" altLang="en-US" dirty="0"/>
          </a:p>
          <a:p>
            <a:pPr lvl="2"/>
            <a:r>
              <a:rPr lang="en-US" altLang="en-US" dirty="0" smtClean="0"/>
              <a:t>No other robot holds the ball, and 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02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</a:t>
            </a:r>
            <a:r>
              <a:rPr lang="en-US" altLang="en-US" dirty="0" smtClean="0"/>
              <a:t>engineering</a:t>
            </a:r>
            <a:endParaRPr lang="en-US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Modeling the “right” conditions and the “right” effects at the “right” level of abstraction is </a:t>
            </a:r>
            <a:r>
              <a:rPr lang="en-US" altLang="en-US" dirty="0" smtClean="0"/>
              <a:t>difficult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Automated </a:t>
            </a:r>
            <a:r>
              <a:rPr lang="en-US" altLang="en-US" dirty="0"/>
              <a:t>knowledge acquisition and machine </a:t>
            </a:r>
            <a:r>
              <a:rPr lang="en-US" altLang="en-US" dirty="0" smtClean="0"/>
              <a:t>learning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Intelligent </a:t>
            </a:r>
            <a:r>
              <a:rPr lang="en-US" altLang="en-US" dirty="0"/>
              <a:t>systems should be able to </a:t>
            </a:r>
            <a:r>
              <a:rPr lang="en-US" altLang="en-US" b="1" dirty="0"/>
              <a:t>learn</a:t>
            </a:r>
            <a:r>
              <a:rPr lang="en-US" altLang="en-US" dirty="0"/>
              <a:t> about the conditions and </a:t>
            </a:r>
            <a:r>
              <a:rPr lang="en-US" altLang="en-US" dirty="0" smtClean="0"/>
              <a:t>effects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Learn from?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Data: sensor measurements (of both causes and effects)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5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inference-based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can contain irrelevant actions</a:t>
            </a:r>
          </a:p>
          <a:p>
            <a:r>
              <a:rPr lang="en-US" dirty="0" smtClean="0"/>
              <a:t>Inference is slow</a:t>
            </a:r>
          </a:p>
          <a:p>
            <a:pPr lvl="1"/>
            <a:r>
              <a:rPr lang="en-US" dirty="0" smtClean="0"/>
              <a:t>Resolution refutation</a:t>
            </a:r>
          </a:p>
          <a:p>
            <a:r>
              <a:rPr lang="en-US" dirty="0" smtClean="0"/>
              <a:t>Practical planners restrict the language used to represent the problem</a:t>
            </a:r>
          </a:p>
          <a:p>
            <a:r>
              <a:rPr lang="en-US" i="1" dirty="0" smtClean="0"/>
              <a:t>Action Languages</a:t>
            </a:r>
          </a:p>
          <a:p>
            <a:r>
              <a:rPr lang="en-US" dirty="0" smtClean="0">
                <a:hlinkClick r:id="rId2"/>
              </a:rPr>
              <a:t>STRIPS</a:t>
            </a:r>
            <a:endParaRPr lang="en-US" dirty="0" smtClean="0"/>
          </a:p>
          <a:p>
            <a:r>
              <a:rPr lang="en-US" dirty="0" smtClean="0"/>
              <a:t>Planning as </a:t>
            </a:r>
            <a:r>
              <a:rPr lang="en-US" b="1" dirty="0" smtClean="0"/>
              <a:t>search</a:t>
            </a:r>
            <a:r>
              <a:rPr lang="en-US" dirty="0" smtClean="0"/>
              <a:t> in </a:t>
            </a:r>
            <a:r>
              <a:rPr lang="en-US" b="1" dirty="0" smtClean="0"/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19317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68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148080"/>
                <a:ext cx="10515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In </a:t>
                </a:r>
                <a:r>
                  <a:rPr lang="en-US" altLang="en-US" sz="2400" dirty="0"/>
                  <a:t>addition to propositions, Predicate Logic</a:t>
                </a:r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provides: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Variables</a:t>
                </a: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Represent objects in the world</a:t>
                </a: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x, y </a:t>
                </a: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Predicates</a:t>
                </a: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Represent relationships between objects</a:t>
                </a: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father-of (Mary, John)</a:t>
                </a: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father-of (x, y)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altLang="en-US" sz="1800" dirty="0">
                    <a:sym typeface="Symbol" panose="05050102010706020507" pitchFamily="18" charset="2"/>
                  </a:rPr>
                  <a:t>child(</a:t>
                </a:r>
                <a:r>
                  <a:rPr lang="en-US" altLang="en-US" sz="1800" dirty="0" err="1">
                    <a:sym typeface="Symbol" panose="05050102010706020507" pitchFamily="18" charset="2"/>
                  </a:rPr>
                  <a:t>y,x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Predicate is either True or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False</a:t>
                </a:r>
                <a:endParaRPr lang="en-US" altLang="en-US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Functions</a:t>
                </a:r>
                <a:endParaRPr lang="en-US" altLang="en-US" sz="3200" dirty="0">
                  <a:sym typeface="Symbol" panose="05050102010706020507" pitchFamily="18" charset="2"/>
                </a:endParaRP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father-of(Mary) = John</a:t>
                </a:r>
              </a:p>
              <a:p>
                <a:pPr lvl="2"/>
                <a:r>
                  <a:rPr lang="en-US" altLang="en-US" sz="1800" dirty="0">
                    <a:sym typeface="Symbol" panose="05050102010706020507" pitchFamily="18" charset="2"/>
                  </a:rPr>
                  <a:t>Function input and output are </a:t>
                </a:r>
                <a:r>
                  <a:rPr lang="en-US" altLang="en-US" sz="1800" dirty="0" smtClean="0">
                    <a:sym typeface="Symbol" panose="05050102010706020507" pitchFamily="18" charset="2"/>
                  </a:rPr>
                  <a:t>objects</a:t>
                </a:r>
                <a:endParaRPr lang="en-US" altLang="en-US" sz="18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68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148080"/>
                <a:ext cx="10515600" cy="5181600"/>
              </a:xfrm>
              <a:blipFill>
                <a:blip r:embed="rId2"/>
                <a:stretch>
                  <a:fillRect l="-812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Predicate Logic or 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184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Building a FOL sentence</a:t>
            </a:r>
            <a:endParaRPr lang="en-US" altLang="en-US" dirty="0"/>
          </a:p>
        </p:txBody>
      </p:sp>
      <p:sp>
        <p:nvSpPr>
          <p:cNvPr id="17408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i="1" dirty="0" smtClean="0">
                <a:solidFill>
                  <a:srgbClr val="0000FF"/>
                </a:solidFill>
              </a:rPr>
              <a:t>Constant </a:t>
            </a:r>
            <a:r>
              <a:rPr lang="en-US" altLang="en-US" i="1" dirty="0">
                <a:solidFill>
                  <a:srgbClr val="0000FF"/>
                </a:solidFill>
              </a:rPr>
              <a:t>symbols</a:t>
            </a:r>
            <a:r>
              <a:rPr lang="en-US" altLang="en-US" dirty="0"/>
              <a:t> </a:t>
            </a:r>
            <a:r>
              <a:rPr lang="en-US" altLang="en-US" dirty="0" smtClean="0"/>
              <a:t>correspond to objects (“individuals”) in the Universe</a:t>
            </a:r>
            <a:endParaRPr lang="en-US" altLang="en-US" dirty="0"/>
          </a:p>
          <a:p>
            <a:pPr lvl="1"/>
            <a:r>
              <a:rPr lang="en-US" altLang="en-US" dirty="0" smtClean="0"/>
              <a:t>E.g</a:t>
            </a:r>
            <a:r>
              <a:rPr lang="en-US" altLang="en-US" dirty="0"/>
              <a:t>., </a:t>
            </a:r>
            <a:r>
              <a:rPr lang="en-US" altLang="en-US" dirty="0" smtClean="0"/>
              <a:t>Today</a:t>
            </a:r>
            <a:r>
              <a:rPr lang="en-US" altLang="en-US" dirty="0"/>
              <a:t>, </a:t>
            </a:r>
            <a:r>
              <a:rPr lang="en-US" altLang="en-US" dirty="0" smtClean="0"/>
              <a:t>Mary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Convention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dirty="0" smtClean="0">
                <a:sym typeface="Symbol" panose="05050102010706020507" pitchFamily="18" charset="2"/>
              </a:rPr>
              <a:t>begin with a Capital letter</a:t>
            </a:r>
            <a:endParaRPr lang="en-US" altLang="en-US" dirty="0"/>
          </a:p>
          <a:p>
            <a:r>
              <a:rPr lang="en-US" altLang="en-US" i="1" dirty="0" smtClean="0">
                <a:solidFill>
                  <a:srgbClr val="0000FF"/>
                </a:solidFill>
              </a:rPr>
              <a:t>Variable symbols</a:t>
            </a:r>
            <a:r>
              <a:rPr lang="en-US" altLang="en-US" dirty="0"/>
              <a:t> </a:t>
            </a:r>
            <a:r>
              <a:rPr lang="en-US" altLang="en-US" dirty="0" smtClean="0"/>
              <a:t>represent one of the </a:t>
            </a:r>
            <a:r>
              <a:rPr lang="en-US" altLang="en-US" dirty="0"/>
              <a:t>objects 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dirty="0" smtClean="0"/>
              <a:t>E.g</a:t>
            </a:r>
            <a:r>
              <a:rPr lang="en-US" altLang="en-US" dirty="0"/>
              <a:t>., </a:t>
            </a:r>
            <a:r>
              <a:rPr lang="en-US" altLang="en-US" dirty="0" smtClean="0"/>
              <a:t>x, y, z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/>
              <a:t>Convention: use small letters</a:t>
            </a:r>
            <a:endParaRPr lang="en-US" altLang="en-US" dirty="0"/>
          </a:p>
          <a:p>
            <a:r>
              <a:rPr lang="en-US" altLang="en-US" i="1" dirty="0" smtClean="0">
                <a:solidFill>
                  <a:srgbClr val="0000FF"/>
                </a:solidFill>
              </a:rPr>
              <a:t>Function symbols</a:t>
            </a:r>
          </a:p>
          <a:p>
            <a:pPr lvl="1"/>
            <a:r>
              <a:rPr lang="en-US" altLang="en-US" dirty="0" smtClean="0"/>
              <a:t>E.g</a:t>
            </a:r>
            <a:r>
              <a:rPr lang="en-US" altLang="en-US" dirty="0"/>
              <a:t>., mother-of </a:t>
            </a:r>
            <a:r>
              <a:rPr lang="en-US" altLang="en-US" dirty="0" smtClean="0"/>
              <a:t>(Bill</a:t>
            </a:r>
            <a:r>
              <a:rPr lang="en-US" altLang="en-US" dirty="0"/>
              <a:t>); maximum-of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</a:t>
            </a:r>
          </a:p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00FF"/>
                </a:solidFill>
              </a:rPr>
              <a:t>term</a:t>
            </a:r>
            <a:r>
              <a:rPr lang="en-US" altLang="en-US" dirty="0"/>
              <a:t> is either a constant or </a:t>
            </a:r>
            <a:r>
              <a:rPr lang="en-US" altLang="en-US" dirty="0" smtClean="0"/>
              <a:t>variable</a:t>
            </a: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754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solidFill>
                  <a:srgbClr val="0000FF"/>
                </a:solidFill>
              </a:rPr>
              <a:t>Predicates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Represents </a:t>
            </a:r>
            <a:r>
              <a:rPr lang="en-US" altLang="en-US" dirty="0" smtClean="0"/>
              <a:t>a specific relationship between objects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father-of (Mary, John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“John is the father of Mary”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smtClean="0"/>
              <a:t>An </a:t>
            </a:r>
            <a:r>
              <a:rPr lang="en-US" altLang="en-US" i="1" dirty="0">
                <a:solidFill>
                  <a:srgbClr val="0000FF"/>
                </a:solidFill>
              </a:rPr>
              <a:t>atomic sentence</a:t>
            </a:r>
            <a:r>
              <a:rPr lang="en-US" altLang="en-US" dirty="0"/>
              <a:t> is a predicate </a:t>
            </a:r>
            <a:r>
              <a:rPr lang="en-US" altLang="en-US" dirty="0" smtClean="0"/>
              <a:t>(with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smtClean="0"/>
              <a:t>terms)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smtClean="0"/>
              <a:t>truth values, True and False, are also atomic sentences.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988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FOL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80" name="Rectangle 1028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 smtClean="0"/>
                  <a:t>Every atomic sentence is a </a:t>
                </a:r>
                <a:r>
                  <a:rPr lang="en-US" altLang="en-US" i="1" dirty="0">
                    <a:solidFill>
                      <a:schemeClr val="accent1"/>
                    </a:solidFill>
                  </a:rPr>
                  <a:t>sentence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1. 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dirty="0"/>
                  <a:t> is a sentence, then so is its negation,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en-US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s</a:t>
                </a:r>
                <a:endParaRPr lang="en-US" altLang="en-US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 If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and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are sentences, then so is their</a:t>
                </a: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2. Conjunction,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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 smtClean="0">
                    <a:solidFill>
                      <a:schemeClr val="accent1"/>
                    </a:solidFill>
                  </a:rPr>
                  <a:t>2</a:t>
                </a:r>
                <a:endParaRPr lang="en-US" altLang="en-US" dirty="0">
                  <a:solidFill>
                    <a:schemeClr val="accent1"/>
                  </a:solidFill>
                </a:endParaRPr>
              </a:p>
              <a:p>
                <a:r>
                  <a:rPr lang="en-US" altLang="en-US" dirty="0"/>
                  <a:t>3. </a:t>
                </a:r>
                <a:r>
                  <a:rPr lang="en-US" altLang="en-US" dirty="0">
                    <a:sym typeface="Symbol" panose="05050102010706020507" pitchFamily="18" charset="2"/>
                  </a:rPr>
                  <a:t>Disjunction,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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endParaRPr lang="en-US" altLang="en-US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4. Implication,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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 smtClean="0">
                    <a:solidFill>
                      <a:schemeClr val="accent1"/>
                    </a:solidFill>
                  </a:rPr>
                  <a:t>2</a:t>
                </a:r>
                <a:endParaRPr lang="en-US" altLang="en-US" dirty="0">
                  <a:solidFill>
                    <a:schemeClr val="accent1"/>
                  </a:solidFill>
                </a:endParaRPr>
              </a:p>
              <a:p>
                <a:r>
                  <a:rPr lang="en-US" altLang="en-US" dirty="0"/>
                  <a:t>5. Equivalence,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↔</m:t>
                    </m:r>
                  </m:oMath>
                </a14:m>
                <a:r>
                  <a:rPr lang="en-US" altLang="en-US" dirty="0" smtClean="0">
                    <a:solidFill>
                      <a:schemeClr val="accent1"/>
                    </a:solidFill>
                  </a:rPr>
                  <a:t> s</a:t>
                </a:r>
                <a:r>
                  <a:rPr lang="en-US" altLang="en-US" baseline="-25000" dirty="0" smtClean="0">
                    <a:solidFill>
                      <a:schemeClr val="accent1"/>
                    </a:solidFill>
                  </a:rPr>
                  <a:t>2 </a:t>
                </a:r>
              </a:p>
              <a:p>
                <a:r>
                  <a:rPr lang="en-US" altLang="en-US" dirty="0"/>
                  <a:t>If </a:t>
                </a:r>
                <a:r>
                  <a:rPr lang="en-US" altLang="en-US" dirty="0" smtClean="0">
                    <a:solidFill>
                      <a:schemeClr val="accent1"/>
                    </a:solidFill>
                  </a:rPr>
                  <a:t>x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is a variable and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altLang="en-US" dirty="0"/>
                  <a:t> is a sentence, then so are</a:t>
                </a:r>
              </a:p>
              <a:p>
                <a:r>
                  <a:rPr lang="en-US" altLang="en-US" dirty="0"/>
                  <a:t>6. </a:t>
                </a:r>
                <a:r>
                  <a:rPr lang="en-US" altLang="en-US" dirty="0" smtClean="0"/>
                  <a:t>Universal quantification, </a:t>
                </a:r>
                <a:r>
                  <a:rPr lang="en-US" altLang="en-US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x s</a:t>
                </a:r>
                <a:endParaRPr lang="en-US" altLang="en-US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7.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Existential quantification, </a:t>
                </a:r>
                <a:r>
                  <a:rPr lang="en-US" altLang="en-US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x s</a:t>
                </a:r>
                <a:endParaRPr lang="en-US" altLang="en-US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  <a:p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78180" name="Rectangle 102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801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  <a:endParaRPr lang="en-US" altLang="en-US" b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</a:rPr>
              <a:t>Universal</a:t>
            </a:r>
            <a:r>
              <a:rPr lang="en-US" altLang="en-US" b="1" dirty="0"/>
              <a:t> quantification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ym typeface="Symbol" panose="05050102010706020507" pitchFamily="18" charset="2"/>
              </a:rPr>
              <a:t></a:t>
            </a:r>
            <a:r>
              <a:rPr lang="en-US" altLang="en-US" dirty="0" smtClean="0"/>
              <a:t>x P(x</a:t>
            </a:r>
            <a:r>
              <a:rPr lang="en-US" altLang="en-US" dirty="0"/>
              <a:t>) means that P holds for </a:t>
            </a:r>
            <a:r>
              <a:rPr lang="en-US" altLang="en-US" b="1" dirty="0"/>
              <a:t>all</a:t>
            </a:r>
            <a:r>
              <a:rPr lang="en-US" altLang="en-US" dirty="0"/>
              <a:t> values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b="1" dirty="0" smtClean="0">
                <a:sym typeface="Symbol" panose="05050102010706020507" pitchFamily="18" charset="2"/>
              </a:rPr>
              <a:t></a:t>
            </a:r>
            <a:r>
              <a:rPr lang="en-US" altLang="en-US" dirty="0" smtClean="0"/>
              <a:t>x </a:t>
            </a:r>
            <a:r>
              <a:rPr lang="en-US" altLang="en-US" dirty="0"/>
              <a:t>dolphin(x)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mammal(x)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2"/>
                </a:solidFill>
              </a:rPr>
              <a:t>Existential</a:t>
            </a:r>
            <a:r>
              <a:rPr lang="en-US" altLang="en-US" dirty="0"/>
              <a:t> </a:t>
            </a:r>
            <a:r>
              <a:rPr lang="en-US" altLang="en-US" b="1" dirty="0"/>
              <a:t>quantification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ym typeface="Symbol" panose="05050102010706020507" pitchFamily="18" charset="2"/>
              </a:rPr>
              <a:t></a:t>
            </a:r>
            <a:r>
              <a:rPr lang="en-US" altLang="en-US" dirty="0" smtClean="0"/>
              <a:t>x P(x</a:t>
            </a:r>
            <a:r>
              <a:rPr lang="en-US" altLang="en-US" dirty="0"/>
              <a:t>) means that P holds for </a:t>
            </a:r>
            <a:r>
              <a:rPr lang="en-US" altLang="en-US" b="1" dirty="0"/>
              <a:t>some</a:t>
            </a:r>
            <a:r>
              <a:rPr lang="en-US" altLang="en-US" dirty="0"/>
              <a:t> value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</a:t>
            </a:r>
            <a:r>
              <a:rPr lang="en-US" altLang="en-US" b="1" dirty="0" smtClean="0">
                <a:sym typeface="Symbol" panose="05050102010706020507" pitchFamily="18" charset="2"/>
              </a:rPr>
              <a:t></a:t>
            </a:r>
            <a:r>
              <a:rPr lang="en-US" altLang="en-US" dirty="0" smtClean="0"/>
              <a:t> x </a:t>
            </a:r>
            <a:r>
              <a:rPr lang="en-US" altLang="en-US" dirty="0"/>
              <a:t>mammal(x)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lays-eggs(x)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Permits one to make a statement about some object without naming it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2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Universal quantifiers</a:t>
            </a:r>
            <a:endParaRPr lang="en-US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“All students are smart” </a:t>
            </a:r>
            <a:endParaRPr lang="en-US" altLang="en-US" dirty="0" smtClean="0"/>
          </a:p>
          <a:p>
            <a:r>
              <a:rPr lang="en-US" altLang="en-US" dirty="0" smtClean="0"/>
              <a:t>Define predicates: student(x), smart(x)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dirty="0"/>
              <a:t>x student(x)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smart(x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or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dirty="0" smtClean="0"/>
              <a:t>x </a:t>
            </a:r>
            <a:r>
              <a:rPr lang="en-US" altLang="en-US" dirty="0"/>
              <a:t>student(x</a:t>
            </a:r>
            <a:r>
              <a:rPr lang="en-US" altLang="en-US" dirty="0" smtClean="0"/>
              <a:t>)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smart(x) </a:t>
            </a:r>
            <a:endParaRPr lang="en-US" altLang="en-US" dirty="0" smtClean="0"/>
          </a:p>
          <a:p>
            <a:r>
              <a:rPr lang="en-US" altLang="en-US" dirty="0" smtClean="0"/>
              <a:t>Universal </a:t>
            </a:r>
            <a:r>
              <a:rPr lang="en-US" altLang="en-US" dirty="0"/>
              <a:t>quantifiers are often used with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smtClean="0"/>
              <a:t>(implies</a:t>
            </a:r>
            <a:r>
              <a:rPr lang="en-US" altLang="en-US" dirty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to form “rules”:</a:t>
            </a:r>
          </a:p>
          <a:p>
            <a:pPr lvl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dirty="0" smtClean="0"/>
              <a:t>x </a:t>
            </a:r>
            <a:r>
              <a:rPr lang="en-US" altLang="en-US" dirty="0"/>
              <a:t>student(x)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smart(x) means “All students are smart”</a:t>
            </a:r>
          </a:p>
          <a:p>
            <a:r>
              <a:rPr lang="en-US" altLang="en-US" dirty="0"/>
              <a:t>Universal quantification is </a:t>
            </a:r>
            <a:r>
              <a:rPr lang="en-US" altLang="en-US" i="1" dirty="0"/>
              <a:t>rarely </a:t>
            </a:r>
            <a:r>
              <a:rPr lang="en-US" altLang="en-US" dirty="0"/>
              <a:t>used to make </a:t>
            </a:r>
            <a:r>
              <a:rPr lang="en-US" altLang="en-US" dirty="0" smtClean="0"/>
              <a:t>statements </a:t>
            </a:r>
            <a:r>
              <a:rPr lang="en-US" altLang="en-US" dirty="0"/>
              <a:t>about </a:t>
            </a:r>
            <a:r>
              <a:rPr lang="en-US" altLang="en-US" i="1" dirty="0"/>
              <a:t>every</a:t>
            </a:r>
            <a:r>
              <a:rPr lang="en-US" altLang="en-US" dirty="0"/>
              <a:t> individual in the world: </a:t>
            </a:r>
          </a:p>
          <a:p>
            <a:pPr lvl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</a:t>
            </a:r>
            <a:r>
              <a:rPr lang="en-US" altLang="en-US" dirty="0" smtClean="0"/>
              <a:t>x student(x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smart(x) means “Everyone in the world is a student and is smart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20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Existential quantifiers</a:t>
            </a:r>
            <a:endParaRPr lang="en-US" alt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“</a:t>
            </a:r>
            <a:r>
              <a:rPr lang="en-US" altLang="en-US" dirty="0"/>
              <a:t>There is a student who is smart</a:t>
            </a:r>
            <a:r>
              <a:rPr lang="en-US" altLang="en-US" dirty="0" smtClean="0"/>
              <a:t>” </a:t>
            </a:r>
          </a:p>
          <a:p>
            <a:r>
              <a:rPr lang="en-US" altLang="en-US" dirty="0" smtClean="0"/>
              <a:t>Predicates: student(x), smart(x)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</a:t>
            </a:r>
            <a:r>
              <a:rPr lang="en-US" altLang="en-US" dirty="0" smtClean="0"/>
              <a:t>x </a:t>
            </a:r>
            <a:r>
              <a:rPr lang="en-US" altLang="en-US" dirty="0"/>
              <a:t>student(x)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smart(x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/>
              <a:t>or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 smtClean="0"/>
              <a:t>x </a:t>
            </a:r>
            <a:r>
              <a:rPr lang="en-US" altLang="en-US" sz="2800" dirty="0"/>
              <a:t>student(x)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smart(x) </a:t>
            </a:r>
          </a:p>
          <a:p>
            <a:r>
              <a:rPr lang="en-US" altLang="en-US" dirty="0" smtClean="0"/>
              <a:t>Existential </a:t>
            </a:r>
            <a:r>
              <a:rPr lang="en-US" altLang="en-US" dirty="0"/>
              <a:t>quantifiers are usually used with </a:t>
            </a:r>
            <a:r>
              <a:rPr lang="en-US" altLang="en-US" dirty="0" smtClean="0">
                <a:sym typeface="Symbol" panose="05050102010706020507" pitchFamily="18" charset="2"/>
              </a:rPr>
              <a:t>(</a:t>
            </a:r>
            <a:r>
              <a:rPr lang="en-US" altLang="en-US" dirty="0" smtClean="0"/>
              <a:t>and</a:t>
            </a:r>
            <a:r>
              <a:rPr lang="en-US" altLang="en-US" dirty="0"/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to specify a list of properties about an individual:</a:t>
            </a:r>
          </a:p>
          <a:p>
            <a:pPr lvl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</a:t>
            </a:r>
            <a:r>
              <a:rPr lang="en-US" altLang="en-US" dirty="0" smtClean="0"/>
              <a:t>x </a:t>
            </a:r>
            <a:r>
              <a:rPr lang="en-US" altLang="en-US" dirty="0"/>
              <a:t>student(x)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en-US" altLang="en-US" dirty="0"/>
              <a:t> smart(x) means “There is a student who is smart”</a:t>
            </a:r>
          </a:p>
          <a:p>
            <a:r>
              <a:rPr lang="en-US" altLang="en-US" dirty="0"/>
              <a:t>A common </a:t>
            </a:r>
            <a:r>
              <a:rPr lang="en-US" altLang="en-US" dirty="0" smtClean="0"/>
              <a:t>mistake: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</a:t>
            </a:r>
            <a:r>
              <a:rPr lang="en-US" altLang="en-US" dirty="0" smtClean="0"/>
              <a:t>x </a:t>
            </a:r>
            <a:r>
              <a:rPr lang="en-US" altLang="en-US" dirty="0"/>
              <a:t>student(x)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smart(x) </a:t>
            </a:r>
            <a:r>
              <a:rPr lang="en-US" altLang="en-US" dirty="0" smtClean="0"/>
              <a:t>to represent “</a:t>
            </a:r>
            <a:r>
              <a:rPr lang="en-US" altLang="en-US" dirty="0"/>
              <a:t>There is a student who is </a:t>
            </a:r>
            <a:r>
              <a:rPr lang="en-US" altLang="en-US" dirty="0" smtClean="0"/>
              <a:t>smart”</a:t>
            </a:r>
            <a:endParaRPr lang="en-US" altLang="en-US" dirty="0"/>
          </a:p>
          <a:p>
            <a:pPr lvl="1"/>
            <a:r>
              <a:rPr lang="en-US" altLang="en-US" dirty="0" smtClean="0"/>
              <a:t>Why? (what </a:t>
            </a:r>
            <a:r>
              <a:rPr lang="en-US" altLang="en-US" dirty="0"/>
              <a:t>happens when there is a person who is </a:t>
            </a:r>
            <a:r>
              <a:rPr lang="en-US" altLang="en-US" i="1" dirty="0"/>
              <a:t>not</a:t>
            </a:r>
            <a:r>
              <a:rPr lang="en-US" altLang="en-US" dirty="0"/>
              <a:t> a student</a:t>
            </a:r>
            <a:r>
              <a:rPr lang="en-US" altLang="en-US" dirty="0" smtClean="0"/>
              <a:t>?)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2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6865</TotalTime>
  <Words>1543</Words>
  <Application>Microsoft Office PowerPoint</Application>
  <PresentationFormat>Widescreen</PresentationFormat>
  <Paragraphs>227</Paragraphs>
  <Slides>25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Predicate Logic</vt:lpstr>
      <vt:lpstr>Expressiveness limitation of propositional logic</vt:lpstr>
      <vt:lpstr>Predicate Logic or First Order Logic</vt:lpstr>
      <vt:lpstr>Building a FOL sentence</vt:lpstr>
      <vt:lpstr>Building a FOL sentence</vt:lpstr>
      <vt:lpstr>Building a FOL sentence</vt:lpstr>
      <vt:lpstr>Quantifiers</vt:lpstr>
      <vt:lpstr>Universal quantifiers</vt:lpstr>
      <vt:lpstr>Existential quantifiers</vt:lpstr>
      <vt:lpstr>Quantifier Scope</vt:lpstr>
      <vt:lpstr>Connections between All and Exists</vt:lpstr>
      <vt:lpstr>Translating English to FOL</vt:lpstr>
      <vt:lpstr>Translating English to FOL</vt:lpstr>
      <vt:lpstr>Classwork</vt:lpstr>
      <vt:lpstr>Classwork</vt:lpstr>
      <vt:lpstr>Automatic theorem proving</vt:lpstr>
      <vt:lpstr>Proofs in propositional logic</vt:lpstr>
      <vt:lpstr>Proofs in predicate logic</vt:lpstr>
      <vt:lpstr>What about Time?</vt:lpstr>
      <vt:lpstr>What about Actions?</vt:lpstr>
      <vt:lpstr>The frame problem</vt:lpstr>
      <vt:lpstr>Qualification problem</vt:lpstr>
      <vt:lpstr>Ramification problem</vt:lpstr>
      <vt:lpstr>Knowledge engineering</vt:lpstr>
      <vt:lpstr>Problems with inference-based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112</cp:revision>
  <dcterms:created xsi:type="dcterms:W3CDTF">2015-09-15T20:27:29Z</dcterms:created>
  <dcterms:modified xsi:type="dcterms:W3CDTF">2022-04-12T19:27:46Z</dcterms:modified>
</cp:coreProperties>
</file>