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334" r:id="rId2"/>
    <p:sldId id="336" r:id="rId3"/>
    <p:sldId id="394" r:id="rId4"/>
    <p:sldId id="341" r:id="rId5"/>
    <p:sldId id="342" r:id="rId6"/>
    <p:sldId id="347" r:id="rId7"/>
    <p:sldId id="348" r:id="rId8"/>
    <p:sldId id="349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43" r:id="rId20"/>
    <p:sldId id="258" r:id="rId21"/>
    <p:sldId id="259" r:id="rId22"/>
    <p:sldId id="261" r:id="rId23"/>
    <p:sldId id="260" r:id="rId24"/>
    <p:sldId id="345" r:id="rId25"/>
    <p:sldId id="262" r:id="rId26"/>
    <p:sldId id="277" r:id="rId27"/>
    <p:sldId id="297" r:id="rId28"/>
    <p:sldId id="298" r:id="rId29"/>
    <p:sldId id="271" r:id="rId30"/>
    <p:sldId id="270" r:id="rId31"/>
    <p:sldId id="337" r:id="rId32"/>
    <p:sldId id="299" r:id="rId33"/>
    <p:sldId id="301" r:id="rId34"/>
    <p:sldId id="395" r:id="rId35"/>
    <p:sldId id="302" r:id="rId36"/>
    <p:sldId id="363" r:id="rId37"/>
    <p:sldId id="346" r:id="rId38"/>
    <p:sldId id="338" r:id="rId39"/>
    <p:sldId id="263" r:id="rId40"/>
    <p:sldId id="264" r:id="rId41"/>
    <p:sldId id="265" r:id="rId42"/>
    <p:sldId id="266" r:id="rId43"/>
    <p:sldId id="267" r:id="rId44"/>
    <p:sldId id="268" r:id="rId45"/>
    <p:sldId id="280" r:id="rId46"/>
    <p:sldId id="281" r:id="rId47"/>
    <p:sldId id="282" r:id="rId48"/>
    <p:sldId id="283" r:id="rId49"/>
    <p:sldId id="285" r:id="rId50"/>
    <p:sldId id="364" r:id="rId51"/>
    <p:sldId id="284" r:id="rId52"/>
    <p:sldId id="333" r:id="rId53"/>
    <p:sldId id="393" r:id="rId54"/>
    <p:sldId id="286" r:id="rId55"/>
    <p:sldId id="339" r:id="rId56"/>
    <p:sldId id="340" r:id="rId57"/>
    <p:sldId id="287" r:id="rId58"/>
    <p:sldId id="288" r:id="rId59"/>
    <p:sldId id="392" r:id="rId60"/>
    <p:sldId id="391" r:id="rId61"/>
    <p:sldId id="289" r:id="rId62"/>
    <p:sldId id="292" r:id="rId63"/>
    <p:sldId id="293" r:id="rId64"/>
    <p:sldId id="294" r:id="rId65"/>
    <p:sldId id="295" r:id="rId66"/>
    <p:sldId id="315" r:id="rId67"/>
    <p:sldId id="316" r:id="rId68"/>
    <p:sldId id="317" r:id="rId69"/>
    <p:sldId id="318" r:id="rId70"/>
    <p:sldId id="324" r:id="rId71"/>
    <p:sldId id="328" r:id="rId72"/>
    <p:sldId id="325" r:id="rId73"/>
    <p:sldId id="327" r:id="rId74"/>
    <p:sldId id="326" r:id="rId75"/>
    <p:sldId id="320" r:id="rId76"/>
    <p:sldId id="323" r:id="rId77"/>
    <p:sldId id="322" r:id="rId78"/>
    <p:sldId id="331" r:id="rId79"/>
    <p:sldId id="332" r:id="rId80"/>
    <p:sldId id="396" r:id="rId81"/>
    <p:sldId id="375" r:id="rId82"/>
    <p:sldId id="371" r:id="rId83"/>
    <p:sldId id="372" r:id="rId84"/>
    <p:sldId id="397" r:id="rId85"/>
    <p:sldId id="335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914"/>
    </p:cViewPr>
  </p:sorterViewPr>
  <p:notesViewPr>
    <p:cSldViewPr snapToGrid="0">
      <p:cViewPr varScale="1">
        <p:scale>
          <a:sx n="65" d="100"/>
          <a:sy n="65" d="100"/>
        </p:scale>
        <p:origin x="3154" y="-4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E37E5-3790-4B06-8EC3-D07AA97CCF9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E58C9-17CC-46A3-9DA2-B7EF30A2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2ADEC-EAA1-4D94-94C1-728A162973B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21400" cy="3443288"/>
          </a:xfrm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78325"/>
            <a:ext cx="5087937" cy="4148138"/>
          </a:xfrm>
        </p:spPr>
        <p:txBody>
          <a:bodyPr/>
          <a:lstStyle/>
          <a:p>
            <a:pPr defTabSz="890588"/>
            <a:r>
              <a:rPr lang="en-US" altLang="en-US"/>
              <a:t>But what is TRUTH?</a:t>
            </a:r>
          </a:p>
        </p:txBody>
      </p:sp>
    </p:spTree>
    <p:extLst>
      <p:ext uri="{BB962C8B-B14F-4D97-AF65-F5344CB8AC3E}">
        <p14:creationId xmlns:p14="http://schemas.microsoft.com/office/powerpoint/2010/main" val="85167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2ADEC-EAA1-4D94-94C1-728A162973B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21400" cy="3443288"/>
          </a:xfrm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78325"/>
            <a:ext cx="5087937" cy="4148138"/>
          </a:xfrm>
        </p:spPr>
        <p:txBody>
          <a:bodyPr/>
          <a:lstStyle/>
          <a:p>
            <a:pPr defTabSz="890588"/>
            <a:r>
              <a:rPr lang="en-US" altLang="en-US"/>
              <a:t>But what is TRUTH?</a:t>
            </a:r>
          </a:p>
        </p:txBody>
      </p:sp>
    </p:spTree>
    <p:extLst>
      <p:ext uri="{BB962C8B-B14F-4D97-AF65-F5344CB8AC3E}">
        <p14:creationId xmlns:p14="http://schemas.microsoft.com/office/powerpoint/2010/main" val="417955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4FD5A-9C3F-4B8C-A540-1A5837B6469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85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4FD5A-9C3F-4B8C-A540-1A5837B6469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58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4FD5A-9C3F-4B8C-A540-1A5837B6469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892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D3C1A-86DF-4317-BBE1-B8893437ED1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63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5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1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en.wikipedia.org/wiki/Microsoft_Minesweeper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grpSp>
        <p:nvGrpSpPr>
          <p:cNvPr id="3" name="Group 2" descr="Wumpus world: Initial state" title="Wumpus world"/>
          <p:cNvGrpSpPr/>
          <p:nvPr/>
        </p:nvGrpSpPr>
        <p:grpSpPr>
          <a:xfrm>
            <a:off x="4810125" y="2138364"/>
            <a:ext cx="2571750" cy="2581275"/>
            <a:chOff x="4810125" y="2138364"/>
            <a:chExt cx="2571750" cy="2581275"/>
          </a:xfrm>
        </p:grpSpPr>
        <p:pic>
          <p:nvPicPr>
            <p:cNvPr id="9220" name="Picture 4" descr="wumpus-seq0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125" y="2138364"/>
              <a:ext cx="2571750" cy="2581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885212" y="3442064"/>
              <a:ext cx="280554" cy="270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494816" y="4090854"/>
              <a:ext cx="280554" cy="270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85211" y="4095306"/>
              <a:ext cx="26749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9220" name="Picture 4" descr="Wumpus world: All neighoring cells are safe" title="Wumpus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4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1924" name="Picture 4" descr="Wumpus world: Move to safe cell" title="Wumpus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2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3971" name="Picture 3" descr="Wumpus world: Breeze is felt. Where is the pit?" title="Wumpus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7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4995" name="Picture 3" descr="Wumpus world: Pit location is uncertain. Move to a known safe cell" title="Wumpus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1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6019" name="Picture 3" descr="Wumpus world: Location of Pit and Wumpus become known" title="Wumpus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7043" name="Picture 3" descr="Wumpus world: Location of Pit and Wumpus become known" title="Wumpus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65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8067" name="Picture 3" descr="Wumpus world: cell (2,3) is ok" title="Wumpus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8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9091" name="Picture 3" descr="Wumpus world: cell (2,3) is ok. Move there" title="Wumpus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9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Daniel S. Weld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A0581B-0A34-4188-9197-0EF7EE2BF8B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Idea of Logic</a:t>
            </a: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/>
            <a:r>
              <a:rPr lang="en-US" altLang="en-US" dirty="0"/>
              <a:t>By starting with </a:t>
            </a:r>
            <a:r>
              <a:rPr lang="en-US" altLang="en-US" dirty="0">
                <a:solidFill>
                  <a:schemeClr val="tx2"/>
                </a:solidFill>
              </a:rPr>
              <a:t>true assumptions</a:t>
            </a:r>
            <a:r>
              <a:rPr lang="en-US" altLang="en-US" dirty="0"/>
              <a:t>, you can deduce </a:t>
            </a:r>
            <a:r>
              <a:rPr lang="en-US" altLang="en-US" dirty="0">
                <a:solidFill>
                  <a:schemeClr val="tx2"/>
                </a:solidFill>
              </a:rPr>
              <a:t>true conclusions</a:t>
            </a:r>
            <a:r>
              <a:rPr lang="en-US" altLang="en-US" dirty="0"/>
              <a:t>.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035585" y="2514600"/>
            <a:ext cx="7945438" cy="3505200"/>
            <a:chOff x="219" y="1872"/>
            <a:chExt cx="5005" cy="2208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142" y="1977"/>
              <a:ext cx="4082" cy="2103"/>
              <a:chOff x="1142" y="1977"/>
              <a:chExt cx="4082" cy="2103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1142" y="1977"/>
                <a:ext cx="10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Sentences</a:t>
                </a:r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4214" y="3705"/>
                <a:ext cx="5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Facts</a:t>
                </a:r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1190" y="3753"/>
                <a:ext cx="5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Facts</a:t>
                </a:r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4214" y="1977"/>
                <a:ext cx="10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Sentences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>
                <a:off x="1824" y="3936"/>
                <a:ext cx="2304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201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>
                <a:off x="4512" y="2352"/>
                <a:ext cx="0" cy="134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134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240" y="3072"/>
              <a:ext cx="494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219" y="2147"/>
              <a:ext cx="1387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altLang="en-US" i="1" dirty="0" smtClean="0">
                  <a:solidFill>
                    <a:schemeClr val="tx2"/>
                  </a:solidFill>
                  <a:latin typeface="Times New Roman" panose="02020603050405020304" pitchFamily="18" charset="0"/>
                </a:rPr>
                <a:t>Knowledge Representation</a:t>
              </a:r>
              <a:endParaRPr lang="en-US" altLang="en-US" i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572" y="3684"/>
              <a:ext cx="4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World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2448" y="1872"/>
              <a:ext cx="7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 dirty="0" smtClean="0">
                  <a:latin typeface="Times New Roman" panose="02020603050405020304" pitchFamily="18" charset="0"/>
                </a:rPr>
                <a:t>Algorithm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702710" y="5353845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 smtClean="0">
                <a:latin typeface="Times New Roman" panose="02020603050405020304" pitchFamily="18" charset="0"/>
              </a:rPr>
              <a:t>Follows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32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Imperative/procedural programming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42703" y="1602376"/>
            <a:ext cx="10515600" cy="23451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An approach to programming where the program is a sequence of statements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C++, Python, …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Imperative </a:t>
            </a:r>
            <a:r>
              <a:rPr lang="en-US" sz="2000" dirty="0"/>
              <a:t>programming focuses on describing </a:t>
            </a:r>
            <a:r>
              <a:rPr lang="en-US" sz="2400" i="1" dirty="0">
                <a:solidFill>
                  <a:srgbClr val="C00000"/>
                </a:solidFill>
              </a:rPr>
              <a:t>how</a:t>
            </a:r>
            <a:r>
              <a:rPr lang="en-US" sz="2000" dirty="0"/>
              <a:t> a program operates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76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Symbolic logic for manipulating propositions</a:t>
            </a:r>
          </a:p>
          <a:p>
            <a:pPr lvl="1"/>
            <a:r>
              <a:rPr lang="en-US" altLang="en-US" dirty="0" smtClean="0"/>
              <a:t>Can be classified as either TRUE or FALSE</a:t>
            </a:r>
          </a:p>
          <a:p>
            <a:r>
              <a:rPr lang="en-US" altLang="en-US" b="1" dirty="0" smtClean="0"/>
              <a:t>Logical constants</a:t>
            </a:r>
            <a:r>
              <a:rPr lang="en-US" altLang="en-US" dirty="0" smtClean="0"/>
              <a:t>: true, false </a:t>
            </a:r>
          </a:p>
          <a:p>
            <a:r>
              <a:rPr lang="en-US" altLang="en-US" b="1" dirty="0" smtClean="0"/>
              <a:t>Propositional symbols</a:t>
            </a:r>
            <a:r>
              <a:rPr lang="en-US" altLang="en-US" dirty="0" smtClean="0"/>
              <a:t>: P, Q, S, ...  (</a:t>
            </a:r>
            <a:r>
              <a:rPr lang="en-US" altLang="en-US" b="1" dirty="0" smtClean="0"/>
              <a:t>atomic sentences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Wrapping </a:t>
            </a:r>
            <a:r>
              <a:rPr lang="en-US" altLang="en-US" b="1" dirty="0" smtClean="0"/>
              <a:t>parentheses</a:t>
            </a:r>
            <a:r>
              <a:rPr lang="en-US" altLang="en-US" dirty="0" smtClean="0"/>
              <a:t>: ( … )</a:t>
            </a:r>
          </a:p>
          <a:p>
            <a:r>
              <a:rPr lang="en-US" altLang="en-US" dirty="0" smtClean="0"/>
              <a:t>Sentences are combined by </a:t>
            </a:r>
            <a:r>
              <a:rPr lang="en-US" altLang="en-US" b="1" dirty="0" smtClean="0"/>
              <a:t>connectives</a:t>
            </a:r>
            <a:r>
              <a:rPr lang="en-US" altLang="en-US" dirty="0" smtClean="0"/>
              <a:t>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b="1" dirty="0" smtClean="0"/>
              <a:t> </a:t>
            </a:r>
            <a:r>
              <a:rPr lang="en-US" altLang="en-US" sz="3200" b="1" dirty="0" smtClean="0">
                <a:latin typeface="Symbol" panose="05050102010706020507" pitchFamily="18" charset="2"/>
                <a:sym typeface="Symbol" panose="05050102010706020507" pitchFamily="18" charset="2"/>
              </a:rPr>
              <a:t></a:t>
            </a:r>
            <a:r>
              <a:rPr lang="en-US" altLang="en-US" dirty="0" smtClean="0"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en-US" dirty="0" smtClean="0"/>
              <a:t>...and 		[conjunction]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b="1" dirty="0" smtClean="0"/>
              <a:t> </a:t>
            </a:r>
            <a:r>
              <a:rPr lang="en-US" altLang="en-US" sz="3200" b="1" dirty="0" smtClean="0">
                <a:sym typeface="Symbol" panose="05050102010706020507" pitchFamily="18" charset="2"/>
              </a:rPr>
              <a:t>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smtClean="0"/>
              <a:t>...or 		[disjunction]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b="1" dirty="0" smtClean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...implies 	[implication / conditional]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b="1" dirty="0" smtClean="0"/>
              <a:t> </a:t>
            </a:r>
            <a:r>
              <a:rPr lang="en-US" altLang="en-US" sz="2800" dirty="0" smtClean="0"/>
              <a:t>↔</a:t>
            </a:r>
            <a:r>
              <a:rPr lang="en-US" altLang="en-US" dirty="0" smtClean="0"/>
              <a:t>..is equivalent 	[</a:t>
            </a:r>
            <a:r>
              <a:rPr lang="en-US" altLang="en-US" dirty="0" err="1" smtClean="0"/>
              <a:t>biconditional</a:t>
            </a:r>
            <a:r>
              <a:rPr lang="en-US" altLang="en-US" dirty="0" smtClean="0"/>
              <a:t>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 </a:t>
            </a:r>
            <a:r>
              <a:rPr lang="en-US" altLang="en-US" sz="3200" b="1" dirty="0">
                <a:sym typeface="Symbol" panose="05050102010706020507" pitchFamily="18" charset="2"/>
              </a:rPr>
              <a:t>~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smtClean="0"/>
              <a:t>...not 		[negation]</a:t>
            </a:r>
          </a:p>
          <a:p>
            <a:pPr>
              <a:lnSpc>
                <a:spcPct val="80000"/>
              </a:lnSpc>
            </a:pPr>
            <a:r>
              <a:rPr lang="en-US" altLang="en-US" b="1" dirty="0" smtClean="0"/>
              <a:t>Literal</a:t>
            </a:r>
            <a:r>
              <a:rPr lang="en-US" altLang="en-US" dirty="0" smtClean="0"/>
              <a:t>: atomic sentence or negated atomic sentence</a:t>
            </a:r>
            <a:endParaRPr lang="en-US" alt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P</a:t>
            </a:r>
          </a:p>
          <a:p>
            <a:r>
              <a:rPr lang="en-US" altLang="en-US" dirty="0" smtClean="0"/>
              <a:t>~Q</a:t>
            </a:r>
          </a:p>
          <a:p>
            <a:r>
              <a:rPr lang="en-US" altLang="en-US" dirty="0" smtClean="0"/>
              <a:t>Q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P </a:t>
            </a:r>
          </a:p>
          <a:p>
            <a:r>
              <a:rPr lang="en-US" altLang="en-US" dirty="0" smtClean="0"/>
              <a:t>(P </a:t>
            </a:r>
            <a:r>
              <a:rPr lang="en-US" altLang="en-US" dirty="0" smtClean="0">
                <a:sym typeface="Symbol" panose="05050102010706020507" pitchFamily="18" charset="2"/>
              </a:rPr>
              <a:t></a:t>
            </a:r>
            <a:r>
              <a:rPr lang="en-US" altLang="en-US" dirty="0" smtClean="0"/>
              <a:t> Q)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sentence is defined as follows: </a:t>
            </a:r>
          </a:p>
          <a:p>
            <a:pPr lvl="1"/>
            <a:r>
              <a:rPr lang="en-US" altLang="en-US" dirty="0" smtClean="0"/>
              <a:t>A symbol is a sentence</a:t>
            </a:r>
          </a:p>
          <a:p>
            <a:pPr lvl="1"/>
            <a:r>
              <a:rPr lang="en-US" altLang="en-US" dirty="0" smtClean="0"/>
              <a:t>If S is a sentence, then </a:t>
            </a:r>
            <a:r>
              <a:rPr lang="en-US" altLang="en-US" dirty="0">
                <a:sym typeface="Symbol" panose="05050102010706020507" pitchFamily="18" charset="2"/>
              </a:rPr>
              <a:t>~</a:t>
            </a:r>
            <a:r>
              <a:rPr lang="en-US" altLang="en-US" dirty="0" smtClean="0"/>
              <a:t>S is a sentence</a:t>
            </a:r>
          </a:p>
          <a:p>
            <a:pPr lvl="1"/>
            <a:r>
              <a:rPr lang="en-US" altLang="en-US" dirty="0" smtClean="0"/>
              <a:t>If S is a sentence, then (S) is a sentence</a:t>
            </a:r>
          </a:p>
          <a:p>
            <a:pPr lvl="1"/>
            <a:r>
              <a:rPr lang="en-US" altLang="en-US" dirty="0" smtClean="0"/>
              <a:t>If S and T are sentences, then (S </a:t>
            </a:r>
            <a:r>
              <a:rPr lang="en-US" altLang="en-US" dirty="0" smtClean="0">
                <a:sym typeface="Symbol" panose="05050102010706020507" pitchFamily="18" charset="2"/>
              </a:rPr>
              <a:t></a:t>
            </a:r>
            <a:r>
              <a:rPr lang="en-US" altLang="en-US" dirty="0" smtClean="0"/>
              <a:t> T), (S </a:t>
            </a:r>
            <a:r>
              <a:rPr lang="en-US" altLang="en-US" dirty="0" smtClean="0">
                <a:sym typeface="Symbol" panose="05050102010706020507" pitchFamily="18" charset="2"/>
              </a:rPr>
              <a:t></a:t>
            </a:r>
            <a:r>
              <a:rPr lang="en-US" altLang="en-US" dirty="0" smtClean="0"/>
              <a:t> T), (S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T), and (S </a:t>
            </a:r>
            <a:r>
              <a:rPr lang="en-US" altLang="en-US" dirty="0" smtClean="0">
                <a:cs typeface="Times New Roman" panose="02020603050405020304" pitchFamily="18" charset="0"/>
              </a:rPr>
              <a:t>↔</a:t>
            </a:r>
            <a:r>
              <a:rPr lang="en-US" altLang="en-US" dirty="0" smtClean="0"/>
              <a:t> T) are sentences</a:t>
            </a:r>
          </a:p>
          <a:p>
            <a:pPr lvl="1"/>
            <a:r>
              <a:rPr lang="en-US" altLang="en-US" dirty="0" smtClean="0"/>
              <a:t>A sentence results from a finite number of applications of the above rules</a:t>
            </a:r>
            <a:endParaRPr lang="en-US" altLang="en-US" dirty="0"/>
          </a:p>
          <a:p>
            <a:r>
              <a:rPr lang="en-US" altLang="en-US" dirty="0" smtClean="0"/>
              <a:t>Well formed formula, WFF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User defines the set of propositional symbols: P, Q, …</a:t>
            </a:r>
          </a:p>
          <a:p>
            <a:r>
              <a:rPr lang="en-US" altLang="en-US" dirty="0" smtClean="0"/>
              <a:t>User defines the </a:t>
            </a:r>
            <a:r>
              <a:rPr lang="en-US" altLang="en-US" b="1" dirty="0" smtClean="0"/>
              <a:t>semantics</a:t>
            </a:r>
            <a:r>
              <a:rPr lang="en-US" altLang="en-US" dirty="0" smtClean="0"/>
              <a:t> (meaning) of each propositional symbol:</a:t>
            </a:r>
          </a:p>
          <a:p>
            <a:r>
              <a:rPr lang="en-US" altLang="en-US" dirty="0" smtClean="0"/>
              <a:t>P means </a:t>
            </a:r>
            <a:r>
              <a:rPr lang="en-US" altLang="en-US" dirty="0"/>
              <a:t>“It is hot.”</a:t>
            </a:r>
          </a:p>
          <a:p>
            <a:r>
              <a:rPr lang="en-US" altLang="en-US" dirty="0" smtClean="0"/>
              <a:t>Q means </a:t>
            </a:r>
            <a:r>
              <a:rPr lang="en-US" altLang="en-US" dirty="0"/>
              <a:t>“It is humid.”</a:t>
            </a:r>
          </a:p>
          <a:p>
            <a:r>
              <a:rPr lang="en-US" altLang="en-US" dirty="0" smtClean="0"/>
              <a:t>R means </a:t>
            </a:r>
            <a:r>
              <a:rPr lang="en-US" altLang="en-US" dirty="0"/>
              <a:t>“It is raining.”</a:t>
            </a:r>
          </a:p>
          <a:p>
            <a:r>
              <a:rPr lang="en-US" altLang="en-US" dirty="0" smtClean="0"/>
              <a:t>(P </a:t>
            </a:r>
            <a:r>
              <a:rPr lang="en-US" altLang="en-US" dirty="0" smtClean="0">
                <a:sym typeface="Symbol" panose="05050102010706020507" pitchFamily="18" charset="2"/>
              </a:rPr>
              <a:t></a:t>
            </a:r>
            <a:r>
              <a:rPr lang="en-US" altLang="en-US" dirty="0" smtClean="0"/>
              <a:t> Q)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R </a:t>
            </a:r>
          </a:p>
          <a:p>
            <a:pPr lvl="1">
              <a:buFontTx/>
              <a:buNone/>
            </a:pPr>
            <a:r>
              <a:rPr lang="en-US" altLang="en-US" dirty="0"/>
              <a:t>“If it is hot and humid, then it is raining”</a:t>
            </a:r>
            <a:endParaRPr lang="en-US" altLang="en-US" dirty="0" smtClean="0"/>
          </a:p>
          <a:p>
            <a:r>
              <a:rPr lang="en-US" altLang="en-US" dirty="0" smtClean="0"/>
              <a:t>Q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P </a:t>
            </a:r>
          </a:p>
          <a:p>
            <a:pPr lvl="1">
              <a:buFontTx/>
              <a:buNone/>
            </a:pPr>
            <a:r>
              <a:rPr lang="en-US" altLang="en-US" dirty="0"/>
              <a:t>“If it is humid, then it is hot”</a:t>
            </a:r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Daniel S. Weld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581B-0A34-4188-9197-0EF7EE2BF8B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11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3955" y="598489"/>
            <a:ext cx="10515600" cy="4351337"/>
          </a:xfrm>
        </p:spPr>
        <p:txBody>
          <a:bodyPr/>
          <a:lstStyle/>
          <a:p>
            <a:r>
              <a:rPr lang="en-US" altLang="en-US" b="1" i="1" dirty="0">
                <a:solidFill>
                  <a:srgbClr val="FF0000"/>
                </a:solidFill>
              </a:rPr>
              <a:t>Syntax</a:t>
            </a:r>
            <a:r>
              <a:rPr lang="en-US" altLang="en-US" dirty="0">
                <a:solidFill>
                  <a:srgbClr val="FF0000"/>
                </a:solidFill>
              </a:rPr>
              <a:t>:</a:t>
            </a:r>
            <a:r>
              <a:rPr lang="en-US" altLang="en-US" dirty="0"/>
              <a:t> which arrangements of symbols are </a:t>
            </a:r>
            <a:r>
              <a:rPr lang="en-US" altLang="en-US" i="1" dirty="0" smtClean="0">
                <a:solidFill>
                  <a:srgbClr val="FF0000"/>
                </a:solidFill>
              </a:rPr>
              <a:t>legal sentences</a:t>
            </a:r>
            <a:r>
              <a:rPr lang="en-US" altLang="en-US" i="1" dirty="0" smtClean="0"/>
              <a:t> </a:t>
            </a:r>
            <a:endParaRPr lang="en-US" altLang="en-US" dirty="0"/>
          </a:p>
          <a:p>
            <a:pPr lvl="1"/>
            <a:r>
              <a:rPr lang="en-US" altLang="en-US" dirty="0" smtClean="0"/>
              <a:t>“Well-formed formulae”</a:t>
            </a:r>
            <a:endParaRPr lang="en-US" altLang="en-US" dirty="0"/>
          </a:p>
          <a:p>
            <a:r>
              <a:rPr lang="en-US" altLang="en-US" b="1" i="1" dirty="0">
                <a:solidFill>
                  <a:srgbClr val="FF0000"/>
                </a:solidFill>
              </a:rPr>
              <a:t>Semantics</a:t>
            </a:r>
            <a:r>
              <a:rPr lang="en-US" altLang="en-US" dirty="0">
                <a:solidFill>
                  <a:srgbClr val="FF0000"/>
                </a:solidFill>
              </a:rPr>
              <a:t>:</a:t>
            </a:r>
            <a:r>
              <a:rPr lang="en-US" altLang="en-US" dirty="0"/>
              <a:t> what the symbols </a:t>
            </a:r>
            <a:r>
              <a:rPr lang="en-US" altLang="en-US" i="1" dirty="0">
                <a:solidFill>
                  <a:srgbClr val="FF0000"/>
                </a:solidFill>
              </a:rPr>
              <a:t>mean</a:t>
            </a:r>
            <a:r>
              <a:rPr lang="en-US" altLang="en-US" dirty="0"/>
              <a:t> in the world</a:t>
            </a:r>
          </a:p>
          <a:p>
            <a:pPr lvl="1"/>
            <a:r>
              <a:rPr lang="en-US" altLang="en-US" dirty="0"/>
              <a:t>(</a:t>
            </a:r>
            <a:r>
              <a:rPr lang="en-US" altLang="en-US" dirty="0">
                <a:solidFill>
                  <a:srgbClr val="0000FF"/>
                </a:solidFill>
              </a:rPr>
              <a:t>Mapping between symbols and worlds</a:t>
            </a:r>
            <a:r>
              <a:rPr lang="en-US" altLang="en-US" dirty="0"/>
              <a:t>)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900647" y="2514600"/>
            <a:ext cx="8080375" cy="3505200"/>
            <a:chOff x="134" y="1872"/>
            <a:chExt cx="5090" cy="2208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142" y="1977"/>
              <a:ext cx="4082" cy="2103"/>
              <a:chOff x="1142" y="1977"/>
              <a:chExt cx="4082" cy="2103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1142" y="1977"/>
                <a:ext cx="10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Sentences</a:t>
                </a:r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4214" y="3705"/>
                <a:ext cx="5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Facts</a:t>
                </a:r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1190" y="3753"/>
                <a:ext cx="5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Facts</a:t>
                </a:r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4214" y="1977"/>
                <a:ext cx="10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Sentences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>
                <a:off x="1824" y="3936"/>
                <a:ext cx="2304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201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>
                <a:off x="4512" y="2352"/>
                <a:ext cx="0" cy="134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134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240" y="3072"/>
              <a:ext cx="494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134" y="2630"/>
              <a:ext cx="9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Representation</a:t>
              </a: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134" y="3206"/>
              <a:ext cx="4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World</a:t>
              </a:r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 rot="5400000">
              <a:off x="1332" y="2896"/>
              <a:ext cx="7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i="1">
                  <a:latin typeface="Times New Roman" panose="02020603050405020304" pitchFamily="18" charset="0"/>
                </a:rPr>
                <a:t>Semantics</a:t>
              </a: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 rot="5400000">
              <a:off x="4404" y="2896"/>
              <a:ext cx="7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i="1">
                  <a:latin typeface="Times New Roman" panose="02020603050405020304" pitchFamily="18" charset="0"/>
                </a:rPr>
                <a:t>Semantics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2448" y="1872"/>
              <a:ext cx="6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 dirty="0">
                  <a:latin typeface="Times New Roman" panose="02020603050405020304" pitchFamily="18" charset="0"/>
                </a:rPr>
                <a:t>Inference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702710" y="5353845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 smtClean="0">
                <a:latin typeface="Times New Roman" panose="02020603050405020304" pitchFamily="18" charset="0"/>
              </a:rPr>
              <a:t>Follows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9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</a:t>
            </a:r>
            <a:endParaRPr lang="en-US" dirty="0"/>
          </a:p>
        </p:txBody>
      </p:sp>
      <p:graphicFrame>
        <p:nvGraphicFramePr>
          <p:cNvPr id="5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048410"/>
              </p:ext>
            </p:extLst>
          </p:nvPr>
        </p:nvGraphicFramePr>
        <p:xfrm>
          <a:off x="8210007" y="1670142"/>
          <a:ext cx="2710545" cy="2407918"/>
        </p:xfrm>
        <a:graphic>
          <a:graphicData uri="http://schemas.openxmlformats.org/drawingml/2006/table">
            <a:tbl>
              <a:tblPr/>
              <a:tblGrid>
                <a:gridCol w="90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496793"/>
              </p:ext>
            </p:extLst>
          </p:nvPr>
        </p:nvGraphicFramePr>
        <p:xfrm>
          <a:off x="5357948" y="1670142"/>
          <a:ext cx="2710545" cy="2407918"/>
        </p:xfrm>
        <a:graphic>
          <a:graphicData uri="http://schemas.openxmlformats.org/drawingml/2006/table">
            <a:tbl>
              <a:tblPr/>
              <a:tblGrid>
                <a:gridCol w="90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lang="en-US" altLang="en-US" sz="18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2426"/>
              </p:ext>
            </p:extLst>
          </p:nvPr>
        </p:nvGraphicFramePr>
        <p:xfrm>
          <a:off x="2479766" y="1670142"/>
          <a:ext cx="2710545" cy="2407918"/>
        </p:xfrm>
        <a:graphic>
          <a:graphicData uri="http://schemas.openxmlformats.org/drawingml/2006/table">
            <a:tbl>
              <a:tblPr/>
              <a:tblGrid>
                <a:gridCol w="90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lang="en-US" altLang="en-US" sz="1800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354289"/>
              </p:ext>
            </p:extLst>
          </p:nvPr>
        </p:nvGraphicFramePr>
        <p:xfrm>
          <a:off x="476794" y="1690688"/>
          <a:ext cx="1807030" cy="1444565"/>
        </p:xfrm>
        <a:graphic>
          <a:graphicData uri="http://schemas.openxmlformats.org/drawingml/2006/table">
            <a:tbl>
              <a:tblPr/>
              <a:tblGrid>
                <a:gridCol w="90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~A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5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value of a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Given the truth values of all symbols in a sentence, it can be “evaluated” to determine its </a:t>
            </a:r>
            <a:r>
              <a:rPr lang="en-US" altLang="en-US" b="1" dirty="0" smtClean="0">
                <a:solidFill>
                  <a:schemeClr val="accent2"/>
                </a:solidFill>
              </a:rPr>
              <a:t>truth value</a:t>
            </a:r>
            <a:r>
              <a:rPr lang="en-US" altLang="en-US" dirty="0" smtClean="0"/>
              <a:t> (True or False). </a:t>
            </a:r>
          </a:p>
          <a:p>
            <a:r>
              <a:rPr lang="en-US" dirty="0" smtClean="0"/>
              <a:t>Truth table</a:t>
            </a:r>
          </a:p>
          <a:p>
            <a:pPr lvl="1"/>
            <a:r>
              <a:rPr lang="en-US" dirty="0" smtClean="0"/>
              <a:t>P</a:t>
            </a:r>
          </a:p>
          <a:p>
            <a:pPr lvl="1"/>
            <a:r>
              <a:rPr lang="en-US" dirty="0" smtClean="0"/>
              <a:t>~P</a:t>
            </a:r>
          </a:p>
          <a:p>
            <a:pPr lvl="1"/>
            <a:r>
              <a:rPr lang="en-US" dirty="0" smtClean="0"/>
              <a:t>P</a:t>
            </a:r>
            <a:r>
              <a:rPr lang="en-US" altLang="en-US" dirty="0" smtClean="0">
                <a:sym typeface="Symbol" panose="05050102010706020507" pitchFamily="18" charset="2"/>
              </a:rPr>
              <a:t>  Q</a:t>
            </a:r>
          </a:p>
          <a:p>
            <a:pPr lvl="1"/>
            <a:r>
              <a:rPr lang="en-US" altLang="en-US" dirty="0" smtClean="0"/>
              <a:t>Q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P</a:t>
            </a:r>
          </a:p>
          <a:p>
            <a:pPr lvl="1"/>
            <a:r>
              <a:rPr lang="en-US" dirty="0" smtClean="0"/>
              <a:t>(P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 </a:t>
            </a:r>
            <a:r>
              <a:rPr lang="en-US" altLang="en-US" dirty="0" smtClean="0">
                <a:sym typeface="Symbol" panose="05050102010706020507" pitchFamily="18" charset="2"/>
              </a:rPr>
              <a:t>Q)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dirty="0" smtClean="0"/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8B1D3-3DBB-48EB-8335-3F59B953B21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Knowledgebase (KB) with Propositional Logic</a:t>
            </a:r>
            <a:endParaRPr lang="en-US" alt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KB contains a set of propositional logic formulae that are known to be true</a:t>
            </a:r>
          </a:p>
          <a:p>
            <a:pPr lvl="1"/>
            <a:r>
              <a:rPr lang="en-US" altLang="en-US" dirty="0" smtClean="0"/>
              <a:t>The premises</a:t>
            </a:r>
          </a:p>
          <a:p>
            <a:r>
              <a:rPr lang="en-US" altLang="en-US" dirty="0" smtClean="0"/>
              <a:t>Question?</a:t>
            </a:r>
          </a:p>
          <a:p>
            <a:pPr lvl="1"/>
            <a:r>
              <a:rPr lang="en-US" altLang="en-US" dirty="0" smtClean="0"/>
              <a:t>Are there other formulae that are also true given this specific KB?</a:t>
            </a:r>
          </a:p>
          <a:p>
            <a:pPr marL="0" indent="0">
              <a:buNone/>
            </a:pPr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60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8B1D3-3DBB-48EB-8335-3F59B953B21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Logical Entailment</a:t>
            </a:r>
            <a:endParaRPr lang="en-US" alt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Entailment: KB </a:t>
            </a:r>
            <a:r>
              <a:rPr lang="en-US" dirty="0" smtClean="0"/>
              <a:t>╞</a:t>
            </a:r>
            <a:r>
              <a:rPr lang="en-US" altLang="en-US" b="1" dirty="0" smtClean="0"/>
              <a:t> Q</a:t>
            </a:r>
            <a:endParaRPr lang="en-US" altLang="en-US" dirty="0"/>
          </a:p>
          <a:p>
            <a:pPr lvl="1"/>
            <a:r>
              <a:rPr lang="en-US" altLang="en-US" dirty="0" smtClean="0"/>
              <a:t>Q </a:t>
            </a:r>
            <a:r>
              <a:rPr lang="en-US" altLang="en-US" dirty="0"/>
              <a:t>is entailed by KB if and only if the conclusion is true </a:t>
            </a:r>
            <a:r>
              <a:rPr lang="en-US" altLang="en-US" dirty="0" smtClean="0"/>
              <a:t>for every </a:t>
            </a:r>
            <a:r>
              <a:rPr lang="en-US" altLang="en-US" dirty="0"/>
              <a:t>logically possible world in which all the premises in KB  are true. </a:t>
            </a:r>
          </a:p>
        </p:txBody>
      </p:sp>
    </p:spTree>
    <p:extLst>
      <p:ext uri="{BB962C8B-B14F-4D97-AF65-F5344CB8AC3E}">
        <p14:creationId xmlns:p14="http://schemas.microsoft.com/office/powerpoint/2010/main" val="39662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8B1D3-3DBB-48EB-8335-3F59B953B21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Entailment and derivation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Entailment: KB </a:t>
            </a:r>
            <a:r>
              <a:rPr lang="en-US" dirty="0" smtClean="0"/>
              <a:t>╞</a:t>
            </a:r>
            <a:r>
              <a:rPr lang="en-US" altLang="en-US" b="1" dirty="0" smtClean="0"/>
              <a:t> Q</a:t>
            </a:r>
            <a:endParaRPr lang="en-US" altLang="en-US" dirty="0"/>
          </a:p>
          <a:p>
            <a:pPr lvl="1"/>
            <a:r>
              <a:rPr lang="en-US" altLang="en-US" dirty="0" smtClean="0"/>
              <a:t>Q </a:t>
            </a:r>
            <a:r>
              <a:rPr lang="en-US" altLang="en-US" dirty="0"/>
              <a:t>is entailed by KB if and only if the conclusion is true </a:t>
            </a:r>
            <a:r>
              <a:rPr lang="en-US" altLang="en-US" dirty="0" smtClean="0"/>
              <a:t>for every </a:t>
            </a:r>
            <a:r>
              <a:rPr lang="en-US" altLang="en-US" dirty="0"/>
              <a:t>logically possible world in which all the premises in KB  are true. </a:t>
            </a:r>
          </a:p>
          <a:p>
            <a:r>
              <a:rPr lang="en-US" altLang="en-US" b="1" dirty="0"/>
              <a:t>Derivation: KB Ⱶ Q</a:t>
            </a:r>
          </a:p>
          <a:p>
            <a:pPr lvl="1"/>
            <a:r>
              <a:rPr lang="en-US" altLang="en-US" dirty="0"/>
              <a:t>We can derive Q from KB if there is a </a:t>
            </a:r>
            <a:r>
              <a:rPr lang="en-US" altLang="en-US" i="1" dirty="0"/>
              <a:t>proof</a:t>
            </a:r>
            <a:r>
              <a:rPr lang="en-US" altLang="en-US" dirty="0"/>
              <a:t> consisting of a sequence of valid inference steps starting from the premises in KB and resulting in Q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6228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Declarative programming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831771"/>
            <a:ext cx="10515600" cy="23451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Knowledge base = set of </a:t>
            </a:r>
            <a:r>
              <a:rPr lang="en-US" altLang="en-US" sz="2000" dirty="0">
                <a:solidFill>
                  <a:srgbClr val="C00000"/>
                </a:solidFill>
              </a:rPr>
              <a:t>sentences</a:t>
            </a:r>
            <a:r>
              <a:rPr lang="en-US" altLang="en-US" sz="2000" dirty="0"/>
              <a:t> in a </a:t>
            </a:r>
            <a:r>
              <a:rPr lang="en-US" altLang="en-US" sz="2000" dirty="0">
                <a:solidFill>
                  <a:srgbClr val="C00000"/>
                </a:solidFill>
              </a:rPr>
              <a:t>formal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language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C00000"/>
                </a:solidFill>
              </a:rPr>
              <a:t>Declarative</a:t>
            </a:r>
            <a:r>
              <a:rPr lang="en-US" altLang="en-US" sz="2000" dirty="0"/>
              <a:t> approach to building an </a:t>
            </a:r>
            <a:r>
              <a:rPr lang="en-US" altLang="en-US" sz="2000" dirty="0" smtClean="0"/>
              <a:t>agent: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Tell</a:t>
            </a:r>
            <a:r>
              <a:rPr lang="en-US" altLang="en-US" sz="1800" dirty="0"/>
              <a:t> it what it needs to </a:t>
            </a:r>
            <a:r>
              <a:rPr lang="en-US" altLang="en-US" sz="1800" dirty="0" smtClean="0"/>
              <a:t>know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Then it can </a:t>
            </a:r>
            <a:r>
              <a:rPr lang="en-US" altLang="en-US" sz="2000" dirty="0">
                <a:latin typeface="Courier New" panose="02070309020205020404" pitchFamily="49" charset="0"/>
              </a:rPr>
              <a:t>Ask</a:t>
            </a:r>
            <a:r>
              <a:rPr lang="en-US" altLang="en-US" sz="2000" dirty="0"/>
              <a:t> itself what to do - answers should follow from the </a:t>
            </a:r>
            <a:r>
              <a:rPr lang="en-US" altLang="en-US" sz="2000" dirty="0" smtClean="0"/>
              <a:t>KB</a:t>
            </a:r>
            <a:endParaRPr lang="en-US" alt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908663" y="1923914"/>
            <a:ext cx="6697017" cy="1422082"/>
            <a:chOff x="3030583" y="5312229"/>
            <a:chExt cx="6697017" cy="1422082"/>
          </a:xfrm>
        </p:grpSpPr>
        <p:sp>
          <p:nvSpPr>
            <p:cNvPr id="2" name="Rectangle 1"/>
            <p:cNvSpPr/>
            <p:nvPr/>
          </p:nvSpPr>
          <p:spPr>
            <a:xfrm>
              <a:off x="3030583" y="5312229"/>
              <a:ext cx="3230880" cy="7053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Inference engine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30583" y="6028917"/>
              <a:ext cx="3230880" cy="705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Knowledge base (KB)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444343" y="6196948"/>
              <a:ext cx="310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Domain-specific </a:t>
              </a:r>
              <a:r>
                <a:rPr lang="en-US" dirty="0" smtClean="0">
                  <a:solidFill>
                    <a:srgbClr val="C00000"/>
                  </a:solidFill>
                </a:rPr>
                <a:t>content (facts)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7332" y="5480260"/>
              <a:ext cx="3320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Domain-independent </a:t>
              </a:r>
              <a:r>
                <a:rPr lang="en-US" dirty="0" smtClean="0">
                  <a:solidFill>
                    <a:srgbClr val="C00000"/>
                  </a:solidFill>
                </a:rPr>
                <a:t>algorithms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9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B7D5E-F73C-42A6-AE27-CE28724DA5E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Two important properties for inference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dirty="0"/>
              <a:t>Soundness: If KB Ⱶ Q then KB </a:t>
            </a:r>
            <a:r>
              <a:rPr lang="en-US" dirty="0"/>
              <a:t>╞</a:t>
            </a:r>
            <a:r>
              <a:rPr lang="en-US" altLang="en-US" b="1" dirty="0" smtClean="0"/>
              <a:t> </a:t>
            </a:r>
            <a:r>
              <a:rPr lang="en-US" altLang="en-US" b="1" dirty="0"/>
              <a:t>Q</a:t>
            </a:r>
            <a:endParaRPr lang="en-US" altLang="en-US" dirty="0"/>
          </a:p>
          <a:p>
            <a:pPr lvl="1"/>
            <a:r>
              <a:rPr lang="en-US" altLang="en-US" dirty="0"/>
              <a:t>If Q is derived from a set of sentences KB using a given set of rules of inference, then Q is entailed by KB.</a:t>
            </a:r>
          </a:p>
          <a:p>
            <a:pPr lvl="1"/>
            <a:r>
              <a:rPr lang="en-US" altLang="en-US" dirty="0"/>
              <a:t>Hence, inference produces only real entailments, or any sentence that follows deductively from the premises is valid.</a:t>
            </a:r>
          </a:p>
          <a:p>
            <a:pPr>
              <a:buFontTx/>
              <a:buNone/>
            </a:pPr>
            <a:r>
              <a:rPr lang="en-US" altLang="en-US" b="1" dirty="0"/>
              <a:t>Completeness: If KB </a:t>
            </a:r>
            <a:r>
              <a:rPr lang="en-US" dirty="0"/>
              <a:t>╞</a:t>
            </a:r>
            <a:r>
              <a:rPr lang="en-US" altLang="en-US" b="1" dirty="0" smtClean="0"/>
              <a:t> </a:t>
            </a:r>
            <a:r>
              <a:rPr lang="en-US" altLang="en-US" b="1" dirty="0"/>
              <a:t>Q then KB Ⱶ Q</a:t>
            </a:r>
            <a:endParaRPr lang="en-US" altLang="en-US" dirty="0"/>
          </a:p>
          <a:p>
            <a:pPr lvl="1"/>
            <a:r>
              <a:rPr lang="en-US" altLang="en-US" dirty="0"/>
              <a:t>If Q is entailed by a set of sentences KB, then Q can be derived from KB using the rules of inference. </a:t>
            </a:r>
          </a:p>
          <a:p>
            <a:pPr lvl="1"/>
            <a:r>
              <a:rPr lang="en-US" altLang="en-US" dirty="0"/>
              <a:t>Hence, inference produces all entailments, or all valid sentences can be proved from the premises. </a:t>
            </a:r>
          </a:p>
        </p:txBody>
      </p:sp>
    </p:spTree>
    <p:extLst>
      <p:ext uri="{BB962C8B-B14F-4D97-AF65-F5344CB8AC3E}">
        <p14:creationId xmlns:p14="http://schemas.microsoft.com/office/powerpoint/2010/main" val="6512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methods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Proof methods divide into (roughly) two kinds: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Application of inference rules</a:t>
            </a:r>
          </a:p>
          <a:p>
            <a:pPr lvl="1"/>
            <a:r>
              <a:rPr lang="en-US" altLang="en-US" dirty="0" smtClean="0"/>
              <a:t>Legitimate </a:t>
            </a:r>
            <a:r>
              <a:rPr lang="en-US" altLang="en-US" dirty="0"/>
              <a:t>(sound) generation of new sentences from old
Proof = a sequence of inference rule applications</a:t>
            </a:r>
            <a:br>
              <a:rPr lang="en-US" altLang="en-US" dirty="0"/>
            </a:br>
            <a:r>
              <a:rPr lang="en-US" altLang="en-US" dirty="0"/>
              <a:t>	Can use inference rules as operators in a standard search algorithm
Typically require transformation of sentences into a normal </a:t>
            </a:r>
            <a:r>
              <a:rPr lang="en-US" altLang="en-US" dirty="0" smtClean="0"/>
              <a:t>form</a:t>
            </a:r>
            <a:endParaRPr lang="en-US" altLang="en-US" sz="1200" dirty="0"/>
          </a:p>
          <a:p>
            <a:r>
              <a:rPr lang="en-US" altLang="en-US" dirty="0" smtClean="0">
                <a:solidFill>
                  <a:srgbClr val="C00000"/>
                </a:solidFill>
              </a:rPr>
              <a:t>Model </a:t>
            </a:r>
            <a:r>
              <a:rPr lang="en-US" altLang="en-US" dirty="0">
                <a:solidFill>
                  <a:srgbClr val="C00000"/>
                </a:solidFill>
              </a:rPr>
              <a:t>checking</a:t>
            </a:r>
            <a:endParaRPr lang="en-US" altLang="en-US" sz="2000" dirty="0">
              <a:solidFill>
                <a:srgbClr val="C00000"/>
              </a:solidFill>
            </a:endParaRPr>
          </a:p>
          <a:p>
            <a:pPr lvl="1"/>
            <a:r>
              <a:rPr lang="en-US" altLang="en-US" sz="2200" dirty="0"/>
              <a:t>truth table </a:t>
            </a:r>
            <a:r>
              <a:rPr lang="en-US" altLang="en-US" sz="2200" dirty="0" smtClean="0"/>
              <a:t>enumeration</a:t>
            </a:r>
            <a:r>
              <a:rPr lang="en-US" altLang="en-US" sz="2200" dirty="0"/>
              <a:t>
</a:t>
            </a:r>
            <a:r>
              <a:rPr lang="en-US" altLang="en-US" sz="2200" dirty="0" smtClean="0"/>
              <a:t>improved </a:t>
            </a:r>
            <a:r>
              <a:rPr lang="en-US" altLang="en-US" sz="2200" dirty="0"/>
              <a:t>backtracking, e.g., Davis--Putnam-</a:t>
            </a:r>
            <a:r>
              <a:rPr lang="en-US" altLang="en-US" sz="2200" dirty="0" err="1"/>
              <a:t>Logemann</a:t>
            </a:r>
            <a:r>
              <a:rPr lang="en-US" altLang="en-US" sz="2200" dirty="0"/>
              <a:t>-Loveland (DPLL)
</a:t>
            </a:r>
            <a:r>
              <a:rPr lang="en-US" altLang="en-US" sz="2200" dirty="0" smtClean="0"/>
              <a:t>heuristic </a:t>
            </a:r>
            <a:r>
              <a:rPr lang="en-US" altLang="en-US" sz="2200" dirty="0"/>
              <a:t>search in model space (sound but incomplete)</a:t>
            </a:r>
          </a:p>
          <a:p>
            <a:pPr lvl="1">
              <a:buFontTx/>
              <a:buNone/>
            </a:pPr>
            <a:r>
              <a:rPr lang="en-US" altLang="en-US" sz="2200" dirty="0"/>
              <a:t>		e.g., </a:t>
            </a:r>
            <a:r>
              <a:rPr lang="en-US" altLang="en-US" sz="2200" dirty="0" smtClean="0"/>
              <a:t>hill-climbing </a:t>
            </a:r>
            <a:r>
              <a:rPr lang="en-US" altLang="en-US" sz="2200" dirty="0"/>
              <a:t>algorithms
</a:t>
            </a:r>
          </a:p>
        </p:txBody>
      </p:sp>
    </p:spTree>
    <p:extLst>
      <p:ext uri="{BB962C8B-B14F-4D97-AF65-F5344CB8AC3E}">
        <p14:creationId xmlns:p14="http://schemas.microsoft.com/office/powerpoint/2010/main" val="32245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“Proofs” using a 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a finite number of premises, then we can build a truth table</a:t>
            </a:r>
          </a:p>
          <a:p>
            <a:r>
              <a:rPr lang="en-US" dirty="0" smtClean="0"/>
              <a:t>Exhaustively test every possible “world”</a:t>
            </a:r>
          </a:p>
          <a:p>
            <a:r>
              <a:rPr lang="en-US" dirty="0" smtClean="0"/>
              <a:t>Check </a:t>
            </a:r>
            <a:r>
              <a:rPr lang="en-US" dirty="0"/>
              <a:t>if every </a:t>
            </a:r>
            <a:r>
              <a:rPr lang="en-US" dirty="0" smtClean="0"/>
              <a:t>case where </a:t>
            </a:r>
            <a:r>
              <a:rPr lang="en-US" dirty="0"/>
              <a:t>all premises are </a:t>
            </a:r>
            <a:r>
              <a:rPr lang="en-US" dirty="0" smtClean="0"/>
              <a:t>true, the conclusion is also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“Proofs” using a 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 smtClean="0"/>
              <a:t>Premises (KB)</a:t>
            </a:r>
            <a:endParaRPr lang="en-US" altLang="en-US" dirty="0"/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altLang="en-US" dirty="0"/>
              <a:t>Q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P </a:t>
            </a:r>
          </a:p>
          <a:p>
            <a:r>
              <a:rPr lang="en-US" dirty="0"/>
              <a:t>Does R follow</a:t>
            </a:r>
            <a:r>
              <a:rPr lang="en-US" dirty="0" smtClean="0"/>
              <a:t>?</a:t>
            </a:r>
          </a:p>
          <a:p>
            <a:r>
              <a:rPr lang="en-US" dirty="0" smtClean="0"/>
              <a:t>Yes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64123"/>
              </p:ext>
            </p:extLst>
          </p:nvPr>
        </p:nvGraphicFramePr>
        <p:xfrm>
          <a:off x="3393435" y="1364101"/>
          <a:ext cx="67868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81">
                  <a:extLst>
                    <a:ext uri="{9D8B030D-6E8A-4147-A177-3AD203B41FA5}">
                      <a16:colId xmlns:a16="http://schemas.microsoft.com/office/drawing/2014/main" val="627816340"/>
                    </a:ext>
                  </a:extLst>
                </a:gridCol>
                <a:gridCol w="823636">
                  <a:extLst>
                    <a:ext uri="{9D8B030D-6E8A-4147-A177-3AD203B41FA5}">
                      <a16:colId xmlns:a16="http://schemas.microsoft.com/office/drawing/2014/main" val="4243354688"/>
                    </a:ext>
                  </a:extLst>
                </a:gridCol>
                <a:gridCol w="1080469">
                  <a:extLst>
                    <a:ext uri="{9D8B030D-6E8A-4147-A177-3AD203B41FA5}">
                      <a16:colId xmlns:a16="http://schemas.microsoft.com/office/drawing/2014/main" val="3737176507"/>
                    </a:ext>
                  </a:extLst>
                </a:gridCol>
                <a:gridCol w="1461290">
                  <a:extLst>
                    <a:ext uri="{9D8B030D-6E8A-4147-A177-3AD203B41FA5}">
                      <a16:colId xmlns:a16="http://schemas.microsoft.com/office/drawing/2014/main" val="1735304453"/>
                    </a:ext>
                  </a:extLst>
                </a:gridCol>
                <a:gridCol w="1107037">
                  <a:extLst>
                    <a:ext uri="{9D8B030D-6E8A-4147-A177-3AD203B41FA5}">
                      <a16:colId xmlns:a16="http://schemas.microsoft.com/office/drawing/2014/main" val="795536181"/>
                    </a:ext>
                  </a:extLst>
                </a:gridCol>
                <a:gridCol w="1505571">
                  <a:extLst>
                    <a:ext uri="{9D8B030D-6E8A-4147-A177-3AD203B41FA5}">
                      <a16:colId xmlns:a16="http://schemas.microsoft.com/office/drawing/2014/main" val="263866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Q</a:t>
                      </a:r>
                    </a:p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(P </a:t>
                      </a:r>
                      <a:r>
                        <a:rPr lang="en-US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Q) </a:t>
                      </a:r>
                      <a:r>
                        <a:rPr lang="en-US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R </a:t>
                      </a:r>
                    </a:p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Q </a:t>
                      </a:r>
                      <a:r>
                        <a:rPr lang="en-US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P </a:t>
                      </a:r>
                    </a:p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(</a:t>
                      </a:r>
                      <a:r>
                        <a:rPr lang="en-US" dirty="0" err="1" smtClean="0"/>
                        <a:t>concl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2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(all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prem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true)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9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1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7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3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5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61827"/>
                  </a:ext>
                </a:extLst>
              </a:tr>
            </a:tbl>
          </a:graphicData>
        </a:graphic>
      </p:graphicFrame>
      <p:graphicFrame>
        <p:nvGraphicFramePr>
          <p:cNvPr id="7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192704"/>
              </p:ext>
            </p:extLst>
          </p:nvPr>
        </p:nvGraphicFramePr>
        <p:xfrm>
          <a:off x="494212" y="4450082"/>
          <a:ext cx="2710545" cy="2407918"/>
        </p:xfrm>
        <a:graphic>
          <a:graphicData uri="http://schemas.openxmlformats.org/drawingml/2006/table">
            <a:tbl>
              <a:tblPr/>
              <a:tblGrid>
                <a:gridCol w="90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4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“Proofs” using a 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 smtClean="0"/>
              <a:t>Premises (KB)</a:t>
            </a:r>
            <a:endParaRPr lang="en-US" altLang="en-US" dirty="0"/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altLang="en-US" dirty="0"/>
              <a:t>Q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P </a:t>
            </a:r>
          </a:p>
          <a:p>
            <a:r>
              <a:rPr lang="en-US" dirty="0"/>
              <a:t>Does R follow</a:t>
            </a:r>
            <a:r>
              <a:rPr lang="en-US" dirty="0" smtClean="0"/>
              <a:t>?</a:t>
            </a:r>
          </a:p>
          <a:p>
            <a:r>
              <a:rPr lang="en-US" dirty="0" smtClean="0"/>
              <a:t>Yes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1560"/>
              </p:ext>
            </p:extLst>
          </p:nvPr>
        </p:nvGraphicFramePr>
        <p:xfrm>
          <a:off x="3393435" y="1364101"/>
          <a:ext cx="67868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81">
                  <a:extLst>
                    <a:ext uri="{9D8B030D-6E8A-4147-A177-3AD203B41FA5}">
                      <a16:colId xmlns:a16="http://schemas.microsoft.com/office/drawing/2014/main" val="627816340"/>
                    </a:ext>
                  </a:extLst>
                </a:gridCol>
                <a:gridCol w="823636">
                  <a:extLst>
                    <a:ext uri="{9D8B030D-6E8A-4147-A177-3AD203B41FA5}">
                      <a16:colId xmlns:a16="http://schemas.microsoft.com/office/drawing/2014/main" val="4243354688"/>
                    </a:ext>
                  </a:extLst>
                </a:gridCol>
                <a:gridCol w="1080469">
                  <a:extLst>
                    <a:ext uri="{9D8B030D-6E8A-4147-A177-3AD203B41FA5}">
                      <a16:colId xmlns:a16="http://schemas.microsoft.com/office/drawing/2014/main" val="3737176507"/>
                    </a:ext>
                  </a:extLst>
                </a:gridCol>
                <a:gridCol w="1461290">
                  <a:extLst>
                    <a:ext uri="{9D8B030D-6E8A-4147-A177-3AD203B41FA5}">
                      <a16:colId xmlns:a16="http://schemas.microsoft.com/office/drawing/2014/main" val="1735304453"/>
                    </a:ext>
                  </a:extLst>
                </a:gridCol>
                <a:gridCol w="1107037">
                  <a:extLst>
                    <a:ext uri="{9D8B030D-6E8A-4147-A177-3AD203B41FA5}">
                      <a16:colId xmlns:a16="http://schemas.microsoft.com/office/drawing/2014/main" val="795536181"/>
                    </a:ext>
                  </a:extLst>
                </a:gridCol>
                <a:gridCol w="1505571">
                  <a:extLst>
                    <a:ext uri="{9D8B030D-6E8A-4147-A177-3AD203B41FA5}">
                      <a16:colId xmlns:a16="http://schemas.microsoft.com/office/drawing/2014/main" val="263866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</a:p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(P </a:t>
                      </a:r>
                      <a:r>
                        <a:rPr lang="en-US" altLang="en-US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en-US" dirty="0" smtClean="0"/>
                        <a:t> Q) </a:t>
                      </a:r>
                      <a:r>
                        <a:rPr lang="en-US" altLang="en-US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en-US" dirty="0" smtClean="0"/>
                        <a:t> R </a:t>
                      </a:r>
                    </a:p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Q </a:t>
                      </a:r>
                      <a:r>
                        <a:rPr lang="en-US" altLang="en-US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en-US" dirty="0" smtClean="0"/>
                        <a:t> P </a:t>
                      </a:r>
                    </a:p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2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 (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concl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. True)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9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1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7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3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5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61827"/>
                  </a:ext>
                </a:extLst>
              </a:tr>
            </a:tbl>
          </a:graphicData>
        </a:graphic>
      </p:graphicFrame>
      <p:graphicFrame>
        <p:nvGraphicFramePr>
          <p:cNvPr id="7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192704"/>
              </p:ext>
            </p:extLst>
          </p:nvPr>
        </p:nvGraphicFramePr>
        <p:xfrm>
          <a:off x="494212" y="4450082"/>
          <a:ext cx="2710545" cy="2407918"/>
        </p:xfrm>
        <a:graphic>
          <a:graphicData uri="http://schemas.openxmlformats.org/drawingml/2006/table">
            <a:tbl>
              <a:tblPr/>
              <a:tblGrid>
                <a:gridCol w="90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5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“Proofs” using a 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 smtClean="0"/>
              <a:t>Can we prove something does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follow?</a:t>
            </a:r>
          </a:p>
          <a:p>
            <a:pPr>
              <a:tabLst>
                <a:tab pos="2060575" algn="l"/>
              </a:tabLst>
            </a:pPr>
            <a:endParaRPr lang="en-US" altLang="en-US" dirty="0"/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>
                <a:sym typeface="Symbol" panose="05050102010706020507" pitchFamily="18" charset="2"/>
              </a:rPr>
              <a:t>Q</a:t>
            </a:r>
            <a:endParaRPr lang="en-US" dirty="0"/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dirty="0" smtClean="0"/>
              <a:t>~Q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>
                <a:sym typeface="Symbol" panose="05050102010706020507" pitchFamily="18" charset="2"/>
              </a:rPr>
              <a:t>R</a:t>
            </a:r>
            <a:endParaRPr lang="en-US" dirty="0" smtClean="0"/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dirty="0" smtClean="0"/>
              <a:t>R</a:t>
            </a:r>
          </a:p>
          <a:p>
            <a:pPr lvl="1">
              <a:tabLst>
                <a:tab pos="2060575" algn="l"/>
              </a:tabLst>
            </a:pPr>
            <a:r>
              <a:rPr lang="en-US" dirty="0" smtClean="0"/>
              <a:t>Does P follow?</a:t>
            </a:r>
          </a:p>
          <a:p>
            <a:pPr lvl="1">
              <a:tabLst>
                <a:tab pos="2060575" algn="l"/>
              </a:tabLst>
            </a:pPr>
            <a:r>
              <a:rPr lang="en-US" dirty="0" smtClean="0"/>
              <a:t>No</a:t>
            </a:r>
          </a:p>
          <a:p>
            <a:pPr lvl="1">
              <a:tabLst>
                <a:tab pos="2060575" algn="l"/>
              </a:tabLst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260903"/>
              </p:ext>
            </p:extLst>
          </p:nvPr>
        </p:nvGraphicFramePr>
        <p:xfrm>
          <a:off x="3794029" y="2705100"/>
          <a:ext cx="67868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81">
                  <a:extLst>
                    <a:ext uri="{9D8B030D-6E8A-4147-A177-3AD203B41FA5}">
                      <a16:colId xmlns:a16="http://schemas.microsoft.com/office/drawing/2014/main" val="627816340"/>
                    </a:ext>
                  </a:extLst>
                </a:gridCol>
                <a:gridCol w="823636">
                  <a:extLst>
                    <a:ext uri="{9D8B030D-6E8A-4147-A177-3AD203B41FA5}">
                      <a16:colId xmlns:a16="http://schemas.microsoft.com/office/drawing/2014/main" val="4243354688"/>
                    </a:ext>
                  </a:extLst>
                </a:gridCol>
                <a:gridCol w="1080469">
                  <a:extLst>
                    <a:ext uri="{9D8B030D-6E8A-4147-A177-3AD203B41FA5}">
                      <a16:colId xmlns:a16="http://schemas.microsoft.com/office/drawing/2014/main" val="3737176507"/>
                    </a:ext>
                  </a:extLst>
                </a:gridCol>
                <a:gridCol w="1461290">
                  <a:extLst>
                    <a:ext uri="{9D8B030D-6E8A-4147-A177-3AD203B41FA5}">
                      <a16:colId xmlns:a16="http://schemas.microsoft.com/office/drawing/2014/main" val="1735304453"/>
                    </a:ext>
                  </a:extLst>
                </a:gridCol>
                <a:gridCol w="1107037">
                  <a:extLst>
                    <a:ext uri="{9D8B030D-6E8A-4147-A177-3AD203B41FA5}">
                      <a16:colId xmlns:a16="http://schemas.microsoft.com/office/drawing/2014/main" val="795536181"/>
                    </a:ext>
                  </a:extLst>
                </a:gridCol>
                <a:gridCol w="1505571">
                  <a:extLst>
                    <a:ext uri="{9D8B030D-6E8A-4147-A177-3AD203B41FA5}">
                      <a16:colId xmlns:a16="http://schemas.microsoft.com/office/drawing/2014/main" val="263866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</a:p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 panose="05050102010706020507" pitchFamily="18" charset="2"/>
                        </a:rPr>
                        <a:t>PQ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~Q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R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2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True (ok)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9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1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7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F (wrong)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3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5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F (wrong)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6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2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“Proofs” using a 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 smtClean="0"/>
              <a:t>Can we prove something does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follow?</a:t>
            </a:r>
          </a:p>
          <a:p>
            <a:pPr>
              <a:tabLst>
                <a:tab pos="2060575" algn="l"/>
              </a:tabLst>
            </a:pPr>
            <a:endParaRPr lang="en-US" altLang="en-US" dirty="0"/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>
                <a:sym typeface="Symbol" panose="05050102010706020507" pitchFamily="18" charset="2"/>
              </a:rPr>
              <a:t>Q</a:t>
            </a:r>
            <a:endParaRPr lang="en-US" dirty="0"/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dirty="0" smtClean="0"/>
              <a:t>~Q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>
                <a:sym typeface="Symbol" panose="05050102010706020507" pitchFamily="18" charset="2"/>
              </a:rPr>
              <a:t>R</a:t>
            </a:r>
            <a:endParaRPr lang="en-US" dirty="0" smtClean="0"/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dirty="0" smtClean="0"/>
              <a:t>R</a:t>
            </a:r>
          </a:p>
          <a:p>
            <a:pPr lvl="1">
              <a:tabLst>
                <a:tab pos="2060575" algn="l"/>
              </a:tabLst>
            </a:pPr>
            <a:r>
              <a:rPr lang="en-US" dirty="0" smtClean="0"/>
              <a:t>Does P follow?</a:t>
            </a:r>
          </a:p>
          <a:p>
            <a:pPr lvl="1">
              <a:tabLst>
                <a:tab pos="2060575" algn="l"/>
              </a:tabLst>
            </a:pPr>
            <a:r>
              <a:rPr lang="en-US" dirty="0" smtClean="0"/>
              <a:t>No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55574"/>
              </p:ext>
            </p:extLst>
          </p:nvPr>
        </p:nvGraphicFramePr>
        <p:xfrm>
          <a:off x="4302033" y="2332514"/>
          <a:ext cx="60785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098">
                  <a:extLst>
                    <a:ext uri="{9D8B030D-6E8A-4147-A177-3AD203B41FA5}">
                      <a16:colId xmlns:a16="http://schemas.microsoft.com/office/drawing/2014/main" val="1645410624"/>
                    </a:ext>
                  </a:extLst>
                </a:gridCol>
                <a:gridCol w="449624">
                  <a:extLst>
                    <a:ext uri="{9D8B030D-6E8A-4147-A177-3AD203B41FA5}">
                      <a16:colId xmlns:a16="http://schemas.microsoft.com/office/drawing/2014/main" val="4195241901"/>
                    </a:ext>
                  </a:extLst>
                </a:gridCol>
                <a:gridCol w="430648">
                  <a:extLst>
                    <a:ext uri="{9D8B030D-6E8A-4147-A177-3AD203B41FA5}">
                      <a16:colId xmlns:a16="http://schemas.microsoft.com/office/drawing/2014/main" val="2059458422"/>
                    </a:ext>
                  </a:extLst>
                </a:gridCol>
                <a:gridCol w="1358771">
                  <a:extLst>
                    <a:ext uri="{9D8B030D-6E8A-4147-A177-3AD203B41FA5}">
                      <a16:colId xmlns:a16="http://schemas.microsoft.com/office/drawing/2014/main" val="2852133087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1190999329"/>
                    </a:ext>
                  </a:extLst>
                </a:gridCol>
                <a:gridCol w="1979996">
                  <a:extLst>
                    <a:ext uri="{9D8B030D-6E8A-4147-A177-3AD203B41FA5}">
                      <a16:colId xmlns:a16="http://schemas.microsoft.com/office/drawing/2014/main" val="3309020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</a:p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 panose="05050102010706020507" pitchFamily="18" charset="2"/>
                        </a:rPr>
                        <a:t>PQ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~Q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R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8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9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5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61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F (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concl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 is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FALSE)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08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3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F(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concl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 is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FALSE)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2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37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5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 smtClean="0"/>
              <a:t>Given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 </a:t>
            </a:r>
            <a:r>
              <a:rPr lang="pt-BR" dirty="0"/>
              <a:t>→( </a:t>
            </a:r>
            <a:r>
              <a:rPr lang="pt-BR" dirty="0" smtClean="0"/>
              <a:t>Q→R) </a:t>
            </a:r>
          </a:p>
          <a:p>
            <a:pPr lvl="1"/>
            <a:r>
              <a:rPr lang="pt-BR" dirty="0" smtClean="0"/>
              <a:t>Q</a:t>
            </a:r>
          </a:p>
          <a:p>
            <a:r>
              <a:rPr lang="pt-BR" dirty="0" smtClean="0"/>
              <a:t>Does this follow?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 </a:t>
            </a:r>
            <a:r>
              <a:rPr lang="pt-BR" dirty="0"/>
              <a:t>→ </a:t>
            </a:r>
            <a:r>
              <a:rPr lang="pt-BR" dirty="0" smtClean="0"/>
              <a:t>R</a:t>
            </a:r>
            <a:endParaRPr lang="pt-BR" dirty="0"/>
          </a:p>
          <a:p>
            <a:r>
              <a:rPr lang="en-US" dirty="0" smtClean="0"/>
              <a:t>Use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21862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by </a:t>
            </a:r>
            <a:r>
              <a:rPr lang="en-US" altLang="en-US" dirty="0" smtClean="0"/>
              <a:t>enumeration (truth tables)</a:t>
            </a:r>
            <a:endParaRPr lang="en-US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000" dirty="0"/>
              <a:t>Depth-first enumeration of all models is </a:t>
            </a:r>
            <a:r>
              <a:rPr lang="en-US" altLang="en-US" sz="2000" dirty="0">
                <a:solidFill>
                  <a:srgbClr val="C00000"/>
                </a:solidFill>
              </a:rPr>
              <a:t>sound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rgbClr val="C00000"/>
                </a:solidFill>
              </a:rPr>
              <a:t>complete</a:t>
            </a:r>
            <a:r>
              <a:rPr lang="en-US" altLang="en-US" sz="2000" dirty="0"/>
              <a:t> 
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For </a:t>
            </a:r>
            <a:r>
              <a:rPr lang="en-US" altLang="en-US" sz="2000" i="1" dirty="0"/>
              <a:t>n</a:t>
            </a:r>
            <a:r>
              <a:rPr lang="en-US" altLang="en-US" sz="2000" dirty="0"/>
              <a:t> symbols, time complexity is </a:t>
            </a:r>
            <a:r>
              <a:rPr lang="en-US" altLang="en-US" sz="2000" i="1" dirty="0"/>
              <a:t>O(2</a:t>
            </a:r>
            <a:r>
              <a:rPr lang="en-US" altLang="en-US" sz="2000" i="1" baseline="30000" dirty="0"/>
              <a:t>n</a:t>
            </a:r>
            <a:r>
              <a:rPr lang="en-US" altLang="en-US" sz="2000" i="1" dirty="0"/>
              <a:t>)</a:t>
            </a:r>
            <a:r>
              <a:rPr lang="en-US" altLang="en-US" sz="2000" dirty="0"/>
              <a:t>, space complexity is </a:t>
            </a:r>
            <a:r>
              <a:rPr lang="en-US" altLang="en-US" sz="2000" i="1" dirty="0"/>
              <a:t>O(n</a:t>
            </a:r>
            <a:r>
              <a:rPr lang="en-US" altLang="en-US" sz="2000" i="1" dirty="0" smtClean="0"/>
              <a:t>)</a:t>
            </a:r>
            <a:endParaRPr lang="en-US" altLang="en-US" sz="2000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5417" r="781" b="19792"/>
          <a:stretch>
            <a:fillRect/>
          </a:stretch>
        </p:blipFill>
        <p:spPr bwMode="auto">
          <a:xfrm>
            <a:off x="2675708" y="2264729"/>
            <a:ext cx="6337663" cy="313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4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/>
                </a:solidFill>
              </a:rPr>
              <a:t>Logical inference</a:t>
            </a:r>
            <a:r>
              <a:rPr lang="en-US" altLang="en-US" dirty="0" smtClean="0"/>
              <a:t> is used to create new sentences that logically follow from a given set of sentences (KB).</a:t>
            </a:r>
          </a:p>
          <a:p>
            <a:r>
              <a:rPr lang="en-US" altLang="en-US" dirty="0" smtClean="0"/>
              <a:t>An inference rule is </a:t>
            </a:r>
            <a:r>
              <a:rPr lang="en-US" altLang="en-US" b="1" dirty="0" smtClean="0">
                <a:solidFill>
                  <a:schemeClr val="accent2"/>
                </a:solidFill>
              </a:rPr>
              <a:t>sound</a:t>
            </a:r>
            <a:r>
              <a:rPr lang="en-US" altLang="en-US" dirty="0" smtClean="0"/>
              <a:t> if every sentence X produced by an inference rule operating on a KB logically follows from the KB. </a:t>
            </a:r>
          </a:p>
          <a:p>
            <a:r>
              <a:rPr lang="en-US" altLang="en-US" dirty="0" smtClean="0"/>
              <a:t>The inference rule does not create any contradictions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67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</a:t>
            </a:r>
            <a:r>
              <a:rPr lang="en-US" altLang="en-US" dirty="0" smtClean="0"/>
              <a:t>Knowledge Representation </a:t>
            </a:r>
            <a:r>
              <a:rPr lang="en-US" altLang="en-US" dirty="0"/>
              <a:t>Languages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Propositional Logic</a:t>
            </a:r>
          </a:p>
          <a:p>
            <a:r>
              <a:rPr lang="en-US" altLang="en-US" dirty="0"/>
              <a:t>Predicate Calculus</a:t>
            </a:r>
          </a:p>
          <a:p>
            <a:r>
              <a:rPr lang="en-US" altLang="en-US" dirty="0"/>
              <a:t>Frame Systems</a:t>
            </a:r>
          </a:p>
          <a:p>
            <a:r>
              <a:rPr lang="en-US" altLang="en-US" dirty="0" smtClean="0"/>
              <a:t>Influence </a:t>
            </a:r>
            <a:r>
              <a:rPr lang="en-US" altLang="en-US" dirty="0"/>
              <a:t>Diagrams</a:t>
            </a:r>
          </a:p>
          <a:p>
            <a:r>
              <a:rPr lang="en-US" altLang="en-US" dirty="0"/>
              <a:t>Semantic Networks</a:t>
            </a:r>
          </a:p>
          <a:p>
            <a:r>
              <a:rPr lang="en-US" altLang="en-US" dirty="0" err="1"/>
              <a:t>Nonmonotonic</a:t>
            </a:r>
            <a:r>
              <a:rPr lang="en-US" altLang="en-US" dirty="0"/>
              <a:t> Logic</a:t>
            </a:r>
          </a:p>
          <a:p>
            <a:r>
              <a:rPr lang="en-US" altLang="en-US" dirty="0" smtClean="0"/>
              <a:t>Concept </a:t>
            </a:r>
            <a:r>
              <a:rPr lang="en-US" altLang="en-US" dirty="0"/>
              <a:t>Description Languages</a:t>
            </a:r>
          </a:p>
          <a:p>
            <a:r>
              <a:rPr lang="en-US" altLang="en-US" dirty="0" smtClean="0"/>
              <a:t>Rules </a:t>
            </a:r>
            <a:r>
              <a:rPr lang="en-US" altLang="en-US" dirty="0"/>
              <a:t>with Certainty Factors</a:t>
            </a:r>
          </a:p>
          <a:p>
            <a:r>
              <a:rPr lang="en-US" altLang="en-US" dirty="0"/>
              <a:t>Bayesian </a:t>
            </a:r>
            <a:r>
              <a:rPr lang="en-US" altLang="en-US" dirty="0" smtClean="0"/>
              <a:t>Networks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en-US" dirty="0"/>
              <a:t>© Daniel S. Weld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fld id="{73014418-35EF-421A-9DC5-09EE4D9EFF94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3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(correct)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1800" b="1" u="sng" dirty="0" smtClean="0"/>
              <a:t>RULE</a:t>
            </a:r>
            <a:r>
              <a:rPr lang="en-US" altLang="en-US" sz="1800" u="sng" dirty="0" smtClean="0"/>
              <a:t>			</a:t>
            </a:r>
            <a:r>
              <a:rPr lang="en-US" altLang="en-US" sz="1800" b="1" u="sng" dirty="0" smtClean="0"/>
              <a:t>PREMISE		CONCLUSION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Modus Ponens		A,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B		B</a:t>
            </a:r>
          </a:p>
          <a:p>
            <a:pPr lvl="1">
              <a:buFontTx/>
              <a:buNone/>
            </a:pPr>
            <a:r>
              <a:rPr lang="en-US" altLang="en-US" dirty="0" smtClean="0"/>
              <a:t>AND </a:t>
            </a:r>
            <a:r>
              <a:rPr lang="en-US" altLang="en-US" dirty="0"/>
              <a:t>Introduction		A, B			A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B</a:t>
            </a:r>
          </a:p>
          <a:p>
            <a:pPr lvl="1">
              <a:buFontTx/>
              <a:buNone/>
            </a:pPr>
            <a:r>
              <a:rPr lang="en-US" altLang="en-US" dirty="0"/>
              <a:t>AND Elimination		A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B			A</a:t>
            </a:r>
          </a:p>
          <a:p>
            <a:pPr lvl="1">
              <a:buFontTx/>
              <a:buNone/>
            </a:pPr>
            <a:r>
              <a:rPr lang="en-US" altLang="en-US" dirty="0"/>
              <a:t>Double Negation		</a:t>
            </a:r>
            <a:r>
              <a:rPr lang="en-US" altLang="en-US" dirty="0" smtClean="0">
                <a:sym typeface="Symbol" panose="05050102010706020507" pitchFamily="18" charset="2"/>
              </a:rPr>
              <a:t>~~</a:t>
            </a:r>
            <a:r>
              <a:rPr lang="en-US" altLang="en-US" dirty="0" smtClean="0"/>
              <a:t>A</a:t>
            </a:r>
            <a:r>
              <a:rPr lang="en-US" altLang="en-US" dirty="0"/>
              <a:t>			</a:t>
            </a:r>
            <a:r>
              <a:rPr lang="en-US" altLang="en-US" dirty="0" smtClean="0"/>
              <a:t>A</a:t>
            </a:r>
          </a:p>
          <a:p>
            <a:pPr lvl="1">
              <a:buFontTx/>
              <a:buNone/>
            </a:pPr>
            <a:r>
              <a:rPr lang="en-US" altLang="en-US" dirty="0"/>
              <a:t>Resolution			A </a:t>
            </a:r>
            <a:r>
              <a:rPr lang="en-US" altLang="en-US" dirty="0">
                <a:sym typeface="Symbol" panose="05050102010706020507" pitchFamily="18" charset="2"/>
              </a:rPr>
              <a:t> B, ~B  C		</a:t>
            </a: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 C</a:t>
            </a:r>
          </a:p>
          <a:p>
            <a:pPr lvl="1">
              <a:buNone/>
            </a:pPr>
            <a:r>
              <a:rPr lang="en-US" altLang="en-US" dirty="0"/>
              <a:t>Unit resolution		A </a:t>
            </a:r>
            <a:r>
              <a:rPr lang="en-US" altLang="en-US" dirty="0">
                <a:sym typeface="Symbol" panose="05050102010706020507" pitchFamily="18" charset="2"/>
              </a:rPr>
              <a:t> B, ~B		</a:t>
            </a:r>
            <a:r>
              <a:rPr lang="en-US" altLang="en-US" dirty="0"/>
              <a:t>A</a:t>
            </a:r>
          </a:p>
          <a:p>
            <a:endParaRPr lang="en-US" dirty="0" smtClean="0"/>
          </a:p>
          <a:p>
            <a:r>
              <a:rPr lang="en-US" altLang="en-US" dirty="0" smtClean="0"/>
              <a:t>Each can be shown to be sound/correct using a truth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Modus ponens is sound</a:t>
            </a:r>
            <a:endParaRPr lang="en-US" dirty="0"/>
          </a:p>
        </p:txBody>
      </p:sp>
      <p:graphicFrame>
        <p:nvGraphicFramePr>
          <p:cNvPr id="4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1485865"/>
              </p:ext>
            </p:extLst>
          </p:nvPr>
        </p:nvGraphicFramePr>
        <p:xfrm>
          <a:off x="685800" y="1981200"/>
          <a:ext cx="5829300" cy="4114801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698486" y="2228850"/>
            <a:ext cx="3093464" cy="2503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en-US" sz="2800" dirty="0" smtClean="0"/>
              <a:t>Premise: A</a:t>
            </a:r>
            <a:r>
              <a:rPr lang="en-US" altLang="en-US" sz="2800" dirty="0"/>
              <a:t>, A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B </a:t>
            </a:r>
            <a:endParaRPr lang="en-US" altLang="en-US" sz="2800" dirty="0" smtClean="0"/>
          </a:p>
          <a:p>
            <a:pPr marL="228600" lvl="1">
              <a:spcBef>
                <a:spcPts val="1000"/>
              </a:spcBef>
            </a:pPr>
            <a:r>
              <a:rPr lang="en-US" altLang="en-US" sz="2800" dirty="0" smtClean="0"/>
              <a:t>Conclusion: B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 dirty="0" smtClean="0"/>
              <a:t>conclusion is true whenever the premise is true</a:t>
            </a:r>
          </a:p>
        </p:txBody>
      </p:sp>
      <p:sp>
        <p:nvSpPr>
          <p:cNvPr id="3" name="Oval 2"/>
          <p:cNvSpPr/>
          <p:nvPr/>
        </p:nvSpPr>
        <p:spPr>
          <a:xfrm>
            <a:off x="135082" y="2753111"/>
            <a:ext cx="6899563" cy="7273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2060575" algn="l"/>
              </a:tabLst>
            </a:pPr>
            <a:r>
              <a:rPr lang="en-US" altLang="en-US" dirty="0" smtClean="0"/>
              <a:t>A </a:t>
            </a:r>
            <a:r>
              <a:rPr lang="en-US" altLang="en-US" b="1" dirty="0" smtClean="0"/>
              <a:t>proof</a:t>
            </a:r>
            <a:r>
              <a:rPr lang="en-US" altLang="en-US" dirty="0" smtClean="0"/>
              <a:t> is a sequence of sentences, where each sentence is either a premise or a sentence derived from earlier sentences in the proof by one of the rules of inference. </a:t>
            </a:r>
          </a:p>
          <a:p>
            <a:pPr>
              <a:tabLst>
                <a:tab pos="2060575" algn="l"/>
              </a:tabLst>
            </a:pPr>
            <a:r>
              <a:rPr lang="en-US" altLang="en-US" dirty="0" smtClean="0"/>
              <a:t>The last sentence is the </a:t>
            </a:r>
            <a:r>
              <a:rPr lang="en-US" altLang="en-US" b="1" dirty="0" smtClean="0"/>
              <a:t>theorem </a:t>
            </a:r>
            <a:r>
              <a:rPr lang="en-US" altLang="en-US" dirty="0" smtClean="0"/>
              <a:t>(also called goal or query) that we want to prove.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2060575" algn="l"/>
              </a:tabLst>
            </a:pPr>
            <a:r>
              <a:rPr lang="en-US" altLang="en-US" dirty="0" smtClean="0"/>
              <a:t>Premises</a:t>
            </a:r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altLang="en-US" dirty="0" smtClean="0"/>
              <a:t>Q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 smtClean="0"/>
              <a:t>(P </a:t>
            </a:r>
            <a:r>
              <a:rPr lang="en-US" altLang="en-US" dirty="0" smtClean="0">
                <a:sym typeface="Symbol" panose="05050102010706020507" pitchFamily="18" charset="2"/>
              </a:rPr>
              <a:t></a:t>
            </a:r>
            <a:r>
              <a:rPr lang="en-US" altLang="en-US" dirty="0" smtClean="0"/>
              <a:t> Q)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R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 smtClean="0"/>
              <a:t>Q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P </a:t>
            </a:r>
          </a:p>
          <a:p>
            <a:r>
              <a:rPr lang="en-US" dirty="0" smtClean="0"/>
              <a:t>How to prove?</a:t>
            </a:r>
          </a:p>
          <a:p>
            <a:pPr lvl="1"/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  <a:tabLst>
                <a:tab pos="2060575" algn="l"/>
              </a:tabLst>
            </a:pPr>
            <a:r>
              <a:rPr lang="en-US" altLang="en-US" dirty="0" smtClean="0"/>
              <a:t>Q</a:t>
            </a:r>
          </a:p>
          <a:p>
            <a:pPr lvl="1">
              <a:tabLst>
                <a:tab pos="2060575" algn="l"/>
              </a:tabLst>
            </a:pPr>
            <a:r>
              <a:rPr lang="en-US" altLang="en-US" dirty="0" smtClean="0"/>
              <a:t>Premise 1</a:t>
            </a:r>
            <a:endParaRPr lang="en-US" altLang="en-US" dirty="0"/>
          </a:p>
          <a:p>
            <a:pPr marL="514350" indent="-514350">
              <a:buFont typeface="+mj-lt"/>
              <a:buAutoNum type="arabicPeriod"/>
              <a:tabLst>
                <a:tab pos="2060575" algn="l"/>
              </a:tabLst>
            </a:pPr>
            <a:r>
              <a:rPr lang="en-US" altLang="en-US" dirty="0" smtClean="0"/>
              <a:t>Q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P </a:t>
            </a:r>
          </a:p>
          <a:p>
            <a:pPr lvl="1"/>
            <a:r>
              <a:rPr lang="en-US" altLang="en-US" dirty="0" smtClean="0"/>
              <a:t>Premise  </a:t>
            </a:r>
            <a:r>
              <a:rPr lang="en-US" altLang="en-US" dirty="0"/>
              <a:t>3</a:t>
            </a:r>
            <a:endParaRPr lang="en-US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P</a:t>
            </a:r>
          </a:p>
          <a:p>
            <a:pPr lvl="1"/>
            <a:r>
              <a:rPr lang="en-US" altLang="en-US" dirty="0" smtClean="0"/>
              <a:t>Modus ponens on 1 and 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(P </a:t>
            </a:r>
            <a:r>
              <a:rPr lang="en-US" altLang="en-US" dirty="0" smtClean="0">
                <a:sym typeface="Symbol" panose="05050102010706020507" pitchFamily="18" charset="2"/>
              </a:rPr>
              <a:t></a:t>
            </a:r>
            <a:r>
              <a:rPr lang="en-US" altLang="en-US" dirty="0" smtClean="0"/>
              <a:t> Q)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R </a:t>
            </a:r>
          </a:p>
          <a:p>
            <a:pPr lvl="1"/>
            <a:r>
              <a:rPr lang="en-US" altLang="en-US" dirty="0" smtClean="0"/>
              <a:t>Premise 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(P </a:t>
            </a:r>
            <a:r>
              <a:rPr lang="en-US" altLang="en-US" dirty="0" smtClean="0">
                <a:sym typeface="Symbol" panose="05050102010706020507" pitchFamily="18" charset="2"/>
              </a:rPr>
              <a:t></a:t>
            </a:r>
            <a:r>
              <a:rPr lang="en-US" altLang="en-US" dirty="0" smtClean="0"/>
              <a:t> Q)</a:t>
            </a:r>
          </a:p>
          <a:p>
            <a:pPr lvl="1"/>
            <a:r>
              <a:rPr lang="en-US" altLang="en-US" dirty="0" smtClean="0"/>
              <a:t>AND introduction on 1 and 3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R</a:t>
            </a:r>
          </a:p>
          <a:p>
            <a:pPr lvl="1"/>
            <a:r>
              <a:rPr lang="en-US" altLang="en-US" dirty="0" smtClean="0"/>
              <a:t>Modus ponens on 4 and 5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 of our derivation method</a:t>
            </a:r>
          </a:p>
          <a:p>
            <a:pPr lvl="1"/>
            <a:r>
              <a:rPr lang="en-US" dirty="0" smtClean="0"/>
              <a:t>Which rule of inference to apply?</a:t>
            </a:r>
          </a:p>
          <a:p>
            <a:pPr lvl="1"/>
            <a:r>
              <a:rPr lang="en-US" dirty="0" smtClean="0"/>
              <a:t>Apply to which sentences?</a:t>
            </a:r>
          </a:p>
          <a:p>
            <a:r>
              <a:rPr lang="en-US" dirty="0" smtClean="0"/>
              <a:t>Needed: an algorithm – can be executed by a computer</a:t>
            </a:r>
          </a:p>
          <a:p>
            <a:r>
              <a:rPr lang="en-US" dirty="0"/>
              <a:t>Alan </a:t>
            </a:r>
            <a:r>
              <a:rPr lang="en-US" dirty="0" smtClean="0"/>
              <a:t>Robinson, 1965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 rule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altLang="en-US" sz="1800" b="1" u="sng" dirty="0" smtClean="0"/>
              <a:t>RULE</a:t>
            </a:r>
            <a:r>
              <a:rPr lang="en-US" altLang="en-US" sz="1800" u="sng" dirty="0" smtClean="0"/>
              <a:t>			</a:t>
            </a:r>
            <a:r>
              <a:rPr lang="en-US" altLang="en-US" sz="1800" b="1" u="sng" dirty="0" smtClean="0"/>
              <a:t>PREMISE		CONCLUSION</a:t>
            </a:r>
            <a:endParaRPr lang="en-US" altLang="en-US" dirty="0" smtClean="0"/>
          </a:p>
          <a:p>
            <a:pPr lvl="1">
              <a:buFontTx/>
              <a:buNone/>
            </a:pPr>
            <a:r>
              <a:rPr lang="en-US" altLang="en-US" strike="sngStrike" dirty="0" smtClean="0">
                <a:solidFill>
                  <a:srgbClr val="FF0000"/>
                </a:solidFill>
              </a:rPr>
              <a:t>Modus Ponens		A, A </a:t>
            </a:r>
            <a:r>
              <a:rPr lang="en-US" altLang="en-US" strike="sngStrike" dirty="0" smtClean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trike="sngStrike" dirty="0" smtClean="0">
                <a:solidFill>
                  <a:srgbClr val="FF0000"/>
                </a:solidFill>
              </a:rPr>
              <a:t> B		B</a:t>
            </a:r>
          </a:p>
          <a:p>
            <a:pPr lvl="1">
              <a:buFontTx/>
              <a:buNone/>
            </a:pPr>
            <a:r>
              <a:rPr lang="en-US" altLang="en-US" strike="sngStrike" dirty="0" smtClean="0">
                <a:solidFill>
                  <a:srgbClr val="FF0000"/>
                </a:solidFill>
              </a:rPr>
              <a:t>AND Introduction		A, B			A </a:t>
            </a:r>
            <a:r>
              <a:rPr lang="en-US" altLang="en-US" strike="sngStrike" dirty="0" smtClean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en-US" strike="sngStrike" dirty="0" smtClean="0">
                <a:solidFill>
                  <a:srgbClr val="FF0000"/>
                </a:solidFill>
              </a:rPr>
              <a:t> B</a:t>
            </a:r>
          </a:p>
          <a:p>
            <a:pPr lvl="1">
              <a:buFontTx/>
              <a:buNone/>
            </a:pPr>
            <a:r>
              <a:rPr lang="en-US" altLang="en-US" strike="sngStrike" dirty="0" smtClean="0">
                <a:solidFill>
                  <a:srgbClr val="FF0000"/>
                </a:solidFill>
              </a:rPr>
              <a:t>AND Elimination		A </a:t>
            </a:r>
            <a:r>
              <a:rPr lang="en-US" altLang="en-US" strike="sngStrike" dirty="0" smtClean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en-US" strike="sngStrike" dirty="0" smtClean="0">
                <a:solidFill>
                  <a:srgbClr val="FF0000"/>
                </a:solidFill>
              </a:rPr>
              <a:t> B			A</a:t>
            </a:r>
          </a:p>
          <a:p>
            <a:pPr lvl="1">
              <a:buFontTx/>
              <a:buNone/>
            </a:pPr>
            <a:r>
              <a:rPr lang="en-US" altLang="en-US" strike="sngStrike" dirty="0" smtClean="0">
                <a:solidFill>
                  <a:srgbClr val="FF0000"/>
                </a:solidFill>
              </a:rPr>
              <a:t>Double Negation		</a:t>
            </a:r>
            <a:r>
              <a:rPr lang="en-US" altLang="en-US" strike="sngStrike" dirty="0" smtClean="0">
                <a:solidFill>
                  <a:srgbClr val="FF0000"/>
                </a:solidFill>
                <a:sym typeface="Symbol" panose="05050102010706020507" pitchFamily="18" charset="2"/>
              </a:rPr>
              <a:t>~~</a:t>
            </a:r>
            <a:r>
              <a:rPr lang="en-US" altLang="en-US" strike="sngStrike" dirty="0" smtClean="0">
                <a:solidFill>
                  <a:srgbClr val="FF0000"/>
                </a:solidFill>
              </a:rPr>
              <a:t>A			A</a:t>
            </a:r>
          </a:p>
          <a:p>
            <a:pPr lvl="1">
              <a:buFontTx/>
              <a:buNone/>
            </a:pPr>
            <a:r>
              <a:rPr lang="en-US" altLang="en-US" dirty="0" smtClean="0"/>
              <a:t>Resolution			A </a:t>
            </a:r>
            <a:r>
              <a:rPr lang="en-US" altLang="en-US" dirty="0" smtClean="0">
                <a:sym typeface="Symbol" panose="05050102010706020507" pitchFamily="18" charset="2"/>
              </a:rPr>
              <a:t> B, ~B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 C		</a:t>
            </a:r>
            <a:r>
              <a:rPr lang="en-US" altLang="en-US" dirty="0" smtClean="0"/>
              <a:t>A </a:t>
            </a:r>
            <a:r>
              <a:rPr lang="en-US" altLang="en-US" dirty="0">
                <a:sym typeface="Symbol" panose="05050102010706020507" pitchFamily="18" charset="2"/>
              </a:rPr>
              <a:t> </a:t>
            </a:r>
            <a:r>
              <a:rPr lang="en-US" altLang="en-US" dirty="0" smtClean="0">
                <a:sym typeface="Symbol" panose="05050102010706020507" pitchFamily="18" charset="2"/>
              </a:rPr>
              <a:t>C</a:t>
            </a:r>
          </a:p>
          <a:p>
            <a:pPr lvl="1">
              <a:buNone/>
            </a:pPr>
            <a:r>
              <a:rPr lang="en-US" altLang="en-US" dirty="0" smtClean="0"/>
              <a:t>Unit resolution</a:t>
            </a:r>
            <a:r>
              <a:rPr lang="en-US" altLang="en-US" dirty="0"/>
              <a:t>		</a:t>
            </a:r>
            <a:r>
              <a:rPr lang="en-US" altLang="en-US" dirty="0" smtClean="0"/>
              <a:t>A </a:t>
            </a:r>
            <a:r>
              <a:rPr lang="en-US" altLang="en-US" dirty="0">
                <a:sym typeface="Symbol" panose="05050102010706020507" pitchFamily="18" charset="2"/>
              </a:rPr>
              <a:t> B, ~</a:t>
            </a:r>
            <a:r>
              <a:rPr lang="en-US" altLang="en-US" dirty="0" smtClean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 smtClean="0"/>
              <a:t>A</a:t>
            </a:r>
            <a:endParaRPr lang="en-US" altLang="en-US" dirty="0"/>
          </a:p>
          <a:p>
            <a:pPr lvl="1">
              <a:buFontTx/>
              <a:buNone/>
            </a:pPr>
            <a:endParaRPr lang="en-US" alt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6244" y="3678128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single rule </a:t>
            </a:r>
          </a:p>
          <a:p>
            <a:r>
              <a:rPr lang="en-US" dirty="0" smtClean="0"/>
              <a:t>is sufficient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resolution sound (correct)?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/>
              <a:t>Show is </a:t>
            </a:r>
            <a:r>
              <a:rPr lang="en-US" altLang="en-US" i="1" dirty="0"/>
              <a:t>sound/correct using a truth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resolution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Convert to </a:t>
            </a:r>
            <a:r>
              <a:rPr lang="en-US" b="1" dirty="0"/>
              <a:t>Conjunctive </a:t>
            </a:r>
            <a:r>
              <a:rPr lang="en-US" b="1" dirty="0" smtClean="0"/>
              <a:t>Normal </a:t>
            </a:r>
            <a:r>
              <a:rPr lang="en-US" b="1" dirty="0"/>
              <a:t>F</a:t>
            </a:r>
            <a:r>
              <a:rPr lang="en-US" b="1" dirty="0" smtClean="0"/>
              <a:t>orm (CNF)</a:t>
            </a:r>
          </a:p>
          <a:p>
            <a:pPr lvl="1"/>
            <a:r>
              <a:rPr lang="en-US" dirty="0" smtClean="0"/>
              <a:t>CNF: Knowledgebase (KB) is a </a:t>
            </a:r>
            <a:r>
              <a:rPr lang="en-US" i="1" dirty="0" smtClean="0"/>
              <a:t>conjunction</a:t>
            </a:r>
            <a:r>
              <a:rPr lang="en-US" dirty="0" smtClean="0"/>
              <a:t> of </a:t>
            </a:r>
            <a:r>
              <a:rPr lang="en-US" i="1" dirty="0" smtClean="0"/>
              <a:t>disjunctions</a:t>
            </a:r>
          </a:p>
          <a:p>
            <a:pPr lvl="1"/>
            <a:r>
              <a:rPr lang="en-US" dirty="0" smtClean="0"/>
              <a:t>Example: (A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 smtClean="0"/>
              <a:t> B) </a:t>
            </a:r>
            <a:r>
              <a:rPr lang="en-US" altLang="en-US" dirty="0" smtClean="0">
                <a:sym typeface="Symbol" panose="05050102010706020507" pitchFamily="18" charset="2"/>
              </a:rPr>
              <a:t> (A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 smtClean="0">
                <a:sym typeface="Symbol" panose="05050102010706020507" pitchFamily="18" charset="2"/>
              </a:rPr>
              <a:t> ~C)  (~B </a:t>
            </a:r>
            <a:r>
              <a:rPr lang="en-US" altLang="en-US" dirty="0">
                <a:sym typeface="Symbol" panose="05050102010706020507" pitchFamily="18" charset="2"/>
              </a:rPr>
              <a:t> </a:t>
            </a:r>
            <a:r>
              <a:rPr lang="en-US" altLang="en-US" dirty="0" smtClean="0">
                <a:sym typeface="Symbol" panose="05050102010706020507" pitchFamily="18" charset="2"/>
              </a:rPr>
              <a:t>~C)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KB can then be represented as a list of </a:t>
            </a:r>
            <a:r>
              <a:rPr lang="en-US" altLang="en-US" i="1" dirty="0" smtClean="0">
                <a:sym typeface="Symbol" panose="05050102010706020507" pitchFamily="18" charset="2"/>
              </a:rPr>
              <a:t>conjunctions</a:t>
            </a:r>
            <a:r>
              <a:rPr lang="en-US" altLang="en-US" dirty="0" smtClean="0">
                <a:sym typeface="Symbol" panose="05050102010706020507" pitchFamily="18" charset="2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</a:t>
            </a:r>
            <a:r>
              <a:rPr lang="en-US" dirty="0" smtClean="0"/>
              <a:t>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 smtClean="0">
                <a:sym typeface="Symbol" panose="05050102010706020507" pitchFamily="18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 ~</a:t>
            </a:r>
            <a:r>
              <a:rPr lang="en-US" altLang="en-US" dirty="0" smtClean="0">
                <a:sym typeface="Symbol" panose="05050102010706020507" pitchFamily="18" charset="2"/>
              </a:rPr>
              <a:t>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 smtClean="0">
                <a:sym typeface="Symbol" panose="05050102010706020507" pitchFamily="18" charset="2"/>
              </a:rPr>
              <a:t>~</a:t>
            </a:r>
            <a:r>
              <a:rPr lang="en-US" altLang="en-US" dirty="0">
                <a:sym typeface="Symbol" panose="05050102010706020507" pitchFamily="18" charset="2"/>
              </a:rPr>
              <a:t>B  ~</a:t>
            </a:r>
            <a:r>
              <a:rPr lang="en-US" altLang="en-US" dirty="0" smtClean="0">
                <a:sym typeface="Symbol" panose="05050102010706020507" pitchFamily="18" charset="2"/>
              </a:rPr>
              <a:t>C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 smtClean="0">
              <a:sym typeface="Symbol" panose="05050102010706020507" pitchFamily="18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CNF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Eliminate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Eliminate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Move ~ (negation) inwards</a:t>
                </a:r>
              </a:p>
              <a:p>
                <a:pPr lvl="1"/>
                <a:r>
                  <a:rPr lang="en-US" dirty="0" err="1" smtClean="0"/>
                  <a:t>DeMorgan’s</a:t>
                </a:r>
                <a:r>
                  <a:rPr lang="en-US" dirty="0" smtClean="0"/>
                  <a:t> laws and double negation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Distribute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dirty="0" smtClean="0"/>
                  <a:t>over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Distributive property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2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Knowledge Representation Languages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popular knowledge representation systems are equivalent to (or a subset of)</a:t>
            </a:r>
          </a:p>
          <a:p>
            <a:pPr lvl="1"/>
            <a:r>
              <a:rPr lang="en-US" altLang="en-US" dirty="0"/>
              <a:t>Logic </a:t>
            </a:r>
          </a:p>
          <a:p>
            <a:pPr lvl="2"/>
            <a:r>
              <a:rPr lang="en-US" altLang="en-US" dirty="0"/>
              <a:t>Either Propositional Logic </a:t>
            </a:r>
          </a:p>
          <a:p>
            <a:pPr lvl="2"/>
            <a:r>
              <a:rPr lang="en-US" altLang="en-US" dirty="0"/>
              <a:t>Or Predicate Calculus</a:t>
            </a:r>
          </a:p>
          <a:p>
            <a:pPr lvl="1"/>
            <a:r>
              <a:rPr lang="en-US" altLang="en-US" dirty="0"/>
              <a:t>Probability </a:t>
            </a:r>
            <a:r>
              <a:rPr lang="en-US" altLang="en-US" dirty="0" smtClean="0"/>
              <a:t>Theory</a:t>
            </a:r>
          </a:p>
          <a:p>
            <a:pPr lvl="2"/>
            <a:r>
              <a:rPr lang="en-US" altLang="en-US" dirty="0" smtClean="0"/>
              <a:t>E.g.,: Bayesian networks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en-US"/>
              <a:t>© Daniel S. Weld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fld id="{9800239D-E67C-4173-B8EA-419CCF3A9B74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3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CNF: Eliminate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is equivalent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1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CNF: Dealing with parentheses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laws</a:t>
            </a:r>
          </a:p>
          <a:p>
            <a:pPr marL="457200" lvl="1" indent="0">
              <a:buNone/>
            </a:pPr>
            <a:r>
              <a:rPr lang="en-US" dirty="0" smtClean="0"/>
              <a:t>~(A </a:t>
            </a:r>
            <a:r>
              <a:rPr lang="en-US" altLang="en-US" dirty="0">
                <a:sym typeface="Symbol" panose="05050102010706020507" pitchFamily="18" charset="2"/>
              </a:rPr>
              <a:t> </a:t>
            </a:r>
            <a:r>
              <a:rPr lang="en-US" dirty="0" smtClean="0"/>
              <a:t>B) </a:t>
            </a:r>
            <a:r>
              <a:rPr lang="en-US" dirty="0" smtClean="0">
                <a:sym typeface="Symbol" panose="05050102010706020507" pitchFamily="18" charset="2"/>
              </a:rPr>
              <a:t>≡ ~A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dirty="0" smtClean="0">
                <a:sym typeface="Symbol" panose="05050102010706020507" pitchFamily="18" charset="2"/>
              </a:rPr>
              <a:t> ~B</a:t>
            </a:r>
          </a:p>
          <a:p>
            <a:pPr marL="457200" lvl="1" indent="0">
              <a:buNone/>
            </a:pPr>
            <a:r>
              <a:rPr lang="en-US" dirty="0" smtClean="0"/>
              <a:t>~(</a:t>
            </a:r>
            <a:r>
              <a:rPr 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 </a:t>
            </a:r>
            <a:r>
              <a:rPr lang="en-US" dirty="0"/>
              <a:t>B) </a:t>
            </a:r>
            <a:r>
              <a:rPr lang="en-US" dirty="0">
                <a:sym typeface="Symbol" panose="05050102010706020507" pitchFamily="18" charset="2"/>
              </a:rPr>
              <a:t>≡ ~A </a:t>
            </a:r>
            <a:r>
              <a:rPr lang="en-US" altLang="en-US" dirty="0">
                <a:sym typeface="Symbol" panose="05050102010706020507" pitchFamily="18" charset="2"/>
              </a:rPr>
              <a:t> </a:t>
            </a:r>
            <a:r>
              <a:rPr lang="en-US" dirty="0" smtClean="0">
                <a:sym typeface="Symbol" panose="05050102010706020507" pitchFamily="18" charset="2"/>
              </a:rPr>
              <a:t>~B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Distributive property</a:t>
            </a:r>
          </a:p>
          <a:p>
            <a:pPr marL="457200" lvl="1" indent="0">
              <a:buNone/>
            </a:pPr>
            <a:r>
              <a:rPr lang="en-US" dirty="0"/>
              <a:t>(A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dirty="0"/>
              <a:t>B)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C ≡ </a:t>
            </a:r>
            <a:r>
              <a:rPr lang="en-US" dirty="0" smtClean="0">
                <a:sym typeface="Symbol" panose="05050102010706020507" pitchFamily="18" charset="2"/>
              </a:rPr>
              <a:t>(A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 smtClean="0">
                <a:sym typeface="Symbol" panose="05050102010706020507" pitchFamily="18" charset="2"/>
              </a:rPr>
              <a:t> C)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dirty="0" smtClean="0">
                <a:sym typeface="Symbol" panose="05050102010706020507" pitchFamily="18" charset="2"/>
              </a:rPr>
              <a:t> (B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>
                <a:sym typeface="Symbol" panose="05050102010706020507" pitchFamily="18" charset="2"/>
              </a:rPr>
              <a:t> C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8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convert to 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~(~P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 smtClean="0"/>
              <a:t> Q)</a:t>
            </a:r>
          </a:p>
          <a:p>
            <a:r>
              <a:rPr lang="en-US" dirty="0" smtClean="0"/>
              <a:t>~(~</a:t>
            </a:r>
            <a:r>
              <a:rPr lang="en-US" dirty="0"/>
              <a:t>P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Q</a:t>
            </a:r>
            <a:r>
              <a:rPr lang="en-US" dirty="0" smtClean="0"/>
              <a:t>)</a:t>
            </a:r>
            <a:r>
              <a:rPr lang="en-US" altLang="en-US" dirty="0">
                <a:sym typeface="Symbol" panose="05050102010706020507" pitchFamily="18" charset="2"/>
              </a:rPr>
              <a:t> </a:t>
            </a:r>
            <a:r>
              <a:rPr lang="en-US" dirty="0"/>
              <a:t> </a:t>
            </a:r>
            <a:r>
              <a:rPr lang="en-US" dirty="0" smtClean="0"/>
              <a:t>R</a:t>
            </a:r>
          </a:p>
          <a:p>
            <a:r>
              <a:rPr lang="en-US" dirty="0" smtClean="0"/>
              <a:t>(P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8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convert to 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~(~P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 smtClean="0"/>
              <a:t> Q)</a:t>
            </a:r>
          </a:p>
          <a:p>
            <a:pPr lvl="1"/>
            <a:r>
              <a:rPr lang="en-US" dirty="0" smtClean="0"/>
              <a:t>~~P </a:t>
            </a:r>
            <a:r>
              <a:rPr lang="en-US" altLang="en-US" dirty="0" smtClean="0">
                <a:sym typeface="Symbol" panose="05050102010706020507" pitchFamily="18" charset="2"/>
              </a:rPr>
              <a:t> ~Q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P </a:t>
            </a:r>
            <a:r>
              <a:rPr lang="en-US" altLang="en-US" dirty="0" smtClean="0">
                <a:sym typeface="Symbol" panose="05050102010706020507" pitchFamily="18" charset="2"/>
              </a:rPr>
              <a:t> ~Q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~Q</a:t>
            </a:r>
            <a:endParaRPr lang="en-US" dirty="0" smtClean="0"/>
          </a:p>
          <a:p>
            <a:r>
              <a:rPr lang="en-US" dirty="0"/>
              <a:t>~(~P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Q</a:t>
            </a:r>
            <a:r>
              <a:rPr lang="en-US" dirty="0" smtClean="0"/>
              <a:t>)</a:t>
            </a:r>
            <a:r>
              <a:rPr lang="en-US" altLang="en-US" dirty="0">
                <a:sym typeface="Symbol" panose="05050102010706020507" pitchFamily="18" charset="2"/>
              </a:rPr>
              <a:t> </a:t>
            </a:r>
            <a:r>
              <a:rPr lang="en-US" dirty="0"/>
              <a:t> 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(P </a:t>
            </a:r>
            <a:r>
              <a:rPr lang="en-US" altLang="en-US" dirty="0">
                <a:sym typeface="Symbol" panose="05050102010706020507" pitchFamily="18" charset="2"/>
              </a:rPr>
              <a:t> ~</a:t>
            </a:r>
            <a:r>
              <a:rPr lang="en-US" altLang="en-US" dirty="0" smtClean="0">
                <a:sym typeface="Symbol" panose="05050102010706020507" pitchFamily="18" charset="2"/>
              </a:rPr>
              <a:t>Q)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R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dirty="0" smtClean="0"/>
              <a:t>(P</a:t>
            </a:r>
            <a:r>
              <a:rPr lang="en-US" altLang="en-US" dirty="0">
                <a:sym typeface="Symbol" panose="05050102010706020507" pitchFamily="18" charset="2"/>
              </a:rPr>
              <a:t> </a:t>
            </a:r>
            <a:r>
              <a:rPr lang="en-US" dirty="0"/>
              <a:t> </a:t>
            </a:r>
            <a:r>
              <a:rPr lang="en-US" dirty="0" smtClean="0"/>
              <a:t>R) </a:t>
            </a:r>
            <a:r>
              <a:rPr lang="en-US" altLang="en-US" dirty="0" smtClean="0">
                <a:sym typeface="Symbol" panose="05050102010706020507" pitchFamily="18" charset="2"/>
              </a:rPr>
              <a:t> (~Q</a:t>
            </a:r>
            <a:r>
              <a:rPr lang="en-US" altLang="en-US" dirty="0">
                <a:sym typeface="Symbol" panose="05050102010706020507" pitchFamily="18" charset="2"/>
              </a:rPr>
              <a:t> </a:t>
            </a:r>
            <a:r>
              <a:rPr lang="en-US" dirty="0"/>
              <a:t> </a:t>
            </a:r>
            <a:r>
              <a:rPr lang="en-US" dirty="0" smtClean="0"/>
              <a:t>R)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altLang="en-US" dirty="0">
                <a:sym typeface="Symbol" panose="05050102010706020507" pitchFamily="18" charset="2"/>
              </a:rPr>
              <a:t> </a:t>
            </a:r>
            <a:r>
              <a:rPr lang="en-US" dirty="0"/>
              <a:t> </a:t>
            </a:r>
            <a:r>
              <a:rPr lang="en-US" dirty="0" smtClean="0"/>
              <a:t>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~Q </a:t>
            </a:r>
            <a:r>
              <a:rPr lang="en-US" dirty="0"/>
              <a:t> R</a:t>
            </a:r>
          </a:p>
          <a:p>
            <a:r>
              <a:rPr lang="en-US" dirty="0" smtClean="0"/>
              <a:t>(P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Resolution Refutation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Premise (KB) </a:t>
            </a:r>
            <a:r>
              <a:rPr lang="en-US" altLang="en-US" dirty="0" smtClean="0">
                <a:sym typeface="Symbol" panose="05050102010706020507" pitchFamily="18" charset="2"/>
              </a:rPr>
              <a:t> Conclusion (</a:t>
            </a:r>
            <a:r>
              <a:rPr lang="en-US" altLang="en-US" dirty="0" smtClean="0"/>
              <a:t>α)</a:t>
            </a:r>
            <a:r>
              <a:rPr lang="en-US" altLang="en-US" dirty="0" smtClean="0">
                <a:sym typeface="Symbol" panose="05050102010706020507" pitchFamily="18" charset="2"/>
              </a:rPr>
              <a:t>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all </a:t>
            </a:r>
            <a:r>
              <a:rPr lang="en-US" dirty="0"/>
              <a:t>premise </a:t>
            </a:r>
            <a:r>
              <a:rPr lang="en-US" dirty="0" smtClean="0"/>
              <a:t>sentences (KB) to CNF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the </a:t>
            </a:r>
            <a:r>
              <a:rPr lang="en-US" i="1" dirty="0" smtClean="0"/>
              <a:t>negated</a:t>
            </a:r>
            <a:r>
              <a:rPr lang="en-US" dirty="0" smtClean="0"/>
              <a:t> 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Repeatedly apply rule of resolution until</a:t>
            </a:r>
          </a:p>
          <a:p>
            <a:pPr lvl="1"/>
            <a:r>
              <a:rPr lang="en-US" dirty="0" smtClean="0"/>
              <a:t>Derive FALSE (contradiction): Conclusion is </a:t>
            </a:r>
            <a:r>
              <a:rPr lang="en-US" b="1" dirty="0" smtClean="0"/>
              <a:t>valid</a:t>
            </a:r>
          </a:p>
          <a:p>
            <a:pPr lvl="1"/>
            <a:r>
              <a:rPr lang="en-US" dirty="0" smtClean="0"/>
              <a:t>Can’t apply any more: Conclusion </a:t>
            </a:r>
            <a:r>
              <a:rPr lang="en-US" b="1" dirty="0" smtClean="0"/>
              <a:t>cannot be proved</a:t>
            </a:r>
          </a:p>
          <a:p>
            <a:r>
              <a:rPr lang="en-US" dirty="0" smtClean="0"/>
              <a:t>Proof by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071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Proof by contradiction, i.e., show </a:t>
            </a:r>
            <a:r>
              <a:rPr lang="en-US" altLang="en-US" sz="2400" i="1" dirty="0"/>
              <a:t>KB</a:t>
            </a:r>
            <a:r>
              <a:rPr lang="en-US" altLang="en-US" sz="2400" dirty="0">
                <a:sym typeface="Symbol" panose="05050102010706020507" pitchFamily="18" charset="2"/>
              </a:rPr>
              <a:t></a:t>
            </a:r>
            <a:r>
              <a:rPr lang="en-US" altLang="en-US" sz="2400" dirty="0"/>
              <a:t>α </a:t>
            </a:r>
            <a:r>
              <a:rPr lang="en-US" altLang="en-US" sz="2400" dirty="0" smtClean="0"/>
              <a:t>is </a:t>
            </a:r>
            <a:r>
              <a:rPr lang="en-US" altLang="en-US" sz="2400" dirty="0" err="1" smtClean="0"/>
              <a:t>unsatisfiable</a:t>
            </a:r>
            <a:r>
              <a:rPr lang="en-US" altLang="en-US" sz="2400" dirty="0"/>
              <a:t>
Resolution is sound and </a:t>
            </a:r>
            <a:r>
              <a:rPr lang="en-US" altLang="en-US" sz="2400" dirty="0" smtClean="0"/>
              <a:t>complete for </a:t>
            </a:r>
            <a:r>
              <a:rPr lang="en-US" altLang="en-US" sz="2400" dirty="0"/>
              <a:t>propositional logic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 t="28125" r="5469" b="32292"/>
          <a:stretch>
            <a:fillRect/>
          </a:stretch>
        </p:blipFill>
        <p:spPr bwMode="auto">
          <a:xfrm>
            <a:off x="2368731" y="2820988"/>
            <a:ext cx="777240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6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/>
              <a:t>KB</a:t>
            </a:r>
            <a:r>
              <a:rPr lang="en-US" altLang="en-US" dirty="0"/>
              <a:t> = (B</a:t>
            </a:r>
            <a:r>
              <a:rPr lang="en-US" altLang="en-US" baseline="-25000" dirty="0"/>
              <a:t>1,1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</a:t>
            </a:r>
            <a:r>
              <a:rPr lang="en-US" altLang="en-US" dirty="0"/>
              <a:t> (P</a:t>
            </a:r>
            <a:r>
              <a:rPr lang="en-US" altLang="en-US" baseline="-25000" dirty="0"/>
              <a:t>1,2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P</a:t>
            </a:r>
            <a:r>
              <a:rPr lang="en-US" altLang="en-US" baseline="-25000" dirty="0"/>
              <a:t>2,1</a:t>
            </a:r>
            <a:r>
              <a:rPr lang="en-US" altLang="en-US" dirty="0"/>
              <a:t>)) </a:t>
            </a:r>
            <a:r>
              <a:rPr lang="en-US" altLang="en-US" dirty="0">
                <a:sym typeface="Symbol" panose="05050102010706020507" pitchFamily="18" charset="2"/>
              </a:rPr>
              <a:t></a:t>
            </a:r>
            <a:r>
              <a:rPr lang="en-US" altLang="en-US" dirty="0"/>
              <a:t> B</a:t>
            </a:r>
            <a:r>
              <a:rPr lang="en-US" altLang="en-US" baseline="-25000" dirty="0"/>
              <a:t>1,1 </a:t>
            </a:r>
            <a:endParaRPr lang="en-US" altLang="en-US" baseline="-25000" dirty="0" smtClean="0"/>
          </a:p>
          <a:p>
            <a:r>
              <a:rPr lang="en-US" altLang="en-US" dirty="0" smtClean="0"/>
              <a:t>α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dirty="0" smtClean="0"/>
              <a:t>P</a:t>
            </a:r>
            <a:r>
              <a:rPr lang="en-US" altLang="en-US" baseline="-25000" dirty="0" smtClean="0"/>
              <a:t>1,2</a:t>
            </a:r>
            <a:endParaRPr lang="en-US" altLang="en-US" dirty="0"/>
          </a:p>
        </p:txBody>
      </p:sp>
      <p:pic>
        <p:nvPicPr>
          <p:cNvPr id="40964" name="Picture 4" descr="wumpus-re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566" y="4347755"/>
            <a:ext cx="80105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4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3228703" cy="4486275"/>
          </a:xfrm>
        </p:spPr>
        <p:txBody>
          <a:bodyPr/>
          <a:lstStyle/>
          <a:p>
            <a:r>
              <a:rPr lang="en-US" dirty="0" smtClean="0"/>
              <a:t>Premise:</a:t>
            </a:r>
          </a:p>
          <a:p>
            <a:pPr marL="457200" lvl="1" indent="0">
              <a:buNone/>
            </a:pPr>
            <a:r>
              <a:rPr lang="en-US" dirty="0" smtClean="0"/>
              <a:t>P </a:t>
            </a:r>
            <a:r>
              <a:rPr lang="en-US" altLang="en-US" dirty="0" smtClean="0">
                <a:sym typeface="Symbol" panose="05050102010706020507" pitchFamily="18" charset="2"/>
              </a:rPr>
              <a:t> Q</a:t>
            </a:r>
          </a:p>
          <a:p>
            <a:pPr marL="457200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P </a:t>
            </a:r>
            <a:r>
              <a:rPr lang="en-US" altLang="en-US" dirty="0" smtClean="0">
                <a:sym typeface="Symbol" panose="05050102010706020507" pitchFamily="18" charset="2"/>
              </a:rPr>
              <a:t> R</a:t>
            </a:r>
          </a:p>
          <a:p>
            <a:pPr marL="457200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ym typeface="Symbol" panose="05050102010706020507" pitchFamily="18" charset="2"/>
              </a:rPr>
              <a:t>R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Prove:</a:t>
            </a: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35286" y="1690687"/>
            <a:ext cx="3520440" cy="4486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 </a:t>
            </a:r>
            <a:r>
              <a:rPr lang="en-US" altLang="en-US" dirty="0" smtClean="0">
                <a:sym typeface="Symbol" panose="05050102010706020507" pitchFamily="18" charset="2"/>
              </a:rPr>
              <a:t> Q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~P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 smtClean="0">
                <a:sym typeface="Symbol" panose="05050102010706020507" pitchFamily="18" charset="2"/>
              </a:rPr>
              <a:t> 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~Q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 smtClean="0">
                <a:sym typeface="Symbol" panose="05050102010706020507" pitchFamily="18" charset="2"/>
              </a:rPr>
              <a:t> 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~R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  </a:t>
            </a:r>
            <a:r>
              <a:rPr lang="en-US" altLang="en-US" dirty="0" smtClean="0">
                <a:sym typeface="Symbol" panose="05050102010706020507" pitchFamily="18" charset="2"/>
              </a:rPr>
              <a:t>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Resolution on 1,2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Resolution on </a:t>
            </a:r>
            <a:r>
              <a:rPr lang="en-US" dirty="0" smtClean="0">
                <a:sym typeface="Symbol" panose="05050102010706020507" pitchFamily="18" charset="2"/>
              </a:rPr>
              <a:t>3,5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FALSE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Resolution on 4</a:t>
            </a:r>
            <a:r>
              <a:rPr lang="en-US" dirty="0" smtClean="0">
                <a:sym typeface="Symbol" panose="05050102010706020507" pitchFamily="18" charset="2"/>
              </a:rPr>
              <a:t>,6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Premise:</a:t>
            </a:r>
          </a:p>
          <a:p>
            <a:pPr marL="457200" lvl="1" indent="0">
              <a:buNone/>
            </a:pPr>
            <a:r>
              <a:rPr lang="en-US" dirty="0" smtClean="0"/>
              <a:t>P </a:t>
            </a:r>
            <a:r>
              <a:rPr lang="en-US" altLang="en-US" dirty="0" smtClean="0">
                <a:sym typeface="Symbol" panose="05050102010706020507" pitchFamily="18" charset="2"/>
              </a:rPr>
              <a:t> Q</a:t>
            </a:r>
          </a:p>
          <a:p>
            <a:pPr marL="457200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P </a:t>
            </a:r>
            <a:r>
              <a:rPr lang="en-US" altLang="en-US" dirty="0" smtClean="0">
                <a:sym typeface="Symbol" panose="05050102010706020507" pitchFamily="18" charset="2"/>
              </a:rPr>
              <a:t> R</a:t>
            </a:r>
          </a:p>
          <a:p>
            <a:pPr marL="457200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ym typeface="Symbol" panose="05050102010706020507" pitchFamily="18" charset="2"/>
              </a:rPr>
              <a:t>R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Prove:</a:t>
            </a:r>
          </a:p>
          <a:p>
            <a:pPr marL="457200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~R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 smtClean="0"/>
              <a:t>Given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 </a:t>
            </a:r>
            <a:r>
              <a:rPr lang="pt-BR" dirty="0"/>
              <a:t>→( </a:t>
            </a:r>
            <a:r>
              <a:rPr lang="pt-BR" dirty="0" smtClean="0"/>
              <a:t>Q→R) </a:t>
            </a:r>
          </a:p>
          <a:p>
            <a:pPr lvl="1"/>
            <a:r>
              <a:rPr lang="pt-BR" dirty="0" smtClean="0"/>
              <a:t>Q</a:t>
            </a:r>
          </a:p>
          <a:p>
            <a:r>
              <a:rPr lang="pt-BR" dirty="0" smtClean="0"/>
              <a:t>Does this follow?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 </a:t>
            </a:r>
            <a:r>
              <a:rPr lang="pt-BR" dirty="0"/>
              <a:t>→ </a:t>
            </a:r>
            <a:r>
              <a:rPr lang="pt-BR" dirty="0" smtClean="0"/>
              <a:t>R</a:t>
            </a:r>
            <a:endParaRPr lang="pt-BR" dirty="0"/>
          </a:p>
          <a:p>
            <a:r>
              <a:rPr lang="en-US" dirty="0" smtClean="0"/>
              <a:t>Use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4x4 grid world</a:t>
            </a:r>
          </a:p>
          <a:p>
            <a:r>
              <a:rPr lang="en-US" dirty="0" smtClean="0"/>
              <a:t>In </a:t>
            </a:r>
            <a:r>
              <a:rPr lang="en-US" dirty="0"/>
              <a:t>the squares </a:t>
            </a:r>
            <a:r>
              <a:rPr lang="en-US" dirty="0" smtClean="0"/>
              <a:t>adjacent </a:t>
            </a:r>
            <a:r>
              <a:rPr lang="en-US" dirty="0"/>
              <a:t>to the </a:t>
            </a:r>
            <a:r>
              <a:rPr lang="en-US" dirty="0" err="1"/>
              <a:t>w</a:t>
            </a:r>
            <a:r>
              <a:rPr lang="en-US" dirty="0" err="1" smtClean="0"/>
              <a:t>umpus</a:t>
            </a:r>
            <a:r>
              <a:rPr lang="en-US" dirty="0"/>
              <a:t>, </a:t>
            </a:r>
            <a:r>
              <a:rPr lang="en-US" dirty="0" smtClean="0"/>
              <a:t>you will get a stench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 square </a:t>
            </a:r>
            <a:r>
              <a:rPr lang="en-US" dirty="0" smtClean="0"/>
              <a:t>adjacent </a:t>
            </a:r>
            <a:r>
              <a:rPr lang="en-US" dirty="0"/>
              <a:t>to a pit, </a:t>
            </a:r>
            <a:r>
              <a:rPr lang="en-US" dirty="0" smtClean="0"/>
              <a:t>you will feel a breeze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 square where the gold is, </a:t>
            </a:r>
            <a:r>
              <a:rPr lang="en-US" dirty="0" smtClean="0"/>
              <a:t>you will see a glitter</a:t>
            </a:r>
            <a:endParaRPr lang="en-US" dirty="0"/>
          </a:p>
          <a:p>
            <a:r>
              <a:rPr lang="en-US" dirty="0" smtClean="0"/>
              <a:t>You die if you enter </a:t>
            </a:r>
            <a:r>
              <a:rPr lang="en-US" dirty="0"/>
              <a:t>a </a:t>
            </a:r>
            <a:r>
              <a:rPr lang="en-US" dirty="0" smtClean="0"/>
              <a:t>square containing </a:t>
            </a:r>
            <a:r>
              <a:rPr lang="en-US" dirty="0"/>
              <a:t>a pit or a </a:t>
            </a:r>
            <a:r>
              <a:rPr lang="en-US" dirty="0" err="1" smtClean="0"/>
              <a:t>wumpus</a:t>
            </a:r>
            <a:endParaRPr lang="en-US" dirty="0" smtClean="0"/>
          </a:p>
          <a:p>
            <a:r>
              <a:rPr lang="en-US" dirty="0" smtClean="0"/>
              <a:t>You can move one step in any direction</a:t>
            </a:r>
          </a:p>
          <a:p>
            <a:r>
              <a:rPr lang="en-US" dirty="0" smtClean="0"/>
              <a:t>Start from (1,1)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Move through the grid to get the gold without getting killed (by either the </a:t>
            </a:r>
            <a:r>
              <a:rPr lang="en-US" dirty="0" err="1" smtClean="0"/>
              <a:t>wumpus</a:t>
            </a:r>
            <a:r>
              <a:rPr lang="en-US" dirty="0" smtClean="0"/>
              <a:t> or pit)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9700"/>
                <a:ext cx="10515600" cy="4767263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tabLst>
                    <a:tab pos="2060575" algn="l"/>
                  </a:tabLst>
                </a:pPr>
                <a:r>
                  <a:rPr lang="en-US" altLang="en-US" dirty="0" smtClean="0"/>
                  <a:t>Premises (given)</a:t>
                </a:r>
              </a:p>
              <a:p>
                <a:pPr lvl="1"/>
                <a:r>
                  <a:rPr lang="pt-BR" dirty="0"/>
                  <a:t>P</a:t>
                </a:r>
                <a:r>
                  <a:rPr lang="pt-BR" dirty="0" smtClean="0"/>
                  <a:t> </a:t>
                </a:r>
                <a:r>
                  <a:rPr lang="pt-BR" dirty="0"/>
                  <a:t>→( </a:t>
                </a:r>
                <a:r>
                  <a:rPr lang="pt-BR" dirty="0" smtClean="0"/>
                  <a:t>Q→R) </a:t>
                </a:r>
              </a:p>
              <a:p>
                <a:pPr lvl="2"/>
                <a:r>
                  <a:rPr lang="pt-BR" dirty="0" smtClean="0"/>
                  <a:t>~Pv(Q</a:t>
                </a:r>
                <a:r>
                  <a:rPr lang="pt-BR" dirty="0"/>
                  <a:t> →</a:t>
                </a:r>
                <a:r>
                  <a:rPr lang="pt-BR" dirty="0" smtClean="0"/>
                  <a:t>R)</a:t>
                </a:r>
              </a:p>
              <a:p>
                <a:pPr lvl="2"/>
                <a:r>
                  <a:rPr lang="pt-BR" dirty="0" smtClean="0"/>
                  <a:t>~Pv(~QvR)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pt-BR" dirty="0" smtClean="0"/>
                  <a:t>~P v ~Q v R</a:t>
                </a:r>
              </a:p>
              <a:p>
                <a:pPr lvl="1"/>
                <a:r>
                  <a:rPr lang="pt-BR" dirty="0" smtClean="0"/>
                  <a:t>Q</a:t>
                </a:r>
              </a:p>
              <a:p>
                <a:pPr lvl="2"/>
                <a:r>
                  <a:rPr lang="pt-BR" dirty="0" smtClean="0"/>
                  <a:t>Already in CNF</a:t>
                </a:r>
              </a:p>
              <a:p>
                <a:r>
                  <a:rPr lang="pt-BR" dirty="0" smtClean="0"/>
                  <a:t>Negated conclusion</a:t>
                </a:r>
              </a:p>
              <a:p>
                <a:pPr lvl="1"/>
                <a:r>
                  <a:rPr lang="pt-BR" dirty="0" smtClean="0"/>
                  <a:t>~(P </a:t>
                </a:r>
                <a:r>
                  <a:rPr lang="pt-BR" dirty="0"/>
                  <a:t>→ </a:t>
                </a:r>
                <a:r>
                  <a:rPr lang="pt-BR" dirty="0" smtClean="0"/>
                  <a:t>R)</a:t>
                </a:r>
              </a:p>
              <a:p>
                <a:pPr lvl="2"/>
                <a:r>
                  <a:rPr lang="pt-BR" dirty="0" smtClean="0"/>
                  <a:t>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pt-BR" dirty="0" smtClean="0"/>
                  <a:t>P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~P v ~Q v </a:t>
                </a:r>
                <a:r>
                  <a:rPr lang="pt-BR" dirty="0" smtClean="0"/>
                  <a:t>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Q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P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~P </a:t>
                </a:r>
                <a:r>
                  <a:rPr lang="pt-BR" dirty="0" smtClean="0"/>
                  <a:t>v R (resolving 1,2)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R</a:t>
                </a:r>
                <a:r>
                  <a:rPr lang="pt-BR" dirty="0"/>
                  <a:t> (resolving </a:t>
                </a:r>
                <a:r>
                  <a:rPr lang="pt-BR" dirty="0" smtClean="0"/>
                  <a:t>3,5)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FALSE (resolving 4,6)</a:t>
                </a:r>
              </a:p>
              <a:p>
                <a:pPr marL="0" indent="0">
                  <a:buNone/>
                </a:pPr>
                <a:r>
                  <a:rPr lang="pt-BR" dirty="0" smtClean="0"/>
                  <a:t>Thus, the conclusion </a:t>
                </a:r>
                <a:r>
                  <a:rPr lang="pt-BR" dirty="0"/>
                  <a:t>P → </a:t>
                </a:r>
                <a:r>
                  <a:rPr lang="pt-BR" dirty="0" smtClean="0"/>
                  <a:t>R is valid</a:t>
                </a:r>
                <a:endParaRPr lang="pt-BR" dirty="0"/>
              </a:p>
              <a:p>
                <a:pPr marL="514350" indent="-514350">
                  <a:buFont typeface="+mj-lt"/>
                  <a:buAutoNum type="arabicPeriod"/>
                </a:pPr>
                <a:endParaRPr lang="pt-BR" dirty="0"/>
              </a:p>
              <a:p>
                <a:pPr marL="514350" indent="-514350">
                  <a:buFont typeface="+mj-lt"/>
                  <a:buAutoNum type="arabicPeriod"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9700"/>
                <a:ext cx="10515600" cy="4767263"/>
              </a:xfrm>
              <a:blipFill>
                <a:blip r:embed="rId2"/>
                <a:stretch>
                  <a:fillRect l="-290" t="-1407" b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5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Resolution Refutation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answer is always correct </a:t>
            </a:r>
            <a:endParaRPr lang="en-US" dirty="0" smtClean="0"/>
          </a:p>
          <a:p>
            <a:r>
              <a:rPr lang="en-US" dirty="0" smtClean="0"/>
              <a:t>Complete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always generates an answer </a:t>
            </a:r>
          </a:p>
        </p:txBody>
      </p:sp>
    </p:spTree>
    <p:extLst>
      <p:ext uri="{BB962C8B-B14F-4D97-AF65-F5344CB8AC3E}">
        <p14:creationId xmlns:p14="http://schemas.microsoft.com/office/powerpoint/2010/main" val="40075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every application of resolution is needed</a:t>
            </a:r>
          </a:p>
          <a:p>
            <a:r>
              <a:rPr lang="en-US" dirty="0"/>
              <a:t>Unit </a:t>
            </a:r>
            <a:r>
              <a:rPr lang="en-US" dirty="0" smtClean="0"/>
              <a:t>preference</a:t>
            </a:r>
          </a:p>
          <a:p>
            <a:pPr lvl="1"/>
            <a:r>
              <a:rPr lang="en-US" dirty="0" smtClean="0"/>
              <a:t>prefer </a:t>
            </a:r>
            <a:r>
              <a:rPr lang="en-US" dirty="0"/>
              <a:t>a resolution step involving an unit clause (clause with one literal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Produces </a:t>
            </a:r>
            <a:r>
              <a:rPr lang="en-US" dirty="0"/>
              <a:t>a shorter </a:t>
            </a:r>
            <a:r>
              <a:rPr lang="en-US" dirty="0" smtClean="0"/>
              <a:t>clause</a:t>
            </a:r>
          </a:p>
          <a:p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a resolution involving the negated goal or any clause derived from the negated </a:t>
            </a:r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7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4x4 grid world</a:t>
            </a:r>
          </a:p>
          <a:p>
            <a:r>
              <a:rPr lang="en-US" dirty="0" smtClean="0"/>
              <a:t>In </a:t>
            </a:r>
            <a:r>
              <a:rPr lang="en-US" dirty="0"/>
              <a:t>the squares </a:t>
            </a:r>
            <a:r>
              <a:rPr lang="en-US" dirty="0" smtClean="0"/>
              <a:t>adjacent </a:t>
            </a:r>
            <a:r>
              <a:rPr lang="en-US" dirty="0"/>
              <a:t>to the </a:t>
            </a:r>
            <a:r>
              <a:rPr lang="en-US" dirty="0" err="1"/>
              <a:t>w</a:t>
            </a:r>
            <a:r>
              <a:rPr lang="en-US" dirty="0" err="1" smtClean="0"/>
              <a:t>umpus</a:t>
            </a:r>
            <a:r>
              <a:rPr lang="en-US" dirty="0"/>
              <a:t>, </a:t>
            </a:r>
            <a:r>
              <a:rPr lang="en-US" dirty="0" smtClean="0"/>
              <a:t>you will get a stench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 square </a:t>
            </a:r>
            <a:r>
              <a:rPr lang="en-US" dirty="0" smtClean="0"/>
              <a:t>adjacent </a:t>
            </a:r>
            <a:r>
              <a:rPr lang="en-US" dirty="0"/>
              <a:t>to a pit, </a:t>
            </a:r>
            <a:r>
              <a:rPr lang="en-US" dirty="0" smtClean="0"/>
              <a:t>you will feel a breeze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 square where the gold is, </a:t>
            </a:r>
            <a:r>
              <a:rPr lang="en-US" dirty="0" smtClean="0"/>
              <a:t>you will see a glitter</a:t>
            </a:r>
            <a:endParaRPr lang="en-US" dirty="0"/>
          </a:p>
          <a:p>
            <a:r>
              <a:rPr lang="en-US" dirty="0" smtClean="0"/>
              <a:t>You die if you enter </a:t>
            </a:r>
            <a:r>
              <a:rPr lang="en-US" dirty="0"/>
              <a:t>a </a:t>
            </a:r>
            <a:r>
              <a:rPr lang="en-US" dirty="0" smtClean="0"/>
              <a:t>square containing </a:t>
            </a:r>
            <a:r>
              <a:rPr lang="en-US" dirty="0"/>
              <a:t>a pit or a </a:t>
            </a:r>
            <a:r>
              <a:rPr lang="en-US" dirty="0" err="1" smtClean="0"/>
              <a:t>wumpus</a:t>
            </a:r>
            <a:endParaRPr lang="en-US" dirty="0" smtClean="0"/>
          </a:p>
          <a:p>
            <a:r>
              <a:rPr lang="en-US" dirty="0" smtClean="0"/>
              <a:t>You can move one step in any direction</a:t>
            </a:r>
          </a:p>
          <a:p>
            <a:r>
              <a:rPr lang="en-US" dirty="0" smtClean="0"/>
              <a:t>Start from (1,1)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Move through the grid to get the gold without getting killed (by either the </a:t>
            </a:r>
            <a:r>
              <a:rPr lang="en-US" dirty="0" err="1" smtClean="0"/>
              <a:t>wumpus</a:t>
            </a:r>
            <a:r>
              <a:rPr lang="en-US" dirty="0" smtClean="0"/>
              <a:t> or pit)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89" y="893245"/>
            <a:ext cx="6091016" cy="535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world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sense </a:t>
            </a:r>
            <a:r>
              <a:rPr lang="en-US" dirty="0"/>
              <a:t>a stench, then </a:t>
            </a:r>
            <a:r>
              <a:rPr lang="en-US" dirty="0" smtClean="0"/>
              <a:t>you </a:t>
            </a:r>
            <a:r>
              <a:rPr lang="en-US" dirty="0"/>
              <a:t>knows </a:t>
            </a:r>
            <a:r>
              <a:rPr lang="en-US" dirty="0" smtClean="0"/>
              <a:t>the </a:t>
            </a:r>
            <a:r>
              <a:rPr lang="en-US" dirty="0" err="1" smtClean="0"/>
              <a:t>wumpus</a:t>
            </a:r>
            <a:r>
              <a:rPr lang="en-US" dirty="0" smtClean="0"/>
              <a:t> must </a:t>
            </a:r>
            <a:r>
              <a:rPr lang="en-US" dirty="0"/>
              <a:t>be in the front or left or </a:t>
            </a:r>
            <a:r>
              <a:rPr lang="en-US" dirty="0" smtClean="0"/>
              <a:t>right square</a:t>
            </a:r>
            <a:r>
              <a:rPr lang="en-US" dirty="0"/>
              <a:t>.</a:t>
            </a:r>
          </a:p>
          <a:p>
            <a:r>
              <a:rPr lang="en-US" dirty="0" smtClean="0"/>
              <a:t>if you feel </a:t>
            </a:r>
            <a:r>
              <a:rPr lang="en-US" dirty="0"/>
              <a:t>a breeze, then it knows the </a:t>
            </a:r>
            <a:r>
              <a:rPr lang="en-US" dirty="0" smtClean="0"/>
              <a:t>PIT must </a:t>
            </a:r>
            <a:r>
              <a:rPr lang="en-US" dirty="0"/>
              <a:t>be in the front or left or right square.</a:t>
            </a:r>
          </a:p>
          <a:p>
            <a:r>
              <a:rPr lang="en-US" dirty="0" smtClean="0"/>
              <a:t>if no stench and no breeze, </a:t>
            </a:r>
            <a:r>
              <a:rPr lang="en-US" dirty="0"/>
              <a:t>all directly </a:t>
            </a:r>
            <a:r>
              <a:rPr lang="en-US" dirty="0" smtClean="0"/>
              <a:t>adjacent squares </a:t>
            </a:r>
            <a:r>
              <a:rPr lang="en-US" dirty="0"/>
              <a:t>are safe.</a:t>
            </a:r>
          </a:p>
        </p:txBody>
      </p:sp>
    </p:spTree>
    <p:extLst>
      <p:ext uri="{BB962C8B-B14F-4D97-AF65-F5344CB8AC3E}">
        <p14:creationId xmlns:p14="http://schemas.microsoft.com/office/powerpoint/2010/main" val="22108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world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propositional logic system to decide where to move</a:t>
            </a:r>
          </a:p>
          <a:p>
            <a:r>
              <a:rPr lang="en-US" dirty="0" smtClean="0"/>
              <a:t>What symbols?</a:t>
            </a:r>
          </a:p>
        </p:txBody>
      </p:sp>
    </p:spTree>
    <p:extLst>
      <p:ext uri="{BB962C8B-B14F-4D97-AF65-F5344CB8AC3E}">
        <p14:creationId xmlns:p14="http://schemas.microsoft.com/office/powerpoint/2010/main" val="196284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world logic symbols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 smtClean="0"/>
                  <a:t>: pit in 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err="1" smtClean="0"/>
                  <a:t>wumpus</a:t>
                </a:r>
                <a:r>
                  <a:rPr lang="en-US" dirty="0" smtClean="0"/>
                  <a:t> </a:t>
                </a:r>
                <a:r>
                  <a:rPr lang="en-US" dirty="0"/>
                  <a:t>in (</a:t>
                </a:r>
                <a:r>
                  <a:rPr lang="en-US" dirty="0" err="1"/>
                  <a:t>x,y</a:t>
                </a:r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agent perceives breeze in </a:t>
                </a:r>
                <a:r>
                  <a:rPr lang="en-US" dirty="0"/>
                  <a:t>(</a:t>
                </a:r>
                <a:r>
                  <a:rPr lang="en-US" dirty="0" err="1"/>
                  <a:t>x,y</a:t>
                </a:r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: agent perceives </a:t>
                </a:r>
                <a:r>
                  <a:rPr lang="en-US" dirty="0" smtClean="0"/>
                  <a:t>stench in </a:t>
                </a:r>
                <a:r>
                  <a:rPr lang="en-US" dirty="0"/>
                  <a:t>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9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world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propositional logic system to decide where to move</a:t>
            </a:r>
          </a:p>
          <a:p>
            <a:r>
              <a:rPr lang="en-US" dirty="0" smtClean="0"/>
              <a:t>What symbols?</a:t>
            </a:r>
          </a:p>
          <a:p>
            <a:r>
              <a:rPr lang="en-US" dirty="0" smtClean="0"/>
              <a:t>How to represent:</a:t>
            </a:r>
          </a:p>
          <a:p>
            <a:pPr lvl="1"/>
            <a:r>
              <a:rPr lang="en-US" dirty="0"/>
              <a:t>S11 = None ⇒ S12 = Safe ∧ S21 = Safe</a:t>
            </a:r>
          </a:p>
        </p:txBody>
      </p:sp>
    </p:spTree>
    <p:extLst>
      <p:ext uri="{BB962C8B-B14F-4D97-AF65-F5344CB8AC3E}">
        <p14:creationId xmlns:p14="http://schemas.microsoft.com/office/powerpoint/2010/main" val="13634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Inference-based agents in 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agent using propositional logic:
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P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15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 by 4 Wumpus world" title="Wumpus worl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89" y="893245"/>
            <a:ext cx="6091016" cy="535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Inference-based agents in 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agent using propositional logic:
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P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  <a:endParaRPr lang="en-US" altLang="en-US" sz="2800" dirty="0" smtClean="0"/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smtClean="0"/>
              <a:t>Rules for breeze and stench?</a:t>
            </a:r>
            <a:endParaRPr lang="en-US" altLang="en-US" sz="2800" dirty="0"/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0686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Inference-based agents in 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agent using propositional logic:
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P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  <a:endParaRPr lang="en-US" altLang="en-US" sz="2800" dirty="0" smtClean="0"/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smtClean="0"/>
              <a:t>Rules for breeze and stench:</a:t>
            </a:r>
            <a:endParaRPr lang="en-US" altLang="en-US" sz="2800" dirty="0"/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B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(P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S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(W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6045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Inference-based agents in 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agent using propositional logic:
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P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B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(P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S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(W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x-1,y</a:t>
            </a:r>
            <a:r>
              <a:rPr lang="en-US" altLang="en-US" sz="2800" dirty="0" smtClean="0"/>
              <a:t>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smtClean="0"/>
              <a:t>Exactly one </a:t>
            </a:r>
            <a:r>
              <a:rPr lang="en-US" altLang="en-US" sz="2800" dirty="0" err="1" smtClean="0"/>
              <a:t>wumpus</a:t>
            </a:r>
            <a:r>
              <a:rPr lang="en-US" alt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29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Inference-based agents in 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agent using propositional logic:
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P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B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(P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S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(W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x-1,y</a:t>
            </a:r>
            <a:r>
              <a:rPr lang="en-US" altLang="en-US" sz="2800" dirty="0" smtClean="0"/>
              <a:t>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smtClean="0"/>
              <a:t>Exactly one </a:t>
            </a:r>
            <a:r>
              <a:rPr lang="en-US" altLang="en-US" sz="2800" dirty="0" err="1" smtClean="0"/>
              <a:t>wumpus</a:t>
            </a:r>
            <a:r>
              <a:rPr lang="en-US" altLang="en-US" sz="2800" dirty="0" smtClean="0"/>
              <a:t>:</a:t>
            </a:r>
            <a:endParaRPr lang="en-US" altLang="en-US" sz="2800" dirty="0"/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1,2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…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4,4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1,2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1,3</a:t>
            </a:r>
            <a:r>
              <a:rPr lang="en-US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93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Inference-based agents in 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agent using propositional logic:
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P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B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(P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S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(W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1,2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…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4,4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1,2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1,3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/>
              <a:t>…</a:t>
            </a:r>
            <a:r>
              <a:rPr lang="en-US" altLang="en-US" sz="2000" dirty="0"/>
              <a:t>
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ym typeface="Symbol" panose="05050102010706020507" pitchFamily="18" charset="2"/>
              </a:rPr>
              <a:t> </a:t>
            </a:r>
            <a:r>
              <a:rPr lang="en-US" altLang="en-US" sz="2400" dirty="0"/>
              <a:t>64 distinct proposition symbols, 155 </a:t>
            </a:r>
            <a:r>
              <a:rPr lang="en-US" altLang="en-US" sz="2400" dirty="0" smtClean="0"/>
              <a:t>sentences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53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reasoning into a Sony </a:t>
            </a:r>
            <a:r>
              <a:rPr lang="en-US" dirty="0" err="1"/>
              <a:t>Aibo</a:t>
            </a:r>
            <a:r>
              <a:rPr lang="en-US" dirty="0"/>
              <a:t> robot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762" y="4437267"/>
            <a:ext cx="2159000" cy="1714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2714625"/>
            <a:ext cx="1885950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5" y="2229590"/>
            <a:ext cx="3990377" cy="26289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15" y="2353437"/>
            <a:ext cx="21812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reasoning into a Sony </a:t>
            </a:r>
            <a:r>
              <a:rPr lang="en-US" dirty="0" err="1"/>
              <a:t>Aibo</a:t>
            </a:r>
            <a:r>
              <a:rPr lang="en-US" dirty="0"/>
              <a:t> robot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7919"/>
            <a:ext cx="4448175" cy="3067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3" y="1690688"/>
            <a:ext cx="4831080" cy="36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reasoning into a Sony </a:t>
            </a:r>
            <a:r>
              <a:rPr lang="en-US" dirty="0" err="1"/>
              <a:t>Aibo</a:t>
            </a:r>
            <a:r>
              <a:rPr lang="en-US" dirty="0"/>
              <a:t>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6" y="1478756"/>
            <a:ext cx="568729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reasoning </a:t>
            </a:r>
            <a:r>
              <a:rPr lang="en-US" dirty="0"/>
              <a:t>algorithms based on </a:t>
            </a:r>
            <a:r>
              <a:rPr lang="en-US" dirty="0" smtClean="0"/>
              <a:t>PL could </a:t>
            </a:r>
            <a:r>
              <a:rPr lang="en-US" dirty="0"/>
              <a:t>be executed even on low-power computer platforms if </a:t>
            </a:r>
            <a:endParaRPr lang="en-US" dirty="0" smtClean="0"/>
          </a:p>
          <a:p>
            <a:pPr lvl="1"/>
            <a:r>
              <a:rPr lang="en-US" dirty="0" smtClean="0"/>
              <a:t>efficient </a:t>
            </a:r>
            <a:r>
              <a:rPr lang="en-US" dirty="0"/>
              <a:t>representation of Boolean propositions are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The </a:t>
            </a:r>
            <a:r>
              <a:rPr lang="en-US" dirty="0"/>
              <a:t>plan to solve the </a:t>
            </a:r>
            <a:r>
              <a:rPr lang="en-US" dirty="0" err="1"/>
              <a:t>Wumpus</a:t>
            </a:r>
            <a:r>
              <a:rPr lang="en-US" dirty="0"/>
              <a:t> world problem is computed offline and stored as an Ordered Binary Decision Diagram (OBDD) in the robot's memory. </a:t>
            </a:r>
            <a:endParaRPr lang="en-US" dirty="0" smtClean="0"/>
          </a:p>
        </p:txBody>
      </p:sp>
      <p:pic>
        <p:nvPicPr>
          <p:cNvPr id="1026" name="Picture 2" descr="http://ceng.usc.edu/~anandvp/images/aibo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73" y="1690688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5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reasoning into a Sony </a:t>
            </a:r>
            <a:r>
              <a:rPr lang="en-US" dirty="0" err="1"/>
              <a:t>Aibo</a:t>
            </a:r>
            <a:r>
              <a:rPr lang="en-US" dirty="0"/>
              <a:t>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6" y="1478756"/>
            <a:ext cx="568729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robot uses its vision system to identify its location in the grid world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instantiates the appropriate variables in the OBDD.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77" y="4003640"/>
            <a:ext cx="2946400" cy="2410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624" y="4003639"/>
            <a:ext cx="2946400" cy="241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6" y="1371599"/>
            <a:ext cx="2946400" cy="2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reasoning into a Sony </a:t>
            </a:r>
            <a:r>
              <a:rPr lang="en-US" dirty="0" err="1"/>
              <a:t>Aibo</a:t>
            </a:r>
            <a:r>
              <a:rPr lang="en-US" dirty="0"/>
              <a:t>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6" y="1478756"/>
            <a:ext cx="568729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instantiated action variable determines the direction in which the robot is to move. </a:t>
            </a:r>
            <a:endParaRPr lang="en-US" dirty="0" smtClean="0"/>
          </a:p>
        </p:txBody>
      </p:sp>
      <p:pic>
        <p:nvPicPr>
          <p:cNvPr id="1026" name="Picture 2" descr="http://ceng.usc.edu/~anandvp/images/aibo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73" y="1690688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7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world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sense </a:t>
            </a:r>
            <a:r>
              <a:rPr lang="en-US" dirty="0"/>
              <a:t>a stench, then </a:t>
            </a:r>
            <a:r>
              <a:rPr lang="en-US" dirty="0" smtClean="0"/>
              <a:t>you </a:t>
            </a:r>
            <a:r>
              <a:rPr lang="en-US" dirty="0"/>
              <a:t>knows </a:t>
            </a:r>
            <a:r>
              <a:rPr lang="en-US" dirty="0" smtClean="0"/>
              <a:t>the </a:t>
            </a:r>
            <a:r>
              <a:rPr lang="en-US" dirty="0" err="1" smtClean="0"/>
              <a:t>wumpus</a:t>
            </a:r>
            <a:r>
              <a:rPr lang="en-US" dirty="0" smtClean="0"/>
              <a:t> must </a:t>
            </a:r>
            <a:r>
              <a:rPr lang="en-US" dirty="0"/>
              <a:t>be in the front or left or </a:t>
            </a:r>
            <a:r>
              <a:rPr lang="en-US" dirty="0" smtClean="0"/>
              <a:t>right square</a:t>
            </a:r>
            <a:r>
              <a:rPr lang="en-US" dirty="0"/>
              <a:t>.</a:t>
            </a:r>
          </a:p>
          <a:p>
            <a:r>
              <a:rPr lang="en-US" dirty="0" smtClean="0"/>
              <a:t>if you feel </a:t>
            </a:r>
            <a:r>
              <a:rPr lang="en-US" dirty="0"/>
              <a:t>a breeze, then it knows the </a:t>
            </a:r>
            <a:r>
              <a:rPr lang="en-US" dirty="0" smtClean="0"/>
              <a:t>PIT must </a:t>
            </a:r>
            <a:r>
              <a:rPr lang="en-US" dirty="0"/>
              <a:t>be in the front or left or right square.</a:t>
            </a:r>
          </a:p>
          <a:p>
            <a:r>
              <a:rPr lang="en-US" dirty="0" smtClean="0"/>
              <a:t>if no stench and no breeze, </a:t>
            </a:r>
            <a:r>
              <a:rPr lang="en-US" dirty="0"/>
              <a:t>all directly </a:t>
            </a:r>
            <a:r>
              <a:rPr lang="en-US" dirty="0" smtClean="0"/>
              <a:t>adjacent squares </a:t>
            </a:r>
            <a:r>
              <a:rPr lang="en-US" dirty="0"/>
              <a:t>are safe.</a:t>
            </a:r>
          </a:p>
        </p:txBody>
      </p:sp>
    </p:spTree>
    <p:extLst>
      <p:ext uri="{BB962C8B-B14F-4D97-AF65-F5344CB8AC3E}">
        <p14:creationId xmlns:p14="http://schemas.microsoft.com/office/powerpoint/2010/main" val="9160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Classwork: Minesweeper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88680" cy="435133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hlinkClick r:id="rId2"/>
              </a:rPr>
              <a:t>Minesweeper</a:t>
            </a:r>
            <a:r>
              <a:rPr lang="en-US" dirty="0"/>
              <a:t> </a:t>
            </a:r>
            <a:r>
              <a:rPr lang="en-US" dirty="0" smtClean="0"/>
              <a:t>is related </a:t>
            </a:r>
            <a:r>
              <a:rPr lang="en-US" dirty="0"/>
              <a:t>to the </a:t>
            </a:r>
            <a:r>
              <a:rPr lang="en-US" dirty="0" err="1"/>
              <a:t>W</a:t>
            </a:r>
            <a:r>
              <a:rPr lang="en-US" dirty="0" err="1" smtClean="0"/>
              <a:t>umpus</a:t>
            </a:r>
            <a:r>
              <a:rPr lang="en-US" dirty="0" smtClean="0"/>
              <a:t> </a:t>
            </a:r>
            <a:r>
              <a:rPr lang="en-US" dirty="0"/>
              <a:t>world. </a:t>
            </a:r>
            <a:endParaRPr lang="en-US" dirty="0" smtClean="0"/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minesweeper world is a rectangular grid with invisible mines scattered around it. Any cell may be probed by the player; instant death follows if a mine is probed. Minesweeper indicates the presence of mines by revealing, in each probed cell, the </a:t>
            </a:r>
            <a:r>
              <a:rPr lang="en-US" i="1" dirty="0"/>
              <a:t>number</a:t>
            </a:r>
            <a:r>
              <a:rPr lang="en-US" dirty="0"/>
              <a:t> of mines that are directly or diagonally adjacent. The goal is to probe every unmined cell.</a:t>
            </a:r>
          </a:p>
          <a:p>
            <a:r>
              <a:rPr lang="en-US" dirty="0"/>
              <a:t>Let proposition </a:t>
            </a:r>
            <a:r>
              <a:rPr lang="en-US" dirty="0" err="1"/>
              <a:t>Xij</a:t>
            </a:r>
            <a:r>
              <a:rPr lang="en-US" dirty="0"/>
              <a:t> = True (where </a:t>
            </a:r>
            <a:r>
              <a:rPr lang="en-US" dirty="0" err="1"/>
              <a:t>i</a:t>
            </a:r>
            <a:r>
              <a:rPr lang="en-US" dirty="0"/>
              <a:t>=0,1,2,… and j=0,1,2,…) denote that cell 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 </a:t>
            </a:r>
            <a:r>
              <a:rPr lang="en-US" dirty="0"/>
              <a:t>contains a mine. 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/>
              <a:t>probing the </a:t>
            </a:r>
            <a:r>
              <a:rPr lang="en-US" b="1" i="1" dirty="0"/>
              <a:t>corner</a:t>
            </a:r>
            <a:r>
              <a:rPr lang="en-US" dirty="0"/>
              <a:t> cell </a:t>
            </a:r>
            <a:r>
              <a:rPr lang="en-US" dirty="0" smtClean="0"/>
              <a:t>(0,0) </a:t>
            </a:r>
            <a:r>
              <a:rPr lang="en-US" dirty="0"/>
              <a:t>reveal </a:t>
            </a:r>
            <a:r>
              <a:rPr lang="en-US" b="1" dirty="0" smtClean="0"/>
              <a:t>1</a:t>
            </a:r>
            <a:r>
              <a:rPr lang="en-US" dirty="0" smtClean="0"/>
              <a:t> mine </a:t>
            </a:r>
            <a:r>
              <a:rPr lang="en-US" dirty="0"/>
              <a:t>in </a:t>
            </a:r>
            <a:r>
              <a:rPr lang="en-US" dirty="0" smtClean="0"/>
              <a:t>an adjacent </a:t>
            </a:r>
            <a:r>
              <a:rPr lang="en-US" dirty="0"/>
              <a:t>cell. </a:t>
            </a:r>
            <a:r>
              <a:rPr lang="en-US" dirty="0" smtClean="0"/>
              <a:t>How </a:t>
            </a:r>
            <a:r>
              <a:rPr lang="en-US" dirty="0"/>
              <a:t>can the assertion that exactly </a:t>
            </a:r>
            <a:r>
              <a:rPr lang="en-US" dirty="0" smtClean="0"/>
              <a:t>one mine is </a:t>
            </a:r>
            <a:r>
              <a:rPr lang="en-US" dirty="0"/>
              <a:t>adjacent to </a:t>
            </a:r>
            <a:r>
              <a:rPr lang="en-US" dirty="0" smtClean="0"/>
              <a:t>(0,0) </a:t>
            </a:r>
            <a:r>
              <a:rPr lang="en-US" dirty="0"/>
              <a:t>be expressed in </a:t>
            </a:r>
            <a:r>
              <a:rPr lang="en-US" dirty="0" smtClean="0"/>
              <a:t>Propositional </a:t>
            </a:r>
            <a:r>
              <a:rPr lang="en-US" dirty="0"/>
              <a:t>logic </a:t>
            </a:r>
            <a:r>
              <a:rPr lang="en-US" dirty="0" smtClean="0"/>
              <a:t>(as </a:t>
            </a:r>
            <a:r>
              <a:rPr lang="en-US" dirty="0"/>
              <a:t>some logical combination of the </a:t>
            </a:r>
            <a:r>
              <a:rPr lang="en-US" dirty="0" err="1"/>
              <a:t>Xij</a:t>
            </a:r>
            <a:r>
              <a:rPr lang="en-US" dirty="0"/>
              <a:t> </a:t>
            </a:r>
            <a:r>
              <a:rPr lang="en-US" dirty="0" smtClean="0"/>
              <a:t>propositions)?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955" y="567532"/>
            <a:ext cx="1914525" cy="23812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091057" y="4598125"/>
            <a:ext cx="1262743" cy="1122375"/>
            <a:chOff x="10091057" y="4598125"/>
            <a:chExt cx="1262743" cy="11223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40" t="71801"/>
            <a:stretch/>
          </p:blipFill>
          <p:spPr>
            <a:xfrm flipH="1">
              <a:off x="10091057" y="4598125"/>
              <a:ext cx="1262743" cy="11223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373" t="65251" r="27571" b="28272"/>
            <a:stretch/>
          </p:blipFill>
          <p:spPr>
            <a:xfrm>
              <a:off x="10337070" y="5233855"/>
              <a:ext cx="269969" cy="269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75990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Contradiction in the premise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712720" cy="4351338"/>
          </a:xfrm>
        </p:spPr>
        <p:txBody>
          <a:bodyPr/>
          <a:lstStyle/>
          <a:p>
            <a:r>
              <a:rPr lang="en-US" dirty="0"/>
              <a:t>Premise:</a:t>
            </a:r>
          </a:p>
          <a:p>
            <a:pPr marL="457200" lvl="1" indent="0">
              <a:buNone/>
            </a:pPr>
            <a:r>
              <a:rPr lang="en-US" dirty="0" smtClean="0"/>
              <a:t>P</a:t>
            </a:r>
            <a:endParaRPr lang="en-US" altLang="en-US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~P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Prove</a:t>
            </a:r>
            <a:r>
              <a:rPr lang="en-US" dirty="0">
                <a:sym typeface="Symbol" panose="05050102010706020507" pitchFamily="18" charset="2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C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5092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~P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~C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FALSE (resolving 1,2)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 in the premise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dirty="0" smtClean="0">
                <a:sym typeface="Symbol" panose="05050102010706020507" pitchFamily="18" charset="2"/>
              </a:rPr>
              <a:t>~P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dirty="0" smtClean="0">
                <a:sym typeface="Symbol" panose="05050102010706020507" pitchFamily="18" charset="2"/>
              </a:rPr>
              <a:t>C is valid</a:t>
            </a:r>
          </a:p>
          <a:p>
            <a:pPr lvl="1"/>
            <a:r>
              <a:rPr lang="en-US" i="1" dirty="0"/>
              <a:t>Any</a:t>
            </a:r>
            <a:r>
              <a:rPr lang="en-US" dirty="0"/>
              <a:t> conclusion </a:t>
            </a:r>
            <a:r>
              <a:rPr lang="en-US" dirty="0" smtClean="0"/>
              <a:t>can be proved from </a:t>
            </a:r>
            <a:r>
              <a:rPr lang="en-US" dirty="0"/>
              <a:t>a </a:t>
            </a:r>
            <a:r>
              <a:rPr lang="en-US" dirty="0" smtClean="0"/>
              <a:t>contradiction</a:t>
            </a:r>
          </a:p>
          <a:p>
            <a:pPr lvl="1"/>
            <a:r>
              <a:rPr lang="en-US" dirty="0" smtClean="0"/>
              <a:t>Pure </a:t>
            </a:r>
            <a:r>
              <a:rPr lang="en-US" dirty="0"/>
              <a:t>logic systems are </a:t>
            </a:r>
            <a:r>
              <a:rPr lang="en-US" i="1" dirty="0" smtClean="0"/>
              <a:t>brittle </a:t>
            </a:r>
            <a:endParaRPr lang="en-US" i="1" dirty="0"/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8080"/>
            <a:ext cx="10515600" cy="51816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KB contains "physics" sentences for </a:t>
            </a:r>
            <a:r>
              <a:rPr lang="en-US" altLang="en-US" sz="2400" i="1" dirty="0"/>
              <a:t>every single </a:t>
            </a:r>
            <a:r>
              <a:rPr lang="en-US" altLang="en-US" sz="2400" i="1" dirty="0" smtClean="0"/>
              <a:t>square</a:t>
            </a:r>
          </a:p>
          <a:p>
            <a:pPr lvl="1"/>
            <a:r>
              <a:rPr lang="en-US" altLang="en-US" sz="2000" dirty="0" smtClean="0"/>
              <a:t>For </a:t>
            </a:r>
            <a:r>
              <a:rPr lang="en-US" altLang="en-US" sz="2000" i="1" dirty="0" smtClean="0"/>
              <a:t>every</a:t>
            </a:r>
            <a:r>
              <a:rPr lang="en-US" altLang="en-US" sz="2000" dirty="0" smtClean="0"/>
              <a:t> location [</a:t>
            </a:r>
            <a:r>
              <a:rPr lang="en-US" altLang="en-US" sz="2000" i="1" dirty="0" err="1" smtClean="0"/>
              <a:t>x,y</a:t>
            </a:r>
            <a:r>
              <a:rPr lang="en-US" altLang="en-US" sz="2000" dirty="0" smtClean="0"/>
              <a:t>]
</a:t>
            </a:r>
            <a:r>
              <a:rPr lang="en-US" altLang="en-US" sz="2000" dirty="0" err="1"/>
              <a:t>B</a:t>
            </a:r>
            <a:r>
              <a:rPr lang="en-US" altLang="en-US" sz="2000" baseline="-25000" dirty="0" err="1"/>
              <a:t>x,y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</a:t>
            </a:r>
            <a:r>
              <a:rPr lang="en-US" altLang="en-US" sz="2000" dirty="0"/>
              <a:t> (P</a:t>
            </a:r>
            <a:r>
              <a:rPr lang="en-US" altLang="en-US" sz="2000" baseline="-25000" dirty="0"/>
              <a:t>x,y+1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x,y-1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x+1,y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x-1,y</a:t>
            </a:r>
            <a:r>
              <a:rPr lang="en-US" altLang="en-US" sz="2000" dirty="0"/>
              <a:t>) </a:t>
            </a:r>
          </a:p>
          <a:p>
            <a:r>
              <a:rPr lang="en-US" altLang="en-US" sz="2400" dirty="0" smtClean="0"/>
              <a:t>Rapid </a:t>
            </a:r>
            <a:r>
              <a:rPr lang="en-US" altLang="en-US" sz="2400" dirty="0"/>
              <a:t>proliferation of </a:t>
            </a:r>
            <a:r>
              <a:rPr lang="en-US" altLang="en-US" sz="2400" dirty="0" smtClean="0"/>
              <a:t>clauses</a:t>
            </a:r>
          </a:p>
          <a:p>
            <a:r>
              <a:rPr lang="en-US" altLang="en-US" sz="2400" dirty="0" smtClean="0">
                <a:sym typeface="Symbol" panose="05050102010706020507" pitchFamily="18" charset="2"/>
              </a:rPr>
              <a:t>Predicate logic introduces </a:t>
            </a:r>
            <a:r>
              <a:rPr lang="en-US" altLang="en-US" sz="2400" i="1" dirty="0" smtClean="0">
                <a:sym typeface="Symbol" panose="05050102010706020507" pitchFamily="18" charset="2"/>
              </a:rPr>
              <a:t>variables</a:t>
            </a:r>
            <a:r>
              <a:rPr lang="en-US" altLang="en-US" sz="2400" dirty="0" smtClean="0">
                <a:sym typeface="Symbol" panose="05050102010706020507" pitchFamily="18" charset="2"/>
              </a:rPr>
              <a:t> to logic</a:t>
            </a:r>
            <a:endParaRPr lang="en-US" altLang="en-US" sz="1400" dirty="0">
              <a:sym typeface="Symbol" panose="05050102010706020507" pitchFamily="18" charset="2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Expressiveness limitation of 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26414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George F. Luger, Artificial Intelligence: Structures and Strategies for Complex Problem Solving, 6</a:t>
            </a:r>
            <a:r>
              <a:rPr lang="en-US" sz="2000" baseline="30000" dirty="0"/>
              <a:t>th</a:t>
            </a:r>
            <a:r>
              <a:rPr lang="en-US" sz="2000" dirty="0"/>
              <a:t> edition, Addison Wesley, 2009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 smtClean="0"/>
              <a:t>Section 2.1</a:t>
            </a:r>
            <a:endParaRPr lang="en-US" sz="1600" dirty="0"/>
          </a:p>
          <a:p>
            <a:r>
              <a:rPr lang="en-US" sz="2000" dirty="0"/>
              <a:t>Russel and </a:t>
            </a:r>
            <a:r>
              <a:rPr lang="en-US" sz="2000" dirty="0" err="1"/>
              <a:t>Norvig</a:t>
            </a:r>
            <a:r>
              <a:rPr lang="en-US" sz="2000" dirty="0"/>
              <a:t>, Artificial Intelligence: A Modern Approach, 3</a:t>
            </a:r>
            <a:r>
              <a:rPr lang="en-US" sz="2000" baseline="30000" dirty="0"/>
              <a:t>rd</a:t>
            </a:r>
            <a:r>
              <a:rPr lang="en-US" sz="2000" dirty="0"/>
              <a:t> edition, Prentice Hall, 2010</a:t>
            </a:r>
            <a:r>
              <a:rPr lang="en-US" sz="2000" dirty="0" smtClean="0"/>
              <a:t>.</a:t>
            </a:r>
            <a:endParaRPr lang="en-US" sz="2000" b="1" dirty="0" smtClean="0"/>
          </a:p>
          <a:p>
            <a:pPr lvl="1"/>
            <a:r>
              <a:rPr lang="en-US" sz="1600" dirty="0" smtClean="0"/>
              <a:t>Section </a:t>
            </a:r>
            <a:r>
              <a:rPr lang="en-US" sz="1600" dirty="0"/>
              <a:t>7.4 Propositional Logic: A Very Simple Logic</a:t>
            </a:r>
          </a:p>
          <a:p>
            <a:pPr lvl="1"/>
            <a:r>
              <a:rPr lang="en-US" sz="1600" dirty="0"/>
              <a:t>Section 7.5 Propositional Theorem Proving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12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world characterization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u="sng" dirty="0">
                <a:solidFill>
                  <a:srgbClr val="CC0099"/>
                </a:solidFill>
              </a:rPr>
              <a:t>Fully</a:t>
            </a:r>
            <a:r>
              <a:rPr lang="en-US" altLang="en-US" u="sng" dirty="0"/>
              <a:t> </a:t>
            </a:r>
            <a:r>
              <a:rPr lang="en-US" altLang="en-US" u="sng" dirty="0">
                <a:solidFill>
                  <a:srgbClr val="CC0099"/>
                </a:solidFill>
              </a:rPr>
              <a:t>Observable</a:t>
            </a:r>
            <a:r>
              <a:rPr lang="en-US" altLang="en-US" dirty="0"/>
              <a:t> No – only </a:t>
            </a:r>
            <a:r>
              <a:rPr lang="en-US" altLang="en-US" dirty="0">
                <a:solidFill>
                  <a:srgbClr val="C00000"/>
                </a:solidFill>
              </a:rPr>
              <a:t>local</a:t>
            </a:r>
            <a:r>
              <a:rPr lang="en-US" altLang="en-US" dirty="0"/>
              <a:t> perception
</a:t>
            </a:r>
            <a:r>
              <a:rPr lang="en-US" altLang="en-US" u="sng" dirty="0" smtClean="0">
                <a:solidFill>
                  <a:srgbClr val="CC0099"/>
                </a:solidFill>
              </a:rPr>
              <a:t>Deterministic</a:t>
            </a:r>
            <a:r>
              <a:rPr lang="en-US" altLang="en-US" dirty="0" smtClean="0"/>
              <a:t> </a:t>
            </a:r>
            <a:r>
              <a:rPr lang="en-US" altLang="en-US" dirty="0"/>
              <a:t>Yes – outcomes exactly specified
</a:t>
            </a:r>
            <a:r>
              <a:rPr lang="en-US" altLang="en-US" u="sng" dirty="0" smtClean="0">
                <a:solidFill>
                  <a:srgbClr val="CC0099"/>
                </a:solidFill>
              </a:rPr>
              <a:t>Static</a:t>
            </a:r>
            <a:r>
              <a:rPr lang="en-US" altLang="en-US" dirty="0" smtClean="0"/>
              <a:t>  </a:t>
            </a:r>
            <a:r>
              <a:rPr lang="en-US" altLang="en-US" dirty="0"/>
              <a:t>Yes – </a:t>
            </a:r>
            <a:r>
              <a:rPr lang="en-US" altLang="en-US" dirty="0" err="1"/>
              <a:t>Wumpus</a:t>
            </a:r>
            <a:r>
              <a:rPr lang="en-US" altLang="en-US" dirty="0"/>
              <a:t> and Pits do not move
</a:t>
            </a:r>
            <a:r>
              <a:rPr lang="en-US" altLang="en-US" u="sng" dirty="0" smtClean="0">
                <a:solidFill>
                  <a:srgbClr val="CC0099"/>
                </a:solidFill>
              </a:rPr>
              <a:t>Discrete</a:t>
            </a:r>
            <a:r>
              <a:rPr lang="en-US" altLang="en-US" dirty="0" smtClean="0"/>
              <a:t> </a:t>
            </a:r>
            <a:r>
              <a:rPr lang="en-US" altLang="en-US" dirty="0"/>
              <a:t>Yes
</a:t>
            </a:r>
            <a:r>
              <a:rPr lang="en-US" altLang="en-US" u="sng" dirty="0" smtClean="0">
                <a:solidFill>
                  <a:srgbClr val="CC0099"/>
                </a:solidFill>
              </a:rPr>
              <a:t>Single-agent</a:t>
            </a:r>
            <a:r>
              <a:rPr lang="en-US" altLang="en-US" u="sng" dirty="0">
                <a:solidFill>
                  <a:srgbClr val="CC0099"/>
                </a:solidFill>
              </a:rPr>
              <a:t>?</a:t>
            </a:r>
            <a:r>
              <a:rPr lang="en-US" altLang="en-US" dirty="0"/>
              <a:t> Yes – </a:t>
            </a:r>
            <a:r>
              <a:rPr lang="en-US" altLang="en-US" dirty="0" err="1"/>
              <a:t>Wumpus</a:t>
            </a:r>
            <a:r>
              <a:rPr lang="en-US" altLang="en-US" dirty="0"/>
              <a:t> is essentially a natural </a:t>
            </a:r>
            <a:r>
              <a:rPr lang="en-US" altLang="en-US" dirty="0" smtClean="0"/>
              <a:t>feature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90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6889</TotalTime>
  <Words>3726</Words>
  <Application>Microsoft Office PowerPoint</Application>
  <PresentationFormat>Widescreen</PresentationFormat>
  <Paragraphs>852</Paragraphs>
  <Slides>85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3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Office Theme</vt:lpstr>
      <vt:lpstr>Propositional Logic</vt:lpstr>
      <vt:lpstr>Imperative/procedural programming</vt:lpstr>
      <vt:lpstr>Declarative programming</vt:lpstr>
      <vt:lpstr>Some Knowledge Representation Languages</vt:lpstr>
      <vt:lpstr>Some Knowledge Representation Languages</vt:lpstr>
      <vt:lpstr>Wumpus world</vt:lpstr>
      <vt:lpstr>PowerPoint Presentation</vt:lpstr>
      <vt:lpstr>Wumpus world logic</vt:lpstr>
      <vt:lpstr>Wumpus world characterization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Basic Idea of Logic</vt:lpstr>
      <vt:lpstr>Propositional logic</vt:lpstr>
      <vt:lpstr>Examples</vt:lpstr>
      <vt:lpstr>Syntax</vt:lpstr>
      <vt:lpstr>Semantics</vt:lpstr>
      <vt:lpstr>PowerPoint Presentation</vt:lpstr>
      <vt:lpstr>Truth tables</vt:lpstr>
      <vt:lpstr>Truth value of a sentence</vt:lpstr>
      <vt:lpstr>Knowledgebase (KB) with Propositional Logic</vt:lpstr>
      <vt:lpstr>Logical Entailment</vt:lpstr>
      <vt:lpstr>Entailment and derivation</vt:lpstr>
      <vt:lpstr>Two important properties for inference</vt:lpstr>
      <vt:lpstr>Proof methods</vt:lpstr>
      <vt:lpstr>“Proofs” using a truth table</vt:lpstr>
      <vt:lpstr>“Proofs” using a truth table</vt:lpstr>
      <vt:lpstr>“Proofs” using a truth table</vt:lpstr>
      <vt:lpstr>“Proofs” using a truth table</vt:lpstr>
      <vt:lpstr>“Proofs” using a truth table</vt:lpstr>
      <vt:lpstr>Classwork</vt:lpstr>
      <vt:lpstr>Inference by enumeration (truth tables)</vt:lpstr>
      <vt:lpstr>Rules of inference</vt:lpstr>
      <vt:lpstr>Sound (correct) rules of inference</vt:lpstr>
      <vt:lpstr>Modus ponens is sound</vt:lpstr>
      <vt:lpstr>Proofs</vt:lpstr>
      <vt:lpstr>Example of a proof</vt:lpstr>
      <vt:lpstr>Example of a proof</vt:lpstr>
      <vt:lpstr>Resolution algorithm</vt:lpstr>
      <vt:lpstr>Resolution rule</vt:lpstr>
      <vt:lpstr>Is resolution sound (correct)?</vt:lpstr>
      <vt:lpstr>Applying the resolution rule</vt:lpstr>
      <vt:lpstr>Convert to CNF</vt:lpstr>
      <vt:lpstr>CNF: Eliminate →</vt:lpstr>
      <vt:lpstr>CNF: Dealing with parentheses</vt:lpstr>
      <vt:lpstr>Examples: convert to CNF</vt:lpstr>
      <vt:lpstr>Examples: convert to CNF</vt:lpstr>
      <vt:lpstr>Proof by Resolution Refutation</vt:lpstr>
      <vt:lpstr>Resolution algorithm</vt:lpstr>
      <vt:lpstr>Resolution example</vt:lpstr>
      <vt:lpstr>Example 1</vt:lpstr>
      <vt:lpstr>Example 2</vt:lpstr>
      <vt:lpstr>Classwork</vt:lpstr>
      <vt:lpstr>Resolution</vt:lpstr>
      <vt:lpstr>Proof by Resolution Refutation</vt:lpstr>
      <vt:lpstr>Efficient proofs</vt:lpstr>
      <vt:lpstr>Wumpus world</vt:lpstr>
      <vt:lpstr>PowerPoint Presentation</vt:lpstr>
      <vt:lpstr>Wumpus world logic</vt:lpstr>
      <vt:lpstr>Wumpus world logic</vt:lpstr>
      <vt:lpstr>Wumpus world logic symbols</vt:lpstr>
      <vt:lpstr>Wumpus world logic</vt:lpstr>
      <vt:lpstr>Inference-based agents in the wumpus world</vt:lpstr>
      <vt:lpstr>Inference-based agents in the wumpus world</vt:lpstr>
      <vt:lpstr>Inference-based agents in the wumpus world</vt:lpstr>
      <vt:lpstr>Inference-based agents in the wumpus world</vt:lpstr>
      <vt:lpstr>Inference-based agents in the wumpus world</vt:lpstr>
      <vt:lpstr>Inference-based agents in the wumpus world</vt:lpstr>
      <vt:lpstr>Embedding reasoning into a Sony Aibo robot</vt:lpstr>
      <vt:lpstr>Embedding reasoning into a Sony Aibo robot</vt:lpstr>
      <vt:lpstr>Embedding reasoning into a Sony Aibo robot</vt:lpstr>
      <vt:lpstr>Embedding reasoning into a Sony Aibo robot</vt:lpstr>
      <vt:lpstr>Embedding reasoning into a Sony Aibo robot</vt:lpstr>
      <vt:lpstr>Classwork: Minesweeper</vt:lpstr>
      <vt:lpstr>Limitations of logic</vt:lpstr>
      <vt:lpstr>Contradiction in the premise</vt:lpstr>
      <vt:lpstr>Contradiction in the premise</vt:lpstr>
      <vt:lpstr>Expressiveness limitation of propositional logic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anandvp</dc:creator>
  <cp:lastModifiedBy>Panangadan, Anand</cp:lastModifiedBy>
  <cp:revision>115</cp:revision>
  <dcterms:created xsi:type="dcterms:W3CDTF">2015-09-15T20:27:29Z</dcterms:created>
  <dcterms:modified xsi:type="dcterms:W3CDTF">2022-04-12T19:29:58Z</dcterms:modified>
</cp:coreProperties>
</file>