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8" r:id="rId3"/>
    <p:sldId id="310" r:id="rId4"/>
    <p:sldId id="262" r:id="rId5"/>
    <p:sldId id="263" r:id="rId6"/>
    <p:sldId id="444" r:id="rId7"/>
    <p:sldId id="264" r:id="rId8"/>
    <p:sldId id="266" r:id="rId9"/>
    <p:sldId id="267" r:id="rId10"/>
    <p:sldId id="311" r:id="rId11"/>
    <p:sldId id="312" r:id="rId12"/>
    <p:sldId id="315" r:id="rId13"/>
    <p:sldId id="313" r:id="rId14"/>
    <p:sldId id="314" r:id="rId15"/>
    <p:sldId id="318" r:id="rId16"/>
    <p:sldId id="447" r:id="rId17"/>
    <p:sldId id="328" r:id="rId18"/>
    <p:sldId id="332" r:id="rId19"/>
    <p:sldId id="333" r:id="rId20"/>
    <p:sldId id="334" r:id="rId21"/>
    <p:sldId id="335" r:id="rId22"/>
    <p:sldId id="319" r:id="rId23"/>
    <p:sldId id="290" r:id="rId24"/>
    <p:sldId id="325" r:id="rId25"/>
    <p:sldId id="327" r:id="rId26"/>
    <p:sldId id="289" r:id="rId27"/>
    <p:sldId id="291" r:id="rId28"/>
    <p:sldId id="445" r:id="rId29"/>
    <p:sldId id="446" r:id="rId30"/>
    <p:sldId id="320" r:id="rId31"/>
    <p:sldId id="321" r:id="rId32"/>
    <p:sldId id="329" r:id="rId33"/>
    <p:sldId id="331" r:id="rId34"/>
    <p:sldId id="287" r:id="rId35"/>
    <p:sldId id="309" r:id="rId36"/>
    <p:sldId id="336" r:id="rId37"/>
    <p:sldId id="338" r:id="rId38"/>
    <p:sldId id="341" r:id="rId39"/>
    <p:sldId id="339" r:id="rId40"/>
    <p:sldId id="340" r:id="rId41"/>
    <p:sldId id="342" r:id="rId42"/>
    <p:sldId id="343" r:id="rId43"/>
    <p:sldId id="344" r:id="rId44"/>
    <p:sldId id="345" r:id="rId45"/>
    <p:sldId id="346" r:id="rId46"/>
    <p:sldId id="410" r:id="rId47"/>
    <p:sldId id="347" r:id="rId48"/>
    <p:sldId id="348" r:id="rId49"/>
    <p:sldId id="349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51" r:id="rId58"/>
    <p:sldId id="368" r:id="rId59"/>
    <p:sldId id="354" r:id="rId60"/>
    <p:sldId id="397" r:id="rId61"/>
    <p:sldId id="369" r:id="rId62"/>
    <p:sldId id="400" r:id="rId63"/>
    <p:sldId id="401" r:id="rId64"/>
    <p:sldId id="402" r:id="rId65"/>
    <p:sldId id="403" r:id="rId66"/>
    <p:sldId id="404" r:id="rId67"/>
    <p:sldId id="442" r:id="rId68"/>
    <p:sldId id="409" r:id="rId69"/>
    <p:sldId id="399" r:id="rId70"/>
    <p:sldId id="411" r:id="rId71"/>
    <p:sldId id="377" r:id="rId72"/>
    <p:sldId id="378" r:id="rId73"/>
    <p:sldId id="405" r:id="rId74"/>
    <p:sldId id="371" r:id="rId75"/>
    <p:sldId id="308" r:id="rId76"/>
    <p:sldId id="408" r:id="rId77"/>
    <p:sldId id="379" r:id="rId78"/>
    <p:sldId id="421" r:id="rId79"/>
    <p:sldId id="422" r:id="rId80"/>
    <p:sldId id="383" r:id="rId81"/>
    <p:sldId id="384" r:id="rId82"/>
    <p:sldId id="423" r:id="rId83"/>
    <p:sldId id="385" r:id="rId84"/>
    <p:sldId id="432" r:id="rId85"/>
    <p:sldId id="433" r:id="rId86"/>
    <p:sldId id="435" r:id="rId87"/>
    <p:sldId id="434" r:id="rId88"/>
    <p:sldId id="436" r:id="rId89"/>
    <p:sldId id="437" r:id="rId90"/>
    <p:sldId id="438" r:id="rId91"/>
    <p:sldId id="439" r:id="rId92"/>
    <p:sldId id="388" r:id="rId93"/>
    <p:sldId id="390" r:id="rId94"/>
    <p:sldId id="391" r:id="rId95"/>
    <p:sldId id="39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6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37E5-3790-4B06-8EC3-D07AA97CCF9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58C9-17CC-46A3-9DA2-B7EF30A2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35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A4519-9C0D-45FC-ABEE-5A34E5F5DC1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09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78622-8AB8-4B9F-A30F-F0E115C73FF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521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78622-8AB8-4B9F-A30F-F0E115C73FF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044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78622-8AB8-4B9F-A30F-F0E115C73FF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958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DE1B9-649D-4617-8799-00BD5C325A3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28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D95D7-5D4C-48F2-9D3E-BE4FC5A6DE6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014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A4519-9C0D-45FC-ABEE-5A34E5F5DC1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50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731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114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29499-0024-4986-A74A-6A8ECC267F57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92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103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2AFB0-B5D8-4B6A-8F02-1A7FFF26A1D8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183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2AFB0-B5D8-4B6A-8F02-1A7FFF26A1D8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046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8E5C6-6EF3-48BF-98BD-F981ED1BE4AD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42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8E5C6-6EF3-48BF-98BD-F981ED1BE4AD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070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74BE3-063B-456B-BC17-BE95D104556D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459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96810-2EFF-47C4-9D71-E1844F4F5CFA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727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F8940-D385-496E-9BD8-ECCCE49F163E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724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9E158-CC6C-40E1-8E61-6E55F9F8C661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334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D0B8F-A44B-4A4C-A11B-F3B1592A6B30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546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1B97B-AC9E-4A58-B311-4DE78E462DA6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76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052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23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13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1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A4952-C55D-4772-9C37-AC8F32CE92B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78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0EE6A-CD33-494D-BEAD-BE3735934A4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55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0EE6A-CD33-494D-BEAD-BE3735934A4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91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E8093-46D2-41D9-BA9E-27A1361C9CF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84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l-G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19B2F71-6822-4B8D-A694-E2DF52886141}" type="slidenum">
              <a:rPr lang="el-GR" altLang="en-US"/>
              <a:pPr/>
              <a:t>‹#›</a:t>
            </a:fld>
            <a:endParaRPr lang="el-G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31917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4DC0-FCCD-4446-93F0-64807BDA1F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jIWLQJfT4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GfaG5-axtg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CPSC 583</a:t>
            </a:r>
            <a:br>
              <a:rPr lang="en-US" dirty="0"/>
            </a:br>
            <a:r>
              <a:rPr lang="en-US" dirty="0"/>
              <a:t>Expert Systems Design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Anand </a:t>
            </a:r>
            <a:r>
              <a:rPr lang="en-US" dirty="0" err="1"/>
              <a:t>Panangadan</a:t>
            </a:r>
            <a:endParaRPr lang="en-US" dirty="0"/>
          </a:p>
          <a:p>
            <a:r>
              <a:rPr lang="en-US" dirty="0"/>
              <a:t>apanangadan@fullerton.edu</a:t>
            </a:r>
          </a:p>
        </p:txBody>
      </p:sp>
    </p:spTree>
    <p:extLst>
      <p:ext uri="{BB962C8B-B14F-4D97-AF65-F5344CB8AC3E}">
        <p14:creationId xmlns:p14="http://schemas.microsoft.com/office/powerpoint/2010/main" val="425708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Quantifiers</a:t>
            </a:r>
            <a:endParaRPr lang="en-US" altLang="en-US" b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</a:rPr>
              <a:t>Universal</a:t>
            </a:r>
            <a:r>
              <a:rPr lang="en-US" altLang="en-US" b="1" dirty="0"/>
              <a:t> quantification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P(x) means that P holds for </a:t>
            </a:r>
            <a:r>
              <a:rPr lang="en-US" altLang="en-US" b="1" dirty="0"/>
              <a:t>all</a:t>
            </a:r>
            <a:r>
              <a:rPr lang="en-US" altLang="en-US" dirty="0"/>
              <a:t> values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</a:t>
            </a:r>
            <a:r>
              <a:rPr lang="en-US" altLang="en-US" b="1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dolphin(x)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mammal(x)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</a:rPr>
              <a:t>Existential</a:t>
            </a:r>
            <a:r>
              <a:rPr lang="en-US" altLang="en-US" dirty="0"/>
              <a:t> </a:t>
            </a:r>
            <a:r>
              <a:rPr lang="en-US" altLang="en-US" b="1" dirty="0"/>
              <a:t>quantification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x P(x) means that P holds for </a:t>
            </a:r>
            <a:r>
              <a:rPr lang="en-US" altLang="en-US" b="1" dirty="0"/>
              <a:t>some</a:t>
            </a:r>
            <a:r>
              <a:rPr lang="en-US" altLang="en-US" dirty="0"/>
              <a:t> value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</a:t>
            </a:r>
            <a:r>
              <a:rPr lang="en-US" altLang="en-US" b="1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 x mammal(x)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lays-eggs(x)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Permits one to make a statement about some object without naming it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502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Universal quantifiers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“All students are smart” </a:t>
            </a:r>
          </a:p>
          <a:p>
            <a:r>
              <a:rPr lang="en-US" altLang="en-US" dirty="0"/>
              <a:t>Define predicates: student(x), smart(x)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student(x)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smart(x)</a:t>
            </a:r>
          </a:p>
          <a:p>
            <a:pPr marL="0" indent="0">
              <a:buNone/>
            </a:pPr>
            <a:r>
              <a:rPr lang="en-US" altLang="en-US" dirty="0"/>
              <a:t>or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student(x)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smart(x) </a:t>
            </a:r>
          </a:p>
          <a:p>
            <a:r>
              <a:rPr lang="en-US" altLang="en-US" dirty="0"/>
              <a:t>Universal quantifiers are often used with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(implies) to form “rules”: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student(x)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smart(x) means “All students are smart”</a:t>
            </a:r>
          </a:p>
          <a:p>
            <a:r>
              <a:rPr lang="en-US" altLang="en-US" dirty="0"/>
              <a:t>Universal quantification is </a:t>
            </a:r>
            <a:r>
              <a:rPr lang="en-US" altLang="en-US" i="1" dirty="0"/>
              <a:t>rarely </a:t>
            </a:r>
            <a:r>
              <a:rPr lang="en-US" altLang="en-US" dirty="0"/>
              <a:t>used to make statements about </a:t>
            </a:r>
            <a:r>
              <a:rPr lang="en-US" altLang="en-US" i="1" dirty="0"/>
              <a:t>every</a:t>
            </a:r>
            <a:r>
              <a:rPr lang="en-US" altLang="en-US" dirty="0"/>
              <a:t> individual in the world: 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student(x)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smart(x) means “Everyone in the world is a student and is smart”</a:t>
            </a:r>
          </a:p>
        </p:txBody>
      </p:sp>
    </p:spTree>
    <p:extLst>
      <p:ext uri="{BB962C8B-B14F-4D97-AF65-F5344CB8AC3E}">
        <p14:creationId xmlns:p14="http://schemas.microsoft.com/office/powerpoint/2010/main" val="186505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Existential quantifiers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“There is a student who is smart” </a:t>
            </a:r>
          </a:p>
          <a:p>
            <a:r>
              <a:rPr lang="en-US" altLang="en-US" dirty="0"/>
              <a:t>Predicates: student(x), smart(x)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x student(x)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smart(x)</a:t>
            </a:r>
          </a:p>
          <a:p>
            <a:pPr marL="0" indent="0">
              <a:buNone/>
            </a:pPr>
            <a:r>
              <a:rPr lang="en-US" altLang="en-US" dirty="0"/>
              <a:t>or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x student(x)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smart(x) </a:t>
            </a:r>
          </a:p>
          <a:p>
            <a:r>
              <a:rPr lang="en-US" altLang="en-US" dirty="0"/>
              <a:t>Existential quantifiers are usually used with </a:t>
            </a:r>
            <a:r>
              <a:rPr lang="en-US" altLang="en-US" dirty="0">
                <a:sym typeface="Symbol" panose="05050102010706020507" pitchFamily="18" charset="2"/>
              </a:rPr>
              <a:t>(</a:t>
            </a:r>
            <a:r>
              <a:rPr lang="en-US" altLang="en-US" dirty="0"/>
              <a:t>and) to specify a list of properties about an individual: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x student(x)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smart(x) means “There is a student who is smart”</a:t>
            </a:r>
          </a:p>
          <a:p>
            <a:r>
              <a:rPr lang="en-US" altLang="en-US" dirty="0"/>
              <a:t>A common mistake: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x student(x)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smart(x) to represent “There is a student who is smart”</a:t>
            </a:r>
          </a:p>
          <a:p>
            <a:pPr lvl="1"/>
            <a:r>
              <a:rPr lang="en-US" altLang="en-US" dirty="0"/>
              <a:t>Why? (what happens when there is a person who is </a:t>
            </a:r>
            <a:r>
              <a:rPr lang="en-US" altLang="en-US" i="1" dirty="0"/>
              <a:t>not</a:t>
            </a:r>
            <a:r>
              <a:rPr lang="en-US" altLang="en-US" dirty="0"/>
              <a:t> a student?)</a:t>
            </a:r>
          </a:p>
        </p:txBody>
      </p:sp>
    </p:spTree>
    <p:extLst>
      <p:ext uri="{BB962C8B-B14F-4D97-AF65-F5344CB8AC3E}">
        <p14:creationId xmlns:p14="http://schemas.microsoft.com/office/powerpoint/2010/main" val="36023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 Scope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Switching the order of universal quantifiers </a:t>
            </a:r>
            <a:r>
              <a:rPr lang="en-US" altLang="en-US" i="1" dirty="0"/>
              <a:t>does not</a:t>
            </a:r>
            <a:r>
              <a:rPr lang="en-US" altLang="en-US" dirty="0"/>
              <a:t> change the meaning: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 err="1"/>
              <a:t>x</a:t>
            </a:r>
            <a:r>
              <a:rPr lang="en-US" altLang="en-US" dirty="0" err="1">
                <a:sym typeface="Symbol" panose="05050102010706020507" pitchFamily="18" charset="2"/>
              </a:rPr>
              <a:t></a:t>
            </a:r>
            <a:r>
              <a:rPr lang="en-US" altLang="en-US" dirty="0" err="1"/>
              <a:t>y</a:t>
            </a:r>
            <a:r>
              <a:rPr lang="en-US" altLang="en-US" dirty="0"/>
              <a:t> P(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  <a:r>
              <a:rPr lang="en-US" altLang="en-US" dirty="0">
                <a:cs typeface="Times New Roman" panose="02020603050405020304" pitchFamily="18" charset="0"/>
              </a:rPr>
              <a:t>↔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 err="1"/>
              <a:t>y</a:t>
            </a:r>
            <a:r>
              <a:rPr lang="en-US" altLang="en-US" dirty="0" err="1">
                <a:sym typeface="Symbol" panose="05050102010706020507" pitchFamily="18" charset="2"/>
              </a:rPr>
              <a:t></a:t>
            </a:r>
            <a:r>
              <a:rPr lang="en-US" altLang="en-US" dirty="0" err="1"/>
              <a:t>x</a:t>
            </a:r>
            <a:r>
              <a:rPr lang="en-US" altLang="en-US" dirty="0"/>
              <a:t> P(</a:t>
            </a:r>
            <a:r>
              <a:rPr lang="en-US" altLang="en-US" dirty="0" err="1"/>
              <a:t>x,y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Can switch the order of existential quantifiers: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 err="1"/>
              <a:t>x</a:t>
            </a:r>
            <a:r>
              <a:rPr lang="en-US" altLang="en-US" dirty="0" err="1">
                <a:sym typeface="Symbol" panose="05050102010706020507" pitchFamily="18" charset="2"/>
              </a:rPr>
              <a:t></a:t>
            </a:r>
            <a:r>
              <a:rPr lang="en-US" altLang="en-US" dirty="0" err="1"/>
              <a:t>y</a:t>
            </a:r>
            <a:r>
              <a:rPr lang="en-US" altLang="en-US" dirty="0"/>
              <a:t> P(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  <a:r>
              <a:rPr lang="en-US" altLang="en-US" dirty="0">
                <a:cs typeface="Times New Roman" panose="02020603050405020304" pitchFamily="18" charset="0"/>
              </a:rPr>
              <a:t>↔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 err="1"/>
              <a:t>y</a:t>
            </a:r>
            <a:r>
              <a:rPr lang="en-US" altLang="en-US" dirty="0" err="1">
                <a:sym typeface="Symbol" panose="05050102010706020507" pitchFamily="18" charset="2"/>
              </a:rPr>
              <a:t></a:t>
            </a:r>
            <a:r>
              <a:rPr lang="en-US" altLang="en-US" dirty="0" err="1"/>
              <a:t>x</a:t>
            </a:r>
            <a:r>
              <a:rPr lang="en-US" altLang="en-US" dirty="0"/>
              <a:t> P(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</a:p>
          <a:p>
            <a:r>
              <a:rPr lang="en-US" altLang="en-US" dirty="0"/>
              <a:t>Switching the order of universals and </a:t>
            </a:r>
            <a:r>
              <a:rPr lang="en-US" altLang="en-US" dirty="0" err="1"/>
              <a:t>existentials</a:t>
            </a:r>
            <a:r>
              <a:rPr lang="en-US" altLang="en-US" dirty="0"/>
              <a:t> </a:t>
            </a:r>
            <a:r>
              <a:rPr lang="en-US" altLang="en-US" i="1" dirty="0"/>
              <a:t>does</a:t>
            </a:r>
            <a:r>
              <a:rPr lang="en-US" altLang="en-US" dirty="0"/>
              <a:t> change meaning: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x f food(f)   likes (</a:t>
            </a:r>
            <a:r>
              <a:rPr lang="en-US" altLang="en-US" dirty="0" err="1">
                <a:sym typeface="Symbol" panose="05050102010706020507" pitchFamily="18" charset="2"/>
              </a:rPr>
              <a:t>x,f</a:t>
            </a:r>
            <a:r>
              <a:rPr lang="en-US" altLang="en-US" dirty="0">
                <a:sym typeface="Symbol" panose="05050102010706020507" pitchFamily="18" charset="2"/>
              </a:rPr>
              <a:t>)  “Everybody likes some food”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f x food(f)   likes (</a:t>
            </a:r>
            <a:r>
              <a:rPr lang="en-US" altLang="en-US" dirty="0" err="1">
                <a:sym typeface="Symbol" panose="05050102010706020507" pitchFamily="18" charset="2"/>
              </a:rPr>
              <a:t>x,f</a:t>
            </a:r>
            <a:r>
              <a:rPr lang="en-US" altLang="en-US" dirty="0">
                <a:sym typeface="Symbol" panose="05050102010706020507" pitchFamily="18" charset="2"/>
              </a:rPr>
              <a:t>)  “There is a (one specific) food that everyone likes”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38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Connections between All and Exists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3500" indent="-63500">
                  <a:buNone/>
                </a:pPr>
                <a:r>
                  <a:rPr lang="en-US" altLang="en-US" dirty="0"/>
                  <a:t>Rewrite sentences involving </a:t>
                </a: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dirty="0"/>
                  <a:t> using De Morgan’s laws:</a:t>
                </a:r>
              </a:p>
              <a:p>
                <a:pPr lvl="2">
                  <a:buFontTx/>
                  <a:buNone/>
                </a:pPr>
                <a:r>
                  <a:rPr lang="en-US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2800" dirty="0"/>
                  <a:t>x P(x)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↔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28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/>
                  <a:t>P(x)</a:t>
                </a:r>
              </a:p>
              <a:p>
                <a:pPr lvl="2">
                  <a:buFontTx/>
                  <a:buNone/>
                </a:pPr>
                <a:r>
                  <a:rPr lang="en-US" altLang="en-US" sz="28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2800" dirty="0"/>
                  <a:t>x P(x)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↔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28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/>
                  <a:t>P(x)</a:t>
                </a:r>
              </a:p>
              <a:p>
                <a:pPr lvl="2">
                  <a:buFontTx/>
                  <a:buNone/>
                </a:pPr>
                <a:endParaRPr lang="en-US" altLang="en-US" dirty="0"/>
              </a:p>
              <a:p>
                <a:pPr marL="63500" indent="-63500"/>
                <a:endParaRPr lang="en-US" altLang="en-US" dirty="0"/>
              </a:p>
            </p:txBody>
          </p:sp>
        </mc:Choice>
        <mc:Fallback xmlns="">
          <p:sp>
            <p:nvSpPr>
              <p:cNvPr id="163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00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English to FOL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Every gardener likes the sun.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gardener(x)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likes(</a:t>
            </a:r>
            <a:r>
              <a:rPr lang="en-US" altLang="en-US" sz="1800" dirty="0" err="1"/>
              <a:t>x,Sun</a:t>
            </a:r>
            <a:r>
              <a:rPr lang="en-US" altLang="en-US" sz="1800" dirty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You can fool some of the people all of the time.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x </a:t>
            </a: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t  person(x)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time(t)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can-fool(</a:t>
            </a:r>
            <a:r>
              <a:rPr lang="en-US" altLang="en-US" sz="1800" dirty="0" err="1"/>
              <a:t>x,t</a:t>
            </a:r>
            <a:r>
              <a:rPr lang="en-US" altLang="en-US" sz="1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You can fool all of the people some of the time.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</a:t>
            </a:r>
            <a:r>
              <a:rPr lang="en-US" altLang="en-US" sz="1800" dirty="0"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t (person(x)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time(t)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can-fool(</a:t>
            </a:r>
            <a:r>
              <a:rPr lang="en-US" altLang="en-US" sz="1800" dirty="0" err="1"/>
              <a:t>x,t</a:t>
            </a:r>
            <a:r>
              <a:rPr lang="en-US" altLang="en-US" sz="1800" dirty="0"/>
              <a:t>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(person(x) </a:t>
            </a:r>
            <a:r>
              <a:rPr lang="en-US" altLang="en-US" sz="1800" dirty="0">
                <a:sym typeface="Symbol" panose="05050102010706020507" pitchFamily="18" charset="2"/>
              </a:rPr>
              <a:t> </a:t>
            </a:r>
            <a:r>
              <a:rPr lang="en-US" altLang="en-US" sz="1800" dirty="0"/>
              <a:t>t (time(t)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can-fool(</a:t>
            </a:r>
            <a:r>
              <a:rPr lang="en-US" altLang="en-US" sz="1800" dirty="0" err="1"/>
              <a:t>x,t</a:t>
            </a:r>
            <a:r>
              <a:rPr lang="en-US" altLang="en-US" sz="1800" dirty="0"/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All purple mushrooms are poisonous</a:t>
            </a:r>
            <a:r>
              <a:rPr lang="en-US" altLang="en-US" sz="1800" dirty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(mushroom(x)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purple(x))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No purple mushroom is poisonous.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</a:t>
            </a:r>
            <a:r>
              <a:rPr lang="en-US" altLang="en-US" sz="1800" dirty="0"/>
              <a:t>x purple(x)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poisonous(x)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 (mushroom(x)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purple(x))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There are exactly two purple mushrooms</a:t>
            </a:r>
            <a:r>
              <a:rPr lang="en-US" altLang="en-US" sz="1800" dirty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x </a:t>
            </a:r>
            <a:r>
              <a:rPr lang="en-US" altLang="en-US" sz="1800" dirty="0"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y 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mushroom(y)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purple(y) ^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(x=y) </a:t>
            </a:r>
            <a:r>
              <a:rPr lang="en-US" altLang="en-US" sz="1800" dirty="0">
                <a:sym typeface="Symbol" panose="05050102010706020507" pitchFamily="18" charset="2"/>
              </a:rPr>
              <a:t> </a:t>
            </a:r>
            <a:r>
              <a:rPr lang="en-US" altLang="en-US" sz="1800" dirty="0"/>
              <a:t>z (mushroom(z)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purple(z))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((x=z)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(y=z))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Clinton is not tall.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tall(Clinton)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Every city has a dogcatcher who has been bitten by every dog in town.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  T C D city(C)  ( dogcatcher(C,T)  (dog(D)  lives-in (D, T)  bit (D, C)) 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487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English to FOL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Predicates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tall(x)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gardener(x)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likes(x, y)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mushroom(x)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purple(x)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poisonous(x)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teacher(x)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time(t)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can-fool(</a:t>
            </a:r>
            <a:r>
              <a:rPr lang="en-US" altLang="en-US" dirty="0" err="1"/>
              <a:t>x,t</a:t>
            </a:r>
            <a:r>
              <a:rPr lang="en-US" altLang="en-US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wears-shorts(x)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/>
              <a:t>wears-</a:t>
            </a:r>
            <a:r>
              <a:rPr lang="en-US" altLang="en-US" dirty="0" err="1"/>
              <a:t>tshirt</a:t>
            </a:r>
            <a:r>
              <a:rPr lang="en-US" altLang="en-US" dirty="0"/>
              <a:t>(x)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800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English to FOL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8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/>
                  <a:t>Clinton is not tall.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</a:t>
                </a:r>
                <a:r>
                  <a:rPr lang="en-US" altLang="en-US" sz="1800" dirty="0"/>
                  <a:t>tall(Clinton)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/>
                  <a:t>Every gardener likes the sun.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1800" dirty="0"/>
                  <a:t>x gardener(x)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</a:t>
                </a:r>
                <a:r>
                  <a:rPr lang="en-US" altLang="en-US" sz="1800" dirty="0"/>
                  <a:t> likes(</a:t>
                </a:r>
                <a:r>
                  <a:rPr lang="en-US" altLang="en-US" sz="1800" dirty="0" err="1"/>
                  <a:t>x,Sun</a:t>
                </a:r>
                <a:r>
                  <a:rPr lang="en-US" altLang="en-US" sz="1800" dirty="0"/>
                  <a:t>)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/>
                  <a:t>All purple mushrooms are poisonous</a:t>
                </a:r>
                <a:r>
                  <a:rPr lang="en-US" altLang="en-US" sz="1800" dirty="0"/>
                  <a:t>.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1800" dirty="0"/>
                  <a:t>x (mushroom(x)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</a:t>
                </a:r>
                <a:r>
                  <a:rPr lang="en-US" altLang="en-US" sz="1800" dirty="0"/>
                  <a:t> purple(x))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</a:t>
                </a:r>
                <a:r>
                  <a:rPr lang="en-US" altLang="en-US" sz="1800" dirty="0"/>
                  <a:t> poisonous(x)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/>
                  <a:t>No purple mushroom is poisonous.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</a:t>
                </a:r>
                <a:r>
                  <a:rPr lang="en-US" altLang="en-US" sz="1800" dirty="0"/>
                  <a:t>x purple(x)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</a:t>
                </a:r>
                <a:r>
                  <a:rPr lang="en-US" altLang="en-US" sz="1800" dirty="0"/>
                  <a:t> mushroom(x)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</a:t>
                </a:r>
                <a:r>
                  <a:rPr lang="en-US" altLang="en-US" sz="1800" dirty="0"/>
                  <a:t> poisonous(x) 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1800" dirty="0"/>
                  <a:t>x  (mushroom(x)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</a:t>
                </a:r>
                <a:r>
                  <a:rPr lang="en-US" altLang="en-US" sz="1800" dirty="0"/>
                  <a:t> purple(x))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</a:t>
                </a:r>
                <a:r>
                  <a:rPr lang="en-US" altLang="en-US" sz="1800" dirty="0"/>
                  <a:t>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</a:t>
                </a:r>
                <a:r>
                  <a:rPr lang="en-US" altLang="en-US" sz="1800" dirty="0"/>
                  <a:t>poisonous(x)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/>
                  <a:t>You can fool some of the people all of the time.</a:t>
                </a:r>
                <a:endParaRPr lang="en-US" altLang="en-US" sz="1800" dirty="0"/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1800" dirty="0"/>
                  <a:t>x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1800" dirty="0"/>
                  <a:t>t  person(x)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</a:t>
                </a:r>
                <a:r>
                  <a:rPr lang="en-US" altLang="en-US" sz="1800" dirty="0"/>
                  <a:t>time(t)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</a:t>
                </a:r>
                <a:r>
                  <a:rPr lang="en-US" altLang="en-US" sz="1800" dirty="0"/>
                  <a:t> can-fool(</a:t>
                </a:r>
                <a:r>
                  <a:rPr lang="en-US" altLang="en-US" sz="1800" dirty="0" err="1"/>
                  <a:t>x,t</a:t>
                </a:r>
                <a:r>
                  <a:rPr lang="en-US" altLang="en-US" sz="1800" dirty="0"/>
                  <a:t>)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/>
                  <a:t>No teacher wears shorts and t-shirt.</a:t>
                </a:r>
                <a:endParaRPr lang="en-US" altLang="en-US" sz="1800" dirty="0"/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</m:oMath>
                </a14:m>
                <a:r>
                  <a:rPr lang="en-US" altLang="en-US" sz="18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1800" dirty="0"/>
                  <a:t>x (teacher(x)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wears-shorts</a:t>
                </a:r>
                <a:r>
                  <a:rPr lang="en-US" altLang="en-US" sz="1800" dirty="0"/>
                  <a:t>(x)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en-US" sz="1800" dirty="0"/>
                  <a:t> wears-t-shirt(x)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altLang="en-US" sz="1800" dirty="0"/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altLang="en-US" sz="1800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altLang="en-US" sz="1800" dirty="0"/>
              </a:p>
            </p:txBody>
          </p:sp>
        </mc:Choice>
        <mc:Fallback xmlns="">
          <p:sp>
            <p:nvSpPr>
              <p:cNvPr id="1198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5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Proofs in propositional logic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to prove conclusion is </a:t>
            </a:r>
            <a:r>
              <a:rPr lang="en-US" altLang="en-US" b="1" i="1" dirty="0"/>
              <a:t>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Truth table</a:t>
            </a:r>
          </a:p>
          <a:p>
            <a:pPr lvl="2"/>
            <a:r>
              <a:rPr lang="en-US" altLang="en-US" b="1" i="1" dirty="0"/>
              <a:t>Every</a:t>
            </a:r>
            <a:r>
              <a:rPr lang="en-US" altLang="en-US" dirty="0"/>
              <a:t> case where the premise is true, conclusion must also be true</a:t>
            </a:r>
          </a:p>
          <a:p>
            <a:pPr lvl="1"/>
            <a:r>
              <a:rPr lang="en-US" altLang="en-US" dirty="0"/>
              <a:t>Proof by rules of inference</a:t>
            </a:r>
          </a:p>
          <a:p>
            <a:pPr lvl="1"/>
            <a:r>
              <a:rPr lang="en-US" altLang="en-US" dirty="0"/>
              <a:t>Resolution refutation algorithm</a:t>
            </a:r>
          </a:p>
          <a:p>
            <a:r>
              <a:rPr lang="en-US" altLang="en-US" dirty="0"/>
              <a:t>How to prove conclusion is </a:t>
            </a:r>
            <a:r>
              <a:rPr lang="en-US" altLang="en-US" b="1" i="1" dirty="0"/>
              <a:t>invalid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Truth table</a:t>
            </a:r>
          </a:p>
          <a:p>
            <a:pPr lvl="2"/>
            <a:r>
              <a:rPr lang="en-US" altLang="en-US" dirty="0"/>
              <a:t>Show </a:t>
            </a:r>
            <a:r>
              <a:rPr lang="en-US" altLang="en-US" b="1" i="1" dirty="0"/>
              <a:t>one</a:t>
            </a:r>
            <a:r>
              <a:rPr lang="en-US" altLang="en-US" dirty="0"/>
              <a:t> case where the premise is true, conclusion must also be true</a:t>
            </a:r>
          </a:p>
          <a:p>
            <a:pPr lvl="1"/>
            <a:r>
              <a:rPr lang="en-US" altLang="en-US" dirty="0"/>
              <a:t>Proof by rules of inference</a:t>
            </a:r>
          </a:p>
          <a:p>
            <a:pPr lvl="1"/>
            <a:r>
              <a:rPr lang="en-US" altLang="en-US" dirty="0"/>
              <a:t>Resolution refutation algorithm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28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Proofs in propositional logic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to prove conclusion is </a:t>
            </a:r>
            <a:r>
              <a:rPr lang="en-US" altLang="en-US" b="1" i="1" dirty="0"/>
              <a:t>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Truth table</a:t>
            </a:r>
          </a:p>
          <a:p>
            <a:pPr lvl="2"/>
            <a:r>
              <a:rPr lang="en-US" altLang="en-US" b="1" i="1" dirty="0"/>
              <a:t>Every</a:t>
            </a:r>
            <a:r>
              <a:rPr lang="en-US" altLang="en-US" dirty="0"/>
              <a:t> case where the premise is true, conclusion must also be true</a:t>
            </a:r>
          </a:p>
          <a:p>
            <a:pPr lvl="1"/>
            <a:r>
              <a:rPr lang="en-US" altLang="en-US" dirty="0"/>
              <a:t>Proof by rules of inference</a:t>
            </a:r>
          </a:p>
          <a:p>
            <a:pPr lvl="1"/>
            <a:r>
              <a:rPr lang="en-US" altLang="en-US" dirty="0"/>
              <a:t>Resolution refutation algorithm</a:t>
            </a:r>
          </a:p>
          <a:p>
            <a:r>
              <a:rPr lang="en-US" altLang="en-US" dirty="0"/>
              <a:t>How to prove conclusion is </a:t>
            </a:r>
            <a:r>
              <a:rPr lang="en-US" altLang="en-US" b="1" i="1" dirty="0"/>
              <a:t>invalid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Truth table</a:t>
            </a:r>
          </a:p>
          <a:p>
            <a:pPr lvl="2"/>
            <a:r>
              <a:rPr lang="en-US" altLang="en-US" dirty="0"/>
              <a:t>Show </a:t>
            </a:r>
            <a:r>
              <a:rPr lang="en-US" altLang="en-US" b="1" i="1" dirty="0"/>
              <a:t>one</a:t>
            </a:r>
            <a:r>
              <a:rPr lang="en-US" altLang="en-US" dirty="0"/>
              <a:t> case where the premise is true, conclusion must also be true</a:t>
            </a:r>
          </a:p>
          <a:p>
            <a:pPr lvl="1"/>
            <a:r>
              <a:rPr lang="en-US" altLang="en-US" strike="sngStrike" dirty="0"/>
              <a:t>Proof by rules of inference </a:t>
            </a:r>
          </a:p>
          <a:p>
            <a:pPr lvl="1"/>
            <a:r>
              <a:rPr lang="en-US" altLang="en-US" dirty="0"/>
              <a:t>Resolution refutation algorithm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97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Propositional logic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Symbolic logic for manipulating propositions</a:t>
            </a:r>
          </a:p>
          <a:p>
            <a:r>
              <a:rPr lang="en-US" dirty="0"/>
              <a:t>Develop a propositional logic system to decide where to move</a:t>
            </a:r>
          </a:p>
          <a:p>
            <a:r>
              <a:rPr lang="en-US" dirty="0"/>
              <a:t>What variables?</a:t>
            </a:r>
          </a:p>
          <a:p>
            <a:r>
              <a:rPr lang="en-US" dirty="0"/>
              <a:t>How to represent:</a:t>
            </a:r>
          </a:p>
          <a:p>
            <a:pPr lvl="1"/>
            <a:r>
              <a:rPr lang="en-US" dirty="0"/>
              <a:t>S11 = None ⇒ S12 = Safe ∧ S21 = Safe</a:t>
            </a:r>
          </a:p>
          <a:p>
            <a:r>
              <a:rPr lang="en-US" dirty="0"/>
              <a:t>How many rules?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91" y="2890818"/>
            <a:ext cx="3735228" cy="32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Proofs in predicate logic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to prove conclusion is </a:t>
            </a:r>
            <a:r>
              <a:rPr lang="en-US" altLang="en-US" b="1" i="1" dirty="0"/>
              <a:t>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strike="sngStrike" dirty="0"/>
              <a:t>Truth table</a:t>
            </a:r>
          </a:p>
          <a:p>
            <a:pPr lvl="2"/>
            <a:r>
              <a:rPr lang="en-US" altLang="en-US" b="1" i="1" strike="sngStrike" dirty="0"/>
              <a:t>Every</a:t>
            </a:r>
            <a:r>
              <a:rPr lang="en-US" altLang="en-US" strike="sngStrike" dirty="0"/>
              <a:t> case where the premise is true, conclusion must also be true</a:t>
            </a:r>
          </a:p>
          <a:p>
            <a:pPr lvl="1"/>
            <a:r>
              <a:rPr lang="en-US" altLang="en-US" dirty="0"/>
              <a:t>Proof by rules of inference</a:t>
            </a:r>
          </a:p>
          <a:p>
            <a:pPr lvl="1"/>
            <a:r>
              <a:rPr lang="en-US" altLang="en-US" dirty="0"/>
              <a:t>Resolution refutation algorithm</a:t>
            </a:r>
          </a:p>
          <a:p>
            <a:r>
              <a:rPr lang="en-US" altLang="en-US" dirty="0"/>
              <a:t>How to prove conclusion is </a:t>
            </a:r>
            <a:r>
              <a:rPr lang="en-US" altLang="en-US" b="1" i="1" dirty="0"/>
              <a:t>invalid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strike="sngStrike" dirty="0"/>
              <a:t>Truth table</a:t>
            </a:r>
          </a:p>
          <a:p>
            <a:pPr lvl="2"/>
            <a:r>
              <a:rPr lang="en-US" altLang="en-US" strike="sngStrike" dirty="0"/>
              <a:t>Show </a:t>
            </a:r>
            <a:r>
              <a:rPr lang="en-US" altLang="en-US" b="1" i="1" strike="sngStrike" dirty="0"/>
              <a:t>one</a:t>
            </a:r>
            <a:r>
              <a:rPr lang="en-US" altLang="en-US" strike="sngStrike" dirty="0"/>
              <a:t> case where the premise is true, conclusion must also be true</a:t>
            </a:r>
          </a:p>
          <a:p>
            <a:pPr lvl="1"/>
            <a:r>
              <a:rPr lang="en-US" altLang="en-US" strike="sngStrike" dirty="0"/>
              <a:t>Proof by rules of inference </a:t>
            </a:r>
          </a:p>
          <a:p>
            <a:pPr lvl="1"/>
            <a:r>
              <a:rPr lang="en-US" altLang="en-US" strike="sngStrike" dirty="0"/>
              <a:t>Resolution refutation algorithm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754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Resolution Refutation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Premise </a:t>
            </a:r>
            <a:r>
              <a:rPr lang="en-US" altLang="en-US" dirty="0">
                <a:sym typeface="Symbol" panose="05050102010706020507" pitchFamily="18" charset="2"/>
              </a:rPr>
              <a:t> Conclusion?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all premise sentences to CNF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</a:t>
            </a:r>
            <a:r>
              <a:rPr lang="en-US" i="1" dirty="0"/>
              <a:t>negated</a:t>
            </a:r>
            <a:r>
              <a:rPr lang="en-US" dirty="0"/>
              <a:t> 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Repeatedly apply rule of resolution until</a:t>
            </a:r>
          </a:p>
          <a:p>
            <a:pPr lvl="1"/>
            <a:r>
              <a:rPr lang="en-US" dirty="0"/>
              <a:t>Derive FALSE (contradiction): Conclusion is </a:t>
            </a:r>
            <a:r>
              <a:rPr lang="en-US" b="1" dirty="0"/>
              <a:t>valid</a:t>
            </a:r>
          </a:p>
          <a:p>
            <a:pPr lvl="1"/>
            <a:r>
              <a:rPr lang="en-US" strike="sngStrike" dirty="0"/>
              <a:t>Can’t apply any more: Conclusion </a:t>
            </a:r>
            <a:r>
              <a:rPr lang="en-US" b="1" strike="sngStrike" dirty="0"/>
              <a:t>cannot be proved</a:t>
            </a:r>
          </a:p>
          <a:p>
            <a:r>
              <a:rPr lang="en-US" dirty="0"/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752902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FOL</a:t>
            </a:r>
          </a:p>
        </p:txBody>
      </p:sp>
    </p:spTree>
    <p:extLst>
      <p:ext uri="{BB962C8B-B14F-4D97-AF65-F5344CB8AC3E}">
        <p14:creationId xmlns:p14="http://schemas.microsoft.com/office/powerpoint/2010/main" val="206591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AND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u="sng" dirty="0">
                    <a:sym typeface="Symbol" panose="05050102010706020507" pitchFamily="18" charset="2"/>
                  </a:rPr>
                  <a:t>P  Q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 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Q</a:t>
                </a:r>
              </a:p>
              <a:p>
                <a:endParaRPr lang="en-US" altLang="en-US" dirty="0"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altLang="en-US" u="sng" dirty="0">
                    <a:sym typeface="Symbol" panose="05050102010706020507" pitchFamily="18" charset="2"/>
                  </a:rPr>
                  <a:t>president(Obama)</a:t>
                </a:r>
                <a14:m>
                  <m:oMath xmlns:m="http://schemas.openxmlformats.org/officeDocument/2006/math">
                    <m:r>
                      <a:rPr lang="en-US" altLang="en-US" b="0" i="1" u="sng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</m:oMath>
                </a14:m>
                <a:r>
                  <a:rPr lang="en-US" altLang="en-US" u="sng" dirty="0">
                    <a:sym typeface="Symbol" panose="05050102010706020507" pitchFamily="18" charset="2"/>
                  </a:rPr>
                  <a:t> </a:t>
                </a:r>
                <a:r>
                  <a:rPr lang="en-US" altLang="en-US" u="sng" dirty="0" err="1">
                    <a:sym typeface="Symbol" panose="05050102010706020507" pitchFamily="18" charset="2"/>
                  </a:rPr>
                  <a:t>vicepresident</a:t>
                </a:r>
                <a:r>
                  <a:rPr lang="en-US" altLang="en-US" u="sng" dirty="0">
                    <a:sym typeface="Symbol" panose="05050102010706020507" pitchFamily="18" charset="2"/>
                  </a:rPr>
                  <a:t>(Biden)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 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president(Obama)</a:t>
                </a:r>
                <a:endParaRPr lang="en-US" altLang="en-US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 </m:t>
                    </m:r>
                  </m:oMath>
                </a14:m>
                <a:r>
                  <a:rPr lang="en-US" altLang="en-US" dirty="0" err="1">
                    <a:sym typeface="Symbol" panose="05050102010706020507" pitchFamily="18" charset="2"/>
                  </a:rPr>
                  <a:t>vicepresident</a:t>
                </a:r>
                <a:r>
                  <a:rPr lang="en-US" altLang="en-US" dirty="0">
                    <a:sym typeface="Symbol" panose="05050102010706020507" pitchFamily="18" charset="2"/>
                  </a:rPr>
                  <a:t>(Biden)</a:t>
                </a:r>
              </a:p>
              <a:p>
                <a:pPr marL="0" indent="0"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04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909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AND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Q</a:t>
                </a:r>
              </a:p>
              <a:p>
                <a:pPr marL="0" indent="0">
                  <a:buNone/>
                </a:pPr>
                <a:r>
                  <a:rPr lang="en-US" altLang="en-US" u="sng" dirty="0">
                    <a:sym typeface="Symbol" panose="05050102010706020507" pitchFamily="18" charset="2"/>
                  </a:rPr>
                  <a:t>P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Q</a:t>
                </a:r>
              </a:p>
              <a:p>
                <a:endParaRPr lang="en-US" altLang="en-US" dirty="0"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president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Obama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u="sng" dirty="0" err="1">
                          <a:sym typeface="Symbol" panose="05050102010706020507" pitchFamily="18" charset="2"/>
                        </a:rPr>
                        <m:t>vicepresident</m:t>
                      </m:r>
                      <m:r>
                        <m:rPr>
                          <m:nor/>
                        </m:rPr>
                        <a:rPr lang="en-US" altLang="en-US" u="sng" dirty="0"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u="sng" dirty="0">
                          <a:sym typeface="Symbol" panose="05050102010706020507" pitchFamily="18" charset="2"/>
                        </a:rPr>
                        <m:t>Biden</m:t>
                      </m:r>
                      <m:r>
                        <m:rPr>
                          <m:nor/>
                        </m:rPr>
                        <a:rPr lang="en-US" altLang="en-US" u="sng" dirty="0"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u="sng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 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president(Obama)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vicepresident</a:t>
                </a:r>
                <a:r>
                  <a:rPr lang="en-US" altLang="en-US" dirty="0">
                    <a:sym typeface="Symbol" panose="05050102010706020507" pitchFamily="18" charset="2"/>
                  </a:rPr>
                  <a:t>(Biden)</a:t>
                </a:r>
              </a:p>
              <a:p>
                <a:pPr marL="0" indent="0"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04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19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Modus ponens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1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P</a:t>
                </a:r>
              </a:p>
              <a:p>
                <a:pPr marL="0" indent="0">
                  <a:buNone/>
                </a:pPr>
                <a:r>
                  <a:rPr lang="en-US" altLang="en-US" u="sng" dirty="0">
                    <a:sym typeface="Symbol" panose="05050102010706020507" pitchFamily="18" charset="2"/>
                  </a:rPr>
                  <a:t>P  Q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 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Q</a:t>
                </a:r>
              </a:p>
              <a:p>
                <a:endParaRPr lang="en-US" altLang="en-US" dirty="0"/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president(x)</a:t>
                </a:r>
              </a:p>
              <a:p>
                <a:pPr marL="0" indent="0">
                  <a:buNone/>
                </a:pPr>
                <a:r>
                  <a:rPr lang="en-US" altLang="en-US" u="sng" dirty="0">
                    <a:sym typeface="Symbol" panose="05050102010706020507" pitchFamily="18" charset="2"/>
                  </a:rPr>
                  <a:t>president(x) citizen(x)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citizen(x)</a:t>
                </a:r>
                <a:endParaRPr lang="en-US" altLang="en-US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president(Obama)</a:t>
                </a:r>
              </a:p>
              <a:p>
                <a:pPr marL="0" indent="0">
                  <a:buNone/>
                </a:pPr>
                <a:r>
                  <a:rPr lang="en-US" altLang="en-US" u="sng" dirty="0">
                    <a:sym typeface="Symbol" panose="05050102010706020507" pitchFamily="18" charset="2"/>
                  </a:rPr>
                  <a:t>president(x) citizen(x)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citizen(Obama) ?</a:t>
                </a:r>
                <a:endParaRPr lang="en-US" altLang="en-US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03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754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09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107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 smtClean="0"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Q</a:t>
                </a:r>
              </a:p>
              <a:p>
                <a:pPr marL="0" indent="0">
                  <a:buNone/>
                </a:pPr>
                <a:r>
                  <a:rPr lang="en-US" altLang="en-US" u="sng" dirty="0">
                    <a:sym typeface="Symbol" panose="05050102010706020507" pitchFamily="18" charset="2"/>
                  </a:rPr>
                  <a:t>R </a:t>
                </a:r>
                <a14:m>
                  <m:oMath xmlns:m="http://schemas.openxmlformats.org/officeDocument/2006/math">
                    <m:r>
                      <a:rPr lang="en-US" altLang="en-US" b="0" i="1" u="sng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</m:oMath>
                </a14:m>
                <a:r>
                  <a:rPr lang="en-US" altLang="en-US" u="sng" dirty="0">
                    <a:sym typeface="Symbol" panose="05050102010706020507" pitchFamily="18" charset="2"/>
                  </a:rPr>
                  <a:t> Q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 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∨ 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R</a:t>
                </a:r>
              </a:p>
              <a:p>
                <a:endParaRPr lang="en-US" altLang="en-US" dirty="0"/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in-white-house(x)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∨ 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president(x)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 u="sng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</m:oMath>
                </a14:m>
                <a:r>
                  <a:rPr lang="en-US" altLang="en-US" u="sng" dirty="0">
                    <a:sym typeface="Symbol" panose="05050102010706020507" pitchFamily="18" charset="2"/>
                  </a:rPr>
                  <a:t> president(x) </a:t>
                </a:r>
                <a14:m>
                  <m:oMath xmlns:m="http://schemas.openxmlformats.org/officeDocument/2006/math">
                    <m:r>
                      <a:rPr lang="en-US" altLang="en-US" i="1" u="sng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</m:oMath>
                </a14:m>
                <a:r>
                  <a:rPr lang="en-US" altLang="en-US" u="sng" dirty="0">
                    <a:sym typeface="Symbol" panose="05050102010706020507" pitchFamily="18" charset="2"/>
                  </a:rPr>
                  <a:t> citizen(x)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in-white-house(x)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∨ 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citizen(x)</a:t>
                </a:r>
                <a:endParaRPr lang="en-US" altLang="en-US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03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 smtClean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Q</a:t>
                </a:r>
              </a:p>
              <a:p>
                <a:pPr marL="0" indent="0">
                  <a:buNone/>
                </a:pPr>
                <a:r>
                  <a:rPr lang="en-US" altLang="en-US" u="sng" dirty="0">
                    <a:sym typeface="Symbol" panose="05050102010706020507" pitchFamily="18" charset="2"/>
                  </a:rPr>
                  <a:t>Q R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 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PR</a:t>
                </a:r>
              </a:p>
              <a:p>
                <a:endParaRPr lang="en-US" altLang="en-US" dirty="0"/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in-white-house(x)president(x)</a:t>
                </a:r>
              </a:p>
              <a:p>
                <a:pPr marL="0" indent="0">
                  <a:buNone/>
                </a:pPr>
                <a:r>
                  <a:rPr lang="en-US" altLang="en-US" u="sng" dirty="0">
                    <a:sym typeface="Symbol" panose="05050102010706020507" pitchFamily="18" charset="2"/>
                  </a:rPr>
                  <a:t>president(x)citizen(x)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∴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in-white-house(x)citizen(x)</a:t>
                </a:r>
                <a:endParaRPr lang="en-US" altLang="en-US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0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515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Universal instantiation 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en-US" dirty="0"/>
                  <a:t>)</a:t>
                </a:r>
              </a:p>
            </p:txBody>
          </p:sp>
        </mc:Choice>
        <mc:Fallback xmlns="">
          <p:sp>
            <p:nvSpPr>
              <p:cNvPr id="3051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1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>
                    <a:sym typeface="Symbol" panose="05050102010706020507" pitchFamily="18" charset="2"/>
                  </a:rPr>
                  <a:t>If any universally quantified variable is replaced by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any</a:t>
                </a:r>
                <a:r>
                  <a:rPr lang="en-US" altLang="en-US" dirty="0">
                    <a:sym typeface="Symbol" panose="05050102010706020507" pitchFamily="18" charset="2"/>
                  </a:rPr>
                  <a:t> term from the domain, the result is a true sentence. 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Thus, if A is from the domain of x:</a:t>
                </a:r>
              </a:p>
              <a:p>
                <a:pPr marL="0" indent="0">
                  <a:buNone/>
                </a:pPr>
                <a:r>
                  <a:rPr lang="en-US" altLang="en-US" u="sng" dirty="0">
                    <a:sym typeface="Symbol" panose="05050102010706020507" pitchFamily="18" charset="2"/>
                  </a:rPr>
                  <a:t>x P(x)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P(A)</a:t>
                </a:r>
              </a:p>
              <a:p>
                <a:r>
                  <a:rPr lang="en-US" altLang="en-US" dirty="0"/>
                  <a:t>The variable symbol can be replaced by </a:t>
                </a:r>
                <a:r>
                  <a:rPr lang="en-US" altLang="en-US" i="1" dirty="0"/>
                  <a:t>any</a:t>
                </a:r>
                <a:r>
                  <a:rPr lang="en-US" altLang="en-US" dirty="0"/>
                  <a:t> ground term</a:t>
                </a:r>
              </a:p>
              <a:p>
                <a:r>
                  <a:rPr lang="en-US" altLang="en-US" dirty="0"/>
                  <a:t>Any constant or function applied to ground terms only</a:t>
                </a:r>
              </a:p>
              <a:p>
                <a:r>
                  <a:rPr lang="en-US" altLang="en-US" dirty="0"/>
                  <a:t>Example: </a:t>
                </a:r>
              </a:p>
              <a:p>
                <a:pPr lvl="1">
                  <a:buFontTx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dirty="0"/>
                  <a:t>x living(x)</a:t>
                </a:r>
                <a:r>
                  <a:rPr lang="en-US" altLang="en-US" dirty="0">
                    <a:sym typeface="Symbol" panose="05050102010706020507" pitchFamily="18" charset="2"/>
                  </a:rPr>
                  <a:t>  </a:t>
                </a:r>
                <a:r>
                  <a:rPr lang="en-US" altLang="en-US" dirty="0"/>
                  <a:t>bites(Rover, x) 		“Rover bites all living things”</a:t>
                </a:r>
              </a:p>
              <a:p>
                <a:pPr lvl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en-US" dirty="0"/>
                  <a:t> living(John)</a:t>
                </a:r>
                <a:r>
                  <a:rPr lang="en-US" altLang="en-US" dirty="0">
                    <a:sym typeface="Symbol" panose="05050102010706020507" pitchFamily="18" charset="2"/>
                  </a:rPr>
                  <a:t>  </a:t>
                </a:r>
                <a:r>
                  <a:rPr lang="en-US" altLang="en-US" dirty="0"/>
                  <a:t>bites(Rover, John) 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lvl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en-US" dirty="0"/>
                  <a:t> living(mother-of(John))</a:t>
                </a:r>
                <a:r>
                  <a:rPr lang="en-US" altLang="en-US" dirty="0">
                    <a:sym typeface="Symbol" panose="05050102010706020507" pitchFamily="18" charset="2"/>
                  </a:rPr>
                  <a:t>  </a:t>
                </a:r>
                <a:r>
                  <a:rPr lang="en-US" altLang="en-US" dirty="0"/>
                  <a:t>bites(Rover, mother-of(John))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05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294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79000"/>
              </a:lnSpc>
            </a:pPr>
            <a:r>
              <a:rPr lang="en-US" altLang="en-US" dirty="0"/>
              <a:t>If it is sunny on a particular day, then the sun shines on the window. If the sun shines on the window on any day, the curtains are closed. The curtains are not closed today.</a:t>
            </a:r>
          </a:p>
          <a:p>
            <a:pPr>
              <a:lnSpc>
                <a:spcPct val="79000"/>
              </a:lnSpc>
            </a:pPr>
            <a:r>
              <a:rPr lang="en-US" altLang="en-US" dirty="0"/>
              <a:t>Is it sunny today?</a:t>
            </a:r>
          </a:p>
          <a:p>
            <a:pPr>
              <a:lnSpc>
                <a:spcPct val="79000"/>
              </a:lnSpc>
            </a:pPr>
            <a:r>
              <a:rPr lang="en-US" altLang="en-US" dirty="0"/>
              <a:t>Use predicates:</a:t>
            </a:r>
          </a:p>
          <a:p>
            <a:pPr lvl="1">
              <a:lnSpc>
                <a:spcPct val="79000"/>
              </a:lnSpc>
            </a:pPr>
            <a:r>
              <a:rPr lang="en-US" altLang="en-US" dirty="0"/>
              <a:t>sunny(x)</a:t>
            </a:r>
          </a:p>
          <a:p>
            <a:pPr lvl="1">
              <a:lnSpc>
                <a:spcPct val="79000"/>
              </a:lnSpc>
            </a:pPr>
            <a:r>
              <a:rPr lang="en-US" altLang="en-US" dirty="0"/>
              <a:t>window-shines(x)</a:t>
            </a:r>
          </a:p>
          <a:p>
            <a:pPr lvl="1">
              <a:lnSpc>
                <a:spcPct val="79000"/>
              </a:lnSpc>
            </a:pPr>
            <a:r>
              <a:rPr lang="en-US" altLang="en-US" dirty="0"/>
              <a:t>curtains-closed(x)</a:t>
            </a:r>
          </a:p>
          <a:p>
            <a:pPr lvl="1">
              <a:lnSpc>
                <a:spcPct val="79000"/>
              </a:lnSpc>
            </a:pPr>
            <a:endParaRPr lang="en-US" altLang="en-US" dirty="0"/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7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79000"/>
              </a:lnSpc>
            </a:pPr>
            <a:r>
              <a:rPr lang="en-US" altLang="en-US" dirty="0"/>
              <a:t>If it is sunny on a particular day, then the sun shines on the window. If the sun shines on the window on any day, the curtains are closed. The curtains are not closed today.</a:t>
            </a:r>
          </a:p>
          <a:p>
            <a:pPr>
              <a:lnSpc>
                <a:spcPct val="79000"/>
              </a:lnSpc>
            </a:pPr>
            <a:r>
              <a:rPr lang="en-US" altLang="en-US" dirty="0"/>
              <a:t>Is it sunny today?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Premise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x sunny (x) window-shines (x)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x window-shines (x)  curtains-closed(x)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 curtains-closed (Today)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Conclusion?: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sunny (Today)</a:t>
            </a:r>
          </a:p>
          <a:p>
            <a:r>
              <a:rPr lang="en-US" altLang="en-US" dirty="0"/>
              <a:t>Use universal instantiation and unit resolution:</a:t>
            </a:r>
          </a:p>
          <a:p>
            <a:r>
              <a:rPr lang="en-US" altLang="en-US" dirty="0"/>
              <a:t>sunny (Today) </a:t>
            </a:r>
            <a:r>
              <a:rPr lang="en-US" altLang="en-US" dirty="0">
                <a:sym typeface="Symbol" panose="05050102010706020507" pitchFamily="18" charset="2"/>
              </a:rPr>
              <a:t> window-shines (Today)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window-shines (Today)  curtains-closed (Today)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 curtains-closed (Today)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15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Predicate Calculus/First Order Logic (FOL)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5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000" dirty="0"/>
                  <a:t>In addition to propositions, FOL provides: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Variables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Represent objects in the world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x, y 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Functions</a:t>
                </a:r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father-of(Mary) = John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Function input and output are objects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Predicates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Represent relationships between objects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father-of (Mary, John)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father-of (x, y)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lang="en-US" altLang="en-US" sz="1600" dirty="0">
                    <a:sym typeface="Symbol" panose="05050102010706020507" pitchFamily="18" charset="2"/>
                  </a:rPr>
                  <a:t>child(</a:t>
                </a:r>
                <a:r>
                  <a:rPr lang="en-US" altLang="en-US" sz="1600" dirty="0" err="1">
                    <a:sym typeface="Symbol" panose="05050102010706020507" pitchFamily="18" charset="2"/>
                  </a:rPr>
                  <a:t>y,x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)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Predicate is either True or False</a:t>
                </a:r>
              </a:p>
            </p:txBody>
          </p:sp>
        </mc:Choice>
        <mc:Fallback xmlns="">
          <p:sp>
            <p:nvSpPr>
              <p:cNvPr id="195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64119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Existential instantiation (existential elimination)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0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84467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From </a:t>
                </a: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dirty="0"/>
                  <a:t>x P(x) infer P(C)</a:t>
                </a:r>
              </a:p>
              <a:p>
                <a:r>
                  <a:rPr lang="en-US" altLang="en-US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dirty="0"/>
                  <a:t>x eats(John, x) 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en-US" dirty="0"/>
                  <a:t> eats(John,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en-US" dirty="0"/>
                  <a:t>)</a:t>
                </a:r>
              </a:p>
              <a:p>
                <a:r>
                  <a:rPr lang="en-US" altLang="en-US" dirty="0"/>
                  <a:t>Variable is replaced by a 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brand-new constant</a:t>
                </a:r>
                <a:r>
                  <a:rPr lang="en-US" altLang="en-US" dirty="0"/>
                  <a:t> not occurring in this or any other sentence in the KB</a:t>
                </a:r>
              </a:p>
              <a:p>
                <a:pPr lvl="1"/>
                <a:r>
                  <a:rPr lang="en-US" altLang="en-US" dirty="0"/>
                  <a:t>New constant to not draw extra inferences by introducing the constant </a:t>
                </a:r>
              </a:p>
              <a:p>
                <a:r>
                  <a:rPr lang="en-US" altLang="en-US" dirty="0"/>
                  <a:t>Known as </a:t>
                </a:r>
                <a:r>
                  <a:rPr lang="en-US" altLang="en-US" dirty="0" err="1">
                    <a:solidFill>
                      <a:srgbClr val="FF0000"/>
                    </a:solidFill>
                  </a:rPr>
                  <a:t>skolemization</a:t>
                </a:r>
                <a:r>
                  <a:rPr lang="en-US" altLang="en-US" dirty="0"/>
                  <a:t>; constant is a </a:t>
                </a:r>
                <a:r>
                  <a:rPr lang="en-US" altLang="en-US" b="1" dirty="0" err="1">
                    <a:solidFill>
                      <a:schemeClr val="accent2"/>
                    </a:solidFill>
                  </a:rPr>
                  <a:t>skolem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 constant</a:t>
                </a:r>
              </a:p>
              <a:p>
                <a:r>
                  <a:rPr lang="en-US" altLang="en-US" dirty="0"/>
                  <a:t>Convenient to use this to reason about the unknown object, rather than constantly manipulating the existential quantifier</a:t>
                </a:r>
              </a:p>
            </p:txBody>
          </p:sp>
        </mc:Choice>
        <mc:Fallback xmlns="">
          <p:sp>
            <p:nvSpPr>
              <p:cNvPr id="216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351338"/>
              </a:xfrm>
              <a:blipFill>
                <a:blip r:embed="rId3"/>
                <a:stretch>
                  <a:fillRect l="-1043" t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13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Existential generalization (existential introduction)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P(C) is true, then 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x P(x) is inferred. </a:t>
            </a:r>
          </a:p>
          <a:p>
            <a:r>
              <a:rPr lang="en-US" altLang="en-US" dirty="0"/>
              <a:t>Example</a:t>
            </a:r>
          </a:p>
          <a:p>
            <a:pPr lvl="1">
              <a:buFontTx/>
              <a:buNone/>
            </a:pPr>
            <a:r>
              <a:rPr lang="en-US" altLang="en-US" dirty="0"/>
              <a:t>eats(John, Rice) </a:t>
            </a:r>
            <a:r>
              <a:rPr lang="en-US" altLang="en-US" dirty="0">
                <a:sym typeface="Symbol" panose="05050102010706020507" pitchFamily="18" charset="2"/>
              </a:rPr>
              <a:t>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x eats(John, x)</a:t>
            </a:r>
          </a:p>
          <a:p>
            <a:r>
              <a:rPr lang="en-US" altLang="en-US" dirty="0"/>
              <a:t>All instances of the given constant symbol are replaced by the new variable symbol</a:t>
            </a:r>
          </a:p>
          <a:p>
            <a:r>
              <a:rPr lang="en-US" altLang="en-US" dirty="0"/>
              <a:t>Note that the variable symbol cannot already exist anywhere in the expression</a:t>
            </a:r>
          </a:p>
        </p:txBody>
      </p:sp>
    </p:spTree>
    <p:extLst>
      <p:ext uri="{BB962C8B-B14F-4D97-AF65-F5344CB8AC3E}">
        <p14:creationId xmlns:p14="http://schemas.microsoft.com/office/powerpoint/2010/main" val="227899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Connections between All and Exists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3500" indent="-63500">
                  <a:buNone/>
                </a:pPr>
                <a:r>
                  <a:rPr lang="en-US" altLang="en-US" dirty="0"/>
                  <a:t>Rewrite sentences involving </a:t>
                </a: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dirty="0"/>
                  <a:t> using De Morgan’s laws:</a:t>
                </a:r>
              </a:p>
              <a:p>
                <a:pPr lvl="2">
                  <a:buFontTx/>
                  <a:buNone/>
                </a:pPr>
                <a:r>
                  <a:rPr lang="en-US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2800" dirty="0"/>
                  <a:t>x P(x)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↔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28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/>
                  <a:t>P(x)</a:t>
                </a:r>
              </a:p>
              <a:p>
                <a:pPr lvl="2">
                  <a:buFontTx/>
                  <a:buNone/>
                </a:pPr>
                <a:r>
                  <a:rPr lang="en-US" altLang="en-US" sz="28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2800" dirty="0"/>
                  <a:t>x P(x)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↔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28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/>
                  <a:t>P(x)</a:t>
                </a:r>
                <a:endParaRPr lang="en-US" altLang="en-US" dirty="0"/>
              </a:p>
              <a:p>
                <a:pPr marL="63500" indent="-63500"/>
                <a:endParaRPr lang="en-US" altLang="en-US" dirty="0"/>
              </a:p>
            </p:txBody>
          </p:sp>
        </mc:Choice>
        <mc:Fallback xmlns="">
          <p:sp>
            <p:nvSpPr>
              <p:cNvPr id="163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388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77" name="Rectangle 5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/>
                  <a:t>Premises</a:t>
                </a: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en-US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en-US" dirty="0"/>
              </a:p>
              <a:p>
                <a:r>
                  <a:rPr lang="en-US" altLang="en-US" dirty="0"/>
                  <a:t>To prove: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dirty="0"/>
                  <a:t> 			Premise</a:t>
                </a:r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dirty="0"/>
                  <a:t>Existential instantiation on 1 (</a:t>
                </a:r>
                <a:r>
                  <a:rPr lang="en-US" altLang="en-US" dirty="0" err="1"/>
                  <a:t>Skolemization</a:t>
                </a:r>
                <a:r>
                  <a:rPr lang="en-US" alt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dirty="0"/>
                  <a:t>	Premise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altLang="en-US" dirty="0"/>
                  <a:t>	 Universal instantiation on 3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altLang="en-US" dirty="0"/>
                  <a:t>	 Modus Ponens on 2 and 4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dirty="0"/>
                  <a:t>	 Existential generalization on 5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QED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0787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928" t="-322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0670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Automatic theorem proving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00FF"/>
                </a:solidFill>
              </a:rPr>
              <a:t>proof procedure</a:t>
            </a:r>
            <a:r>
              <a:rPr lang="en-US" altLang="en-US" dirty="0"/>
              <a:t> is a combination of an inference rule and an algorithm for applying that rule to a set of logical expressions to generate new sentences.</a:t>
            </a:r>
          </a:p>
          <a:p>
            <a:r>
              <a:rPr lang="en-US" altLang="en-US" dirty="0"/>
              <a:t>Proof by </a:t>
            </a:r>
            <a:r>
              <a:rPr lang="en-US" altLang="en-US" i="1" dirty="0">
                <a:solidFill>
                  <a:srgbClr val="0000FF"/>
                </a:solidFill>
              </a:rPr>
              <a:t>resolution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247117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concepts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Sentence</a:t>
            </a:r>
          </a:p>
          <a:p>
            <a:r>
              <a:rPr lang="en-US" altLang="en-US"/>
              <a:t>Interpretation</a:t>
            </a:r>
          </a:p>
          <a:p>
            <a:r>
              <a:rPr lang="en-US" altLang="en-US"/>
              <a:t>Proposition, term, function, atom</a:t>
            </a:r>
          </a:p>
          <a:p>
            <a:r>
              <a:rPr lang="en-US" altLang="en-US"/>
              <a:t>Unification and mgu</a:t>
            </a:r>
          </a:p>
          <a:p>
            <a:r>
              <a:rPr lang="en-US" altLang="en-US"/>
              <a:t>Proofs in logic</a:t>
            </a:r>
          </a:p>
        </p:txBody>
      </p:sp>
    </p:spTree>
    <p:extLst>
      <p:ext uri="{BB962C8B-B14F-4D97-AF65-F5344CB8AC3E}">
        <p14:creationId xmlns:p14="http://schemas.microsoft.com/office/powerpoint/2010/main" val="1356022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Resolution Refutation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Convert to CNF</a:t>
                </a:r>
              </a:p>
              <a:p>
                <a:r>
                  <a:rPr lang="en-US" altLang="en-US" dirty="0"/>
                  <a:t>Get rid of </a:t>
                </a:r>
                <a:r>
                  <a:rPr lang="en-US" altLang="en-US" dirty="0">
                    <a:sym typeface="Symbol" panose="05050102010706020507" pitchFamily="18" charset="2"/>
                  </a:rPr>
                  <a:t> </a:t>
                </a: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Rewrite A B to ~A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</m:oMath>
                </a14:m>
                <a:r>
                  <a:rPr lang="en-US" altLang="en-US" dirty="0"/>
                  <a:t>B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Move negation inside parenthesis: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DeMorgan’s</a:t>
                </a:r>
                <a:r>
                  <a:rPr lang="en-US" altLang="en-US" dirty="0">
                    <a:sym typeface="Symbol" panose="05050102010706020507" pitchFamily="18" charset="2"/>
                  </a:rPr>
                  <a:t> laws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Rename repeated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𝑥𝑄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dirty="0"/>
                  <a:t> is same as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∧∃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en-US" dirty="0"/>
              </a:p>
              <a:p>
                <a:r>
                  <a:rPr lang="en-US" altLang="en-US" dirty="0"/>
                  <a:t>Remove existential </a:t>
                </a:r>
                <a:r>
                  <a:rPr lang="en-US" altLang="en-US" dirty="0" err="1"/>
                  <a:t>quanitifiers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 err="1"/>
                  <a:t>Skolemization</a:t>
                </a:r>
                <a:endParaRPr lang="en-US" altLang="en-US" dirty="0"/>
              </a:p>
              <a:p>
                <a:r>
                  <a:rPr lang="en-US" altLang="en-US" dirty="0"/>
                  <a:t>Distribute AND over 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en-US" dirty="0"/>
              </a:p>
              <a:p>
                <a:r>
                  <a:rPr lang="en-US" altLang="en-US" dirty="0"/>
                  <a:t>AND elimination</a:t>
                </a:r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296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924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Premises</a:t>
            </a:r>
          </a:p>
          <a:p>
            <a:pPr lvl="1"/>
            <a:r>
              <a:rPr lang="en-US" dirty="0"/>
              <a:t>All dogs bark</a:t>
            </a:r>
          </a:p>
          <a:p>
            <a:pPr lvl="1"/>
            <a:r>
              <a:rPr lang="en-US" dirty="0"/>
              <a:t>Anyone who has cats will not have mice</a:t>
            </a:r>
          </a:p>
          <a:p>
            <a:pPr lvl="1"/>
            <a:r>
              <a:rPr lang="en-US" dirty="0"/>
              <a:t>A light sleeper will not have anything which barks</a:t>
            </a:r>
          </a:p>
          <a:p>
            <a:pPr lvl="1"/>
            <a:r>
              <a:rPr lang="en-US" dirty="0"/>
              <a:t>John has either a cat or a dog</a:t>
            </a:r>
          </a:p>
          <a:p>
            <a:r>
              <a:rPr lang="en-US" dirty="0"/>
              <a:t>Conclusion?</a:t>
            </a:r>
          </a:p>
          <a:p>
            <a:pPr lvl="1"/>
            <a:r>
              <a:rPr lang="en-US" dirty="0"/>
              <a:t>If John is a light sleeper, then John does not have any mice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24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Predicates</a:t>
            </a:r>
          </a:p>
          <a:p>
            <a:pPr lvl="1"/>
            <a:r>
              <a:rPr lang="en-US" dirty="0"/>
              <a:t>Dog(x): “x is a dog”</a:t>
            </a:r>
          </a:p>
          <a:p>
            <a:pPr lvl="1"/>
            <a:r>
              <a:rPr lang="en-US" dirty="0"/>
              <a:t>Cat(x): “x is a cat”</a:t>
            </a:r>
          </a:p>
          <a:p>
            <a:pPr lvl="1"/>
            <a:r>
              <a:rPr lang="en-US" dirty="0"/>
              <a:t>Mouse(x): “x is a mouse”</a:t>
            </a:r>
          </a:p>
          <a:p>
            <a:pPr lvl="1"/>
            <a:r>
              <a:rPr lang="en-US" dirty="0"/>
              <a:t>Bark(x): “x barks”</a:t>
            </a:r>
          </a:p>
          <a:p>
            <a:pPr lvl="1"/>
            <a:r>
              <a:rPr lang="en-US" dirty="0"/>
              <a:t>Sleeper(x): “x is a light sleeper”</a:t>
            </a:r>
          </a:p>
          <a:p>
            <a:pPr lvl="1"/>
            <a:r>
              <a:rPr lang="en-US" dirty="0"/>
              <a:t>Have(</a:t>
            </a:r>
            <a:r>
              <a:rPr lang="en-US" dirty="0" err="1"/>
              <a:t>x,y</a:t>
            </a:r>
            <a:r>
              <a:rPr lang="en-US" dirty="0"/>
              <a:t>): “x has y”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77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Premise and conclusion to predicate logic sentences</a:t>
                </a:r>
              </a:p>
              <a:p>
                <a:pPr lvl="1"/>
                <a:r>
                  <a:rPr lang="en-US" dirty="0"/>
                  <a:t>All dogs bark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𝐵𝑎𝑟𝑘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Anyone who has cats will not have any mice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𝐻𝑎𝑣𝑒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→¬∃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𝐻𝑎𝑣𝑒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𝑀𝑜𝑢𝑠𝑒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 light sleeper will not have anything which barks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𝑆𝑙𝑒𝑒𝑝𝑒𝑟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→¬∃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𝐻𝑎𝑣𝑒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𝐵𝑎𝑟𝑘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John has either a cat or a dog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𝐻𝑎𝑣𝑒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If John is a light sleeper, then John does not have any mice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𝑆𝑙𝑒𝑒𝑝𝑒𝑟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𝐽𝑜h𝑛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→¬∃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𝐻𝑎𝑣𝑒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𝐽𝑜h𝑛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𝑀𝑜𝑢𝑠𝑒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0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FOL sentence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>
                <a:solidFill>
                  <a:srgbClr val="0000FF"/>
                </a:solidFill>
              </a:rPr>
              <a:t>Constant symbols</a:t>
            </a:r>
            <a:r>
              <a:rPr lang="en-US" altLang="en-US" dirty="0"/>
              <a:t> correspond to objects (“individuals”) in the Universe</a:t>
            </a:r>
          </a:p>
          <a:p>
            <a:pPr lvl="1"/>
            <a:r>
              <a:rPr lang="en-US" altLang="en-US" dirty="0"/>
              <a:t>E.g., Today, Mary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Convention: begin with a Capital letter</a:t>
            </a:r>
            <a:endParaRPr lang="en-US" altLang="en-US" dirty="0"/>
          </a:p>
          <a:p>
            <a:r>
              <a:rPr lang="en-US" altLang="en-US" i="1" dirty="0">
                <a:solidFill>
                  <a:srgbClr val="0000FF"/>
                </a:solidFill>
              </a:rPr>
              <a:t>Variable symbols</a:t>
            </a:r>
            <a:r>
              <a:rPr lang="en-US" altLang="en-US" dirty="0"/>
              <a:t> represent one of the objects 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/>
              <a:t>E.g., x, y, z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/>
              <a:t>Convention: use small letters</a:t>
            </a:r>
          </a:p>
          <a:p>
            <a:r>
              <a:rPr lang="en-US" altLang="en-US" i="1" dirty="0">
                <a:solidFill>
                  <a:srgbClr val="0000FF"/>
                </a:solidFill>
              </a:rPr>
              <a:t>Function symbols</a:t>
            </a:r>
          </a:p>
          <a:p>
            <a:pPr lvl="1"/>
            <a:r>
              <a:rPr lang="en-US" altLang="en-US" dirty="0"/>
              <a:t>E.g., mother-of (Bill); maximum-of (</a:t>
            </a:r>
            <a:r>
              <a:rPr lang="en-US" altLang="en-US" dirty="0" err="1"/>
              <a:t>x,y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343178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Convert to CNF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16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Convert to CNF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→¬∃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𝐻𝑎𝑣𝑒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𝑀𝑜𝑢𝑠𝑒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𝐻𝑎𝑣𝑒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𝑀𝑜𝑢𝑠𝑒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 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𝐻𝑎𝑣𝑒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𝑀𝑜𝑢𝑠𝑒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𝐻𝑎𝑣𝑒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𝐻𝑎𝑣𝑒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𝑀𝑜𝑢𝑠𝑒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3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Convert to CNF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→¬∃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𝐻𝑎𝑣𝑒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𝐵𝑎𝑟𝑘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𝐻𝑎𝑣𝑒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𝐵𝑎𝑟𝑘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9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Convert to CNF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	</a:t>
                </a:r>
                <a:r>
                  <a:rPr lang="en-US" dirty="0" err="1"/>
                  <a:t>Skolemization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3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Convert negated conclusion to CNF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𝑆𝑙𝑒𝑒𝑝𝑒𝑟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→¬∃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𝐻𝑎𝑣𝑒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𝐽𝑜h𝑛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𝑀𝑜𝑢𝑠𝑒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𝑆𝑙𝑒𝑒𝑝𝑒𝑟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¬∃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𝐻𝑎𝑣𝑒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𝐽𝑜h𝑛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𝑀𝑜𝑢𝑠𝑒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𝐻𝑎𝑣𝑒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𝑀𝑜𝑢𝑠𝑒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𝐻𝑎𝑣𝑒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𝑀𝑜𝑢𝑠𝑒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	</a:t>
                </a:r>
                <a:r>
                  <a:rPr lang="en-US" dirty="0" err="1"/>
                  <a:t>Skolemization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01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refutation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24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refutation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No need to write universal quantifiers; rename variables in different sentences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419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refutation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891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refutation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Apply resolution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Resolution on lines 1 and 5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4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altLang="en-US" dirty="0"/>
                  <a:t>But can make sentences the same by</a:t>
                </a:r>
              </a:p>
              <a:p>
                <a:r>
                  <a:rPr lang="en-US" altLang="en-US" dirty="0"/>
                  <a:t>replacing variables by:</a:t>
                </a:r>
              </a:p>
              <a:p>
                <a:pPr lvl="1"/>
                <a:r>
                  <a:rPr lang="en-US" altLang="en-US" dirty="0"/>
                  <a:t>Other variables</a:t>
                </a:r>
              </a:p>
              <a:p>
                <a:pPr lvl="1"/>
                <a:r>
                  <a:rPr lang="en-US" altLang="en-US" dirty="0"/>
                  <a:t>Constants</a:t>
                </a:r>
              </a:p>
              <a:p>
                <a:pPr lvl="1"/>
                <a:r>
                  <a:rPr lang="en-US" altLang="en-US" dirty="0"/>
                  <a:t>Function expressions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becomes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dirty="0"/>
              </a:p>
              <a:p>
                <a:r>
                  <a:rPr lang="en-US" dirty="0"/>
                  <a:t>Can resolve now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altLang="en-US" dirty="0"/>
                  <a:t>And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1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FOL sentence</a:t>
            </a:r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00FF"/>
                </a:solidFill>
              </a:rPr>
              <a:t>function expression</a:t>
            </a:r>
            <a:r>
              <a:rPr lang="en-US" altLang="en-US" dirty="0"/>
              <a:t> consists of a function symbol of arity n, followed by n terms</a:t>
            </a:r>
            <a:endParaRPr lang="en-US" altLang="en-US" baseline="-25000" dirty="0"/>
          </a:p>
          <a:p>
            <a:pPr lvl="1"/>
            <a:r>
              <a:rPr lang="en-US" altLang="en-US" dirty="0"/>
              <a:t>mother-of(mother-of(joe))</a:t>
            </a:r>
          </a:p>
          <a:p>
            <a:pPr lvl="1"/>
            <a:r>
              <a:rPr lang="en-US" altLang="en-US" dirty="0"/>
              <a:t>maximum(maximum(7, 18), </a:t>
            </a:r>
            <a:r>
              <a:rPr lang="en-US" altLang="en-US" dirty="0" err="1"/>
              <a:t>add_one</a:t>
            </a:r>
            <a:r>
              <a:rPr lang="en-US" altLang="en-US" dirty="0"/>
              <a:t>(18))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sz="2400" dirty="0"/>
              <a:t>Arity: number of input parameters</a:t>
            </a:r>
          </a:p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00FF"/>
                </a:solidFill>
              </a:rPr>
              <a:t>term</a:t>
            </a:r>
            <a:r>
              <a:rPr lang="en-US" altLang="en-US" dirty="0"/>
              <a:t> is either a constant, variable, or function expression.</a:t>
            </a:r>
          </a:p>
          <a:p>
            <a:pPr lvl="1"/>
            <a:r>
              <a:rPr lang="en-US" altLang="en-US" dirty="0" err="1"/>
              <a:t>color_of</a:t>
            </a:r>
            <a:r>
              <a:rPr lang="en-US" altLang="en-US" dirty="0"/>
              <a:t>(</a:t>
            </a:r>
            <a:r>
              <a:rPr lang="en-US" altLang="en-US" dirty="0" err="1"/>
              <a:t>house_of</a:t>
            </a:r>
            <a:r>
              <a:rPr lang="en-US" altLang="en-US" dirty="0"/>
              <a:t>(neighbor(Joe)))</a:t>
            </a:r>
          </a:p>
          <a:p>
            <a:pPr lvl="1"/>
            <a:r>
              <a:rPr lang="en-US" altLang="en-US" dirty="0" err="1"/>
              <a:t>house_of</a:t>
            </a:r>
            <a:r>
              <a:rPr lang="en-US" altLang="en-US" dirty="0"/>
              <a:t>(x)	</a:t>
            </a:r>
          </a:p>
        </p:txBody>
      </p:sp>
    </p:spTree>
    <p:extLst>
      <p:ext uri="{BB962C8B-B14F-4D97-AF65-F5344CB8AC3E}">
        <p14:creationId xmlns:p14="http://schemas.microsoft.com/office/powerpoint/2010/main" val="223826403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refutation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Apply resolution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lvl="2"/>
                <a:r>
                  <a:rPr lang="en-US" dirty="0"/>
                  <a:t>Resolution on lines 1 and 5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2 and 8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5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refutation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lvl="2"/>
                <a:r>
                  <a:rPr lang="en-US" dirty="0"/>
                  <a:t>Resolution on lines 1 and 5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2 and 8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10 and 7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9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refutation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457"/>
                <a:ext cx="10515600" cy="4696506"/>
              </a:xfrm>
            </p:spPr>
            <p:txBody>
              <a:bodyPr>
                <a:normAutofit fontScale="85000" lnSpcReduction="20000"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lvl="2"/>
                <a:r>
                  <a:rPr lang="en-US" dirty="0"/>
                  <a:t>Resolution on lines 1 and 5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2 and 8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10 and 7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11 and 9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457"/>
                <a:ext cx="10515600" cy="4696506"/>
              </a:xfrm>
              <a:blipFill rotWithShape="0">
                <a:blip r:embed="rId2"/>
                <a:stretch>
                  <a:fillRect t="-2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refutation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457"/>
                <a:ext cx="10515600" cy="4696506"/>
              </a:xfrm>
            </p:spPr>
            <p:txBody>
              <a:bodyPr>
                <a:normAutofit fontScale="77500" lnSpcReduction="20000"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lvl="2"/>
                <a:r>
                  <a:rPr lang="en-US" dirty="0"/>
                  <a:t>Resolution on lines 1 and 5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2 and 8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10 and 7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11 and 9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12 and 4 (no unification needed)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457"/>
                <a:ext cx="10515600" cy="4696506"/>
              </a:xfrm>
              <a:blipFill rotWithShape="0">
                <a:blip r:embed="rId2"/>
                <a:stretch>
                  <a:fillRect t="-2338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refutation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6285"/>
                <a:ext cx="10515600" cy="4870677"/>
              </a:xfrm>
            </p:spPr>
            <p:txBody>
              <a:bodyPr>
                <a:normAutofit fontScale="70000" lnSpcReduction="20000"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lvl="2"/>
                <a:r>
                  <a:rPr lang="en-US" dirty="0"/>
                  <a:t>Resolution on lines 1 and 5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2 and 8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10 and 7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11 and 9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𝑟𝑘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/>
                  <a:t>Resolution on lines 12 and 4 (no unification needed)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13 and 3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ark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6285"/>
                <a:ext cx="10515600" cy="4870677"/>
              </a:xfrm>
              <a:blipFill rotWithShape="0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4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refutation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6285"/>
                <a:ext cx="10515600" cy="4870677"/>
              </a:xfrm>
            </p:spPr>
            <p:txBody>
              <a:bodyPr>
                <a:normAutofit fontScale="62500" lnSpcReduction="20000"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lvl="2"/>
                <a:r>
                  <a:rPr lang="en-US" dirty="0"/>
                  <a:t>Resolution on lines 1 and 5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2 and 8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10 and 7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11 and 9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12 and 4 (no unification needed)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13 and 3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14 and 4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6285"/>
                <a:ext cx="10515600" cy="4870677"/>
              </a:xfrm>
              <a:blipFill rotWithShape="0">
                <a:blip r:embed="rId2"/>
                <a:stretch>
                  <a:fillRect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777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refutation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6285"/>
                <a:ext cx="10515600" cy="5105401"/>
              </a:xfrm>
            </p:spPr>
            <p:txBody>
              <a:bodyPr>
                <a:normAutofit fontScale="55000" lnSpcReduction="20000"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lvl="2"/>
                <a:r>
                  <a:rPr lang="en-US" dirty="0"/>
                  <a:t>Resolution on lines 1 and 5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2 and 8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𝑀𝑜𝑢𝑠𝑒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10 and 7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11 and 9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12 and 4 (no unification needed)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13 and 3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𝐵𝑎𝑟𝑘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𝑆𝑙𝑒𝑒𝑝𝑒𝑟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/>
                  <a:t>Resolution on lines 14 and 4 after </a:t>
                </a:r>
                <a:r>
                  <a:rPr lang="en-US" b="1" i="1" dirty="0"/>
                  <a:t>unification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Resolution on lines 15 and 6 (no unification needed)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6285"/>
                <a:ext cx="10515600" cy="5105401"/>
              </a:xfrm>
              <a:blipFill rotWithShape="0">
                <a:blip r:embed="rId2"/>
                <a:stretch>
                  <a:fillRect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5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0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810877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Make sentences the same by replacing variables with:</a:t>
                </a:r>
              </a:p>
              <a:p>
                <a:pPr lvl="1"/>
                <a:r>
                  <a:rPr lang="en-US" altLang="en-US" dirty="0"/>
                  <a:t>Other variables</a:t>
                </a:r>
              </a:p>
              <a:p>
                <a:pPr lvl="1"/>
                <a:r>
                  <a:rPr lang="en-US" altLang="en-US" dirty="0"/>
                  <a:t>Constants</a:t>
                </a:r>
              </a:p>
              <a:p>
                <a:pPr lvl="1"/>
                <a:r>
                  <a:rPr lang="en-US" altLang="en-US" dirty="0"/>
                  <a:t>Function expressions</a:t>
                </a:r>
              </a:p>
              <a:p>
                <a:r>
                  <a:rPr lang="en-US" altLang="en-US" dirty="0"/>
                  <a:t>Unify Dog(x) and Cat(x)</a:t>
                </a:r>
              </a:p>
              <a:p>
                <a:pPr lvl="1"/>
                <a:r>
                  <a:rPr lang="en-US" altLang="en-US" dirty="0"/>
                  <a:t>Answer: </a:t>
                </a:r>
                <a:r>
                  <a:rPr lang="en-US" altLang="en-US" i="1" dirty="0"/>
                  <a:t>Fail (cannot change predicates)</a:t>
                </a:r>
              </a:p>
              <a:p>
                <a:r>
                  <a:rPr lang="en-US" altLang="en-US" dirty="0"/>
                  <a:t>Unify  Have(</a:t>
                </a:r>
                <a:r>
                  <a:rPr lang="en-US" altLang="en-US" dirty="0" err="1"/>
                  <a:t>John,x</a:t>
                </a:r>
                <a:r>
                  <a:rPr lang="en-US" altLang="en-US" dirty="0"/>
                  <a:t>) and Have(</a:t>
                </a:r>
                <a:r>
                  <a:rPr lang="en-US" altLang="en-US" dirty="0" err="1"/>
                  <a:t>John,Cat</a:t>
                </a:r>
                <a:r>
                  <a:rPr lang="en-US" altLang="en-US" dirty="0"/>
                  <a:t>)</a:t>
                </a:r>
              </a:p>
              <a:p>
                <a:pPr lvl="1"/>
                <a:r>
                  <a:rPr lang="en-US" altLang="en-US" dirty="0"/>
                  <a:t>Answer: x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⇐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Cat</m:t>
                    </m:r>
                  </m:oMath>
                </a14:m>
                <a:r>
                  <a:rPr lang="en-US" altLang="en-US" dirty="0"/>
                  <a:t>	Have(</a:t>
                </a:r>
                <a:r>
                  <a:rPr lang="en-US" altLang="en-US" dirty="0" err="1"/>
                  <a:t>John,Cat</a:t>
                </a:r>
                <a:r>
                  <a:rPr lang="en-US" altLang="en-US" dirty="0"/>
                  <a:t>)</a:t>
                </a:r>
              </a:p>
              <a:p>
                <a:r>
                  <a:rPr lang="en-US" altLang="en-US" dirty="0"/>
                  <a:t>Unify Have(</a:t>
                </a:r>
                <a:r>
                  <a:rPr lang="en-US" altLang="en-US" dirty="0" err="1"/>
                  <a:t>John,x</a:t>
                </a:r>
                <a:r>
                  <a:rPr lang="en-US" altLang="en-US" dirty="0"/>
                  <a:t>) and Have(</a:t>
                </a:r>
                <a:r>
                  <a:rPr lang="en-US" altLang="en-US" dirty="0" err="1"/>
                  <a:t>y,Cat</a:t>
                </a:r>
                <a:r>
                  <a:rPr lang="en-US" altLang="en-US" dirty="0"/>
                  <a:t>)</a:t>
                </a:r>
              </a:p>
              <a:p>
                <a:pPr lvl="1"/>
                <a:r>
                  <a:rPr lang="en-US" altLang="en-US" dirty="0"/>
                  <a:t>Answer: x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⇐ </m:t>
                    </m:r>
                  </m:oMath>
                </a14:m>
                <a:r>
                  <a:rPr lang="en-US" altLang="en-US" dirty="0"/>
                  <a:t>Cat, y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⇐ </m:t>
                    </m:r>
                  </m:oMath>
                </a14:m>
                <a:r>
                  <a:rPr lang="en-US" altLang="en-US" dirty="0"/>
                  <a:t>John	Have(</a:t>
                </a:r>
                <a:r>
                  <a:rPr lang="en-US" altLang="en-US" dirty="0" err="1"/>
                  <a:t>John,Cat</a:t>
                </a:r>
                <a:r>
                  <a:rPr lang="en-US" altLang="en-US" dirty="0"/>
                  <a:t>)</a:t>
                </a:r>
              </a:p>
              <a:p>
                <a:r>
                  <a:rPr lang="en-US" altLang="en-US" dirty="0"/>
                  <a:t>Unify Have(</a:t>
                </a:r>
                <a:r>
                  <a:rPr lang="en-US" altLang="en-US" dirty="0" err="1"/>
                  <a:t>John,x</a:t>
                </a:r>
                <a:r>
                  <a:rPr lang="en-US" altLang="en-US" dirty="0"/>
                  <a:t>) and Have(</a:t>
                </a:r>
                <a:r>
                  <a:rPr lang="en-US" altLang="en-US" dirty="0" err="1"/>
                  <a:t>x,Cat</a:t>
                </a:r>
                <a:r>
                  <a:rPr lang="en-US" altLang="en-US" dirty="0"/>
                  <a:t>)</a:t>
                </a:r>
              </a:p>
              <a:p>
                <a:pPr lvl="1"/>
                <a:r>
                  <a:rPr lang="en-US" altLang="en-US" dirty="0"/>
                  <a:t>Answer: </a:t>
                </a:r>
                <a:r>
                  <a:rPr lang="en-US" altLang="en-US" i="1" dirty="0"/>
                  <a:t>Fail</a:t>
                </a:r>
              </a:p>
            </p:txBody>
          </p:sp>
        </mc:Choice>
        <mc:Fallback xmlns="">
          <p:sp>
            <p:nvSpPr>
              <p:cNvPr id="257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10877"/>
                <a:ext cx="10515600" cy="4351338"/>
              </a:xfrm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3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0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810877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Make sentences the same by replacing variables with:</a:t>
                </a:r>
              </a:p>
              <a:p>
                <a:pPr lvl="1"/>
                <a:r>
                  <a:rPr lang="en-US" altLang="en-US" dirty="0"/>
                  <a:t>Other variables</a:t>
                </a:r>
              </a:p>
              <a:p>
                <a:pPr lvl="1"/>
                <a:r>
                  <a:rPr lang="en-US" altLang="en-US" dirty="0"/>
                  <a:t>Constants</a:t>
                </a:r>
              </a:p>
              <a:p>
                <a:pPr lvl="1"/>
                <a:r>
                  <a:rPr lang="en-US" altLang="en-US" dirty="0"/>
                  <a:t>Function expressions</a:t>
                </a:r>
              </a:p>
              <a:p>
                <a:r>
                  <a:rPr lang="en-US" altLang="en-US" dirty="0"/>
                  <a:t>Unify Have(</a:t>
                </a:r>
                <a:r>
                  <a:rPr lang="en-US" altLang="en-US" dirty="0" err="1"/>
                  <a:t>John,Cat</a:t>
                </a:r>
                <a:r>
                  <a:rPr lang="en-US" altLang="en-US" dirty="0"/>
                  <a:t>) and Have(</a:t>
                </a:r>
                <a:r>
                  <a:rPr lang="en-US" altLang="en-US" dirty="0" err="1"/>
                  <a:t>x,x</a:t>
                </a:r>
                <a:r>
                  <a:rPr lang="en-US" altLang="en-US" dirty="0"/>
                  <a:t>)</a:t>
                </a:r>
              </a:p>
              <a:p>
                <a:pPr lvl="1"/>
                <a:r>
                  <a:rPr lang="en-US" altLang="en-US" dirty="0"/>
                  <a:t>Answer: </a:t>
                </a:r>
                <a:r>
                  <a:rPr lang="en-US" altLang="en-US" i="1" dirty="0"/>
                  <a:t>Fail</a:t>
                </a:r>
              </a:p>
              <a:p>
                <a:r>
                  <a:rPr lang="en-US" altLang="en-US" dirty="0"/>
                  <a:t>Unify P(x, y, John) and P(x, John, John)</a:t>
                </a:r>
              </a:p>
              <a:p>
                <a:pPr lvl="1"/>
                <a:r>
                  <a:rPr lang="en-US" altLang="en-US" dirty="0"/>
                  <a:t>Answer: y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John</m:t>
                    </m:r>
                  </m:oMath>
                </a14:m>
                <a:r>
                  <a:rPr lang="en-US" altLang="en-US" dirty="0"/>
                  <a:t>		P(</a:t>
                </a:r>
                <a:r>
                  <a:rPr lang="en-US" altLang="en-US" dirty="0" err="1"/>
                  <a:t>x,John,John</a:t>
                </a:r>
                <a:r>
                  <a:rPr lang="en-US" altLang="en-US" dirty="0"/>
                  <a:t>)</a:t>
                </a:r>
              </a:p>
              <a:p>
                <a:pPr lvl="1"/>
                <a:r>
                  <a:rPr lang="en-US" altLang="en-US" dirty="0"/>
                  <a:t>Answer: x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⇐ </m:t>
                    </m:r>
                  </m:oMath>
                </a14:m>
                <a:r>
                  <a:rPr lang="en-US" altLang="en-US" dirty="0"/>
                  <a:t>John, y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⇐ </m:t>
                    </m:r>
                  </m:oMath>
                </a14:m>
                <a:r>
                  <a:rPr lang="en-US" altLang="en-US" dirty="0"/>
                  <a:t>John	P(</a:t>
                </a:r>
                <a:r>
                  <a:rPr lang="en-US" altLang="en-US" dirty="0" err="1"/>
                  <a:t>John,John,John</a:t>
                </a:r>
                <a:r>
                  <a:rPr lang="en-US" altLang="en-US" dirty="0"/>
                  <a:t>)</a:t>
                </a:r>
              </a:p>
              <a:p>
                <a:pPr lvl="1"/>
                <a:r>
                  <a:rPr lang="en-US" altLang="en-US" dirty="0"/>
                  <a:t>Which one?</a:t>
                </a:r>
              </a:p>
              <a:p>
                <a:pPr lvl="1"/>
                <a:r>
                  <a:rPr lang="en-US" altLang="en-US" dirty="0"/>
                  <a:t>Choose “most general unifier” (MGU): y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⇐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</a:rPr>
                      <m:t>John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Commit to a substitution only if necessary; keep it as general as possible</a:t>
                </a:r>
              </a:p>
            </p:txBody>
          </p:sp>
        </mc:Choice>
        <mc:Fallback xmlns="">
          <p:sp>
            <p:nvSpPr>
              <p:cNvPr id="257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10877"/>
                <a:ext cx="10515600" cy="4351338"/>
              </a:xfrm>
              <a:blipFill rotWithShape="0">
                <a:blip r:embed="rId2"/>
                <a:stretch>
                  <a:fillRect l="-928" t="-280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4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 algorithm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Input</a:t>
            </a:r>
          </a:p>
          <a:p>
            <a:pPr lvl="1"/>
            <a:r>
              <a:rPr lang="en-US" altLang="en-US" dirty="0"/>
              <a:t>A pair of predicate logic expressions</a:t>
            </a:r>
          </a:p>
          <a:p>
            <a:r>
              <a:rPr lang="en-US" altLang="en-US" dirty="0"/>
              <a:t>Output</a:t>
            </a:r>
          </a:p>
          <a:p>
            <a:pPr lvl="1"/>
            <a:r>
              <a:rPr lang="en-US" altLang="en-US" dirty="0"/>
              <a:t>Most General Unifier (MGU) if possible</a:t>
            </a:r>
          </a:p>
          <a:p>
            <a:pPr lvl="1"/>
            <a:r>
              <a:rPr lang="en-US" altLang="en-US" dirty="0"/>
              <a:t>Fail otherwise</a:t>
            </a:r>
          </a:p>
          <a:p>
            <a:r>
              <a:rPr lang="en-US" altLang="en-US" dirty="0"/>
              <a:t>Recursive algorithm</a:t>
            </a:r>
          </a:p>
          <a:p>
            <a:r>
              <a:rPr lang="en-US" altLang="en-US" dirty="0"/>
              <a:t>Represent the expression as a list</a:t>
            </a:r>
          </a:p>
          <a:p>
            <a:r>
              <a:rPr lang="en-US" altLang="en-US" dirty="0"/>
              <a:t>Process the list from the head</a:t>
            </a:r>
          </a:p>
          <a:p>
            <a:pPr lvl="1"/>
            <a:r>
              <a:rPr lang="en-US" altLang="en-US" dirty="0"/>
              <a:t>Determine a substitution to the head of the list</a:t>
            </a:r>
          </a:p>
          <a:p>
            <a:pPr lvl="1"/>
            <a:r>
              <a:rPr lang="en-US" altLang="en-US" dirty="0"/>
              <a:t>Apply substitution to the rest of the list</a:t>
            </a:r>
          </a:p>
          <a:p>
            <a:pPr lvl="1"/>
            <a:r>
              <a:rPr lang="en-US" altLang="en-US" dirty="0" err="1"/>
              <a:t>Recurse</a:t>
            </a:r>
            <a:r>
              <a:rPr lang="en-US" altLang="en-US" dirty="0"/>
              <a:t> on the rest of the list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604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FOL sentence</a:t>
            </a:r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00FF"/>
                </a:solidFill>
              </a:rPr>
              <a:t>term</a:t>
            </a:r>
            <a:r>
              <a:rPr lang="en-US" altLang="en-US" dirty="0"/>
              <a:t> is either a constant or variable</a:t>
            </a:r>
          </a:p>
          <a:p>
            <a:r>
              <a:rPr lang="en-US" altLang="en-US" dirty="0"/>
              <a:t>Can also be a function expression</a:t>
            </a:r>
          </a:p>
          <a:p>
            <a:pPr lvl="1"/>
            <a:r>
              <a:rPr lang="en-US" altLang="en-US" dirty="0" err="1"/>
              <a:t>color_of</a:t>
            </a:r>
            <a:r>
              <a:rPr lang="en-US" altLang="en-US" dirty="0"/>
              <a:t>(</a:t>
            </a:r>
            <a:r>
              <a:rPr lang="en-US" altLang="en-US" dirty="0" err="1"/>
              <a:t>house_of</a:t>
            </a:r>
            <a:r>
              <a:rPr lang="en-US" altLang="en-US" dirty="0"/>
              <a:t>(neighbor(Joe)))</a:t>
            </a:r>
          </a:p>
          <a:p>
            <a:pPr lvl="1"/>
            <a:r>
              <a:rPr lang="en-US" altLang="en-US" dirty="0" err="1"/>
              <a:t>house_of</a:t>
            </a:r>
            <a:r>
              <a:rPr lang="en-US" altLang="en-US" dirty="0"/>
              <a:t>(x)	</a:t>
            </a:r>
          </a:p>
        </p:txBody>
      </p:sp>
    </p:spTree>
    <p:extLst>
      <p:ext uri="{BB962C8B-B14F-4D97-AF65-F5344CB8AC3E}">
        <p14:creationId xmlns:p14="http://schemas.microsoft.com/office/powerpoint/2010/main" val="92423246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definitions in 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Example: define the ancestor predicate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y parent(x, y)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ancestor(x, y)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y 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z parent(x, z)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ancestor(z, y)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ancestor(x, y) </a:t>
            </a:r>
          </a:p>
        </p:txBody>
      </p:sp>
    </p:spTree>
    <p:extLst>
      <p:ext uri="{BB962C8B-B14F-4D97-AF65-F5344CB8AC3E}">
        <p14:creationId xmlns:p14="http://schemas.microsoft.com/office/powerpoint/2010/main" val="283657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predicate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Predicates output True/False</a:t>
                </a:r>
              </a:p>
              <a:p>
                <a:r>
                  <a:rPr lang="en-US" dirty="0"/>
                  <a:t>Functions output objects</a:t>
                </a:r>
              </a:p>
              <a:p>
                <a:pPr lvl="1"/>
                <a:r>
                  <a:rPr lang="en-US" dirty="0" err="1"/>
                  <a:t>Succ</a:t>
                </a:r>
                <a:r>
                  <a:rPr lang="en-US" dirty="0"/>
                  <a:t>(x) = x+1</a:t>
                </a:r>
              </a:p>
              <a:p>
                <a:pPr lvl="1"/>
                <a:r>
                  <a:rPr lang="en-US" dirty="0"/>
                  <a:t>Times(</a:t>
                </a:r>
                <a:r>
                  <a:rPr lang="en-US" dirty="0" err="1"/>
                  <a:t>x,y</a:t>
                </a:r>
                <a:r>
                  <a:rPr lang="en-US" dirty="0"/>
                  <a:t>) = x*y</a:t>
                </a:r>
              </a:p>
              <a:p>
                <a:r>
                  <a:rPr lang="en-US" dirty="0"/>
                  <a:t>Example (factorial function)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𝐹𝑎𝑐𝑡𝑜𝑟𝑖𝑎𝑙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𝐹𝑎𝑐𝑡𝑜𝑟𝑖𝑎𝑙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𝑢𝑐𝑐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𝑇𝑖𝑚𝑒𝑠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𝑢𝑐𝑐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𝐹𝑎𝑐𝑡𝑜𝑟𝑖𝑎𝑙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𝐿𝑜𝑣𝑒𝑠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𝐹𝑎𝑡h𝑒𝑟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𝑀𝑜𝑡h𝑒𝑟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2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with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  <a:p>
            <a:pPr lvl="1"/>
            <a:r>
              <a:rPr lang="en-US" dirty="0"/>
              <a:t>John hates everyone he knows</a:t>
            </a:r>
          </a:p>
          <a:p>
            <a:pPr lvl="1"/>
            <a:r>
              <a:rPr lang="en-US" dirty="0"/>
              <a:t>Everyone knows their mother</a:t>
            </a:r>
          </a:p>
          <a:p>
            <a:r>
              <a:rPr lang="en-US" dirty="0"/>
              <a:t>Conclusion?</a:t>
            </a:r>
          </a:p>
          <a:p>
            <a:pPr lvl="1"/>
            <a:r>
              <a:rPr lang="en-US" dirty="0"/>
              <a:t>John hates his mother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15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Premise</a:t>
                </a:r>
              </a:p>
              <a:p>
                <a:pPr lvl="1"/>
                <a:r>
                  <a:rPr lang="en-US" dirty="0"/>
                  <a:t>John hates everyone he knows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Everyone knows their mother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Conclusion?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John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hates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mother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𝑀𝑜𝑡h𝑒𝑟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6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Rewrite leaving out universal quantifiers and using new variables in different sentences: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514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on 1,2</a:t>
                </a:r>
              </a:p>
              <a:p>
                <a:pPr lvl="1"/>
                <a:r>
                  <a:rPr lang="en-US" dirty="0"/>
                  <a:t>Unify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𝑚𝑜𝑡h𝑒𝑟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on 3,4</a:t>
                </a:r>
              </a:p>
              <a:p>
                <a:pPr lvl="1"/>
                <a:r>
                  <a:rPr lang="en-US" dirty="0"/>
                  <a:t>False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2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on 1,3</a:t>
                </a:r>
              </a:p>
              <a:p>
                <a:pPr lvl="1"/>
                <a:r>
                  <a:rPr lang="en-US" dirty="0"/>
                  <a:t>Unify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𝑚𝑜𝑡h𝑒𝑟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h𝑎𝑡𝑒𝑠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on 2,4</a:t>
                </a:r>
              </a:p>
              <a:p>
                <a:pPr lvl="1"/>
                <a:r>
                  <a:rPr lang="en-US" dirty="0"/>
                  <a:t>Unify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70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 algorithm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Input</a:t>
            </a:r>
          </a:p>
          <a:p>
            <a:pPr lvl="1"/>
            <a:r>
              <a:rPr lang="en-US" altLang="en-US" dirty="0"/>
              <a:t>A pair of predicate logic expressions</a:t>
            </a:r>
          </a:p>
          <a:p>
            <a:r>
              <a:rPr lang="en-US" altLang="en-US" dirty="0"/>
              <a:t>Output</a:t>
            </a:r>
          </a:p>
          <a:p>
            <a:pPr lvl="1"/>
            <a:r>
              <a:rPr lang="en-US" altLang="en-US" dirty="0"/>
              <a:t>Most General Unifier (MGU) if possible</a:t>
            </a:r>
          </a:p>
          <a:p>
            <a:pPr lvl="1"/>
            <a:r>
              <a:rPr lang="en-US" altLang="en-US" dirty="0"/>
              <a:t>Fail otherwise</a:t>
            </a:r>
          </a:p>
          <a:p>
            <a:r>
              <a:rPr lang="en-US" altLang="en-US" dirty="0"/>
              <a:t>Recursive algorithm</a:t>
            </a:r>
          </a:p>
          <a:p>
            <a:r>
              <a:rPr lang="en-US" altLang="en-US" dirty="0"/>
              <a:t>Represent the expression as a list</a:t>
            </a:r>
          </a:p>
          <a:p>
            <a:r>
              <a:rPr lang="en-US" altLang="en-US" dirty="0"/>
              <a:t>Process the list from the head</a:t>
            </a:r>
          </a:p>
          <a:p>
            <a:pPr lvl="1"/>
            <a:r>
              <a:rPr lang="en-US" altLang="en-US" dirty="0"/>
              <a:t>Determine a substitution to the head of the list</a:t>
            </a:r>
          </a:p>
          <a:p>
            <a:pPr lvl="1"/>
            <a:r>
              <a:rPr lang="en-US" altLang="en-US" dirty="0"/>
              <a:t>Apply substitution to the rest of the list</a:t>
            </a:r>
          </a:p>
          <a:p>
            <a:pPr lvl="1"/>
            <a:r>
              <a:rPr lang="en-US" altLang="en-US" dirty="0" err="1"/>
              <a:t>Recurse</a:t>
            </a:r>
            <a:r>
              <a:rPr lang="en-US" altLang="en-US" dirty="0"/>
              <a:t> on the rest of the list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47625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 algorithm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3946"/>
                <a:ext cx="10515600" cy="484872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en-US" dirty="0"/>
                  <a:t>Unify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Parents(x, Father(x), Mother(John)) </a:t>
                </a:r>
                <a:r>
                  <a:rPr lang="en-US" altLang="en-US" dirty="0"/>
                  <a:t>and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Parents(John, Father(John), y)</a:t>
                </a:r>
              </a:p>
              <a:p>
                <a:r>
                  <a:rPr lang="en-US" altLang="en-US" dirty="0"/>
                  <a:t>Unify “head”: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Parents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Parents</a:t>
                </a:r>
              </a:p>
              <a:p>
                <a:pPr lvl="1"/>
                <a:r>
                  <a:rPr lang="en-US" altLang="en-US" dirty="0"/>
                  <a:t>Success: substitution={}</a:t>
                </a:r>
              </a:p>
              <a:p>
                <a:pPr lvl="1"/>
                <a:r>
                  <a:rPr lang="en-US" altLang="en-US" dirty="0"/>
                  <a:t>Apply substitution to rest and repeat: Unify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(x, Father(x), Mother(John))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(John, Father(John), y)</a:t>
                </a:r>
              </a:p>
              <a:p>
                <a:r>
                  <a:rPr lang="en-US" altLang="en-US" dirty="0"/>
                  <a:t>Unify “head”: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John</a:t>
                </a:r>
              </a:p>
              <a:p>
                <a:pPr lvl="1"/>
                <a:r>
                  <a:rPr lang="en-US" altLang="en-US" dirty="0"/>
                  <a:t>Success: substitution {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r>
                  <a:rPr lang="en-US" altLang="en-US" dirty="0"/>
                  <a:t>}</a:t>
                </a:r>
              </a:p>
              <a:p>
                <a:pPr lvl="1"/>
                <a:r>
                  <a:rPr lang="en-US" altLang="en-US" dirty="0"/>
                  <a:t>Apply substitution {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r>
                  <a:rPr lang="en-US" altLang="en-US" dirty="0"/>
                  <a:t>} to rest</a:t>
                </a:r>
              </a:p>
              <a:p>
                <a:pPr lvl="2"/>
                <a:r>
                  <a:rPr lang="en-US" altLang="en-US" dirty="0">
                    <a:solidFill>
                      <a:srgbClr val="FF0000"/>
                    </a:solidFill>
                  </a:rPr>
                  <a:t>Father(x), Mother(John) </a:t>
                </a:r>
                <a:r>
                  <a:rPr lang="en-US" altLang="en-US" dirty="0"/>
                  <a:t>becomes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Father(John), Mother(John) </a:t>
                </a:r>
              </a:p>
              <a:p>
                <a:pPr lvl="2"/>
                <a:r>
                  <a:rPr lang="en-US" altLang="en-US" dirty="0">
                    <a:solidFill>
                      <a:srgbClr val="00B050"/>
                    </a:solidFill>
                  </a:rPr>
                  <a:t>Father(John), y)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becomes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00B050"/>
                    </a:solidFill>
                  </a:rPr>
                  <a:t>Father(John), y) </a:t>
                </a:r>
              </a:p>
              <a:p>
                <a:pPr lvl="2"/>
                <a:r>
                  <a:rPr lang="en-US" altLang="en-US" dirty="0"/>
                  <a:t>and repeat: Unify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(Father(John), Mother(John)) </a:t>
                </a:r>
                <a:r>
                  <a:rPr lang="en-US" altLang="en-US" dirty="0"/>
                  <a:t>and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(Father(John), y)</a:t>
                </a:r>
              </a:p>
              <a:p>
                <a:r>
                  <a:rPr lang="en-US" altLang="en-US" dirty="0"/>
                  <a:t>Unify “head”: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Father(John)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Father(John)</a:t>
                </a:r>
              </a:p>
              <a:p>
                <a:pPr lvl="1"/>
                <a:r>
                  <a:rPr lang="en-US" altLang="en-US" dirty="0"/>
                  <a:t>Success: substitution={}</a:t>
                </a:r>
              </a:p>
              <a:p>
                <a:pPr lvl="1"/>
                <a:r>
                  <a:rPr lang="en-US" altLang="en-US" dirty="0"/>
                  <a:t>Apply substitution {} to rest and repeat: Unify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Mother(John)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y</a:t>
                </a:r>
              </a:p>
              <a:p>
                <a:r>
                  <a:rPr lang="en-US" altLang="en-US" dirty="0"/>
                  <a:t>Unify “head”: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Mother(John) </a:t>
                </a:r>
                <a:r>
                  <a:rPr lang="en-US" altLang="en-US" dirty="0"/>
                  <a:t>and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y</a:t>
                </a:r>
              </a:p>
              <a:p>
                <a:pPr lvl="1"/>
                <a:r>
                  <a:rPr lang="en-US" altLang="en-US" dirty="0"/>
                  <a:t>Success: substitution={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dirty="0"/>
                  <a:t> Mother(John)}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en-US" dirty="0"/>
                  <a:t>Answer: {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dirty="0"/>
                  <a:t> Mother(John)}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3946"/>
                <a:ext cx="10515600" cy="4848727"/>
              </a:xfrm>
              <a:blipFill rotWithShape="0">
                <a:blip r:embed="rId2"/>
                <a:stretch>
                  <a:fillRect l="-522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9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Skolemisation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507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altLang="en-US" sz="2600" dirty="0"/>
                  <a:t>Skolemisation is more complicated when universal quantifiers are present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𝑀𝑜𝑡h𝑒𝑟</m:t>
                    </m:r>
                    <m:d>
                      <m:d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en-US" sz="2600" b="0" dirty="0"/>
              </a:p>
              <a:p>
                <a:r>
                  <a:rPr lang="en-GB" altLang="en-US" sz="2600" dirty="0"/>
                  <a:t>“Every person x has a mother y” or “Everyone has a mother”</a:t>
                </a:r>
              </a:p>
              <a:p>
                <a:r>
                  <a:rPr lang="en-GB" altLang="en-US" sz="2600" dirty="0"/>
                  <a:t>Replacing y with a </a:t>
                </a:r>
                <a:r>
                  <a:rPr lang="en-GB" altLang="en-US" sz="2600" dirty="0" err="1"/>
                  <a:t>skolem</a:t>
                </a:r>
                <a:r>
                  <a:rPr lang="en-GB" altLang="en-US" sz="2600" dirty="0"/>
                  <a:t> constant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𝑜𝑡h𝑒𝑟</m:t>
                    </m:r>
                    <m:d>
                      <m:d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en-US" sz="2600" dirty="0"/>
              </a:p>
              <a:p>
                <a:r>
                  <a:rPr lang="en-GB" altLang="en-US" sz="2600" dirty="0"/>
                  <a:t>“Every person x has mother K”!</a:t>
                </a:r>
              </a:p>
              <a:p>
                <a:r>
                  <a:rPr lang="en-US" altLang="en-US" sz="2600" dirty="0"/>
                  <a:t>When there are universally quantified variables in scope, use a </a:t>
                </a:r>
                <a:r>
                  <a:rPr lang="en-US" altLang="en-US" sz="2600" dirty="0" err="1"/>
                  <a:t>Skolem</a:t>
                </a:r>
                <a:r>
                  <a:rPr lang="en-US" altLang="en-US" sz="2600" dirty="0"/>
                  <a:t> </a:t>
                </a:r>
                <a:r>
                  <a:rPr lang="en-US" altLang="en-US" sz="2600" b="1" i="1" dirty="0"/>
                  <a:t>function</a:t>
                </a:r>
                <a:r>
                  <a:rPr lang="en-US" altLang="en-US" sz="2600" dirty="0"/>
                  <a:t> of universal variables instead of a constant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𝑜𝑡h𝑒𝑟</m:t>
                    </m:r>
                    <m:d>
                      <m:d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en-US" sz="2600" dirty="0"/>
              </a:p>
              <a:p>
                <a:endParaRPr lang="en-GB" altLang="en-US" sz="2600" dirty="0"/>
              </a:p>
              <a:p>
                <a:pPr>
                  <a:buFontTx/>
                  <a:buNone/>
                </a:pPr>
                <a:endParaRPr lang="en-GB" altLang="en-US" sz="2000" dirty="0"/>
              </a:p>
              <a:p>
                <a:pPr>
                  <a:buFontTx/>
                  <a:buNone/>
                </a:pPr>
                <a:endParaRPr lang="en-GB" altLang="en-US" sz="2000" dirty="0"/>
              </a:p>
              <a:p>
                <a:pPr>
                  <a:buFontTx/>
                  <a:buNone/>
                </a:pPr>
                <a:endParaRPr lang="en-GB" altLang="en-US" sz="2000" dirty="0"/>
              </a:p>
              <a:p>
                <a:pPr>
                  <a:buFontTx/>
                  <a:buNone/>
                </a:pPr>
                <a:endParaRPr lang="en-GB" altLang="en-US" sz="2000" dirty="0"/>
              </a:p>
              <a:p>
                <a:pPr>
                  <a:buFontTx/>
                  <a:buNone/>
                </a:pPr>
                <a:endParaRPr lang="en-GB" altLang="en-US" sz="2000" dirty="0"/>
              </a:p>
            </p:txBody>
          </p:sp>
        </mc:Choice>
        <mc:Fallback xmlns="">
          <p:sp>
            <p:nvSpPr>
              <p:cNvPr id="515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5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FOL sentence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0000FF"/>
                </a:solidFill>
              </a:rPr>
              <a:t>Predicate symbols</a:t>
            </a:r>
            <a:endParaRPr lang="en-US" altLang="en-US" dirty="0"/>
          </a:p>
          <a:p>
            <a:pPr lvl="1"/>
            <a:r>
              <a:rPr lang="en-US" altLang="en-US" dirty="0"/>
              <a:t>Represent a specific relationship between objects</a:t>
            </a:r>
          </a:p>
          <a:p>
            <a:r>
              <a:rPr lang="en-US" altLang="en-US" dirty="0"/>
              <a:t>An </a:t>
            </a:r>
            <a:r>
              <a:rPr lang="en-US" altLang="en-US" i="1" dirty="0">
                <a:solidFill>
                  <a:srgbClr val="0000FF"/>
                </a:solidFill>
              </a:rPr>
              <a:t>atomic sentence</a:t>
            </a:r>
            <a:r>
              <a:rPr lang="en-US" altLang="en-US" dirty="0"/>
              <a:t> is a predicate symbol of arity n, followed by n terms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sz="2400" dirty="0">
                <a:sym typeface="Symbol" panose="05050102010706020507" pitchFamily="18" charset="2"/>
              </a:rPr>
              <a:t>father-of (Mary, John)</a:t>
            </a:r>
          </a:p>
          <a:p>
            <a:r>
              <a:rPr lang="en-US" altLang="en-US" dirty="0"/>
              <a:t>The truth values, True and False, are also atomic sentences.</a:t>
            </a:r>
          </a:p>
        </p:txBody>
      </p:sp>
    </p:spTree>
    <p:extLst>
      <p:ext uri="{BB962C8B-B14F-4D97-AF65-F5344CB8AC3E}">
        <p14:creationId xmlns:p14="http://schemas.microsoft.com/office/powerpoint/2010/main" val="307374568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follows and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Logically follows (“entailment”)</a:t>
            </a:r>
          </a:p>
          <a:p>
            <a:pPr lvl="1"/>
            <a:r>
              <a:rPr lang="en-US" dirty="0"/>
              <a:t>Is the sentence true for all variable assignments to the premises</a:t>
            </a:r>
          </a:p>
          <a:p>
            <a:r>
              <a:rPr lang="en-US" dirty="0"/>
              <a:t>Inference</a:t>
            </a:r>
          </a:p>
          <a:p>
            <a:pPr lvl="1"/>
            <a:r>
              <a:rPr lang="en-US" dirty="0"/>
              <a:t>A sentence derived from an existing set of sentences by repeated application of rules</a:t>
            </a:r>
          </a:p>
        </p:txBody>
      </p:sp>
    </p:spTree>
    <p:extLst>
      <p:ext uri="{BB962C8B-B14F-4D97-AF65-F5344CB8AC3E}">
        <p14:creationId xmlns:p14="http://schemas.microsoft.com/office/powerpoint/2010/main" val="602400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Soundness</a:t>
            </a:r>
            <a:endParaRPr lang="en-US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/>
              <a:t>An inference rule is sound if</a:t>
            </a:r>
          </a:p>
          <a:p>
            <a:r>
              <a:rPr lang="en-IE" altLang="en-US" dirty="0"/>
              <a:t>all predicate calculus expressions produced using the inference rule from a set of expressions, S, </a:t>
            </a:r>
            <a:r>
              <a:rPr lang="en-IE" altLang="en-US" i="1" dirty="0"/>
              <a:t>logically follow </a:t>
            </a:r>
            <a:r>
              <a:rPr lang="en-IE" altLang="en-US" dirty="0"/>
              <a:t>from S</a:t>
            </a:r>
          </a:p>
          <a:p>
            <a:r>
              <a:rPr lang="en-IE" altLang="en-US" dirty="0"/>
              <a:t>Resolution is sound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99695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Completeness</a:t>
            </a: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An inference rule is complete if given a set S of predicate calculus expressions, it can infer </a:t>
            </a:r>
            <a:r>
              <a:rPr lang="en-GB" altLang="en-US" i="1" dirty="0"/>
              <a:t>every</a:t>
            </a:r>
            <a:r>
              <a:rPr lang="en-GB" altLang="en-US" dirty="0"/>
              <a:t> expression that logically follows from S</a:t>
            </a:r>
          </a:p>
          <a:p>
            <a:r>
              <a:rPr lang="en-US" altLang="en-US" dirty="0"/>
              <a:t>Predicate logic is </a:t>
            </a:r>
            <a:r>
              <a:rPr lang="en-US" altLang="en-US" b="1" i="1" dirty="0"/>
              <a:t>refutation complete</a:t>
            </a:r>
          </a:p>
          <a:p>
            <a:r>
              <a:rPr lang="en-US" altLang="en-US" dirty="0"/>
              <a:t>Can use resolution to prove that a given sentence Q logically follows from the premises, but</a:t>
            </a:r>
          </a:p>
          <a:p>
            <a:r>
              <a:rPr lang="en-US" altLang="en-US" dirty="0"/>
              <a:t>in general cannot be used to generate </a:t>
            </a:r>
            <a:r>
              <a:rPr lang="en-US" altLang="en-US" i="1" dirty="0"/>
              <a:t>all</a:t>
            </a:r>
            <a:r>
              <a:rPr lang="en-US" altLang="en-US" dirty="0"/>
              <a:t> logical consequences of the premises </a:t>
            </a:r>
          </a:p>
        </p:txBody>
      </p:sp>
    </p:spTree>
    <p:extLst>
      <p:ext uri="{BB962C8B-B14F-4D97-AF65-F5344CB8AC3E}">
        <p14:creationId xmlns:p14="http://schemas.microsoft.com/office/powerpoint/2010/main" val="15649464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Decidability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Resolution cannot be used to prove that Q does </a:t>
            </a:r>
            <a:r>
              <a:rPr lang="en-US" altLang="en-US" b="1" i="1" dirty="0"/>
              <a:t>not</a:t>
            </a:r>
            <a:r>
              <a:rPr lang="en-US" altLang="en-US" dirty="0"/>
              <a:t> follow from the premises</a:t>
            </a:r>
          </a:p>
          <a:p>
            <a:r>
              <a:rPr lang="en-US" altLang="en-US" dirty="0"/>
              <a:t>Resolution refutation </a:t>
            </a:r>
            <a:r>
              <a:rPr lang="en-US" altLang="en-US" i="1" dirty="0"/>
              <a:t>terminates</a:t>
            </a:r>
            <a:r>
              <a:rPr lang="en-US" altLang="en-US" dirty="0"/>
              <a:t> by generating False if  Q follows from premises</a:t>
            </a:r>
            <a:r>
              <a:rPr lang="es-MX" altLang="en-US" dirty="0">
                <a:sym typeface="Symbol" panose="05050102010706020507" pitchFamily="18" charset="2"/>
              </a:rPr>
              <a:t>,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but it </a:t>
            </a:r>
            <a:r>
              <a:rPr lang="en-US" altLang="en-US" i="1" dirty="0"/>
              <a:t>may never terminate</a:t>
            </a:r>
            <a:r>
              <a:rPr lang="en-US" altLang="en-US" dirty="0"/>
              <a:t> if Q does not follow from premises</a:t>
            </a:r>
          </a:p>
          <a:p>
            <a:r>
              <a:rPr lang="en-US" altLang="en-US" dirty="0"/>
              <a:t>Predicate logic is only </a:t>
            </a:r>
            <a:r>
              <a:rPr lang="en-US" altLang="en-US" i="1" dirty="0"/>
              <a:t>semi-decidable </a:t>
            </a:r>
          </a:p>
          <a:p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181571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Higher-order logics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Predicate logic (first order logic) only allows to quantify over variables, and variables can only range over objects. 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/>
              <a:t>Higher order logics can quantify over predicates and functions</a:t>
            </a:r>
          </a:p>
          <a:p>
            <a:pPr lvl="1"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sz="2200" dirty="0"/>
              <a:t>r transitive( r )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sz="2200" dirty="0"/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 </a:t>
            </a:r>
            <a:r>
              <a:rPr lang="en-US" altLang="en-US" sz="2200" dirty="0"/>
              <a:t>y </a:t>
            </a:r>
            <a:r>
              <a:rPr lang="en-US" altLang="en-US" sz="2000" dirty="0">
                <a:sym typeface="Symbol" panose="05050102010706020507" pitchFamily="18" charset="2"/>
              </a:rPr>
              <a:t></a:t>
            </a:r>
            <a:r>
              <a:rPr lang="en-US" altLang="en-US" sz="2200" dirty="0"/>
              <a:t>z) r(</a:t>
            </a:r>
            <a:r>
              <a:rPr lang="en-US" altLang="en-US" sz="2200" dirty="0" err="1"/>
              <a:t>x,y</a:t>
            </a:r>
            <a:r>
              <a:rPr lang="en-US" altLang="en-US" sz="2200" dirty="0"/>
              <a:t>) </a:t>
            </a:r>
            <a:r>
              <a:rPr lang="en-US" altLang="en-US" sz="2200" dirty="0">
                <a:sym typeface="Symbol" panose="05050102010706020507" pitchFamily="18" charset="2"/>
              </a:rPr>
              <a:t></a:t>
            </a:r>
            <a:r>
              <a:rPr lang="en-US" altLang="en-US" sz="2200" dirty="0"/>
              <a:t> r(</a:t>
            </a:r>
            <a:r>
              <a:rPr lang="en-US" altLang="en-US" sz="2200" dirty="0" err="1"/>
              <a:t>y,z</a:t>
            </a:r>
            <a:r>
              <a:rPr lang="en-US" altLang="en-US" sz="2200" dirty="0"/>
              <a:t>) </a:t>
            </a:r>
            <a:r>
              <a:rPr lang="en-US" altLang="en-US" sz="2200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r(</a:t>
            </a:r>
            <a:r>
              <a:rPr lang="en-US" altLang="en-US" sz="2200" dirty="0" err="1"/>
              <a:t>x,z</a:t>
            </a:r>
            <a:r>
              <a:rPr lang="en-US" altLang="en-US" sz="2200" dirty="0"/>
              <a:t>)</a:t>
            </a:r>
          </a:p>
          <a:p>
            <a:pPr lvl="1">
              <a:buNone/>
            </a:pPr>
            <a:r>
              <a:rPr lang="en-US" altLang="en-US" sz="2200" dirty="0"/>
              <a:t>“two functions are equal </a:t>
            </a:r>
            <a:r>
              <a:rPr lang="en-US" altLang="en-US" sz="2200" dirty="0" err="1"/>
              <a:t>iff</a:t>
            </a:r>
            <a:r>
              <a:rPr lang="en-US" altLang="en-US" sz="2200" dirty="0"/>
              <a:t> they produce the same value for all arguments”</a:t>
            </a:r>
          </a:p>
          <a:p>
            <a:pPr lvl="1"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</a:t>
            </a:r>
            <a:r>
              <a:rPr lang="en-US" altLang="en-US" sz="2200" dirty="0"/>
              <a:t>f </a:t>
            </a:r>
            <a:r>
              <a:rPr lang="en-US" altLang="en-US" sz="2000" dirty="0">
                <a:sym typeface="Symbol" panose="05050102010706020507" pitchFamily="18" charset="2"/>
              </a:rPr>
              <a:t></a:t>
            </a:r>
            <a:r>
              <a:rPr lang="en-US" altLang="en-US" sz="2200" dirty="0"/>
              <a:t>g Equals(f, g) </a:t>
            </a:r>
            <a:r>
              <a:rPr lang="en-US" altLang="en-US" sz="2200" dirty="0">
                <a:sym typeface="Symbol" panose="05050102010706020507" pitchFamily="18" charset="2"/>
              </a:rPr>
              <a:t></a:t>
            </a:r>
            <a:r>
              <a:rPr lang="en-US" altLang="en-US" sz="2200" dirty="0"/>
              <a:t> (</a:t>
            </a:r>
            <a:r>
              <a:rPr lang="en-US" altLang="en-US" sz="2000" dirty="0">
                <a:sym typeface="Symbol" panose="05050102010706020507" pitchFamily="18" charset="2"/>
              </a:rPr>
              <a:t></a:t>
            </a:r>
            <a:r>
              <a:rPr lang="en-US" altLang="en-US" sz="2200" dirty="0"/>
              <a:t>x Equals(f(x), g(x))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dirty="0"/>
              <a:t>More expressive, but </a:t>
            </a:r>
            <a:r>
              <a:rPr lang="en-US" altLang="en-US" b="1" dirty="0"/>
              <a:t>undecidable</a:t>
            </a:r>
          </a:p>
          <a:p>
            <a:pPr lvl="1"/>
            <a:r>
              <a:rPr lang="en-US" altLang="en-US" sz="2000" dirty="0"/>
              <a:t>There isn’t an algorithm to decide whether all sentences are valid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080479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Propositional calculus (0</a:t>
            </a:r>
            <a:r>
              <a:rPr lang="en-US" altLang="en-US" baseline="30000" dirty="0"/>
              <a:t>th</a:t>
            </a:r>
            <a:r>
              <a:rPr lang="en-US" altLang="en-US" dirty="0"/>
              <a:t> order): no variables or functions</a:t>
            </a:r>
          </a:p>
          <a:p>
            <a:r>
              <a:rPr lang="en-US" altLang="en-US" dirty="0"/>
              <a:t>Predicate calculus (1</a:t>
            </a:r>
            <a:r>
              <a:rPr lang="en-US" altLang="en-US" baseline="30000" dirty="0"/>
              <a:t>st</a:t>
            </a:r>
            <a:r>
              <a:rPr lang="en-US" altLang="en-US" dirty="0"/>
              <a:t> order): allows quantified variables as parameters of predicates or functions</a:t>
            </a:r>
          </a:p>
          <a:p>
            <a:r>
              <a:rPr lang="en-US" altLang="en-US" dirty="0"/>
              <a:t>Higher order logics: allows predicates to be variables</a:t>
            </a:r>
          </a:p>
        </p:txBody>
      </p:sp>
    </p:spTree>
    <p:extLst>
      <p:ext uri="{BB962C8B-B14F-4D97-AF65-F5344CB8AC3E}">
        <p14:creationId xmlns:p14="http://schemas.microsoft.com/office/powerpoint/2010/main" val="3077805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Answering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>
                    <a:sym typeface="Symbol" panose="05050102010706020507" pitchFamily="18" charset="2"/>
                  </a:rPr>
                  <a:t>Resolution was used to prove sentences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But can also be used to answer questions</a:t>
                </a:r>
              </a:p>
              <a:p>
                <a:pPr lvl="1"/>
                <a:r>
                  <a:rPr lang="en-US" dirty="0"/>
                  <a:t>Premise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For all persons, a person’s mother is that person’s parent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For all persons, if the person’s parent is alive then the parent is older than the person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Mary is the mother of John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/>
                  <a:t>Mary is alive</a:t>
                </a:r>
              </a:p>
              <a:p>
                <a:pPr lvl="1"/>
                <a:r>
                  <a:rPr lang="en-US" dirty="0"/>
                  <a:t>Question?</a:t>
                </a:r>
              </a:p>
              <a:p>
                <a:pPr lvl="2"/>
                <a:r>
                  <a:rPr lang="en-US" dirty="0"/>
                  <a:t>Who is older than John?</a:t>
                </a:r>
              </a:p>
              <a:p>
                <a:pPr lvl="1"/>
                <a:r>
                  <a:rPr lang="en-US" dirty="0"/>
                  <a:t>Try to prove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𝑂𝑙𝑑𝑒𝑟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return the substitutions for x in the proof</a:t>
                </a:r>
              </a:p>
              <a:p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50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Expressing uniqueness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To define a single, unique object that satisfies a condition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“There exists a unique x such that king(x) is true”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x king(x)  y king(y)  Equals(</a:t>
            </a:r>
            <a:r>
              <a:rPr lang="en-US" altLang="en-US" dirty="0" err="1">
                <a:sym typeface="Symbol" panose="05050102010706020507" pitchFamily="18" charset="2"/>
              </a:rPr>
              <a:t>x,y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! x king(x)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“Every country has exactly one ruler”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c country(c)  ! r ruler(</a:t>
            </a:r>
            <a:r>
              <a:rPr lang="en-US" altLang="en-US" dirty="0" err="1">
                <a:sym typeface="Symbol" panose="05050102010706020507" pitchFamily="18" charset="2"/>
              </a:rPr>
              <a:t>c,r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933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How to represent actions?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825625"/>
                <a:ext cx="5614555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sz="3200" dirty="0"/>
                  <a:t>Reflex agents</a:t>
                </a:r>
              </a:p>
              <a:p>
                <a:pPr lvl="1"/>
                <a:r>
                  <a:rPr lang="en-US" altLang="en-US" sz="2800" dirty="0"/>
                  <a:t>Have rules that classify situations, specifying how to react to </a:t>
                </a:r>
                <a:r>
                  <a:rPr lang="en-US" altLang="en-US" sz="2800" i="1" dirty="0"/>
                  <a:t>each</a:t>
                </a:r>
                <a:r>
                  <a:rPr lang="en-US" altLang="en-US" sz="2800" dirty="0"/>
                  <a:t> possible situation</a:t>
                </a:r>
              </a:p>
              <a:p>
                <a:r>
                  <a:rPr lang="en-US" altLang="en-US" sz="3200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Stench</m:t>
                    </m:r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𝑊𝑢𝑚𝑝𝑢𝑠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𝑊𝑢𝑚𝑝𝑢𝑠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𝑊𝑢𝑚𝑝𝑢𝑠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𝑊𝑢𝑚𝑝𝑢𝑠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𝑑𝑜𝑤𝑛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 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𝑊𝑢𝑚𝑝𝑢𝑠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𝑀𝑜𝑣𝑒𝐿𝑒𝑓𝑡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143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14555" cy="4351338"/>
              </a:xfrm>
              <a:blipFill>
                <a:blip r:embed="rId3"/>
                <a:stretch>
                  <a:fillRect l="-2280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28" y="2890818"/>
            <a:ext cx="3735228" cy="32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Reflex actions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Advantage</a:t>
            </a:r>
          </a:p>
          <a:p>
            <a:pPr lvl="1"/>
            <a:r>
              <a:rPr lang="en-US" altLang="en-US" dirty="0"/>
              <a:t>Fast!</a:t>
            </a:r>
          </a:p>
          <a:p>
            <a:pPr lvl="1"/>
            <a:r>
              <a:rPr lang="en-US" altLang="en-US" dirty="0">
                <a:hlinkClick r:id="rId3"/>
              </a:rPr>
              <a:t>Useful in robotics</a:t>
            </a:r>
            <a:endParaRPr lang="en-US" altLang="en-US" dirty="0"/>
          </a:p>
          <a:p>
            <a:r>
              <a:rPr lang="en-US" altLang="en-US" sz="3200" dirty="0"/>
              <a:t>Disadvantages</a:t>
            </a:r>
          </a:p>
          <a:p>
            <a:pPr lvl="1"/>
            <a:r>
              <a:rPr lang="en-US" altLang="en-US" dirty="0"/>
              <a:t>Loops – the observations will be repeated when agent returns to a square</a:t>
            </a:r>
          </a:p>
          <a:p>
            <a:pPr lvl="1"/>
            <a:r>
              <a:rPr lang="en-US" altLang="en-US" dirty="0"/>
              <a:t>Results in same response </a:t>
            </a:r>
          </a:p>
          <a:p>
            <a:r>
              <a:rPr lang="en-US" altLang="en-US" sz="3200" dirty="0"/>
              <a:t>Need to maintain some internal model of how the world </a:t>
            </a:r>
            <a:r>
              <a:rPr lang="en-US" altLang="en-US" sz="3200" i="1" dirty="0"/>
              <a:t>changes</a:t>
            </a:r>
            <a:r>
              <a:rPr lang="en-US" altLang="en-US" sz="3200" dirty="0"/>
              <a:t> because of actions</a:t>
            </a:r>
          </a:p>
          <a:p>
            <a:endParaRPr lang="en-US" altLang="en-US" sz="32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684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FOL sentence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180" name="Rectangle 1028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Every atomic sentence is a </a:t>
                </a:r>
                <a:r>
                  <a:rPr lang="en-US" altLang="en-US" i="1" dirty="0">
                    <a:solidFill>
                      <a:schemeClr val="accent1"/>
                    </a:solidFill>
                  </a:rPr>
                  <a:t>sentence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1. If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dirty="0"/>
                  <a:t> is a sentence, then so is its negation, 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s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 If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baseline="-25000" dirty="0"/>
                  <a:t> </a:t>
                </a:r>
                <a:r>
                  <a:rPr lang="en-US" altLang="en-US" dirty="0"/>
                  <a:t>and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en-US" baseline="-25000" dirty="0"/>
                  <a:t> </a:t>
                </a:r>
                <a:r>
                  <a:rPr lang="en-US" altLang="en-US" dirty="0"/>
                  <a:t>are sentences, then so is their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2. Conjunction,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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endParaRPr lang="en-US" altLang="en-US" dirty="0">
                  <a:solidFill>
                    <a:schemeClr val="accent1"/>
                  </a:solidFill>
                </a:endParaRPr>
              </a:p>
              <a:p>
                <a:r>
                  <a:rPr lang="en-US" altLang="en-US" dirty="0"/>
                  <a:t>3. </a:t>
                </a:r>
                <a:r>
                  <a:rPr lang="en-US" altLang="en-US" dirty="0">
                    <a:sym typeface="Symbol" panose="05050102010706020507" pitchFamily="18" charset="2"/>
                  </a:rPr>
                  <a:t>Disjunction,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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 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4. Implication,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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endParaRPr lang="en-US" altLang="en-US" dirty="0">
                  <a:solidFill>
                    <a:schemeClr val="accent1"/>
                  </a:solidFill>
                </a:endParaRPr>
              </a:p>
              <a:p>
                <a:r>
                  <a:rPr lang="en-US" altLang="en-US" dirty="0"/>
                  <a:t>5. Equivalence,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↔</m:t>
                    </m:r>
                  </m:oMath>
                </a14:m>
                <a:r>
                  <a:rPr lang="en-US" altLang="en-US" dirty="0">
                    <a:solidFill>
                      <a:schemeClr val="accent1"/>
                    </a:solidFill>
                  </a:rPr>
                  <a:t> 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 </a:t>
                </a:r>
              </a:p>
              <a:p>
                <a:r>
                  <a:rPr lang="en-US" altLang="en-US" dirty="0"/>
                  <a:t>If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x</a:t>
                </a:r>
                <a:r>
                  <a:rPr lang="en-US" altLang="en-US" dirty="0"/>
                  <a:t> is a variable and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dirty="0"/>
                  <a:t> is a sentence, then so are</a:t>
                </a:r>
              </a:p>
              <a:p>
                <a:r>
                  <a:rPr lang="en-US" altLang="en-US" dirty="0"/>
                  <a:t>6. Universal quantification, 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x s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7. Existential quantification, 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x s</a:t>
                </a:r>
              </a:p>
              <a:p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78180" name="Rectangle 10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726193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5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One way is just to change the KB</a:t>
                </a:r>
              </a:p>
              <a:p>
                <a:pPr lvl="1"/>
                <a:r>
                  <a:rPr lang="en-US" altLang="en-US" dirty="0"/>
                  <a:t>Add and delete sentences from the KB to reflect changes</a:t>
                </a:r>
              </a:p>
              <a:p>
                <a:pPr lvl="1"/>
                <a:r>
                  <a:rPr lang="en-US" altLang="en-US" dirty="0"/>
                  <a:t>How do we reason about changes?</a:t>
                </a:r>
              </a:p>
              <a:p>
                <a:pPr lvl="2"/>
                <a:r>
                  <a:rPr lang="en-US" altLang="en-US" dirty="0"/>
                  <a:t>Don’t repeat same sequence of actions</a:t>
                </a:r>
              </a:p>
              <a:p>
                <a:r>
                  <a:rPr lang="en-US" altLang="en-US" b="1" dirty="0">
                    <a:solidFill>
                      <a:schemeClr val="accent2"/>
                    </a:solidFill>
                  </a:rPr>
                  <a:t>Situation calculus</a:t>
                </a:r>
                <a:endParaRPr lang="en-US" altLang="en-US" dirty="0"/>
              </a:p>
              <a:p>
                <a:r>
                  <a:rPr lang="en-US" altLang="en-US" dirty="0"/>
                  <a:t>A 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situation</a:t>
                </a:r>
                <a:r>
                  <a:rPr lang="en-US" altLang="en-US" dirty="0"/>
                  <a:t> is a snapshot of the world at some instant in time</a:t>
                </a:r>
              </a:p>
              <a:p>
                <a:r>
                  <a:rPr lang="en-US" altLang="en-US" dirty="0"/>
                  <a:t>When the agent performs an action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in 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 the result is a new 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152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9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Situations</a:t>
            </a:r>
          </a:p>
        </p:txBody>
      </p:sp>
      <p:pic>
        <p:nvPicPr>
          <p:cNvPr id="160771" name="Picture 3" descr="img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"/>
            <a:ext cx="6781800" cy="608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1252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  <a:spcAft>
                <a:spcPct val="25000"/>
              </a:spcAft>
            </a:pPr>
            <a:r>
              <a:rPr lang="en-US" altLang="en-US" sz="3600" dirty="0"/>
              <a:t>Situation Calculus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 Calculus was introduced by John McCarthy in 1969</a:t>
            </a:r>
          </a:p>
          <a:p>
            <a:r>
              <a:rPr lang="en-US" dirty="0"/>
              <a:t>It describes dynamic domains in Predicate Logic using</a:t>
            </a:r>
          </a:p>
          <a:p>
            <a:pPr lvl="1"/>
            <a:r>
              <a:rPr lang="en-US" dirty="0"/>
              <a:t>situations (denote world states; include world history)</a:t>
            </a:r>
          </a:p>
          <a:p>
            <a:pPr lvl="1"/>
            <a:r>
              <a:rPr lang="en-US" dirty="0"/>
              <a:t>actions (functions)</a:t>
            </a:r>
          </a:p>
          <a:p>
            <a:pPr lvl="1"/>
            <a:r>
              <a:rPr lang="en-US" dirty="0"/>
              <a:t>axioms (to specify actions and domain knowledge)</a:t>
            </a:r>
          </a:p>
          <a:p>
            <a:r>
              <a:rPr lang="en-US" dirty="0"/>
              <a:t>Planning of actions in the situation calculus is done through theorem proving</a:t>
            </a:r>
          </a:p>
          <a:p>
            <a:pPr lvl="1"/>
            <a:r>
              <a:rPr lang="en-US" dirty="0"/>
              <a:t>Infer a </a:t>
            </a:r>
            <a:r>
              <a:rPr lang="en-US" i="1" dirty="0"/>
              <a:t>goal</a:t>
            </a:r>
            <a:r>
              <a:rPr lang="en-US" dirty="0"/>
              <a:t> situation from the initial situation using the given axioms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6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4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/>
                  <a:t>A </a:t>
                </a:r>
                <a:r>
                  <a:rPr lang="en-US" altLang="en-US" sz="2400" b="1" dirty="0">
                    <a:solidFill>
                      <a:schemeClr val="accent2"/>
                    </a:solidFill>
                  </a:rPr>
                  <a:t>situation</a:t>
                </a:r>
                <a:r>
                  <a:rPr lang="en-US" altLang="en-US" sz="2400" dirty="0"/>
                  <a:t> is a snapshot of the world at an interval of time during which nothing changes </a:t>
                </a:r>
              </a:p>
              <a:p>
                <a:r>
                  <a:rPr lang="en-US" altLang="en-US" sz="2400" dirty="0"/>
                  <a:t>Every statement is made with respect to a particular situation </a:t>
                </a:r>
              </a:p>
              <a:p>
                <a:pPr lvl="1"/>
                <a:r>
                  <a:rPr lang="en-US" altLang="en-US" sz="2000" dirty="0"/>
                  <a:t>Add </a:t>
                </a:r>
                <a:r>
                  <a:rPr lang="en-US" altLang="en-US" sz="2000" b="1" dirty="0">
                    <a:solidFill>
                      <a:schemeClr val="accent2"/>
                    </a:solidFill>
                  </a:rPr>
                  <a:t>situation variables</a:t>
                </a:r>
                <a:r>
                  <a:rPr lang="en-US" altLang="en-US" sz="2000" dirty="0"/>
                  <a:t> to every predicate</a:t>
                </a:r>
              </a:p>
              <a:p>
                <a:pPr lvl="1"/>
                <a:r>
                  <a:rPr lang="en-US" altLang="en-US" sz="2000" dirty="0"/>
                  <a:t>Can think of a situation as a time</a:t>
                </a:r>
              </a:p>
              <a:p>
                <a:r>
                  <a:rPr lang="en-US" altLang="en-US" dirty="0" err="1"/>
                  <a:t>atLocation</a:t>
                </a:r>
                <a:r>
                  <a:rPr lang="en-US" altLang="en-US" dirty="0"/>
                  <a:t>(1,1) </a:t>
                </a:r>
                <a:r>
                  <a:rPr lang="en-US" altLang="en-US" dirty="0">
                    <a:cs typeface="Times New Roman" panose="02020603050405020304" pitchFamily="18" charset="0"/>
                    <a:sym typeface="Webdings" panose="05030102010509060703" pitchFamily="18" charset="2"/>
                  </a:rPr>
                  <a:t>becomes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atLocation</a:t>
                </a:r>
                <a:r>
                  <a:rPr lang="en-US" altLang="en-US" dirty="0"/>
                  <a:t>(1,1,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): </a:t>
                </a:r>
              </a:p>
              <a:p>
                <a:pPr lvl="1"/>
                <a:r>
                  <a:rPr lang="en-US" altLang="en-US" sz="2000" dirty="0"/>
                  <a:t>Agent is at location (1,1) at situation (or time)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sz="2000" dirty="0"/>
              </a:p>
              <a:p>
                <a:r>
                  <a:rPr lang="en-US" altLang="en-US" sz="2400" dirty="0"/>
                  <a:t>Performing an </a:t>
                </a:r>
                <a:r>
                  <a:rPr lang="en-US" altLang="en-US" sz="2400" b="1" dirty="0">
                    <a:solidFill>
                      <a:schemeClr val="accent2"/>
                    </a:solidFill>
                  </a:rPr>
                  <a:t>action </a:t>
                </a:r>
                <a:r>
                  <a:rPr lang="en-US" altLang="en-US" sz="2400" dirty="0"/>
                  <a:t>changes situation</a:t>
                </a:r>
              </a:p>
              <a:p>
                <a:r>
                  <a:rPr lang="en-US" altLang="en-US" sz="2400" dirty="0"/>
                  <a:t>Special function, </a:t>
                </a:r>
                <a:r>
                  <a:rPr lang="en-US" altLang="en-US" sz="2400" b="1" dirty="0">
                    <a:solidFill>
                      <a:schemeClr val="accent2"/>
                    </a:solidFill>
                  </a:rPr>
                  <a:t>do(</a:t>
                </a:r>
                <a:r>
                  <a:rPr lang="en-US" altLang="en-US" sz="2400" b="1" dirty="0" err="1">
                    <a:solidFill>
                      <a:schemeClr val="accent2"/>
                    </a:solidFill>
                  </a:rPr>
                  <a:t>a,s</a:t>
                </a:r>
                <a:r>
                  <a:rPr lang="en-US" altLang="en-US" sz="2400" b="1" dirty="0">
                    <a:solidFill>
                      <a:schemeClr val="accent2"/>
                    </a:solidFill>
                  </a:rPr>
                  <a:t>),</a:t>
                </a:r>
                <a:r>
                  <a:rPr lang="en-US" altLang="en-US" sz="2400" dirty="0"/>
                  <a:t> that outputs a new situation as a result of performing action a</a:t>
                </a:r>
              </a:p>
            </p:txBody>
          </p:sp>
        </mc:Choice>
        <mc:Fallback xmlns="">
          <p:sp>
            <p:nvSpPr>
              <p:cNvPr id="159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9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8138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Calculus: example</a:t>
            </a:r>
            <a:endParaRPr lang="el-GR" alt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World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robot</a:t>
            </a:r>
          </a:p>
          <a:p>
            <a:pPr lvl="1"/>
            <a:r>
              <a:rPr lang="en-US" altLang="en-US" dirty="0"/>
              <a:t>Items (e.g., Ball)</a:t>
            </a:r>
          </a:p>
          <a:p>
            <a:pPr lvl="1"/>
            <a:r>
              <a:rPr lang="en-US" altLang="en-US" dirty="0"/>
              <a:t>locations (</a:t>
            </a:r>
            <a:r>
              <a:rPr lang="en-US" altLang="en-US" dirty="0" err="1"/>
              <a:t>x,y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Robot moves around the world by specifying target location</a:t>
            </a:r>
          </a:p>
          <a:p>
            <a:pPr lvl="1"/>
            <a:r>
              <a:rPr lang="en-US" altLang="en-US" dirty="0"/>
              <a:t>picks up or drops items</a:t>
            </a:r>
          </a:p>
          <a:p>
            <a:pPr lvl="1"/>
            <a:r>
              <a:rPr lang="en-US" altLang="en-US" dirty="0"/>
              <a:t>some items are too heavy for the robot to pick up</a:t>
            </a:r>
          </a:p>
          <a:p>
            <a:pPr lvl="1"/>
            <a:r>
              <a:rPr lang="en-US" altLang="en-US" dirty="0"/>
              <a:t>some items are fragile so that they break when they are dropped</a:t>
            </a:r>
          </a:p>
        </p:txBody>
      </p:sp>
    </p:spTree>
    <p:extLst>
      <p:ext uri="{BB962C8B-B14F-4D97-AF65-F5344CB8AC3E}">
        <p14:creationId xmlns:p14="http://schemas.microsoft.com/office/powerpoint/2010/main" val="30565826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Calculus: example</a:t>
            </a:r>
            <a:endParaRPr lang="el-GR" altLang="en-US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/>
              <a:t>Actions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move(x, y): </a:t>
            </a:r>
            <a:r>
              <a:rPr lang="en-US" altLang="en-US" dirty="0"/>
              <a:t>robot is moving to a new location</a:t>
            </a:r>
            <a:r>
              <a:rPr lang="en-US" altLang="en-US" b="1" dirty="0"/>
              <a:t> (x, y)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pickup(o): </a:t>
            </a:r>
            <a:r>
              <a:rPr lang="en-US" altLang="en-US" dirty="0"/>
              <a:t>robot picks up an object</a:t>
            </a:r>
            <a:r>
              <a:rPr lang="en-US" altLang="en-US" b="1" dirty="0"/>
              <a:t> o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drop(o): </a:t>
            </a:r>
            <a:r>
              <a:rPr lang="en-US" altLang="en-US" dirty="0"/>
              <a:t>robot drops the object </a:t>
            </a:r>
            <a:r>
              <a:rPr lang="en-US" altLang="en-US" b="1" dirty="0"/>
              <a:t>o </a:t>
            </a:r>
            <a:r>
              <a:rPr lang="en-US" altLang="en-US" dirty="0"/>
              <a:t>that holds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8490976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  <a:endParaRPr lang="el-G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4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en-US" b="1" dirty="0"/>
                  <a:t>Situations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en-US" dirty="0"/>
                  <a:t>Initial situation </a:t>
                </a:r>
                <a:r>
                  <a:rPr lang="en-US" altLang="en-US" b="1" dirty="0"/>
                  <a:t>S</a:t>
                </a:r>
                <a:r>
                  <a:rPr lang="en-US" altLang="en-US" b="1" baseline="-25000" dirty="0"/>
                  <a:t>0</a:t>
                </a:r>
                <a:r>
                  <a:rPr lang="en-US" altLang="en-US" dirty="0"/>
                  <a:t>: no actions have yet occurred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en-US" dirty="0"/>
                  <a:t>Suppose that the robot initially carries nothing: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en-US" altLang="en-US" b="1" dirty="0"/>
                  <a:t>		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b="1" dirty="0" err="1"/>
                  <a:t>is_carrying</a:t>
                </a:r>
                <a:r>
                  <a:rPr lang="en-US" altLang="en-US" b="1" dirty="0"/>
                  <a:t>(</a:t>
                </a:r>
                <a:r>
                  <a:rPr lang="en-US" altLang="en-US" i="1" dirty="0"/>
                  <a:t>Ball</a:t>
                </a:r>
                <a:r>
                  <a:rPr lang="en-US" altLang="en-US" b="1" dirty="0"/>
                  <a:t>, S</a:t>
                </a:r>
                <a:r>
                  <a:rPr lang="en-US" altLang="en-US" b="1" baseline="-25000" dirty="0"/>
                  <a:t>0</a:t>
                </a:r>
                <a:r>
                  <a:rPr lang="en-US" altLang="en-US" b="1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en-US" dirty="0"/>
                  <a:t>Now the robot picks up a ball: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en-US" altLang="en-US" b="1" dirty="0"/>
                  <a:t>		</a:t>
                </a:r>
                <a:r>
                  <a:rPr lang="el-GR" altLang="en-US" b="1" dirty="0"/>
                  <a:t>is_carrying(</a:t>
                </a:r>
                <a:r>
                  <a:rPr lang="el-GR" altLang="en-US" i="1" dirty="0"/>
                  <a:t>Ball</a:t>
                </a:r>
                <a:r>
                  <a:rPr lang="el-GR" altLang="en-US" b="1" dirty="0"/>
                  <a:t>,</a:t>
                </a:r>
                <a:r>
                  <a:rPr lang="en-US" altLang="en-US" b="1" dirty="0"/>
                  <a:t> 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do(pickup(</a:t>
                </a:r>
                <a:r>
                  <a:rPr lang="el-GR" altLang="en-US" i="1" dirty="0">
                    <a:solidFill>
                      <a:schemeClr val="accent2"/>
                    </a:solidFill>
                  </a:rPr>
                  <a:t>Ball</a:t>
                </a:r>
                <a:r>
                  <a:rPr lang="en-US" altLang="en-US" i="1" dirty="0">
                    <a:solidFill>
                      <a:schemeClr val="accent2"/>
                    </a:solidFill>
                  </a:rPr>
                  <a:t> 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),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 S</a:t>
                </a:r>
                <a:r>
                  <a:rPr lang="en-US" altLang="en-US" b="1" baseline="-25000" dirty="0">
                    <a:solidFill>
                      <a:schemeClr val="accent2"/>
                    </a:solidFill>
                  </a:rPr>
                  <a:t>0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</a:t>
                </a:r>
                <a:r>
                  <a:rPr lang="en-US" altLang="en-US" b="1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en-US" dirty="0"/>
                  <a:t>“do” can represent </a:t>
                </a:r>
                <a:r>
                  <a:rPr lang="en-US" altLang="en-US" i="1" dirty="0"/>
                  <a:t>sequences</a:t>
                </a:r>
                <a:r>
                  <a:rPr lang="en-US" altLang="en-US" dirty="0"/>
                  <a:t> of actions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en-US" b="1" dirty="0">
                    <a:solidFill>
                      <a:schemeClr val="accent2"/>
                    </a:solidFill>
                  </a:rPr>
                  <a:t>do(drop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(</a:t>
                </a:r>
                <a:r>
                  <a:rPr lang="el-GR" altLang="en-US" i="1" dirty="0">
                    <a:solidFill>
                      <a:schemeClr val="accent2"/>
                    </a:solidFill>
                  </a:rPr>
                  <a:t>Ball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, do(move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(</a:t>
                </a:r>
                <a:r>
                  <a:rPr lang="en-US" altLang="en-US" i="1" dirty="0">
                    <a:solidFill>
                      <a:schemeClr val="accent2"/>
                    </a:solidFill>
                  </a:rPr>
                  <a:t>2,3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, 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do(pickup(</a:t>
                </a:r>
                <a:r>
                  <a:rPr lang="el-GR" altLang="en-US" i="1" dirty="0">
                    <a:solidFill>
                      <a:schemeClr val="accent2"/>
                    </a:solidFill>
                  </a:rPr>
                  <a:t>Ball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),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 S</a:t>
                </a:r>
                <a:r>
                  <a:rPr lang="en-US" altLang="en-US" b="1" baseline="-25000" dirty="0">
                    <a:solidFill>
                      <a:schemeClr val="accent2"/>
                    </a:solidFill>
                  </a:rPr>
                  <a:t>0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))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en-US" dirty="0"/>
                  <a:t>This represents the sequence pickup(Ball), move(2,3), drop(Ball) starting in 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>
                  <a:lnSpc>
                    <a:spcPct val="12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76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70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325644" y="3847199"/>
            <a:ext cx="3204976" cy="504269"/>
            <a:chOff x="5486400" y="4197927"/>
            <a:chExt cx="3204976" cy="504269"/>
          </a:xfrm>
        </p:grpSpPr>
        <p:sp>
          <p:nvSpPr>
            <p:cNvPr id="3" name="TextBox 2"/>
            <p:cNvSpPr txBox="1"/>
            <p:nvPr/>
          </p:nvSpPr>
          <p:spPr>
            <a:xfrm>
              <a:off x="6826827" y="4197927"/>
              <a:ext cx="1864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new situation</a:t>
              </a:r>
            </a:p>
          </p:txBody>
        </p:sp>
        <p:cxnSp>
          <p:nvCxnSpPr>
            <p:cNvPr id="5" name="Straight Arrow Connector 4"/>
            <p:cNvCxnSpPr>
              <a:stCxn id="3" idx="1"/>
            </p:cNvCxnSpPr>
            <p:nvPr/>
          </p:nvCxnSpPr>
          <p:spPr>
            <a:xfrm flipH="1">
              <a:off x="5486400" y="4382593"/>
              <a:ext cx="1340427" cy="319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8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  <a:endParaRPr lang="el-GR" alt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is_carrying</a:t>
            </a:r>
            <a:r>
              <a:rPr lang="en-US" altLang="en-US" dirty="0"/>
              <a:t>(</a:t>
            </a:r>
            <a:r>
              <a:rPr lang="en-US" altLang="en-US" dirty="0" err="1"/>
              <a:t>Ball,s</a:t>
            </a:r>
            <a:r>
              <a:rPr lang="en-US" altLang="en-US" dirty="0"/>
              <a:t>)</a:t>
            </a:r>
          </a:p>
          <a:p>
            <a:r>
              <a:rPr lang="en-US" altLang="en-US" b="1" dirty="0"/>
              <a:t>A </a:t>
            </a:r>
            <a:r>
              <a:rPr lang="en-US" altLang="en-US" b="1" dirty="0">
                <a:solidFill>
                  <a:schemeClr val="accent2"/>
                </a:solidFill>
              </a:rPr>
              <a:t>fluent</a:t>
            </a:r>
            <a:r>
              <a:rPr lang="en-US" altLang="en-US" b="1" dirty="0"/>
              <a:t>: </a:t>
            </a:r>
            <a:r>
              <a:rPr lang="en-US" altLang="en-US" sz="2400" b="1" dirty="0"/>
              <a:t> represents a property of the world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Predicate logic statements whose truth value may change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They take a situation as a final argument</a:t>
            </a:r>
          </a:p>
          <a:p>
            <a:pPr lvl="1"/>
            <a:endParaRPr lang="el-G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94783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  <a:endParaRPr lang="el-GR" altLang="en-US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dirty="0"/>
              <a:t>Actions have preconditions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Not all actions can be performed in a situation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Precondition Axioms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Precondition(drop(o),s) </a:t>
            </a:r>
            <a:r>
              <a:rPr lang="el-GR" altLang="en-US" dirty="0"/>
              <a:t>↔</a:t>
            </a:r>
            <a:r>
              <a:rPr lang="en-US" altLang="en-US" dirty="0"/>
              <a:t> </a:t>
            </a:r>
            <a:r>
              <a:rPr lang="en-US" altLang="en-US" dirty="0" err="1"/>
              <a:t>is_carrying</a:t>
            </a:r>
            <a:r>
              <a:rPr lang="en-US" altLang="en-US" dirty="0"/>
              <a:t>(</a:t>
            </a:r>
            <a:r>
              <a:rPr lang="en-US" altLang="en-US" dirty="0" err="1"/>
              <a:t>o,s</a:t>
            </a:r>
            <a:r>
              <a:rPr lang="en-US" altLang="en-US" dirty="0"/>
              <a:t>) </a:t>
            </a:r>
          </a:p>
          <a:p>
            <a:pPr lvl="1">
              <a:lnSpc>
                <a:spcPct val="140000"/>
              </a:lnSpc>
            </a:pPr>
            <a:r>
              <a:rPr lang="en-US" altLang="en-US" sz="2400" dirty="0"/>
              <a:t>Precondition(pickup(o),s) </a:t>
            </a:r>
            <a:r>
              <a:rPr lang="el-GR" altLang="en-US" sz="2400" dirty="0"/>
              <a:t>↔</a:t>
            </a:r>
            <a:r>
              <a:rPr lang="en-US" altLang="en-US" sz="2400" dirty="0"/>
              <a:t> (</a:t>
            </a:r>
            <a:r>
              <a:rPr lang="el-GR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z </a:t>
            </a:r>
            <a:r>
              <a:rPr lang="el-GR" altLang="en-US" sz="2400" dirty="0"/>
              <a:t>¬</a:t>
            </a:r>
            <a:r>
              <a:rPr lang="en-US" altLang="en-US" sz="2400" dirty="0" err="1"/>
              <a:t>is_carrying</a:t>
            </a:r>
            <a:r>
              <a:rPr lang="en-US" altLang="en-US" sz="2400" dirty="0"/>
              <a:t>(</a:t>
            </a:r>
            <a:r>
              <a:rPr lang="en-US" altLang="en-US" sz="2400" dirty="0" err="1"/>
              <a:t>z,s</a:t>
            </a:r>
            <a:r>
              <a:rPr lang="en-US" altLang="en-US" sz="2400" dirty="0"/>
              <a:t>) </a:t>
            </a:r>
            <a:r>
              <a:rPr lang="el-GR" altLang="en-US" sz="2400" dirty="0">
                <a:sym typeface="Symbol" panose="05050102010706020507" pitchFamily="18" charset="2"/>
              </a:rPr>
              <a:t></a:t>
            </a:r>
            <a:r>
              <a:rPr lang="el-GR" altLang="en-US" sz="2400" dirty="0"/>
              <a:t>¬</a:t>
            </a:r>
            <a:r>
              <a:rPr lang="en-US" altLang="en-US" sz="2400" dirty="0"/>
              <a:t>heavy(o))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6250291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  <a:endParaRPr lang="el-GR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/>
              <a:t>Actions have post-conditions (effects)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/>
              <a:t>pickup(o) in s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 err="1"/>
              <a:t>is_carrying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o,do</a:t>
            </a:r>
            <a:r>
              <a:rPr lang="en-US" altLang="en-US" sz="2000" b="1" dirty="0"/>
              <a:t>(pickup(o),s))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/>
              <a:t>drop(o) in s </a:t>
            </a:r>
            <a:r>
              <a:rPr lang="el-GR" altLang="en-US" sz="2400" b="1" dirty="0">
                <a:sym typeface="Symbol" panose="05050102010706020507" pitchFamily="18" charset="2"/>
              </a:rPr>
              <a:t></a:t>
            </a:r>
            <a:r>
              <a:rPr lang="en-US" altLang="en-US" sz="2400" b="1" dirty="0"/>
              <a:t> fragile(o) 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broken(</a:t>
            </a:r>
            <a:r>
              <a:rPr lang="en-US" altLang="en-US" sz="2000" b="1" dirty="0" err="1"/>
              <a:t>o,do</a:t>
            </a:r>
            <a:r>
              <a:rPr lang="en-US" altLang="en-US" sz="2000" b="1" dirty="0"/>
              <a:t>( drop(o),s))</a:t>
            </a:r>
          </a:p>
        </p:txBody>
      </p:sp>
    </p:spTree>
    <p:extLst>
      <p:ext uri="{BB962C8B-B14F-4D97-AF65-F5344CB8AC3E}">
        <p14:creationId xmlns:p14="http://schemas.microsoft.com/office/powerpoint/2010/main" val="226504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Difference between sentences and terms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Logic sentences evaluate to True or False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Functions evaluate to objects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Functions are </a:t>
            </a:r>
            <a:r>
              <a:rPr lang="en-US" altLang="en-US" u="sng" dirty="0">
                <a:sym typeface="Symbol" panose="05050102010706020507" pitchFamily="18" charset="2"/>
              </a:rPr>
              <a:t>not</a:t>
            </a:r>
            <a:r>
              <a:rPr lang="en-US" altLang="en-US" dirty="0">
                <a:sym typeface="Symbol" panose="05050102010706020507" pitchFamily="18" charset="2"/>
              </a:rPr>
              <a:t> atomic sentences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57400" y="3429000"/>
            <a:ext cx="7620000" cy="253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x mammal(x)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lays-eggs(x)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31241" y="4081464"/>
            <a:ext cx="1164359" cy="39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49000"/>
              </a:lnSpc>
            </a:pPr>
            <a:r>
              <a:rPr lang="en-US" altLang="en-US" sz="2000" dirty="0"/>
              <a:t>Predicate</a:t>
            </a:r>
          </a:p>
          <a:p>
            <a:pPr>
              <a:lnSpc>
                <a:spcPct val="49000"/>
              </a:lnSpc>
            </a:pPr>
            <a:r>
              <a:rPr lang="en-US" altLang="en-US" sz="2000" dirty="0"/>
              <a:t>symbol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0" y="4081464"/>
            <a:ext cx="180453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/>
              <a:t>term (constant)</a:t>
            </a:r>
          </a:p>
        </p:txBody>
      </p:sp>
    </p:spTree>
    <p:extLst>
      <p:ext uri="{BB962C8B-B14F-4D97-AF65-F5344CB8AC3E}">
        <p14:creationId xmlns:p14="http://schemas.microsoft.com/office/powerpoint/2010/main" val="26711429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sequence of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Inference on the situation calculus knowledgebase</a:t>
                </a:r>
              </a:p>
              <a:p>
                <a:r>
                  <a:rPr lang="en-US" dirty="0"/>
                  <a:t>Define a desired goal as a conjunction of conditions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Robot is carrying the ball and is at location (4,3)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Prove/infer that there exists a situation where these conditions hold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is_carrying</a:t>
                </a:r>
                <a:r>
                  <a:rPr lang="en-US" dirty="0"/>
                  <a:t>(</a:t>
                </a:r>
                <a:r>
                  <a:rPr lang="en-US" dirty="0" err="1"/>
                  <a:t>Ball,s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location(4,3,s)</a:t>
                </a:r>
              </a:p>
              <a:p>
                <a:pPr lvl="1"/>
                <a:r>
                  <a:rPr lang="en-US" dirty="0"/>
                  <a:t>The sequence of situations that satisfies the goal statement gives actions to lead to the desired goal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5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inference-based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can contain irrelevant actions</a:t>
            </a:r>
          </a:p>
          <a:p>
            <a:r>
              <a:rPr lang="en-US" dirty="0"/>
              <a:t>Inference is slow</a:t>
            </a:r>
          </a:p>
          <a:p>
            <a:pPr lvl="1"/>
            <a:r>
              <a:rPr lang="en-US" dirty="0"/>
              <a:t>Resolution refutation</a:t>
            </a:r>
          </a:p>
          <a:p>
            <a:r>
              <a:rPr lang="en-US" dirty="0"/>
              <a:t>Practical planners restrict the language used to represent the problem</a:t>
            </a:r>
          </a:p>
          <a:p>
            <a:r>
              <a:rPr lang="en-US" i="1" dirty="0"/>
              <a:t>Action Languages</a:t>
            </a:r>
          </a:p>
          <a:p>
            <a:r>
              <a:rPr lang="en-US" dirty="0">
                <a:hlinkClick r:id="rId2"/>
              </a:rPr>
              <a:t>STRIPS</a:t>
            </a:r>
            <a:endParaRPr lang="en-US" dirty="0"/>
          </a:p>
          <a:p>
            <a:r>
              <a:rPr lang="en-US" dirty="0"/>
              <a:t>Planning as </a:t>
            </a:r>
            <a:r>
              <a:rPr lang="en-US" b="1" dirty="0"/>
              <a:t>search</a:t>
            </a:r>
            <a:r>
              <a:rPr lang="en-US" dirty="0"/>
              <a:t> in </a:t>
            </a:r>
            <a:r>
              <a:rPr lang="en-US" b="1" dirty="0"/>
              <a:t>state space</a:t>
            </a:r>
          </a:p>
        </p:txBody>
      </p:sp>
    </p:spTree>
    <p:extLst>
      <p:ext uri="{BB962C8B-B14F-4D97-AF65-F5344CB8AC3E}">
        <p14:creationId xmlns:p14="http://schemas.microsoft.com/office/powerpoint/2010/main" val="40069398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frame problem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How to specify that all conditions </a:t>
            </a:r>
            <a:r>
              <a:rPr lang="en-US" altLang="en-US" b="1" i="1" dirty="0"/>
              <a:t>not</a:t>
            </a:r>
            <a:r>
              <a:rPr lang="en-US" altLang="en-US" dirty="0"/>
              <a:t> affected by an action are </a:t>
            </a:r>
            <a:r>
              <a:rPr lang="en-US" altLang="en-US" b="1" i="1" dirty="0"/>
              <a:t>not changed </a:t>
            </a:r>
            <a:r>
              <a:rPr lang="en-US" altLang="en-US" dirty="0"/>
              <a:t>while executing that action?</a:t>
            </a:r>
          </a:p>
          <a:p>
            <a:r>
              <a:rPr lang="en-US" altLang="en-US" dirty="0"/>
              <a:t>In predicate logic, all such static properties need to be explicitly specified for every possible action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Frame axioms</a:t>
            </a:r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If robot moves to (</a:t>
            </a:r>
            <a:r>
              <a:rPr lang="en-US" altLang="en-US" dirty="0" err="1"/>
              <a:t>x,y</a:t>
            </a:r>
            <a:r>
              <a:rPr lang="en-US" altLang="en-US" dirty="0"/>
              <a:t>) and is </a:t>
            </a:r>
            <a:r>
              <a:rPr lang="en-US" altLang="en-US" i="1" dirty="0"/>
              <a:t>not holding </a:t>
            </a:r>
            <a:r>
              <a:rPr lang="en-US" altLang="en-US" dirty="0"/>
              <a:t>a ball, then the location of the ball does </a:t>
            </a:r>
            <a:r>
              <a:rPr lang="en-US" altLang="en-US" i="1" dirty="0"/>
              <a:t>not</a:t>
            </a:r>
            <a:r>
              <a:rPr lang="en-US" altLang="en-US" dirty="0"/>
              <a:t> change</a:t>
            </a:r>
          </a:p>
          <a:p>
            <a:r>
              <a:rPr lang="en-US" altLang="en-US" dirty="0"/>
              <a:t>What is the problem?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 very large number of frame axioms is often necessary</a:t>
            </a:r>
          </a:p>
        </p:txBody>
      </p:sp>
    </p:spTree>
    <p:extLst>
      <p:ext uri="{BB962C8B-B14F-4D97-AF65-F5344CB8AC3E}">
        <p14:creationId xmlns:p14="http://schemas.microsoft.com/office/powerpoint/2010/main" val="16903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Qualification problem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 every possible precondition of an action</a:t>
            </a:r>
          </a:p>
          <a:p>
            <a:r>
              <a:rPr lang="en-US" altLang="en-US" dirty="0"/>
              <a:t>Including exceptions that might occur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When robot picks up the ball, it will hold the ball unless</a:t>
            </a:r>
          </a:p>
          <a:p>
            <a:pPr lvl="2"/>
            <a:r>
              <a:rPr lang="en-US" altLang="en-US" dirty="0"/>
              <a:t>The robot battery runs out, or</a:t>
            </a:r>
          </a:p>
          <a:p>
            <a:pPr lvl="2"/>
            <a:r>
              <a:rPr lang="en-US" altLang="en-US" dirty="0"/>
              <a:t>The gripper slips, or</a:t>
            </a:r>
          </a:p>
          <a:p>
            <a:pPr lvl="2"/>
            <a:r>
              <a:rPr lang="en-US" altLang="en-US" dirty="0"/>
              <a:t>The ball rolls away, or</a:t>
            </a:r>
          </a:p>
          <a:p>
            <a:pPr lvl="2"/>
            <a:r>
              <a:rPr lang="en-US" altLang="en-US" dirty="0"/>
              <a:t>Another robot picks the ball first, or …</a:t>
            </a:r>
          </a:p>
        </p:txBody>
      </p:sp>
    </p:spTree>
    <p:extLst>
      <p:ext uri="{BB962C8B-B14F-4D97-AF65-F5344CB8AC3E}">
        <p14:creationId xmlns:p14="http://schemas.microsoft.com/office/powerpoint/2010/main" val="24290915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Ramification problem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 every possible effect of an action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When robot picks up the ball, all of these are possible</a:t>
            </a:r>
          </a:p>
          <a:p>
            <a:pPr lvl="2"/>
            <a:r>
              <a:rPr lang="en-US" altLang="en-US" dirty="0"/>
              <a:t>The battery drains a little bit, and</a:t>
            </a:r>
          </a:p>
          <a:p>
            <a:pPr lvl="2"/>
            <a:r>
              <a:rPr lang="en-US" altLang="en-US" dirty="0"/>
              <a:t>The gripper is closed, and</a:t>
            </a:r>
          </a:p>
          <a:p>
            <a:pPr lvl="2"/>
            <a:r>
              <a:rPr lang="en-US" altLang="en-US" dirty="0"/>
              <a:t>The ball does not roll, and</a:t>
            </a:r>
          </a:p>
          <a:p>
            <a:pPr lvl="2"/>
            <a:r>
              <a:rPr lang="en-US" altLang="en-US" dirty="0"/>
              <a:t>No other robot holds the ball, and …</a:t>
            </a:r>
          </a:p>
        </p:txBody>
      </p:sp>
    </p:spTree>
    <p:extLst>
      <p:ext uri="{BB962C8B-B14F-4D97-AF65-F5344CB8AC3E}">
        <p14:creationId xmlns:p14="http://schemas.microsoft.com/office/powerpoint/2010/main" val="13505028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engineering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Modeling the “right” conditions and the “right” effects at the “right” level of abstraction is difficult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Automated knowledge acquisition and machine learning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Intelligent systems should be able to </a:t>
            </a:r>
            <a:r>
              <a:rPr lang="en-US" altLang="en-US" b="1" dirty="0"/>
              <a:t>learn</a:t>
            </a:r>
            <a:r>
              <a:rPr lang="en-US" altLang="en-US" dirty="0"/>
              <a:t> about the conditions and effects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Learn from?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Data: sensor measurements (of both causes and effects)</a:t>
            </a:r>
          </a:p>
        </p:txBody>
      </p:sp>
    </p:spTree>
    <p:extLst>
      <p:ext uri="{BB962C8B-B14F-4D97-AF65-F5344CB8AC3E}">
        <p14:creationId xmlns:p14="http://schemas.microsoft.com/office/powerpoint/2010/main" val="21376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6333</TotalTime>
  <Words>6971</Words>
  <Application>Microsoft Office PowerPoint</Application>
  <PresentationFormat>Widescreen</PresentationFormat>
  <Paragraphs>986</Paragraphs>
  <Slides>95</Slides>
  <Notes>30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Symbol</vt:lpstr>
      <vt:lpstr>Times New Roman</vt:lpstr>
      <vt:lpstr>Webdings</vt:lpstr>
      <vt:lpstr>Wingdings</vt:lpstr>
      <vt:lpstr>Office Theme</vt:lpstr>
      <vt:lpstr>CPSC 583 Expert Systems Design Theory</vt:lpstr>
      <vt:lpstr>Propositional logic review</vt:lpstr>
      <vt:lpstr>Predicate Calculus/First Order Logic (FOL)</vt:lpstr>
      <vt:lpstr>Building a FOL sentence</vt:lpstr>
      <vt:lpstr>Building a FOL sentence</vt:lpstr>
      <vt:lpstr>Building a FOL sentence</vt:lpstr>
      <vt:lpstr>Building a FOL sentence</vt:lpstr>
      <vt:lpstr>Building a FOL sentence</vt:lpstr>
      <vt:lpstr>Difference between sentences and terms</vt:lpstr>
      <vt:lpstr>Quantifiers</vt:lpstr>
      <vt:lpstr>Universal quantifiers</vt:lpstr>
      <vt:lpstr>Existential quantifiers</vt:lpstr>
      <vt:lpstr>Quantifier Scope</vt:lpstr>
      <vt:lpstr>Connections between All and Exists</vt:lpstr>
      <vt:lpstr>Translating English to FOL</vt:lpstr>
      <vt:lpstr>Translating English to FOL</vt:lpstr>
      <vt:lpstr>Translating English to FOL</vt:lpstr>
      <vt:lpstr>Proofs in propositional logic</vt:lpstr>
      <vt:lpstr>Proofs in propositional logic</vt:lpstr>
      <vt:lpstr>Proofs in predicate logic</vt:lpstr>
      <vt:lpstr>Proof by Resolution Refutation</vt:lpstr>
      <vt:lpstr>Rules of inference</vt:lpstr>
      <vt:lpstr>AND elimination</vt:lpstr>
      <vt:lpstr>AND introduction</vt:lpstr>
      <vt:lpstr>Modus ponens</vt:lpstr>
      <vt:lpstr>Resolution</vt:lpstr>
      <vt:lpstr>Universal instantiation (∀)</vt:lpstr>
      <vt:lpstr>Example</vt:lpstr>
      <vt:lpstr>Example</vt:lpstr>
      <vt:lpstr>Existential instantiation (existential elimination)</vt:lpstr>
      <vt:lpstr>Existential generalization (existential introduction)</vt:lpstr>
      <vt:lpstr>Connections between All and Exists</vt:lpstr>
      <vt:lpstr>Example proof</vt:lpstr>
      <vt:lpstr>Automatic theorem proving</vt:lpstr>
      <vt:lpstr>Key concepts</vt:lpstr>
      <vt:lpstr>Proof by Resolution Refutation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Resolution refutation</vt:lpstr>
      <vt:lpstr>Resolution refutation</vt:lpstr>
      <vt:lpstr>Resolution refutation</vt:lpstr>
      <vt:lpstr>Resolution refutation</vt:lpstr>
      <vt:lpstr>Unification</vt:lpstr>
      <vt:lpstr>Resolution refutation</vt:lpstr>
      <vt:lpstr>Resolution refutation</vt:lpstr>
      <vt:lpstr>Resolution refutation</vt:lpstr>
      <vt:lpstr>Resolution refutation</vt:lpstr>
      <vt:lpstr>Resolution refutation</vt:lpstr>
      <vt:lpstr>Resolution refutation</vt:lpstr>
      <vt:lpstr>Resolution refutation</vt:lpstr>
      <vt:lpstr>Unification</vt:lpstr>
      <vt:lpstr>Unification</vt:lpstr>
      <vt:lpstr>Unification algorithm</vt:lpstr>
      <vt:lpstr>Recursive definitions in predicate logic</vt:lpstr>
      <vt:lpstr>Functions in predicate logic</vt:lpstr>
      <vt:lpstr>Resolution with functions</vt:lpstr>
      <vt:lpstr>Resolution with functions</vt:lpstr>
      <vt:lpstr>Resolution with functions</vt:lpstr>
      <vt:lpstr>Resolution with functions</vt:lpstr>
      <vt:lpstr>Resolution with functions</vt:lpstr>
      <vt:lpstr>Unification algorithm</vt:lpstr>
      <vt:lpstr>Unification algorithm example</vt:lpstr>
      <vt:lpstr>Skolemisation</vt:lpstr>
      <vt:lpstr>Logically follows and Inference</vt:lpstr>
      <vt:lpstr>Soundness</vt:lpstr>
      <vt:lpstr>Completeness</vt:lpstr>
      <vt:lpstr>Decidability</vt:lpstr>
      <vt:lpstr>Higher-order logics</vt:lpstr>
      <vt:lpstr>Summary</vt:lpstr>
      <vt:lpstr>Question Answering</vt:lpstr>
      <vt:lpstr>Expressing uniqueness</vt:lpstr>
      <vt:lpstr>How to represent actions?</vt:lpstr>
      <vt:lpstr>Reflex actions</vt:lpstr>
      <vt:lpstr>Representing change</vt:lpstr>
      <vt:lpstr>Situations</vt:lpstr>
      <vt:lpstr>Situation Calculus </vt:lpstr>
      <vt:lpstr>Situation calculus</vt:lpstr>
      <vt:lpstr>Situation Calculus: example</vt:lpstr>
      <vt:lpstr>Situation Calculus: example</vt:lpstr>
      <vt:lpstr>Situation Calculus</vt:lpstr>
      <vt:lpstr>Situation Calculus</vt:lpstr>
      <vt:lpstr>Situation Calculus</vt:lpstr>
      <vt:lpstr>Situation Calculus</vt:lpstr>
      <vt:lpstr>Planning a sequence of actions</vt:lpstr>
      <vt:lpstr>Problems with inference-based planning</vt:lpstr>
      <vt:lpstr>The frame problem</vt:lpstr>
      <vt:lpstr>Qualification problem</vt:lpstr>
      <vt:lpstr>Ramification problem</vt:lpstr>
      <vt:lpstr>Knowledge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anandvp</dc:creator>
  <cp:lastModifiedBy>Panangadan, Anand</cp:lastModifiedBy>
  <cp:revision>216</cp:revision>
  <dcterms:created xsi:type="dcterms:W3CDTF">2015-09-15T20:27:29Z</dcterms:created>
  <dcterms:modified xsi:type="dcterms:W3CDTF">2023-09-13T01:54:28Z</dcterms:modified>
</cp:coreProperties>
</file>