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7" r:id="rId6"/>
    <p:sldId id="270" r:id="rId7"/>
    <p:sldId id="276" r:id="rId8"/>
    <p:sldId id="269" r:id="rId9"/>
    <p:sldId id="267" r:id="rId10"/>
    <p:sldId id="259" r:id="rId11"/>
    <p:sldId id="262" r:id="rId12"/>
    <p:sldId id="274" r:id="rId13"/>
    <p:sldId id="275" r:id="rId14"/>
    <p:sldId id="261" r:id="rId15"/>
    <p:sldId id="271" r:id="rId16"/>
    <p:sldId id="263" r:id="rId17"/>
    <p:sldId id="272" r:id="rId18"/>
    <p:sldId id="273" r:id="rId19"/>
    <p:sldId id="266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373F-A1FE-4037-05E0-2CD7DA76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9D7DD-9C78-9D54-3004-FEFFEC7DF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05C7-740F-A911-C813-E8A16814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558E-D5F8-3D5D-5392-3EFC4DCA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99CE-CF1D-F253-98E1-075FCB52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17FD-59F8-3E8B-3BF0-85B3B0ED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0F1E-9FE3-F087-2506-3E6A0F35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871B-FDAF-9B59-635E-6AD5CAC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D12A-2A64-111A-4642-8D8ABFDB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E03A-B6D0-011C-7770-7EC1DF9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2BBA1-FBF4-5800-BF62-18CB37E57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C8A3-616C-7139-CE32-0FEF09B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8680-7067-BA51-AF2A-05F95CB9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B366-3E75-3AE4-E667-C82C527C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EC39-D9EF-00D1-229C-86FC582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514B-D01E-4A9B-17B5-75BA503A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D274-F42A-0504-3CD6-5ACF66B6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4C4D-3087-C6DA-0B1A-7D6E153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4184-6083-9D3B-CD08-D6775DF8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0F1D-E6A3-B25F-06BE-B1F9BB00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DEA2-9F00-FE59-B796-1915F7CE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C238-4D8E-0141-6CE1-81DF5C97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DEE9-94D0-32D3-4617-D7D5185D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C066-DEF7-F3EA-8F92-A051BCB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897A-8696-FDBB-F63C-0109469D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83BB-34EF-05F7-AD0E-CAA2EC5D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80ED-38B6-E89C-6D42-03D2436A9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2731-D0E0-0F22-B4B7-12781096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BB87-FBB7-A1B3-E848-F7974731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2E62-AC98-CD3C-B8A6-EC9DBC75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2579-1796-4190-6F15-F73F3336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BD0-735E-3FD7-0732-2D4E391B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983BC-2E30-2D10-7A5D-FB9862AE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C87E-8A00-C65F-5C0C-F49772D5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42A80-26AE-8CCC-16A6-9845A4CA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DDF94-2F24-929A-626F-63C456C9B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1EF55-F4C3-25F6-DBEA-F85E9E3A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FC9DB-CA5A-FA1D-1289-F41E0556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38B60-129A-F440-5D4D-3D7B56AE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BCB-B66D-E989-71AB-CE9C480D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0F4AD-6475-EA39-C283-FCEF9178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15F7E-6A5E-9473-DDFE-472DD94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A6096-14B7-6BDD-AECF-E3F20946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21C93-AF6C-B502-9865-6D85E627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D51AE-7534-2D08-D0C8-EFBFA457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2E4F0-A1C6-B489-A929-C98708C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42CD-CFF4-165B-7A62-A906325B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3582-4FA3-FF4C-CAFA-FE586383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66A84-514F-7EC5-DA34-D2C02DFE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7F77-E399-CB16-8EF4-67FA91A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08F1E-BE24-9C80-F2DC-A1D938F7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8C5D-9C51-5233-099D-06D5392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C33A-EE8D-804B-A5A3-3B2CB78E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887B6-7963-ECBD-E099-302966476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EAA9-40E0-8426-19A3-C5BA09B1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D35F-A67D-A791-3CF8-E5DC643D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359E-B322-AC72-1A75-C9542FAB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73159-ED9D-812E-4819-C7CE897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119EC-68AF-A154-2CD3-2F82036D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C025-BBB5-546C-5A85-92CDA47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C5EE-C138-5880-BDFF-EB0EBD67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DDB6-4E5F-47C3-9344-A82C7767A4B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4B85-B375-F0FA-2074-DA19D3C7C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04F7-0E0A-DFCE-9957-DE99BB79F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BD4C-DDB5-4193-9ADE-387494B1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B154-CC82-0765-3816-CC0D913F6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Distributed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E1C9-EAB4-ED7A-D844-1AF87B372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Tseng-Ching James Shen, PhD</a:t>
            </a:r>
          </a:p>
        </p:txBody>
      </p:sp>
    </p:spTree>
    <p:extLst>
      <p:ext uri="{BB962C8B-B14F-4D97-AF65-F5344CB8AC3E}">
        <p14:creationId xmlns:p14="http://schemas.microsoft.com/office/powerpoint/2010/main" val="202180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A73B-C9DE-DA71-8681-A24E596A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586"/>
          </a:xfrm>
        </p:spPr>
        <p:txBody>
          <a:bodyPr/>
          <a:lstStyle/>
          <a:p>
            <a:pPr algn="ctr"/>
            <a:r>
              <a:rPr lang="en-US" dirty="0"/>
              <a:t>Data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4B50-324D-DBF8-93AB-E0947FB8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Data partitioned into groups (Shards) and stored on different machines</a:t>
            </a:r>
          </a:p>
          <a:p>
            <a:r>
              <a:rPr lang="en-US" dirty="0"/>
              <a:t>Data can be processed concurrently on different machines </a:t>
            </a:r>
          </a:p>
          <a:p>
            <a:r>
              <a:rPr lang="en-US" dirty="0"/>
              <a:t>Speed up the processing time by the number of shards (ideally)</a:t>
            </a:r>
          </a:p>
          <a:p>
            <a:r>
              <a:rPr lang="en-US" dirty="0"/>
              <a:t>Examples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Distributed File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NoSQL DBMS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2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7C0-7068-9E75-EFF1-489321AA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pPr algn="ctr"/>
            <a:r>
              <a:rPr lang="en-US" dirty="0"/>
              <a:t>Data Sharding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32A85-D263-C935-DD00-3ED6413167DE}"/>
              </a:ext>
            </a:extLst>
          </p:cNvPr>
          <p:cNvSpPr/>
          <p:nvPr/>
        </p:nvSpPr>
        <p:spPr>
          <a:xfrm>
            <a:off x="6338709" y="1890713"/>
            <a:ext cx="1851378" cy="80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2A7-2B8D-F8F3-C62E-E329EEEA5E5A}"/>
              </a:ext>
            </a:extLst>
          </p:cNvPr>
          <p:cNvSpPr/>
          <p:nvPr/>
        </p:nvSpPr>
        <p:spPr>
          <a:xfrm>
            <a:off x="2305486" y="3816528"/>
            <a:ext cx="1501422" cy="71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FF98A-B42D-9247-B6AE-D72B02C1D707}"/>
              </a:ext>
            </a:extLst>
          </p:cNvPr>
          <p:cNvCxnSpPr/>
          <p:nvPr/>
        </p:nvCxnSpPr>
        <p:spPr>
          <a:xfrm>
            <a:off x="1975556" y="3251200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EEDB473F-940B-01E9-5B6E-2765694180D4}"/>
              </a:ext>
            </a:extLst>
          </p:cNvPr>
          <p:cNvSpPr/>
          <p:nvPr/>
        </p:nvSpPr>
        <p:spPr>
          <a:xfrm>
            <a:off x="2443030" y="4994981"/>
            <a:ext cx="1216114" cy="96555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00A70-8954-80E0-53B7-2C05901420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56197" y="3259669"/>
            <a:ext cx="0" cy="55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2A584-BCE7-0238-0745-F8D05FBC8826}"/>
              </a:ext>
            </a:extLst>
          </p:cNvPr>
          <p:cNvCxnSpPr>
            <a:cxnSpLocks/>
            <a:stCxn id="10" idx="1"/>
            <a:endCxn id="5" idx="2"/>
          </p:cNvCxnSpPr>
          <p:nvPr/>
        </p:nvCxnSpPr>
        <p:spPr>
          <a:xfrm flipV="1">
            <a:off x="3051087" y="4535136"/>
            <a:ext cx="5110" cy="45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076A5-5AAF-B5DA-B59D-F55620EA7F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64398" y="2694340"/>
            <a:ext cx="5644" cy="54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F4BB8-7635-FD33-3C62-DDD852E9E065}"/>
              </a:ext>
            </a:extLst>
          </p:cNvPr>
          <p:cNvSpPr/>
          <p:nvPr/>
        </p:nvSpPr>
        <p:spPr>
          <a:xfrm>
            <a:off x="5280641" y="3816528"/>
            <a:ext cx="1393649" cy="71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2A2AADD0-90C5-28C1-65E3-C7D16C587141}"/>
              </a:ext>
            </a:extLst>
          </p:cNvPr>
          <p:cNvSpPr/>
          <p:nvPr/>
        </p:nvSpPr>
        <p:spPr>
          <a:xfrm>
            <a:off x="5369409" y="5011917"/>
            <a:ext cx="1216114" cy="96555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CE5AE-D9F7-5776-C13E-5B8D1773F6C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977466" y="4535136"/>
            <a:ext cx="0" cy="45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9E37-4007-99C3-B231-DCCED417B8C4}"/>
              </a:ext>
            </a:extLst>
          </p:cNvPr>
          <p:cNvSpPr/>
          <p:nvPr/>
        </p:nvSpPr>
        <p:spPr>
          <a:xfrm>
            <a:off x="7973041" y="3799592"/>
            <a:ext cx="1393649" cy="71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72075AE-5E02-E7CB-A6C7-C4D4479A51EA}"/>
              </a:ext>
            </a:extLst>
          </p:cNvPr>
          <p:cNvSpPr/>
          <p:nvPr/>
        </p:nvSpPr>
        <p:spPr>
          <a:xfrm>
            <a:off x="8061809" y="4994981"/>
            <a:ext cx="1216114" cy="96555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BC027D-CD73-2F3C-BAC9-6DA94D0582D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669866" y="4518200"/>
            <a:ext cx="0" cy="45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B16B32-D783-416C-B0FC-4C49A584DBE0}"/>
              </a:ext>
            </a:extLst>
          </p:cNvPr>
          <p:cNvCxnSpPr>
            <a:endCxn id="19" idx="0"/>
          </p:cNvCxnSpPr>
          <p:nvPr/>
        </p:nvCxnSpPr>
        <p:spPr>
          <a:xfrm>
            <a:off x="5977466" y="3251200"/>
            <a:ext cx="0" cy="56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57EE79-6B9C-FA61-4D2F-898EC5D1CBB4}"/>
              </a:ext>
            </a:extLst>
          </p:cNvPr>
          <p:cNvCxnSpPr>
            <a:endCxn id="22" idx="0"/>
          </p:cNvCxnSpPr>
          <p:nvPr/>
        </p:nvCxnSpPr>
        <p:spPr>
          <a:xfrm>
            <a:off x="8669866" y="3251200"/>
            <a:ext cx="0" cy="54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3393CE-B571-CA67-F195-5A8303A2D644}"/>
              </a:ext>
            </a:extLst>
          </p:cNvPr>
          <p:cNvSpPr txBox="1"/>
          <p:nvPr/>
        </p:nvSpPr>
        <p:spPr>
          <a:xfrm>
            <a:off x="10313546" y="3075003"/>
            <a:ext cx="11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70D9A-C2F0-91F3-6F55-4D3F49C2A601}"/>
              </a:ext>
            </a:extLst>
          </p:cNvPr>
          <p:cNvSpPr txBox="1"/>
          <p:nvPr/>
        </p:nvSpPr>
        <p:spPr>
          <a:xfrm>
            <a:off x="2571308" y="5344257"/>
            <a:ext cx="959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2E74FE-9866-4B3E-02A4-1408FFB27553}"/>
              </a:ext>
            </a:extLst>
          </p:cNvPr>
          <p:cNvSpPr txBox="1"/>
          <p:nvPr/>
        </p:nvSpPr>
        <p:spPr>
          <a:xfrm>
            <a:off x="5497687" y="5344257"/>
            <a:ext cx="959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88F13-72BF-B114-29EF-E12F799A7B79}"/>
              </a:ext>
            </a:extLst>
          </p:cNvPr>
          <p:cNvSpPr txBox="1"/>
          <p:nvPr/>
        </p:nvSpPr>
        <p:spPr>
          <a:xfrm>
            <a:off x="8190087" y="5344257"/>
            <a:ext cx="959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Shard </a:t>
            </a:r>
            <a:r>
              <a:rPr lang="en-US" dirty="0"/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6C3A8-EF02-1448-A284-CF2D4CC3A273}"/>
              </a:ext>
            </a:extLst>
          </p:cNvPr>
          <p:cNvSpPr txBox="1"/>
          <p:nvPr/>
        </p:nvSpPr>
        <p:spPr>
          <a:xfrm>
            <a:off x="8612649" y="2099130"/>
            <a:ext cx="1423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Catalog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820A79-5473-DAF9-9DD4-C1BC87D32DB9}"/>
              </a:ext>
            </a:extLst>
          </p:cNvPr>
          <p:cNvSpPr/>
          <p:nvPr/>
        </p:nvSpPr>
        <p:spPr>
          <a:xfrm>
            <a:off x="3429259" y="1882245"/>
            <a:ext cx="1851378" cy="80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69FFAB-E200-D6C6-8064-B244FC34B1E6}"/>
              </a:ext>
            </a:extLst>
          </p:cNvPr>
          <p:cNvSpPr txBox="1"/>
          <p:nvPr/>
        </p:nvSpPr>
        <p:spPr>
          <a:xfrm>
            <a:off x="3727525" y="2116329"/>
            <a:ext cx="12548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App.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C63D82-CD2A-C4C7-6D95-9AFB16AB05D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354948" y="2685872"/>
            <a:ext cx="0" cy="57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204C8D-9D00-4B7C-4331-BE49F510759C}"/>
              </a:ext>
            </a:extLst>
          </p:cNvPr>
          <p:cNvSpPr txBox="1"/>
          <p:nvPr/>
        </p:nvSpPr>
        <p:spPr>
          <a:xfrm>
            <a:off x="2443031" y="3998925"/>
            <a:ext cx="1216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Shard Mgr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F129AA-1899-1C13-F92C-6A4A94315117}"/>
              </a:ext>
            </a:extLst>
          </p:cNvPr>
          <p:cNvSpPr txBox="1"/>
          <p:nvPr/>
        </p:nvSpPr>
        <p:spPr>
          <a:xfrm>
            <a:off x="5382242" y="3998925"/>
            <a:ext cx="121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Shard Mgr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3DDAC3-F4D5-D790-7C38-4333CEBDD265}"/>
              </a:ext>
            </a:extLst>
          </p:cNvPr>
          <p:cNvSpPr txBox="1"/>
          <p:nvPr/>
        </p:nvSpPr>
        <p:spPr>
          <a:xfrm>
            <a:off x="8074642" y="3974230"/>
            <a:ext cx="121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Shard Mgr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4B442F-E617-3A64-ACCE-6C50CEEAC24A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7973041" y="2277932"/>
            <a:ext cx="639608" cy="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218A3BB-62CA-204D-F0D9-D6589F0F7CCC}"/>
              </a:ext>
            </a:extLst>
          </p:cNvPr>
          <p:cNvSpPr txBox="1"/>
          <p:nvPr/>
        </p:nvSpPr>
        <p:spPr>
          <a:xfrm>
            <a:off x="6597075" y="1954766"/>
            <a:ext cx="13759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Coordinator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3233EC-67D9-BE90-9E46-73B875E6547A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 flipV="1">
            <a:off x="4982379" y="2277932"/>
            <a:ext cx="1614696" cy="230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5A82A3-B37E-B5DD-0E71-7D73DF1596A2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3051088" y="2485661"/>
            <a:ext cx="1303864" cy="15132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6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D719-B039-5FED-0B0E-FA0FDE5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4FCE-0B30-25DB-1138-C660FD4C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5"/>
          </a:xfrm>
        </p:spPr>
        <p:txBody>
          <a:bodyPr/>
          <a:lstStyle/>
          <a:p>
            <a:r>
              <a:rPr lang="en-US" dirty="0"/>
              <a:t>The client communicates with Data Coordinator to find out which Shard the data should be inserted into</a:t>
            </a:r>
          </a:p>
          <a:p>
            <a:r>
              <a:rPr lang="en-US" dirty="0"/>
              <a:t>The Data Coordinator consults its Data Catalog to determine the Shard</a:t>
            </a:r>
          </a:p>
          <a:p>
            <a:r>
              <a:rPr lang="en-US" dirty="0"/>
              <a:t>The Data Coordinator sends it back to the client</a:t>
            </a:r>
          </a:p>
          <a:p>
            <a:r>
              <a:rPr lang="en-US" dirty="0"/>
              <a:t>The client work with the designated Shard manager to insert the data</a:t>
            </a:r>
          </a:p>
        </p:txBody>
      </p:sp>
    </p:spTree>
    <p:extLst>
      <p:ext uri="{BB962C8B-B14F-4D97-AF65-F5344CB8AC3E}">
        <p14:creationId xmlns:p14="http://schemas.microsoft.com/office/powerpoint/2010/main" val="62413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D719-B039-5FED-0B0E-FA0FDE5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4FCE-0B30-25DB-1138-C660FD4C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5"/>
          </a:xfrm>
        </p:spPr>
        <p:txBody>
          <a:bodyPr/>
          <a:lstStyle/>
          <a:p>
            <a:r>
              <a:rPr lang="en-US" dirty="0"/>
              <a:t>The client communicates with Data Coordinator to find out which Shard the data resides in </a:t>
            </a:r>
          </a:p>
          <a:p>
            <a:r>
              <a:rPr lang="en-US" dirty="0"/>
              <a:t>The Data Coordinator consults its Data Catalog to determine the Shard</a:t>
            </a:r>
          </a:p>
          <a:p>
            <a:r>
              <a:rPr lang="en-US" dirty="0"/>
              <a:t>The Data Coordinator sends back the Shard number to the client</a:t>
            </a:r>
          </a:p>
          <a:p>
            <a:r>
              <a:rPr lang="en-US" dirty="0"/>
              <a:t>The client work with the designated Shard manager to retrieve the data</a:t>
            </a:r>
          </a:p>
        </p:txBody>
      </p:sp>
    </p:spTree>
    <p:extLst>
      <p:ext uri="{BB962C8B-B14F-4D97-AF65-F5344CB8AC3E}">
        <p14:creationId xmlns:p14="http://schemas.microsoft.com/office/powerpoint/2010/main" val="113834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4CF-930E-BA46-0021-219B1C04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3"/>
            <a:ext cx="10515600" cy="1049338"/>
          </a:xfrm>
        </p:spPr>
        <p:txBody>
          <a:bodyPr/>
          <a:lstStyle/>
          <a:p>
            <a:pPr algn="ctr"/>
            <a:r>
              <a:rPr lang="en-US" dirty="0"/>
              <a:t>Distributed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2C0B-182A-4696-AEE6-9A06EE07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1"/>
            <a:ext cx="10515600" cy="5143499"/>
          </a:xfrm>
        </p:spPr>
        <p:txBody>
          <a:bodyPr>
            <a:normAutofit/>
          </a:bodyPr>
          <a:lstStyle/>
          <a:p>
            <a:r>
              <a:rPr lang="en-US" dirty="0"/>
              <a:t>Distributed algorithms defines a set of collaborative tasks (</a:t>
            </a:r>
            <a:r>
              <a:rPr lang="en-US" dirty="0" err="1"/>
              <a:t>ie</a:t>
            </a:r>
            <a:r>
              <a:rPr lang="en-US" dirty="0"/>
              <a:t> processes) which run concurrently to process data on a cluster of machines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MapReduce programming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Distributed query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Distributed machine learning algorithms</a:t>
            </a:r>
          </a:p>
          <a:p>
            <a:r>
              <a:rPr lang="en-US" dirty="0"/>
              <a:t>A distributed algorithm is implemented as a distributed job </a:t>
            </a:r>
          </a:p>
          <a:p>
            <a:r>
              <a:rPr lang="en-US" dirty="0"/>
              <a:t>Each distributed job can be defined with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DAG (implemented with various forms)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Where data is located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requirements to run each task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BCD-8CE9-C54D-CB52-41E02A79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Distributed Job Processing</a:t>
            </a:r>
            <a:br>
              <a:rPr lang="en-US" dirty="0"/>
            </a:br>
            <a:r>
              <a:rPr lang="en-US" sz="3600" dirty="0"/>
              <a:t>Master-Slave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7E15-5B4F-0411-4529-165B0FC2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46562"/>
          </a:xfrm>
        </p:spPr>
        <p:txBody>
          <a:bodyPr>
            <a:normAutofit/>
          </a:bodyPr>
          <a:lstStyle/>
          <a:p>
            <a:r>
              <a:rPr lang="en-US" dirty="0"/>
              <a:t>Master-Slave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One of the machine in the cluster is </a:t>
            </a:r>
            <a:r>
              <a:rPr lang="en-US" i="1" dirty="0"/>
              <a:t>Mater</a:t>
            </a:r>
            <a:r>
              <a:rPr lang="en-US" dirty="0"/>
              <a:t> node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Remaining machines are </a:t>
            </a:r>
            <a:r>
              <a:rPr lang="en-US" i="1" dirty="0"/>
              <a:t>Executor</a:t>
            </a:r>
            <a:r>
              <a:rPr lang="en-US" dirty="0"/>
              <a:t> nodes</a:t>
            </a:r>
          </a:p>
          <a:p>
            <a:r>
              <a:rPr lang="en-US" dirty="0"/>
              <a:t>The Master node responsible for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Resource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Job/task scheduling  </a:t>
            </a:r>
          </a:p>
          <a:p>
            <a:r>
              <a:rPr lang="en-US" dirty="0"/>
              <a:t>The Executor nodes responsible for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Running jobs/tasks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whatever the client ask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3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4CF-930E-BA46-0021-219B1C04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50"/>
            <a:ext cx="10515600" cy="1466850"/>
          </a:xfrm>
        </p:spPr>
        <p:txBody>
          <a:bodyPr/>
          <a:lstStyle/>
          <a:p>
            <a:pPr algn="ctr"/>
            <a:r>
              <a:rPr lang="en-US" dirty="0"/>
              <a:t>Distributed Job Processing</a:t>
            </a:r>
            <a:br>
              <a:rPr lang="en-US" dirty="0"/>
            </a:br>
            <a:r>
              <a:rPr lang="en-US" sz="3600" dirty="0"/>
              <a:t>- Execution of Distributed Jobs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2C0B-182A-4696-AEE6-9A06EE07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095500"/>
            <a:ext cx="10515600" cy="4165600"/>
          </a:xfrm>
        </p:spPr>
        <p:txBody>
          <a:bodyPr>
            <a:normAutofit/>
          </a:bodyPr>
          <a:lstStyle/>
          <a:p>
            <a:r>
              <a:rPr lang="en-US" dirty="0"/>
              <a:t>The distributed job is submitted to the Master node  </a:t>
            </a:r>
          </a:p>
          <a:p>
            <a:r>
              <a:rPr lang="en-US" dirty="0"/>
              <a:t>The Master node runs the distributed job on one of the Executor nodes </a:t>
            </a:r>
          </a:p>
          <a:p>
            <a:r>
              <a:rPr lang="en-US" dirty="0"/>
              <a:t>The distributed job coordinates with the Master node to find executors 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a collection of processes for its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4CF-930E-BA46-0021-219B1C04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1365250"/>
          </a:xfrm>
        </p:spPr>
        <p:txBody>
          <a:bodyPr/>
          <a:lstStyle/>
          <a:p>
            <a:pPr algn="ctr"/>
            <a:r>
              <a:rPr lang="en-US" dirty="0"/>
              <a:t>Distributed Job Processing</a:t>
            </a:r>
            <a:br>
              <a:rPr lang="en-US" dirty="0"/>
            </a:br>
            <a:r>
              <a:rPr lang="en-US" sz="3600" dirty="0"/>
              <a:t>- Master Node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2C0B-182A-4696-AEE6-9A06EE07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622800"/>
          </a:xfrm>
        </p:spPr>
        <p:txBody>
          <a:bodyPr>
            <a:normAutofit/>
          </a:bodyPr>
          <a:lstStyle/>
          <a:p>
            <a:r>
              <a:rPr lang="en-US" dirty="0"/>
              <a:t>The master node communicates with each of executor node to collect its resource utilization</a:t>
            </a:r>
          </a:p>
          <a:p>
            <a:r>
              <a:rPr lang="en-US" dirty="0"/>
              <a:t>The job/task scheduling performed by the Master node could be formalized as an optimization problem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Possible objective functions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Minimum IPC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Load balancing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Minimum elapse time of job execution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 parameters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Resource utilization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Task’s resource requirements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locality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3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7BE-E4CB-474E-F378-9C0EFEF8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2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Distributed Job Processing</a:t>
            </a:r>
            <a:br>
              <a:rPr lang="en-US" dirty="0"/>
            </a:br>
            <a:r>
              <a:rPr lang="en-US" sz="3600" dirty="0"/>
              <a:t>- Executor Node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EE1-CD07-AA04-8107-FE93DE9F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100"/>
            <a:ext cx="10515600" cy="4017962"/>
          </a:xfrm>
        </p:spPr>
        <p:txBody>
          <a:bodyPr/>
          <a:lstStyle/>
          <a:p>
            <a:r>
              <a:rPr lang="en-US" dirty="0"/>
              <a:t>Periodically sends its resource utilization to the master node</a:t>
            </a:r>
          </a:p>
          <a:p>
            <a:r>
              <a:rPr lang="en-US" dirty="0"/>
              <a:t>Receives requests from the client to run tasks on the node</a:t>
            </a:r>
          </a:p>
          <a:p>
            <a:r>
              <a:rPr lang="en-US" dirty="0"/>
              <a:t>Executor node does the following to process a client request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 a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the task on the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5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33DB-3640-00E3-B0F4-0C1801F5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53"/>
            <a:ext cx="10515600" cy="1061339"/>
          </a:xfrm>
        </p:spPr>
        <p:txBody>
          <a:bodyPr/>
          <a:lstStyle/>
          <a:p>
            <a:pPr algn="ctr"/>
            <a:r>
              <a:rPr lang="en-US" dirty="0"/>
              <a:t>Frameworks for Distributed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D498-134E-2A8F-2E9C-A5B6319E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737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API to implement distributed jobs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to create a distributed job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to create a task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to run a task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to synchronize the execution among different tasks</a:t>
            </a:r>
          </a:p>
          <a:p>
            <a:r>
              <a:rPr lang="en-US" dirty="0"/>
              <a:t>Provides API to submit a distributed job  </a:t>
            </a:r>
          </a:p>
          <a:p>
            <a:r>
              <a:rPr lang="en-US" dirty="0"/>
              <a:t>Generic frameworks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Hadoop YARN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Mesos</a:t>
            </a:r>
            <a:r>
              <a:rPr lang="en-US" dirty="0"/>
              <a:t> etc. </a:t>
            </a:r>
          </a:p>
          <a:p>
            <a:r>
              <a:rPr lang="en-US" dirty="0"/>
              <a:t>Specialized frameworks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NoSQL query 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4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FB8-57A1-2278-EDE4-5EC187F9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1480-EE95-D72A-6274-C486CCFB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10" y="1825625"/>
            <a:ext cx="10247489" cy="4351338"/>
          </a:xfrm>
        </p:spPr>
        <p:txBody>
          <a:bodyPr/>
          <a:lstStyle/>
          <a:p>
            <a:r>
              <a:rPr lang="en-US" dirty="0"/>
              <a:t>Motives </a:t>
            </a:r>
          </a:p>
          <a:p>
            <a:r>
              <a:rPr lang="en-US" dirty="0"/>
              <a:t>Data Sharding</a:t>
            </a:r>
          </a:p>
          <a:p>
            <a:r>
              <a:rPr lang="en-US"/>
              <a:t>Distributed </a:t>
            </a:r>
            <a:r>
              <a:rPr lang="en-US" dirty="0"/>
              <a:t>Job Processing</a:t>
            </a:r>
          </a:p>
          <a:p>
            <a:r>
              <a:rPr lang="en-US" dirty="0"/>
              <a:t>Data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B04-6D6B-1A00-C0F9-2B2C1FB7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549"/>
            <a:ext cx="10515600" cy="955674"/>
          </a:xfrm>
        </p:spPr>
        <p:txBody>
          <a:bodyPr/>
          <a:lstStyle/>
          <a:p>
            <a:pPr algn="ctr"/>
            <a:r>
              <a:rPr lang="en-US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C120-EFFA-813F-B9EF-49F781CB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422"/>
            <a:ext cx="10515600" cy="48429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availability is critical for a large-scale cluster where machines  are made of </a:t>
            </a:r>
            <a:r>
              <a:rPr lang="en-US" i="1" dirty="0"/>
              <a:t>commodity</a:t>
            </a:r>
            <a:r>
              <a:rPr lang="en-US" dirty="0"/>
              <a:t> hardware </a:t>
            </a:r>
          </a:p>
          <a:p>
            <a:r>
              <a:rPr lang="en-US" dirty="0"/>
              <a:t>Some or all shard(s) will be unavailable when hardware failures happens on these machines </a:t>
            </a:r>
          </a:p>
          <a:p>
            <a:r>
              <a:rPr lang="en-US" dirty="0"/>
              <a:t>Usage of redundancy &amp; proper failover will achieve high availability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Detect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Prepare a backup Data Coordinator/Shard Mgr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Failover to the backup machine(s) </a:t>
            </a:r>
          </a:p>
          <a:p>
            <a:r>
              <a:rPr lang="en-US" dirty="0"/>
              <a:t>The data downtime determined by how fast the failover can be done</a:t>
            </a:r>
          </a:p>
          <a:p>
            <a:r>
              <a:rPr lang="en-US" dirty="0"/>
              <a:t>There are different redundancy &amp; failover schemes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MongoDB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763A-1647-AEC3-D4DF-8D4C1C26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007"/>
          </a:xfrm>
        </p:spPr>
        <p:txBody>
          <a:bodyPr/>
          <a:lstStyle/>
          <a:p>
            <a:pPr algn="ctr"/>
            <a:r>
              <a:rPr lang="en-US" dirty="0"/>
              <a:t>Suggested Topics for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A238-E224-1E16-199A-D8814C33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/>
          <a:lstStyle/>
          <a:p>
            <a:r>
              <a:rPr lang="en-US" dirty="0"/>
              <a:t>Development of Big Data analytics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OLAP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On-line Streaming applications  </a:t>
            </a:r>
          </a:p>
          <a:p>
            <a:r>
              <a:rPr lang="en-US" dirty="0"/>
              <a:t>Development of NoSQL applications</a:t>
            </a:r>
          </a:p>
          <a:p>
            <a:r>
              <a:rPr lang="en-US" dirty="0"/>
              <a:t>Architecture and implementation of Hadoop Ecosystem</a:t>
            </a:r>
          </a:p>
          <a:p>
            <a:r>
              <a:rPr lang="en-US" dirty="0"/>
              <a:t>Performance of Hadoop Ecosystem</a:t>
            </a:r>
          </a:p>
          <a:p>
            <a:r>
              <a:rPr lang="en-US" dirty="0"/>
              <a:t>Architecture and implementation of NoSQL DBMS </a:t>
            </a:r>
          </a:p>
          <a:p>
            <a:r>
              <a:rPr lang="en-US" dirty="0"/>
              <a:t>Performance of NoSQL DBMS </a:t>
            </a:r>
          </a:p>
        </p:txBody>
      </p:sp>
    </p:spTree>
    <p:extLst>
      <p:ext uri="{BB962C8B-B14F-4D97-AF65-F5344CB8AC3E}">
        <p14:creationId xmlns:p14="http://schemas.microsoft.com/office/powerpoint/2010/main" val="57333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D8C1-126F-B137-BA46-42DDEB69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081"/>
            <a:ext cx="10515600" cy="1218438"/>
          </a:xfrm>
        </p:spPr>
        <p:txBody>
          <a:bodyPr/>
          <a:lstStyle/>
          <a:p>
            <a:pPr algn="ctr"/>
            <a:r>
              <a:rPr lang="en-US" dirty="0"/>
              <a:t>Motives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8E32-AE71-297E-51B5-6C88486F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299"/>
            <a:ext cx="10515600" cy="4089401"/>
          </a:xfrm>
        </p:spPr>
        <p:txBody>
          <a:bodyPr>
            <a:normAutofit/>
          </a:bodyPr>
          <a:lstStyle/>
          <a:p>
            <a:r>
              <a:rPr lang="en-US" dirty="0"/>
              <a:t>Let’s assume you want to write a program to traverse a large array of records on disk and apply a logic (say multiply by 5) to each element</a:t>
            </a:r>
          </a:p>
          <a:p>
            <a:r>
              <a:rPr lang="en-US" dirty="0"/>
              <a:t>Execution time = Tp X N (what is Tp?) </a:t>
            </a:r>
          </a:p>
          <a:p>
            <a:r>
              <a:rPr lang="en-US" dirty="0"/>
              <a:t>Options to introduce </a:t>
            </a:r>
            <a:r>
              <a:rPr lang="en-US" i="1" dirty="0"/>
              <a:t>parallelism</a:t>
            </a:r>
            <a:r>
              <a:rPr lang="en-US" dirty="0"/>
              <a:t> to improve the execution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Multiple threading</a:t>
            </a: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 Processing Unit (GPU)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Multi-processes running on multiple processors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5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EADE-D237-E45C-5D42-1A2B3F06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7821-902D-7266-D215-BCC92DE1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can be started in parallel, and each thread can run on one CPU core to process part of the workload</a:t>
            </a:r>
          </a:p>
          <a:p>
            <a:r>
              <a:rPr lang="en-US" dirty="0"/>
              <a:t>Performance is limited by the number of cores available on the processor</a:t>
            </a:r>
          </a:p>
          <a:p>
            <a:r>
              <a:rPr lang="en-US" i="1" dirty="0"/>
              <a:t>Vertical Scaling </a:t>
            </a:r>
            <a:r>
              <a:rPr lang="en-US" dirty="0"/>
              <a:t>is</a:t>
            </a:r>
            <a:r>
              <a:rPr lang="en-US" i="1" dirty="0"/>
              <a:t> </a:t>
            </a:r>
            <a:r>
              <a:rPr lang="en-US" dirty="0"/>
              <a:t>to add resources (# of CPUs, # of CPU cores, RAM) to support more threads running concurrently</a:t>
            </a:r>
          </a:p>
          <a:p>
            <a:r>
              <a:rPr lang="en-US" dirty="0"/>
              <a:t>Vertical scaling might require custom design, so it is not cost effective </a:t>
            </a:r>
          </a:p>
        </p:txBody>
      </p:sp>
    </p:spTree>
    <p:extLst>
      <p:ext uri="{BB962C8B-B14F-4D97-AF65-F5344CB8AC3E}">
        <p14:creationId xmlns:p14="http://schemas.microsoft.com/office/powerpoint/2010/main" val="349152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82C7E-00C0-3984-DF03-86CCB91B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709233"/>
            <a:ext cx="545858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C64B-A95A-C4F1-82B8-857171A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Processing Unit (GPU)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315C-664B-6A4F-51C4-71EB5A4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>
            <a:normAutofit/>
          </a:bodyPr>
          <a:lstStyle/>
          <a:p>
            <a:r>
              <a:rPr lang="en-US" dirty="0"/>
              <a:t>Specialized hardware which can perform the same operation on an array of objects in parallel (SIMD processing) </a:t>
            </a:r>
          </a:p>
          <a:p>
            <a:r>
              <a:rPr lang="en-US" dirty="0"/>
              <a:t>Programs need to be </a:t>
            </a:r>
            <a:r>
              <a:rPr lang="en-US"/>
              <a:t>develped </a:t>
            </a:r>
            <a:r>
              <a:rPr lang="en-US" dirty="0"/>
              <a:t>in ‘parallel’ fashion and compiled into machine code which will take advantage of the specialized hardware. </a:t>
            </a:r>
          </a:p>
          <a:p>
            <a:r>
              <a:rPr lang="en-US" dirty="0"/>
              <a:t>GPU was originally introduced for displaying graphics of games applications</a:t>
            </a:r>
          </a:p>
          <a:p>
            <a:r>
              <a:rPr lang="en-US" dirty="0"/>
              <a:t>GPU is heavily used in </a:t>
            </a:r>
            <a:r>
              <a:rPr lang="en-US" i="1" dirty="0"/>
              <a:t>Deep Learning </a:t>
            </a:r>
            <a:r>
              <a:rPr lang="en-US" dirty="0"/>
              <a:t>nowadays to train neural networks with large number of neuros </a:t>
            </a:r>
          </a:p>
        </p:txBody>
      </p:sp>
    </p:spTree>
    <p:extLst>
      <p:ext uri="{BB962C8B-B14F-4D97-AF65-F5344CB8AC3E}">
        <p14:creationId xmlns:p14="http://schemas.microsoft.com/office/powerpoint/2010/main" val="30189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EE215-2451-8243-220C-E741361C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85" y="415635"/>
            <a:ext cx="6583680" cy="59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0716-25C6-3F83-6C4F-E5157718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Multi-Process Running on Multi-Processor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0EC5-1B9B-92AD-AB9C-0A568443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processes can be run in parallel, and each process running on one processor can process the data located on the processor  </a:t>
            </a:r>
          </a:p>
          <a:p>
            <a:r>
              <a:rPr lang="en-US" dirty="0"/>
              <a:t>Processors are built with commodity hardware</a:t>
            </a:r>
          </a:p>
          <a:p>
            <a:r>
              <a:rPr lang="en-US" dirty="0"/>
              <a:t>Performance is limited by the number of processors</a:t>
            </a:r>
          </a:p>
          <a:p>
            <a:r>
              <a:rPr lang="en-US" dirty="0"/>
              <a:t>Limitation can be removed with </a:t>
            </a:r>
            <a:r>
              <a:rPr lang="en-US" i="1" dirty="0"/>
              <a:t>Horizontal Scaling </a:t>
            </a:r>
            <a:r>
              <a:rPr lang="en-US" dirty="0"/>
              <a:t>which adds more processors to process the workload </a:t>
            </a:r>
          </a:p>
          <a:p>
            <a:r>
              <a:rPr lang="en-US" dirty="0"/>
              <a:t>Cost effective </a:t>
            </a:r>
          </a:p>
          <a:p>
            <a:r>
              <a:rPr lang="en-US" dirty="0"/>
              <a:t>Focus of this course </a:t>
            </a:r>
          </a:p>
        </p:txBody>
      </p:sp>
    </p:spTree>
    <p:extLst>
      <p:ext uri="{BB962C8B-B14F-4D97-AF65-F5344CB8AC3E}">
        <p14:creationId xmlns:p14="http://schemas.microsoft.com/office/powerpoint/2010/main" val="38819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2A9D-9B1D-42A5-B209-47E27E34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Issues of Multi-Processor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E4E0-BF28-27C6-8380-66F9009D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5"/>
            <a:ext cx="10515600" cy="4311587"/>
          </a:xfrm>
        </p:spPr>
        <p:txBody>
          <a:bodyPr/>
          <a:lstStyle/>
          <a:p>
            <a:r>
              <a:rPr lang="en-US" dirty="0"/>
              <a:t>How can partitioned data be managed?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data each server should store?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does an application know where to find data?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Data Sharding</a:t>
            </a:r>
          </a:p>
          <a:p>
            <a:r>
              <a:rPr lang="en-US" dirty="0"/>
              <a:t>How can concurrently running processes be managed?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to remotely start a process on a server?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to keep track of the status of a running process?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to manage resources in a cluster?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Distributed Job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5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15907</TotalTime>
  <Words>990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Distributed Data Processing</vt:lpstr>
      <vt:lpstr>Agenda</vt:lpstr>
      <vt:lpstr>Motives</vt:lpstr>
      <vt:lpstr>Multi-threading</vt:lpstr>
      <vt:lpstr>PowerPoint Presentation</vt:lpstr>
      <vt:lpstr>Graphic Processing Unit (GPU)</vt:lpstr>
      <vt:lpstr>PowerPoint Presentation</vt:lpstr>
      <vt:lpstr>Multi-Process Running on Multi-Processor</vt:lpstr>
      <vt:lpstr>Issues of Multi-Processor Approach</vt:lpstr>
      <vt:lpstr>Data Sharding</vt:lpstr>
      <vt:lpstr>Data Sharding (Cont.)</vt:lpstr>
      <vt:lpstr>Insert Data</vt:lpstr>
      <vt:lpstr>Retrieve Data</vt:lpstr>
      <vt:lpstr>Distributed Job</vt:lpstr>
      <vt:lpstr>Distributed Job Processing Master-Slave Model</vt:lpstr>
      <vt:lpstr>Distributed Job Processing - Execution of Distributed Jobs -</vt:lpstr>
      <vt:lpstr>Distributed Job Processing - Master Node -</vt:lpstr>
      <vt:lpstr>Distributed Job Processing - Executor Node -</vt:lpstr>
      <vt:lpstr>Frameworks for Distributed Processing</vt:lpstr>
      <vt:lpstr>Data Availability</vt:lpstr>
      <vt:lpstr>Suggested Topics for 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 Processing</dc:title>
  <dc:creator>Shen, Tseng-Ching</dc:creator>
  <cp:lastModifiedBy>jtcshen@yahoo.com</cp:lastModifiedBy>
  <cp:revision>215</cp:revision>
  <dcterms:created xsi:type="dcterms:W3CDTF">2022-07-23T12:50:15Z</dcterms:created>
  <dcterms:modified xsi:type="dcterms:W3CDTF">2023-09-06T00:36:14Z</dcterms:modified>
</cp:coreProperties>
</file>