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Fira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FiraSans-bold.fntdata"/><Relationship Id="rId25" Type="http://schemas.openxmlformats.org/officeDocument/2006/relationships/font" Target="fonts/FiraSans-regular.fntdata"/><Relationship Id="rId28" Type="http://schemas.openxmlformats.org/officeDocument/2006/relationships/font" Target="fonts/FiraSans-boldItalic.fntdata"/><Relationship Id="rId27" Type="http://schemas.openxmlformats.org/officeDocument/2006/relationships/font" Target="fonts/Fira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533ae10a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533ae10a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bc34677117_16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bc34677117_16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bc34677117_16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bc34677117_16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bc34677117_16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bc34677117_16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69cb88728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69cb88728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bc34677117_6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bc34677117_6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bc2eb05f4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bc2eb05f4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533ae10a94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33ae10a94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9cb88728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69cb88728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bc34677117_1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bc34677117_1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9cd26b435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69cd26b435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bc34677117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bc34677117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bc34677117_16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bc34677117_16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bc34677117_1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bc34677117_1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bc34677117_16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bc34677117_16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572000" y="599000"/>
            <a:ext cx="4114800" cy="3259800"/>
          </a:xfrm>
          <a:prstGeom prst="rect">
            <a:avLst/>
          </a:prstGeom>
        </p:spPr>
        <p:txBody>
          <a:bodyPr anchorCtr="0" anchor="t" bIns="91425" lIns="91425" spcFirstLastPara="1" rIns="91425" wrap="square" tIns="91425">
            <a:noAutofit/>
          </a:bodyPr>
          <a:lstStyle>
            <a:lvl1pPr lvl="0">
              <a:spcBef>
                <a:spcPts val="0"/>
              </a:spcBef>
              <a:spcAft>
                <a:spcPts val="0"/>
              </a:spcAft>
              <a:buSzPts val="5200"/>
              <a:buNone/>
              <a:defRPr b="1"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4572000" y="3791525"/>
            <a:ext cx="2657100" cy="597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6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 name="Shape 42"/>
        <p:cNvGrpSpPr/>
        <p:nvPr/>
      </p:nvGrpSpPr>
      <p:grpSpPr>
        <a:xfrm>
          <a:off x="0" y="0"/>
          <a:ext cx="0" cy="0"/>
          <a:chOff x="0" y="0"/>
          <a:chExt cx="0" cy="0"/>
        </a:xfrm>
      </p:grpSpPr>
      <p:sp>
        <p:nvSpPr>
          <p:cNvPr id="43" name="Google Shape;4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4" name="Google Shape;4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45" name="Google Shape;4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
        <p:nvSpPr>
          <p:cNvPr id="47" name="Google Shape;4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457200" y="411475"/>
            <a:ext cx="8229600" cy="600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 name="Google Shape;17;p4"/>
          <p:cNvSpPr txBox="1"/>
          <p:nvPr>
            <p:ph idx="1" type="body"/>
          </p:nvPr>
        </p:nvSpPr>
        <p:spPr>
          <a:xfrm>
            <a:off x="457200" y="1153454"/>
            <a:ext cx="8229600" cy="358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8" name="Google Shape;1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5"/>
          <p:cNvSpPr txBox="1"/>
          <p:nvPr>
            <p:ph type="title"/>
          </p:nvPr>
        </p:nvSpPr>
        <p:spPr>
          <a:xfrm>
            <a:off x="457200" y="411475"/>
            <a:ext cx="8229600" cy="600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2" name="Google Shape;22;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457200" y="411475"/>
            <a:ext cx="8229600" cy="398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b="1" sz="2400"/>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8" name="Google Shape;28;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 name="Shape 30"/>
        <p:cNvGrpSpPr/>
        <p:nvPr/>
      </p:nvGrpSpPr>
      <p:grpSpPr>
        <a:xfrm>
          <a:off x="0" y="0"/>
          <a:ext cx="0" cy="0"/>
          <a:chOff x="0" y="0"/>
          <a:chExt cx="0" cy="0"/>
        </a:xfrm>
      </p:grpSpPr>
      <p:sp>
        <p:nvSpPr>
          <p:cNvPr id="31" name="Google Shape;31;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2" name="Google Shape;3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6" name="Google Shape;36;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7" name="Google Shape;37;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8" name="Google Shape;3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9" name="Shape 39"/>
        <p:cNvGrpSpPr/>
        <p:nvPr/>
      </p:nvGrpSpPr>
      <p:grpSpPr>
        <a:xfrm>
          <a:off x="0" y="0"/>
          <a:ext cx="0" cy="0"/>
          <a:chOff x="0" y="0"/>
          <a:chExt cx="0" cy="0"/>
        </a:xfrm>
      </p:grpSpPr>
      <p:sp>
        <p:nvSpPr>
          <p:cNvPr id="40" name="Google Shape;40;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200"/>
              <a:buNone/>
              <a:defRPr/>
            </a:lvl1pPr>
          </a:lstStyle>
          <a:p/>
        </p:txBody>
      </p:sp>
      <p:sp>
        <p:nvSpPr>
          <p:cNvPr id="41" name="Google Shape;4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11475"/>
            <a:ext cx="8229600" cy="600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1pPr>
            <a:lvl2pPr lvl="1">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2pPr>
            <a:lvl3pPr lvl="2">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3pPr>
            <a:lvl4pPr lvl="3">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4pPr>
            <a:lvl5pPr lvl="4">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5pPr>
            <a:lvl6pPr lvl="5">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6pPr>
            <a:lvl7pPr lvl="6">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7pPr>
            <a:lvl8pPr lvl="7">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8pPr>
            <a:lvl9pPr lvl="8">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9pPr>
          </a:lstStyle>
          <a:p/>
        </p:txBody>
      </p:sp>
      <p:sp>
        <p:nvSpPr>
          <p:cNvPr id="7" name="Google Shape;7;p1"/>
          <p:cNvSpPr txBox="1"/>
          <p:nvPr>
            <p:ph idx="1" type="body"/>
          </p:nvPr>
        </p:nvSpPr>
        <p:spPr>
          <a:xfrm>
            <a:off x="457200" y="1153454"/>
            <a:ext cx="8229600" cy="35832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1pPr>
            <a:lvl2pPr indent="-304800" lvl="1" marL="9144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2pPr>
            <a:lvl3pPr indent="-304800" lvl="2" marL="13716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3pPr>
            <a:lvl4pPr indent="-304800" lvl="3" marL="1828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4pPr>
            <a:lvl5pPr indent="-304800" lvl="4" marL="22860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5pPr>
            <a:lvl6pPr indent="-304800" lvl="5" marL="27432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6pPr>
            <a:lvl7pPr indent="-304800" lvl="6" marL="32004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7pPr>
            <a:lvl8pPr indent="-304800" lvl="7" marL="36576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8pPr>
            <a:lvl9pPr indent="-304800" lvl="8" marL="411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
          <p15:clr>
            <a:srgbClr val="FF00FF"/>
          </p15:clr>
        </p15:guide>
        <p15:guide id="2" pos="5472">
          <p15:clr>
            <a:srgbClr val="FF00FF"/>
          </p15:clr>
        </p15:guide>
        <p15:guide id="3" orient="horz" pos="259">
          <p15:clr>
            <a:srgbClr val="FF00FF"/>
          </p15:clr>
        </p15:guide>
        <p15:guide id="4" orient="horz" pos="2984">
          <p15:clr>
            <a:srgbClr val="FF00FF"/>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3"/>
          <p:cNvSpPr txBox="1"/>
          <p:nvPr>
            <p:ph idx="1" type="subTitle"/>
          </p:nvPr>
        </p:nvSpPr>
        <p:spPr>
          <a:xfrm>
            <a:off x="2176250" y="3496500"/>
            <a:ext cx="5007900" cy="16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latin typeface="Fira Sans"/>
                <a:ea typeface="Fira Sans"/>
                <a:cs typeface="Fira Sans"/>
                <a:sym typeface="Fira Sans"/>
              </a:rPr>
              <a:t>Group5  :</a:t>
            </a:r>
            <a:endParaRPr b="1" sz="1400">
              <a:latin typeface="Fira Sans"/>
              <a:ea typeface="Fira Sans"/>
              <a:cs typeface="Fira Sans"/>
              <a:sym typeface="Fira Sans"/>
            </a:endParaRPr>
          </a:p>
          <a:p>
            <a:pPr indent="0" lvl="0" marL="0" rtl="0" algn="l">
              <a:spcBef>
                <a:spcPts val="0"/>
              </a:spcBef>
              <a:spcAft>
                <a:spcPts val="0"/>
              </a:spcAft>
              <a:buNone/>
            </a:pPr>
            <a:r>
              <a:rPr lang="en" sz="1200">
                <a:latin typeface="Fira Sans"/>
                <a:ea typeface="Fira Sans"/>
                <a:cs typeface="Fira Sans"/>
                <a:sym typeface="Fira Sans"/>
              </a:rPr>
              <a:t>Ro</a:t>
            </a:r>
            <a:r>
              <a:rPr lang="en" sz="1200">
                <a:solidFill>
                  <a:srgbClr val="1F1F1F"/>
                </a:solidFill>
                <a:highlight>
                  <a:srgbClr val="FFFFFF"/>
                </a:highlight>
                <a:latin typeface="Fira Sans"/>
                <a:ea typeface="Fira Sans"/>
                <a:cs typeface="Fira Sans"/>
                <a:sym typeface="Fira Sans"/>
              </a:rPr>
              <a:t>hit Bhaskar Uday  </a:t>
            </a:r>
            <a:r>
              <a:rPr b="1" lang="en" sz="1200">
                <a:solidFill>
                  <a:srgbClr val="1F1F1F"/>
                </a:solidFill>
                <a:highlight>
                  <a:srgbClr val="FFFFFF"/>
                </a:highlight>
                <a:latin typeface="Fira Sans"/>
                <a:ea typeface="Fira Sans"/>
                <a:cs typeface="Fira Sans"/>
                <a:sym typeface="Fira Sans"/>
              </a:rPr>
              <a:t>  : Algorithm Expert </a:t>
            </a:r>
            <a:br>
              <a:rPr b="1" lang="en" sz="1200">
                <a:solidFill>
                  <a:srgbClr val="1F1F1F"/>
                </a:solidFill>
                <a:highlight>
                  <a:srgbClr val="FFFFFF"/>
                </a:highlight>
                <a:latin typeface="Fira Sans"/>
                <a:ea typeface="Fira Sans"/>
                <a:cs typeface="Fira Sans"/>
                <a:sym typeface="Fira Sans"/>
              </a:rPr>
            </a:br>
            <a:r>
              <a:rPr lang="en" sz="1200">
                <a:latin typeface="Fira Sans"/>
                <a:ea typeface="Fira Sans"/>
                <a:cs typeface="Fira Sans"/>
                <a:sym typeface="Fira Sans"/>
              </a:rPr>
              <a:t>Viditi Vartak</a:t>
            </a:r>
            <a:r>
              <a:rPr b="1" lang="en" sz="1200">
                <a:latin typeface="Fira Sans"/>
                <a:ea typeface="Fira Sans"/>
                <a:cs typeface="Fira Sans"/>
                <a:sym typeface="Fira Sans"/>
              </a:rPr>
              <a:t>    	    : </a:t>
            </a:r>
            <a:r>
              <a:rPr b="1" lang="en" sz="1200">
                <a:solidFill>
                  <a:srgbClr val="1F1F1F"/>
                </a:solidFill>
                <a:highlight>
                  <a:schemeClr val="lt1"/>
                </a:highlight>
                <a:latin typeface="Fira Sans"/>
                <a:ea typeface="Fira Sans"/>
                <a:cs typeface="Fira Sans"/>
                <a:sym typeface="Fira Sans"/>
              </a:rPr>
              <a:t>Visualization And Maps</a:t>
            </a:r>
            <a:r>
              <a:rPr b="1" lang="en" sz="1200">
                <a:solidFill>
                  <a:srgbClr val="1F1F1F"/>
                </a:solidFill>
                <a:highlight>
                  <a:srgbClr val="FFFFFF"/>
                </a:highlight>
                <a:latin typeface="Fira Sans"/>
                <a:ea typeface="Fira Sans"/>
                <a:cs typeface="Fira Sans"/>
                <a:sym typeface="Fira Sans"/>
              </a:rPr>
              <a:t> </a:t>
            </a:r>
            <a:br>
              <a:rPr b="1" lang="en" sz="1200">
                <a:solidFill>
                  <a:srgbClr val="1F1F1F"/>
                </a:solidFill>
                <a:highlight>
                  <a:srgbClr val="FFFFFF"/>
                </a:highlight>
                <a:latin typeface="Fira Sans"/>
                <a:ea typeface="Fira Sans"/>
                <a:cs typeface="Fira Sans"/>
                <a:sym typeface="Fira Sans"/>
              </a:rPr>
            </a:br>
            <a:r>
              <a:rPr lang="en" sz="1200">
                <a:latin typeface="Fira Sans"/>
                <a:ea typeface="Fira Sans"/>
                <a:cs typeface="Fira Sans"/>
                <a:sym typeface="Fira Sans"/>
              </a:rPr>
              <a:t>Tushar Yadav </a:t>
            </a:r>
            <a:r>
              <a:rPr b="1" lang="en" sz="1200">
                <a:latin typeface="Fira Sans"/>
                <a:ea typeface="Fira Sans"/>
                <a:cs typeface="Fira Sans"/>
                <a:sym typeface="Fira Sans"/>
              </a:rPr>
              <a:t>  	    : Simulation of Blockages and Project Manager </a:t>
            </a:r>
            <a:endParaRPr b="1" sz="1200">
              <a:latin typeface="Fira Sans"/>
              <a:ea typeface="Fira Sans"/>
              <a:cs typeface="Fira Sans"/>
              <a:sym typeface="Fira Sans"/>
            </a:endParaRPr>
          </a:p>
          <a:p>
            <a:pPr indent="0" lvl="0" marL="0" rtl="0" algn="l">
              <a:spcBef>
                <a:spcPts val="0"/>
              </a:spcBef>
              <a:spcAft>
                <a:spcPts val="0"/>
              </a:spcAft>
              <a:buNone/>
            </a:pPr>
            <a:r>
              <a:rPr lang="en" sz="1200">
                <a:latin typeface="Fira Sans"/>
                <a:ea typeface="Fira Sans"/>
                <a:cs typeface="Fira Sans"/>
                <a:sym typeface="Fira Sans"/>
              </a:rPr>
              <a:t>Rohit Chowdary Yadla</a:t>
            </a:r>
            <a:r>
              <a:rPr b="1" lang="en" sz="1200">
                <a:latin typeface="Fira Sans"/>
                <a:ea typeface="Fira Sans"/>
                <a:cs typeface="Fira Sans"/>
                <a:sym typeface="Fira Sans"/>
              </a:rPr>
              <a:t>: QA and Testing </a:t>
            </a:r>
            <a:br>
              <a:rPr b="1" lang="en" sz="1200">
                <a:latin typeface="Fira Sans"/>
                <a:ea typeface="Fira Sans"/>
                <a:cs typeface="Fira Sans"/>
                <a:sym typeface="Fira Sans"/>
              </a:rPr>
            </a:br>
            <a:r>
              <a:rPr lang="en" sz="1200">
                <a:latin typeface="Fira Sans"/>
                <a:ea typeface="Fira Sans"/>
                <a:cs typeface="Fira Sans"/>
                <a:sym typeface="Fira Sans"/>
              </a:rPr>
              <a:t>Huan Ying	</a:t>
            </a:r>
            <a:r>
              <a:rPr b="1" lang="en" sz="1200">
                <a:latin typeface="Fira Sans"/>
                <a:ea typeface="Fira Sans"/>
                <a:cs typeface="Fira Sans"/>
                <a:sym typeface="Fira Sans"/>
              </a:rPr>
              <a:t>	    : Data Collection </a:t>
            </a:r>
            <a:br>
              <a:rPr b="1" lang="en" sz="1200">
                <a:latin typeface="Fira Sans"/>
                <a:ea typeface="Fira Sans"/>
                <a:cs typeface="Fira Sans"/>
                <a:sym typeface="Fira Sans"/>
              </a:rPr>
            </a:br>
            <a:r>
              <a:rPr lang="en" sz="1200">
                <a:latin typeface="Fira Sans"/>
                <a:ea typeface="Fira Sans"/>
                <a:cs typeface="Fira Sans"/>
                <a:sym typeface="Fira Sans"/>
              </a:rPr>
              <a:t>Shiyun Zhou </a:t>
            </a:r>
            <a:r>
              <a:rPr b="1" lang="en" sz="1400">
                <a:latin typeface="Fira Sans"/>
                <a:ea typeface="Fira Sans"/>
                <a:cs typeface="Fira Sans"/>
                <a:sym typeface="Fira Sans"/>
              </a:rPr>
              <a:t> 	   : </a:t>
            </a:r>
            <a:r>
              <a:rPr b="1" lang="en" sz="1200">
                <a:solidFill>
                  <a:srgbClr val="1F1F1F"/>
                </a:solidFill>
                <a:highlight>
                  <a:srgbClr val="FFFFFF"/>
                </a:highlight>
                <a:latin typeface="Fira Sans"/>
                <a:ea typeface="Fira Sans"/>
                <a:cs typeface="Fira Sans"/>
                <a:sym typeface="Fira Sans"/>
              </a:rPr>
              <a:t>Data Collection</a:t>
            </a:r>
            <a:r>
              <a:rPr b="1" lang="en" sz="1400">
                <a:latin typeface="Fira Sans"/>
                <a:ea typeface="Fira Sans"/>
                <a:cs typeface="Fira Sans"/>
                <a:sym typeface="Fira Sans"/>
              </a:rPr>
              <a:t> </a:t>
            </a:r>
            <a:r>
              <a:rPr lang="en">
                <a:latin typeface="Fira Sans"/>
                <a:ea typeface="Fira Sans"/>
                <a:cs typeface="Fira Sans"/>
                <a:sym typeface="Fira Sans"/>
              </a:rPr>
              <a:t> </a:t>
            </a:r>
            <a:endParaRPr>
              <a:latin typeface="Fira Sans"/>
              <a:ea typeface="Fira Sans"/>
              <a:cs typeface="Fira Sans"/>
              <a:sym typeface="Fira Sans"/>
            </a:endParaRPr>
          </a:p>
        </p:txBody>
      </p:sp>
      <p:grpSp>
        <p:nvGrpSpPr>
          <p:cNvPr id="53" name="Google Shape;53;p13"/>
          <p:cNvGrpSpPr/>
          <p:nvPr/>
        </p:nvGrpSpPr>
        <p:grpSpPr>
          <a:xfrm>
            <a:off x="39166" y="-6"/>
            <a:ext cx="1970398" cy="3633921"/>
            <a:chOff x="3962825" y="1860389"/>
            <a:chExt cx="984215" cy="1566075"/>
          </a:xfrm>
        </p:grpSpPr>
        <p:sp>
          <p:nvSpPr>
            <p:cNvPr id="54" name="Google Shape;54;p13"/>
            <p:cNvSpPr/>
            <p:nvPr/>
          </p:nvSpPr>
          <p:spPr>
            <a:xfrm>
              <a:off x="4215398" y="2164394"/>
              <a:ext cx="497621" cy="1262071"/>
            </a:xfrm>
            <a:custGeom>
              <a:rect b="b" l="l" r="r" t="t"/>
              <a:pathLst>
                <a:path extrusionOk="0" h="16460" w="6490">
                  <a:moveTo>
                    <a:pt x="0" y="1"/>
                  </a:moveTo>
                  <a:lnTo>
                    <a:pt x="472" y="16459"/>
                  </a:lnTo>
                  <a:lnTo>
                    <a:pt x="6489" y="16174"/>
                  </a:lnTo>
                  <a:lnTo>
                    <a:pt x="6204" y="1"/>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3962825" y="2265453"/>
              <a:ext cx="331773" cy="230715"/>
            </a:xfrm>
            <a:custGeom>
              <a:rect b="b" l="l" r="r" t="t"/>
              <a:pathLst>
                <a:path extrusionOk="0" h="3009" w="4327">
                  <a:moveTo>
                    <a:pt x="0" y="0"/>
                  </a:moveTo>
                  <a:lnTo>
                    <a:pt x="286" y="2723"/>
                  </a:lnTo>
                  <a:lnTo>
                    <a:pt x="4326" y="3009"/>
                  </a:lnTo>
                  <a:lnTo>
                    <a:pt x="4140" y="99"/>
                  </a:lnTo>
                  <a:lnTo>
                    <a:pt x="0"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3999016" y="2647683"/>
              <a:ext cx="339364" cy="252644"/>
            </a:xfrm>
            <a:custGeom>
              <a:rect b="b" l="l" r="r" t="t"/>
              <a:pathLst>
                <a:path extrusionOk="0" h="3295" w="4426">
                  <a:moveTo>
                    <a:pt x="3481" y="0"/>
                  </a:moveTo>
                  <a:lnTo>
                    <a:pt x="0" y="286"/>
                  </a:lnTo>
                  <a:lnTo>
                    <a:pt x="374" y="3107"/>
                  </a:lnTo>
                  <a:lnTo>
                    <a:pt x="4425" y="3294"/>
                  </a:lnTo>
                  <a:lnTo>
                    <a:pt x="3481"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4041955" y="3029837"/>
              <a:ext cx="260235" cy="266982"/>
            </a:xfrm>
            <a:custGeom>
              <a:rect b="b" l="l" r="r" t="t"/>
              <a:pathLst>
                <a:path extrusionOk="0" h="3482" w="3394">
                  <a:moveTo>
                    <a:pt x="3108" y="1"/>
                  </a:moveTo>
                  <a:lnTo>
                    <a:pt x="0" y="660"/>
                  </a:lnTo>
                  <a:lnTo>
                    <a:pt x="0" y="3196"/>
                  </a:lnTo>
                  <a:lnTo>
                    <a:pt x="3393" y="3482"/>
                  </a:lnTo>
                  <a:lnTo>
                    <a:pt x="3108" y="1"/>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4662422" y="3044175"/>
              <a:ext cx="277027" cy="238306"/>
            </a:xfrm>
            <a:custGeom>
              <a:rect b="b" l="l" r="r" t="t"/>
              <a:pathLst>
                <a:path extrusionOk="0" h="3108" w="3613">
                  <a:moveTo>
                    <a:pt x="0" y="1"/>
                  </a:moveTo>
                  <a:lnTo>
                    <a:pt x="88" y="3009"/>
                  </a:lnTo>
                  <a:lnTo>
                    <a:pt x="3613" y="3108"/>
                  </a:lnTo>
                  <a:lnTo>
                    <a:pt x="3481" y="561"/>
                  </a:lnTo>
                  <a:lnTo>
                    <a:pt x="0" y="1"/>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4626231" y="2669536"/>
              <a:ext cx="309844" cy="245053"/>
            </a:xfrm>
            <a:custGeom>
              <a:rect b="b" l="l" r="r" t="t"/>
              <a:pathLst>
                <a:path extrusionOk="0" h="3196" w="4041">
                  <a:moveTo>
                    <a:pt x="0" y="1"/>
                  </a:moveTo>
                  <a:lnTo>
                    <a:pt x="99" y="3196"/>
                  </a:lnTo>
                  <a:lnTo>
                    <a:pt x="4041" y="3196"/>
                  </a:lnTo>
                  <a:lnTo>
                    <a:pt x="3854" y="659"/>
                  </a:lnTo>
                  <a:lnTo>
                    <a:pt x="0" y="1"/>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4640493" y="2243524"/>
              <a:ext cx="306547" cy="260235"/>
            </a:xfrm>
            <a:custGeom>
              <a:rect b="b" l="l" r="r" t="t"/>
              <a:pathLst>
                <a:path extrusionOk="0" h="3394" w="3998">
                  <a:moveTo>
                    <a:pt x="286" y="1"/>
                  </a:moveTo>
                  <a:lnTo>
                    <a:pt x="1" y="3394"/>
                  </a:lnTo>
                  <a:lnTo>
                    <a:pt x="3998" y="3295"/>
                  </a:lnTo>
                  <a:lnTo>
                    <a:pt x="3811" y="758"/>
                  </a:lnTo>
                  <a:lnTo>
                    <a:pt x="286" y="1"/>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4395511" y="1860389"/>
              <a:ext cx="72537" cy="368940"/>
            </a:xfrm>
            <a:custGeom>
              <a:rect b="b" l="l" r="r" t="t"/>
              <a:pathLst>
                <a:path extrusionOk="0" h="3767" w="946">
                  <a:moveTo>
                    <a:pt x="1" y="0"/>
                  </a:moveTo>
                  <a:lnTo>
                    <a:pt x="1" y="3766"/>
                  </a:lnTo>
                  <a:lnTo>
                    <a:pt x="945" y="3766"/>
                  </a:lnTo>
                  <a:lnTo>
                    <a:pt x="846"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4335780" y="2268827"/>
              <a:ext cx="256018" cy="245897"/>
            </a:xfrm>
            <a:custGeom>
              <a:rect b="b" l="l" r="r" t="t"/>
              <a:pathLst>
                <a:path extrusionOk="0" h="3207" w="3339">
                  <a:moveTo>
                    <a:pt x="1373" y="0"/>
                  </a:moveTo>
                  <a:cubicBezTo>
                    <a:pt x="450" y="0"/>
                    <a:pt x="0" y="725"/>
                    <a:pt x="0" y="1603"/>
                  </a:cubicBezTo>
                  <a:cubicBezTo>
                    <a:pt x="44" y="2493"/>
                    <a:pt x="780" y="3206"/>
                    <a:pt x="1669" y="3206"/>
                  </a:cubicBezTo>
                  <a:cubicBezTo>
                    <a:pt x="2570" y="3206"/>
                    <a:pt x="3305" y="2493"/>
                    <a:pt x="3338" y="1603"/>
                  </a:cubicBezTo>
                  <a:cubicBezTo>
                    <a:pt x="3338" y="725"/>
                    <a:pt x="2295" y="0"/>
                    <a:pt x="1373" y="0"/>
                  </a:cubicBezTo>
                  <a:close/>
                </a:path>
              </a:pathLst>
            </a:custGeom>
            <a:solidFill>
              <a:srgbClr val="E663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4385466" y="2291063"/>
              <a:ext cx="177656" cy="157720"/>
            </a:xfrm>
            <a:custGeom>
              <a:rect b="b" l="l" r="r" t="t"/>
              <a:pathLst>
                <a:path extrusionOk="0" h="2057" w="2317">
                  <a:moveTo>
                    <a:pt x="1145" y="0"/>
                  </a:moveTo>
                  <a:cubicBezTo>
                    <a:pt x="756" y="0"/>
                    <a:pt x="388" y="224"/>
                    <a:pt x="209" y="600"/>
                  </a:cubicBezTo>
                  <a:cubicBezTo>
                    <a:pt x="0" y="1105"/>
                    <a:pt x="428" y="1763"/>
                    <a:pt x="955" y="1983"/>
                  </a:cubicBezTo>
                  <a:cubicBezTo>
                    <a:pt x="1076" y="2033"/>
                    <a:pt x="1191" y="2056"/>
                    <a:pt x="1299" y="2056"/>
                  </a:cubicBezTo>
                  <a:cubicBezTo>
                    <a:pt x="1666" y="2056"/>
                    <a:pt x="1958" y="1791"/>
                    <a:pt x="2119" y="1401"/>
                  </a:cubicBezTo>
                  <a:cubicBezTo>
                    <a:pt x="2317" y="874"/>
                    <a:pt x="2064" y="292"/>
                    <a:pt x="1548" y="84"/>
                  </a:cubicBezTo>
                  <a:cubicBezTo>
                    <a:pt x="1416" y="27"/>
                    <a:pt x="1279" y="0"/>
                    <a:pt x="1145" y="0"/>
                  </a:cubicBezTo>
                  <a:close/>
                </a:path>
              </a:pathLst>
            </a:custGeom>
            <a:solidFill>
              <a:srgbClr val="F0A1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4344214" y="2663632"/>
              <a:ext cx="255941" cy="245053"/>
            </a:xfrm>
            <a:custGeom>
              <a:rect b="b" l="l" r="r" t="t"/>
              <a:pathLst>
                <a:path extrusionOk="0" h="3196" w="3338">
                  <a:moveTo>
                    <a:pt x="1362" y="1"/>
                  </a:moveTo>
                  <a:cubicBezTo>
                    <a:pt x="439" y="1"/>
                    <a:pt x="0" y="714"/>
                    <a:pt x="0" y="1604"/>
                  </a:cubicBezTo>
                  <a:cubicBezTo>
                    <a:pt x="44" y="2493"/>
                    <a:pt x="780" y="3196"/>
                    <a:pt x="1669" y="3196"/>
                  </a:cubicBezTo>
                  <a:cubicBezTo>
                    <a:pt x="2569" y="3196"/>
                    <a:pt x="3305" y="2493"/>
                    <a:pt x="3338" y="1604"/>
                  </a:cubicBezTo>
                  <a:cubicBezTo>
                    <a:pt x="3338" y="714"/>
                    <a:pt x="2284" y="1"/>
                    <a:pt x="1362" y="1"/>
                  </a:cubicBezTo>
                  <a:close/>
                </a:path>
              </a:pathLst>
            </a:custGeom>
            <a:solidFill>
              <a:srgbClr val="FFCE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4392981" y="2685408"/>
              <a:ext cx="178576" cy="158104"/>
            </a:xfrm>
            <a:custGeom>
              <a:rect b="b" l="l" r="r" t="t"/>
              <a:pathLst>
                <a:path extrusionOk="0" h="2062" w="2329">
                  <a:moveTo>
                    <a:pt x="1159" y="1"/>
                  </a:moveTo>
                  <a:cubicBezTo>
                    <a:pt x="766" y="1"/>
                    <a:pt x="392" y="219"/>
                    <a:pt x="221" y="595"/>
                  </a:cubicBezTo>
                  <a:cubicBezTo>
                    <a:pt x="1" y="1100"/>
                    <a:pt x="440" y="1770"/>
                    <a:pt x="967" y="1990"/>
                  </a:cubicBezTo>
                  <a:cubicBezTo>
                    <a:pt x="1085" y="2039"/>
                    <a:pt x="1198" y="2062"/>
                    <a:pt x="1305" y="2062"/>
                  </a:cubicBezTo>
                  <a:cubicBezTo>
                    <a:pt x="1675" y="2062"/>
                    <a:pt x="1969" y="1789"/>
                    <a:pt x="2131" y="1397"/>
                  </a:cubicBezTo>
                  <a:cubicBezTo>
                    <a:pt x="2329" y="881"/>
                    <a:pt x="2076" y="299"/>
                    <a:pt x="1560" y="79"/>
                  </a:cubicBezTo>
                  <a:cubicBezTo>
                    <a:pt x="1429" y="26"/>
                    <a:pt x="1293" y="1"/>
                    <a:pt x="1159" y="1"/>
                  </a:cubicBezTo>
                  <a:close/>
                </a:path>
              </a:pathLst>
            </a:custGeom>
            <a:solidFill>
              <a:srgbClr val="FFE2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4357633" y="3042489"/>
              <a:ext cx="256018" cy="245053"/>
            </a:xfrm>
            <a:custGeom>
              <a:rect b="b" l="l" r="r" t="t"/>
              <a:pathLst>
                <a:path extrusionOk="0" h="3196" w="3339">
                  <a:moveTo>
                    <a:pt x="1362" y="1"/>
                  </a:moveTo>
                  <a:cubicBezTo>
                    <a:pt x="440" y="1"/>
                    <a:pt x="1" y="714"/>
                    <a:pt x="1" y="1593"/>
                  </a:cubicBezTo>
                  <a:cubicBezTo>
                    <a:pt x="45" y="2493"/>
                    <a:pt x="780" y="3196"/>
                    <a:pt x="1670" y="3196"/>
                  </a:cubicBezTo>
                  <a:cubicBezTo>
                    <a:pt x="2570" y="3196"/>
                    <a:pt x="3306" y="2493"/>
                    <a:pt x="3339" y="1593"/>
                  </a:cubicBezTo>
                  <a:cubicBezTo>
                    <a:pt x="3339" y="714"/>
                    <a:pt x="2285" y="1"/>
                    <a:pt x="1362" y="1"/>
                  </a:cubicBezTo>
                  <a:close/>
                </a:path>
              </a:pathLst>
            </a:custGeom>
            <a:solidFill>
              <a:srgbClr val="A9BA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4406476" y="3063881"/>
              <a:ext cx="178576" cy="158487"/>
            </a:xfrm>
            <a:custGeom>
              <a:rect b="b" l="l" r="r" t="t"/>
              <a:pathLst>
                <a:path extrusionOk="0" h="2067" w="2329">
                  <a:moveTo>
                    <a:pt x="1154" y="1"/>
                  </a:moveTo>
                  <a:cubicBezTo>
                    <a:pt x="763" y="1"/>
                    <a:pt x="392" y="225"/>
                    <a:pt x="220" y="600"/>
                  </a:cubicBezTo>
                  <a:cubicBezTo>
                    <a:pt x="1" y="1105"/>
                    <a:pt x="440" y="1764"/>
                    <a:pt x="967" y="1995"/>
                  </a:cubicBezTo>
                  <a:cubicBezTo>
                    <a:pt x="1085" y="2044"/>
                    <a:pt x="1198" y="2066"/>
                    <a:pt x="1305" y="2066"/>
                  </a:cubicBezTo>
                  <a:cubicBezTo>
                    <a:pt x="1675" y="2066"/>
                    <a:pt x="1969" y="1794"/>
                    <a:pt x="2131" y="1402"/>
                  </a:cubicBezTo>
                  <a:cubicBezTo>
                    <a:pt x="2328" y="875"/>
                    <a:pt x="2076" y="293"/>
                    <a:pt x="1560" y="84"/>
                  </a:cubicBezTo>
                  <a:cubicBezTo>
                    <a:pt x="1427" y="28"/>
                    <a:pt x="1290" y="1"/>
                    <a:pt x="1154" y="1"/>
                  </a:cubicBezTo>
                  <a:close/>
                </a:path>
              </a:pathLst>
            </a:custGeom>
            <a:solidFill>
              <a:srgbClr val="CBD6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13"/>
          <p:cNvSpPr txBox="1"/>
          <p:nvPr/>
        </p:nvSpPr>
        <p:spPr>
          <a:xfrm>
            <a:off x="2246075" y="474600"/>
            <a:ext cx="4361400" cy="3021900"/>
          </a:xfrm>
          <a:prstGeom prst="rect">
            <a:avLst/>
          </a:prstGeom>
          <a:noFill/>
          <a:ln>
            <a:noFill/>
          </a:ln>
        </p:spPr>
        <p:txBody>
          <a:bodyPr anchorCtr="0" anchor="t" bIns="91425" lIns="91425" spcFirstLastPara="1" rIns="91425" wrap="square" tIns="91425">
            <a:noAutofit/>
          </a:bodyPr>
          <a:lstStyle/>
          <a:p>
            <a:pPr indent="0" lvl="0" marL="0" rtl="0" algn="ctr">
              <a:lnSpc>
                <a:spcPct val="200000"/>
              </a:lnSpc>
              <a:spcBef>
                <a:spcPts val="0"/>
              </a:spcBef>
              <a:spcAft>
                <a:spcPts val="0"/>
              </a:spcAft>
              <a:buClr>
                <a:schemeClr val="dk1"/>
              </a:buClr>
              <a:buSzPts val="1100"/>
              <a:buFont typeface="Arial"/>
              <a:buNone/>
            </a:pPr>
            <a:r>
              <a:rPr b="1" lang="en" sz="3200">
                <a:solidFill>
                  <a:schemeClr val="dk1"/>
                </a:solidFill>
                <a:latin typeface="Fira Sans"/>
                <a:ea typeface="Fira Sans"/>
                <a:cs typeface="Fira Sans"/>
                <a:sym typeface="Fira Sans"/>
              </a:rPr>
              <a:t>City Navigation and Emergency Route Planning Tool</a:t>
            </a:r>
            <a:endParaRPr sz="2400">
              <a:solidFill>
                <a:schemeClr val="dk1"/>
              </a:solidFill>
              <a:latin typeface="Fira Sans"/>
              <a:ea typeface="Fira Sans"/>
              <a:cs typeface="Fira Sans"/>
              <a:sym typeface="Fira Sans"/>
            </a:endParaRPr>
          </a:p>
        </p:txBody>
      </p:sp>
      <p:grpSp>
        <p:nvGrpSpPr>
          <p:cNvPr id="69" name="Google Shape;69;p13"/>
          <p:cNvGrpSpPr/>
          <p:nvPr/>
        </p:nvGrpSpPr>
        <p:grpSpPr>
          <a:xfrm>
            <a:off x="6843966" y="-6"/>
            <a:ext cx="1970398" cy="3633921"/>
            <a:chOff x="3962825" y="1860389"/>
            <a:chExt cx="984215" cy="1566075"/>
          </a:xfrm>
        </p:grpSpPr>
        <p:sp>
          <p:nvSpPr>
            <p:cNvPr id="70" name="Google Shape;70;p13"/>
            <p:cNvSpPr/>
            <p:nvPr/>
          </p:nvSpPr>
          <p:spPr>
            <a:xfrm>
              <a:off x="4215398" y="2164394"/>
              <a:ext cx="497621" cy="1262071"/>
            </a:xfrm>
            <a:custGeom>
              <a:rect b="b" l="l" r="r" t="t"/>
              <a:pathLst>
                <a:path extrusionOk="0" h="16460" w="6490">
                  <a:moveTo>
                    <a:pt x="0" y="1"/>
                  </a:moveTo>
                  <a:lnTo>
                    <a:pt x="472" y="16459"/>
                  </a:lnTo>
                  <a:lnTo>
                    <a:pt x="6489" y="16174"/>
                  </a:lnTo>
                  <a:lnTo>
                    <a:pt x="6204" y="1"/>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3962825" y="2265453"/>
              <a:ext cx="331773" cy="230715"/>
            </a:xfrm>
            <a:custGeom>
              <a:rect b="b" l="l" r="r" t="t"/>
              <a:pathLst>
                <a:path extrusionOk="0" h="3009" w="4327">
                  <a:moveTo>
                    <a:pt x="0" y="0"/>
                  </a:moveTo>
                  <a:lnTo>
                    <a:pt x="286" y="2723"/>
                  </a:lnTo>
                  <a:lnTo>
                    <a:pt x="4326" y="3009"/>
                  </a:lnTo>
                  <a:lnTo>
                    <a:pt x="4140" y="99"/>
                  </a:lnTo>
                  <a:lnTo>
                    <a:pt x="0"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3999016" y="2647683"/>
              <a:ext cx="339364" cy="252644"/>
            </a:xfrm>
            <a:custGeom>
              <a:rect b="b" l="l" r="r" t="t"/>
              <a:pathLst>
                <a:path extrusionOk="0" h="3295" w="4426">
                  <a:moveTo>
                    <a:pt x="3481" y="0"/>
                  </a:moveTo>
                  <a:lnTo>
                    <a:pt x="0" y="286"/>
                  </a:lnTo>
                  <a:lnTo>
                    <a:pt x="374" y="3107"/>
                  </a:lnTo>
                  <a:lnTo>
                    <a:pt x="4425" y="3294"/>
                  </a:lnTo>
                  <a:lnTo>
                    <a:pt x="3481"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4041955" y="3029837"/>
              <a:ext cx="260235" cy="266982"/>
            </a:xfrm>
            <a:custGeom>
              <a:rect b="b" l="l" r="r" t="t"/>
              <a:pathLst>
                <a:path extrusionOk="0" h="3482" w="3394">
                  <a:moveTo>
                    <a:pt x="3108" y="1"/>
                  </a:moveTo>
                  <a:lnTo>
                    <a:pt x="0" y="660"/>
                  </a:lnTo>
                  <a:lnTo>
                    <a:pt x="0" y="3196"/>
                  </a:lnTo>
                  <a:lnTo>
                    <a:pt x="3393" y="3482"/>
                  </a:lnTo>
                  <a:lnTo>
                    <a:pt x="3108" y="1"/>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4662422" y="3044175"/>
              <a:ext cx="277027" cy="238306"/>
            </a:xfrm>
            <a:custGeom>
              <a:rect b="b" l="l" r="r" t="t"/>
              <a:pathLst>
                <a:path extrusionOk="0" h="3108" w="3613">
                  <a:moveTo>
                    <a:pt x="0" y="1"/>
                  </a:moveTo>
                  <a:lnTo>
                    <a:pt x="88" y="3009"/>
                  </a:lnTo>
                  <a:lnTo>
                    <a:pt x="3613" y="3108"/>
                  </a:lnTo>
                  <a:lnTo>
                    <a:pt x="3481" y="561"/>
                  </a:lnTo>
                  <a:lnTo>
                    <a:pt x="0" y="1"/>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4626231" y="2669536"/>
              <a:ext cx="309844" cy="245053"/>
            </a:xfrm>
            <a:custGeom>
              <a:rect b="b" l="l" r="r" t="t"/>
              <a:pathLst>
                <a:path extrusionOk="0" h="3196" w="4041">
                  <a:moveTo>
                    <a:pt x="0" y="1"/>
                  </a:moveTo>
                  <a:lnTo>
                    <a:pt x="99" y="3196"/>
                  </a:lnTo>
                  <a:lnTo>
                    <a:pt x="4041" y="3196"/>
                  </a:lnTo>
                  <a:lnTo>
                    <a:pt x="3854" y="659"/>
                  </a:lnTo>
                  <a:lnTo>
                    <a:pt x="0" y="1"/>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4640493" y="2243524"/>
              <a:ext cx="306547" cy="260235"/>
            </a:xfrm>
            <a:custGeom>
              <a:rect b="b" l="l" r="r" t="t"/>
              <a:pathLst>
                <a:path extrusionOk="0" h="3394" w="3998">
                  <a:moveTo>
                    <a:pt x="286" y="1"/>
                  </a:moveTo>
                  <a:lnTo>
                    <a:pt x="1" y="3394"/>
                  </a:lnTo>
                  <a:lnTo>
                    <a:pt x="3998" y="3295"/>
                  </a:lnTo>
                  <a:lnTo>
                    <a:pt x="3811" y="758"/>
                  </a:lnTo>
                  <a:lnTo>
                    <a:pt x="286" y="1"/>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4395511" y="1860389"/>
              <a:ext cx="72537" cy="368940"/>
            </a:xfrm>
            <a:custGeom>
              <a:rect b="b" l="l" r="r" t="t"/>
              <a:pathLst>
                <a:path extrusionOk="0" h="3767" w="946">
                  <a:moveTo>
                    <a:pt x="1" y="0"/>
                  </a:moveTo>
                  <a:lnTo>
                    <a:pt x="1" y="3766"/>
                  </a:lnTo>
                  <a:lnTo>
                    <a:pt x="945" y="3766"/>
                  </a:lnTo>
                  <a:lnTo>
                    <a:pt x="846"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4335780" y="2268827"/>
              <a:ext cx="256018" cy="245897"/>
            </a:xfrm>
            <a:custGeom>
              <a:rect b="b" l="l" r="r" t="t"/>
              <a:pathLst>
                <a:path extrusionOk="0" h="3207" w="3339">
                  <a:moveTo>
                    <a:pt x="1373" y="0"/>
                  </a:moveTo>
                  <a:cubicBezTo>
                    <a:pt x="450" y="0"/>
                    <a:pt x="0" y="725"/>
                    <a:pt x="0" y="1603"/>
                  </a:cubicBezTo>
                  <a:cubicBezTo>
                    <a:pt x="44" y="2493"/>
                    <a:pt x="780" y="3206"/>
                    <a:pt x="1669" y="3206"/>
                  </a:cubicBezTo>
                  <a:cubicBezTo>
                    <a:pt x="2570" y="3206"/>
                    <a:pt x="3305" y="2493"/>
                    <a:pt x="3338" y="1603"/>
                  </a:cubicBezTo>
                  <a:cubicBezTo>
                    <a:pt x="3338" y="725"/>
                    <a:pt x="2295" y="0"/>
                    <a:pt x="1373" y="0"/>
                  </a:cubicBezTo>
                  <a:close/>
                </a:path>
              </a:pathLst>
            </a:custGeom>
            <a:solidFill>
              <a:srgbClr val="E663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4385466" y="2291063"/>
              <a:ext cx="177656" cy="157720"/>
            </a:xfrm>
            <a:custGeom>
              <a:rect b="b" l="l" r="r" t="t"/>
              <a:pathLst>
                <a:path extrusionOk="0" h="2057" w="2317">
                  <a:moveTo>
                    <a:pt x="1145" y="0"/>
                  </a:moveTo>
                  <a:cubicBezTo>
                    <a:pt x="756" y="0"/>
                    <a:pt x="388" y="224"/>
                    <a:pt x="209" y="600"/>
                  </a:cubicBezTo>
                  <a:cubicBezTo>
                    <a:pt x="0" y="1105"/>
                    <a:pt x="428" y="1763"/>
                    <a:pt x="955" y="1983"/>
                  </a:cubicBezTo>
                  <a:cubicBezTo>
                    <a:pt x="1076" y="2033"/>
                    <a:pt x="1191" y="2056"/>
                    <a:pt x="1299" y="2056"/>
                  </a:cubicBezTo>
                  <a:cubicBezTo>
                    <a:pt x="1666" y="2056"/>
                    <a:pt x="1958" y="1791"/>
                    <a:pt x="2119" y="1401"/>
                  </a:cubicBezTo>
                  <a:cubicBezTo>
                    <a:pt x="2317" y="874"/>
                    <a:pt x="2064" y="292"/>
                    <a:pt x="1548" y="84"/>
                  </a:cubicBezTo>
                  <a:cubicBezTo>
                    <a:pt x="1416" y="27"/>
                    <a:pt x="1279" y="0"/>
                    <a:pt x="1145" y="0"/>
                  </a:cubicBezTo>
                  <a:close/>
                </a:path>
              </a:pathLst>
            </a:custGeom>
            <a:solidFill>
              <a:srgbClr val="F0A1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4344214" y="2663632"/>
              <a:ext cx="255941" cy="245053"/>
            </a:xfrm>
            <a:custGeom>
              <a:rect b="b" l="l" r="r" t="t"/>
              <a:pathLst>
                <a:path extrusionOk="0" h="3196" w="3338">
                  <a:moveTo>
                    <a:pt x="1362" y="1"/>
                  </a:moveTo>
                  <a:cubicBezTo>
                    <a:pt x="439" y="1"/>
                    <a:pt x="0" y="714"/>
                    <a:pt x="0" y="1604"/>
                  </a:cubicBezTo>
                  <a:cubicBezTo>
                    <a:pt x="44" y="2493"/>
                    <a:pt x="780" y="3196"/>
                    <a:pt x="1669" y="3196"/>
                  </a:cubicBezTo>
                  <a:cubicBezTo>
                    <a:pt x="2569" y="3196"/>
                    <a:pt x="3305" y="2493"/>
                    <a:pt x="3338" y="1604"/>
                  </a:cubicBezTo>
                  <a:cubicBezTo>
                    <a:pt x="3338" y="714"/>
                    <a:pt x="2284" y="1"/>
                    <a:pt x="1362" y="1"/>
                  </a:cubicBezTo>
                  <a:close/>
                </a:path>
              </a:pathLst>
            </a:custGeom>
            <a:solidFill>
              <a:srgbClr val="FFCE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4392981" y="2685408"/>
              <a:ext cx="178576" cy="158104"/>
            </a:xfrm>
            <a:custGeom>
              <a:rect b="b" l="l" r="r" t="t"/>
              <a:pathLst>
                <a:path extrusionOk="0" h="2062" w="2329">
                  <a:moveTo>
                    <a:pt x="1159" y="1"/>
                  </a:moveTo>
                  <a:cubicBezTo>
                    <a:pt x="766" y="1"/>
                    <a:pt x="392" y="219"/>
                    <a:pt x="221" y="595"/>
                  </a:cubicBezTo>
                  <a:cubicBezTo>
                    <a:pt x="1" y="1100"/>
                    <a:pt x="440" y="1770"/>
                    <a:pt x="967" y="1990"/>
                  </a:cubicBezTo>
                  <a:cubicBezTo>
                    <a:pt x="1085" y="2039"/>
                    <a:pt x="1198" y="2062"/>
                    <a:pt x="1305" y="2062"/>
                  </a:cubicBezTo>
                  <a:cubicBezTo>
                    <a:pt x="1675" y="2062"/>
                    <a:pt x="1969" y="1789"/>
                    <a:pt x="2131" y="1397"/>
                  </a:cubicBezTo>
                  <a:cubicBezTo>
                    <a:pt x="2329" y="881"/>
                    <a:pt x="2076" y="299"/>
                    <a:pt x="1560" y="79"/>
                  </a:cubicBezTo>
                  <a:cubicBezTo>
                    <a:pt x="1429" y="26"/>
                    <a:pt x="1293" y="1"/>
                    <a:pt x="1159" y="1"/>
                  </a:cubicBezTo>
                  <a:close/>
                </a:path>
              </a:pathLst>
            </a:custGeom>
            <a:solidFill>
              <a:srgbClr val="FFE2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4357633" y="3042489"/>
              <a:ext cx="256018" cy="245053"/>
            </a:xfrm>
            <a:custGeom>
              <a:rect b="b" l="l" r="r" t="t"/>
              <a:pathLst>
                <a:path extrusionOk="0" h="3196" w="3339">
                  <a:moveTo>
                    <a:pt x="1362" y="1"/>
                  </a:moveTo>
                  <a:cubicBezTo>
                    <a:pt x="440" y="1"/>
                    <a:pt x="1" y="714"/>
                    <a:pt x="1" y="1593"/>
                  </a:cubicBezTo>
                  <a:cubicBezTo>
                    <a:pt x="45" y="2493"/>
                    <a:pt x="780" y="3196"/>
                    <a:pt x="1670" y="3196"/>
                  </a:cubicBezTo>
                  <a:cubicBezTo>
                    <a:pt x="2570" y="3196"/>
                    <a:pt x="3306" y="2493"/>
                    <a:pt x="3339" y="1593"/>
                  </a:cubicBezTo>
                  <a:cubicBezTo>
                    <a:pt x="3339" y="714"/>
                    <a:pt x="2285" y="1"/>
                    <a:pt x="1362" y="1"/>
                  </a:cubicBezTo>
                  <a:close/>
                </a:path>
              </a:pathLst>
            </a:custGeom>
            <a:solidFill>
              <a:srgbClr val="A9BA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4406476" y="3063881"/>
              <a:ext cx="178576" cy="158487"/>
            </a:xfrm>
            <a:custGeom>
              <a:rect b="b" l="l" r="r" t="t"/>
              <a:pathLst>
                <a:path extrusionOk="0" h="2067" w="2329">
                  <a:moveTo>
                    <a:pt x="1154" y="1"/>
                  </a:moveTo>
                  <a:cubicBezTo>
                    <a:pt x="763" y="1"/>
                    <a:pt x="392" y="225"/>
                    <a:pt x="220" y="600"/>
                  </a:cubicBezTo>
                  <a:cubicBezTo>
                    <a:pt x="1" y="1105"/>
                    <a:pt x="440" y="1764"/>
                    <a:pt x="967" y="1995"/>
                  </a:cubicBezTo>
                  <a:cubicBezTo>
                    <a:pt x="1085" y="2044"/>
                    <a:pt x="1198" y="2066"/>
                    <a:pt x="1305" y="2066"/>
                  </a:cubicBezTo>
                  <a:cubicBezTo>
                    <a:pt x="1675" y="2066"/>
                    <a:pt x="1969" y="1794"/>
                    <a:pt x="2131" y="1402"/>
                  </a:cubicBezTo>
                  <a:cubicBezTo>
                    <a:pt x="2328" y="875"/>
                    <a:pt x="2076" y="293"/>
                    <a:pt x="1560" y="84"/>
                  </a:cubicBezTo>
                  <a:cubicBezTo>
                    <a:pt x="1427" y="28"/>
                    <a:pt x="1290" y="1"/>
                    <a:pt x="1154" y="1"/>
                  </a:cubicBezTo>
                  <a:close/>
                </a:path>
              </a:pathLst>
            </a:custGeom>
            <a:solidFill>
              <a:srgbClr val="CBD6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2"/>
          <p:cNvSpPr txBox="1"/>
          <p:nvPr>
            <p:ph type="title"/>
          </p:nvPr>
        </p:nvSpPr>
        <p:spPr>
          <a:xfrm>
            <a:off x="457200" y="411475"/>
            <a:ext cx="8229600" cy="39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Implementation Overview</a:t>
            </a:r>
            <a:endParaRPr/>
          </a:p>
        </p:txBody>
      </p:sp>
      <p:sp>
        <p:nvSpPr>
          <p:cNvPr id="170" name="Google Shape;170;p22"/>
          <p:cNvSpPr txBox="1"/>
          <p:nvPr/>
        </p:nvSpPr>
        <p:spPr>
          <a:xfrm>
            <a:off x="457200" y="1353900"/>
            <a:ext cx="5241900" cy="35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 sz="1200">
                <a:solidFill>
                  <a:schemeClr val="dk1"/>
                </a:solidFill>
                <a:latin typeface="Roboto"/>
                <a:ea typeface="Roboto"/>
                <a:cs typeface="Roboto"/>
                <a:sym typeface="Roboto"/>
              </a:rPr>
              <a:t>Brief overview of using the Floyd-Warshall algorithm to model a network of cities connected by roads of varying distances.</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b="1" lang="en" sz="1200">
                <a:solidFill>
                  <a:schemeClr val="dk1"/>
                </a:solidFill>
                <a:latin typeface="Roboto"/>
                <a:ea typeface="Roboto"/>
                <a:cs typeface="Roboto"/>
                <a:sym typeface="Roboto"/>
              </a:rPr>
              <a:t>Objective:</a:t>
            </a:r>
            <a:r>
              <a:rPr lang="en" sz="1200">
                <a:solidFill>
                  <a:schemeClr val="dk1"/>
                </a:solidFill>
                <a:latin typeface="Roboto"/>
                <a:ea typeface="Roboto"/>
                <a:cs typeface="Roboto"/>
                <a:sym typeface="Roboto"/>
              </a:rPr>
              <a:t> To demonstrate the algorithm's utility in determining the shortest paths between all pairs of nodes for efficient route planning and infrastructure development.</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b="1" lang="en" sz="1200">
                <a:solidFill>
                  <a:schemeClr val="dk1"/>
                </a:solidFill>
                <a:latin typeface="Roboto"/>
                <a:ea typeface="Roboto"/>
                <a:cs typeface="Roboto"/>
                <a:sym typeface="Roboto"/>
              </a:rPr>
              <a:t>Floyd-Warshall Algorithm: </a:t>
            </a:r>
            <a:r>
              <a:rPr lang="en" sz="1200">
                <a:solidFill>
                  <a:schemeClr val="dk1"/>
                </a:solidFill>
                <a:latin typeface="Roboto"/>
                <a:ea typeface="Roboto"/>
                <a:cs typeface="Roboto"/>
                <a:sym typeface="Roboto"/>
              </a:rPr>
              <a:t>A dynamic programming solution for finding shortest paths in a weighted graph with positive or negative edge weights (but without negative cycles). </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lang="en" sz="1200">
                <a:solidFill>
                  <a:schemeClr val="dk1"/>
                </a:solidFill>
                <a:latin typeface="Roboto"/>
                <a:ea typeface="Roboto"/>
                <a:cs typeface="Roboto"/>
                <a:sym typeface="Roboto"/>
              </a:rPr>
              <a:t>Computational Complexity: </a:t>
            </a:r>
            <a:r>
              <a:rPr lang="en" sz="1450">
                <a:solidFill>
                  <a:schemeClr val="dk1"/>
                </a:solidFill>
                <a:latin typeface="Times New Roman"/>
                <a:ea typeface="Times New Roman"/>
                <a:cs typeface="Times New Roman"/>
                <a:sym typeface="Times New Roman"/>
              </a:rPr>
              <a:t>O(n3)</a:t>
            </a:r>
            <a:endParaRPr sz="1200">
              <a:solidFill>
                <a:schemeClr val="dk1"/>
              </a:solidFill>
              <a:latin typeface="Roboto"/>
              <a:ea typeface="Roboto"/>
              <a:cs typeface="Roboto"/>
              <a:sym typeface="Roboto"/>
            </a:endParaRPr>
          </a:p>
          <a:p>
            <a:pPr indent="0" lvl="0" marL="457200" rtl="0" algn="l">
              <a:spcBef>
                <a:spcPts val="1500"/>
              </a:spcBef>
              <a:spcAft>
                <a:spcPts val="0"/>
              </a:spcAft>
              <a:buNone/>
            </a:pPr>
            <a:r>
              <a:t/>
            </a:r>
            <a:endParaRPr sz="1300">
              <a:solidFill>
                <a:schemeClr val="dk1"/>
              </a:solidFill>
              <a:highlight>
                <a:srgbClr val="FFFFFF"/>
              </a:highlight>
            </a:endParaRPr>
          </a:p>
        </p:txBody>
      </p:sp>
      <p:pic>
        <p:nvPicPr>
          <p:cNvPr id="171" name="Google Shape;171;p22"/>
          <p:cNvPicPr preferRelativeResize="0"/>
          <p:nvPr/>
        </p:nvPicPr>
        <p:blipFill>
          <a:blip r:embed="rId3">
            <a:alphaModFix/>
          </a:blip>
          <a:stretch>
            <a:fillRect/>
          </a:stretch>
        </p:blipFill>
        <p:spPr>
          <a:xfrm>
            <a:off x="5744201" y="977475"/>
            <a:ext cx="5008500" cy="43393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3"/>
          <p:cNvSpPr txBox="1"/>
          <p:nvPr>
            <p:ph type="title"/>
          </p:nvPr>
        </p:nvSpPr>
        <p:spPr>
          <a:xfrm>
            <a:off x="457200" y="411475"/>
            <a:ext cx="8229600" cy="39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Implementation Overview</a:t>
            </a:r>
            <a:endParaRPr/>
          </a:p>
        </p:txBody>
      </p:sp>
      <p:sp>
        <p:nvSpPr>
          <p:cNvPr id="177" name="Google Shape;177;p23"/>
          <p:cNvSpPr txBox="1"/>
          <p:nvPr/>
        </p:nvSpPr>
        <p:spPr>
          <a:xfrm>
            <a:off x="457200" y="1353900"/>
            <a:ext cx="5241900" cy="3586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300">
              <a:solidFill>
                <a:schemeClr val="dk1"/>
              </a:solidFill>
              <a:highlight>
                <a:srgbClr val="FFFFFF"/>
              </a:highlight>
            </a:endParaRPr>
          </a:p>
        </p:txBody>
      </p:sp>
      <p:pic>
        <p:nvPicPr>
          <p:cNvPr id="178" name="Google Shape;178;p23"/>
          <p:cNvPicPr preferRelativeResize="0"/>
          <p:nvPr/>
        </p:nvPicPr>
        <p:blipFill>
          <a:blip r:embed="rId3">
            <a:alphaModFix/>
          </a:blip>
          <a:stretch>
            <a:fillRect/>
          </a:stretch>
        </p:blipFill>
        <p:spPr>
          <a:xfrm>
            <a:off x="0" y="1709443"/>
            <a:ext cx="9144003" cy="3027165"/>
          </a:xfrm>
          <a:prstGeom prst="rect">
            <a:avLst/>
          </a:prstGeom>
          <a:noFill/>
          <a:ln>
            <a:noFill/>
          </a:ln>
        </p:spPr>
      </p:pic>
      <p:sp>
        <p:nvSpPr>
          <p:cNvPr id="179" name="Google Shape;179;p23"/>
          <p:cNvSpPr txBox="1"/>
          <p:nvPr/>
        </p:nvSpPr>
        <p:spPr>
          <a:xfrm>
            <a:off x="55900" y="1183375"/>
            <a:ext cx="5404500" cy="44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Fira Sans"/>
                <a:ea typeface="Fira Sans"/>
                <a:cs typeface="Fira Sans"/>
                <a:sym typeface="Fira Sans"/>
              </a:rPr>
              <a:t>Distance Matrix generated using Floyd </a:t>
            </a:r>
            <a:r>
              <a:rPr lang="en" sz="1200">
                <a:solidFill>
                  <a:schemeClr val="dk1"/>
                </a:solidFill>
                <a:latin typeface="Fira Sans"/>
                <a:ea typeface="Fira Sans"/>
                <a:cs typeface="Fira Sans"/>
                <a:sym typeface="Fira Sans"/>
              </a:rPr>
              <a:t>Warshall</a:t>
            </a:r>
            <a:r>
              <a:rPr lang="en" sz="1200">
                <a:solidFill>
                  <a:schemeClr val="dk1"/>
                </a:solidFill>
                <a:latin typeface="Fira Sans"/>
                <a:ea typeface="Fira Sans"/>
                <a:cs typeface="Fira Sans"/>
                <a:sym typeface="Fira Sans"/>
              </a:rPr>
              <a:t> Algorithm</a:t>
            </a:r>
            <a:endParaRPr sz="1200">
              <a:solidFill>
                <a:schemeClr val="dk1"/>
              </a:solidFill>
              <a:latin typeface="Fira Sans"/>
              <a:ea typeface="Fira Sans"/>
              <a:cs typeface="Fira Sans"/>
              <a:sym typeface="Fir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4"/>
          <p:cNvPicPr preferRelativeResize="0"/>
          <p:nvPr/>
        </p:nvPicPr>
        <p:blipFill>
          <a:blip r:embed="rId3">
            <a:alphaModFix/>
          </a:blip>
          <a:stretch>
            <a:fillRect/>
          </a:stretch>
        </p:blipFill>
        <p:spPr>
          <a:xfrm>
            <a:off x="2674225" y="265275"/>
            <a:ext cx="6718024" cy="4936676"/>
          </a:xfrm>
          <a:prstGeom prst="rect">
            <a:avLst/>
          </a:prstGeom>
          <a:noFill/>
          <a:ln>
            <a:noFill/>
          </a:ln>
        </p:spPr>
      </p:pic>
      <p:pic>
        <p:nvPicPr>
          <p:cNvPr id="185" name="Google Shape;185;p24"/>
          <p:cNvPicPr preferRelativeResize="0"/>
          <p:nvPr/>
        </p:nvPicPr>
        <p:blipFill>
          <a:blip r:embed="rId4">
            <a:alphaModFix/>
          </a:blip>
          <a:stretch>
            <a:fillRect/>
          </a:stretch>
        </p:blipFill>
        <p:spPr>
          <a:xfrm>
            <a:off x="0" y="4376"/>
            <a:ext cx="3736499" cy="1889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5"/>
          <p:cNvSpPr txBox="1"/>
          <p:nvPr>
            <p:ph type="title"/>
          </p:nvPr>
        </p:nvSpPr>
        <p:spPr>
          <a:xfrm>
            <a:off x="457200" y="411475"/>
            <a:ext cx="8229600" cy="60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Testing</a:t>
            </a:r>
            <a:endParaRPr/>
          </a:p>
        </p:txBody>
      </p:sp>
      <p:sp>
        <p:nvSpPr>
          <p:cNvPr id="191" name="Google Shape;191;p25"/>
          <p:cNvSpPr txBox="1"/>
          <p:nvPr>
            <p:ph idx="1" type="body"/>
          </p:nvPr>
        </p:nvSpPr>
        <p:spPr>
          <a:xfrm>
            <a:off x="2098625" y="2259226"/>
            <a:ext cx="4165200" cy="122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92" name="Google Shape;192;p25"/>
          <p:cNvPicPr preferRelativeResize="0"/>
          <p:nvPr/>
        </p:nvPicPr>
        <p:blipFill>
          <a:blip r:embed="rId3">
            <a:alphaModFix/>
          </a:blip>
          <a:stretch>
            <a:fillRect/>
          </a:stretch>
        </p:blipFill>
        <p:spPr>
          <a:xfrm>
            <a:off x="1050325" y="1012375"/>
            <a:ext cx="7043352" cy="34817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457200" y="411475"/>
            <a:ext cx="8229600" cy="60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Challenges Faced</a:t>
            </a:r>
            <a:endParaRPr/>
          </a:p>
        </p:txBody>
      </p:sp>
      <p:sp>
        <p:nvSpPr>
          <p:cNvPr id="198" name="Google Shape;198;p26"/>
          <p:cNvSpPr txBox="1"/>
          <p:nvPr>
            <p:ph idx="1" type="body"/>
          </p:nvPr>
        </p:nvSpPr>
        <p:spPr>
          <a:xfrm>
            <a:off x="457200" y="1153454"/>
            <a:ext cx="8229600" cy="35832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500"/>
              </a:spcBef>
              <a:spcAft>
                <a:spcPts val="0"/>
              </a:spcAft>
              <a:buClr>
                <a:srgbClr val="0D0D0D"/>
              </a:buClr>
              <a:buSzPts val="1200"/>
              <a:buFont typeface="Times New Roman"/>
              <a:buChar char="●"/>
            </a:pPr>
            <a:r>
              <a:rPr b="1" lang="en">
                <a:solidFill>
                  <a:srgbClr val="0D0D0D"/>
                </a:solidFill>
                <a:latin typeface="Times New Roman"/>
                <a:ea typeface="Times New Roman"/>
                <a:cs typeface="Times New Roman"/>
                <a:sym typeface="Times New Roman"/>
              </a:rPr>
              <a:t>Memory Constraints</a:t>
            </a:r>
            <a:endParaRPr b="1">
              <a:solidFill>
                <a:srgbClr val="0D0D0D"/>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rgbClr val="0D0D0D"/>
              </a:buClr>
              <a:buSzPts val="1200"/>
              <a:buFont typeface="Roboto"/>
              <a:buChar char="○"/>
            </a:pPr>
            <a:r>
              <a:rPr b="1" lang="en">
                <a:solidFill>
                  <a:srgbClr val="0D0D0D"/>
                </a:solidFill>
                <a:latin typeface="Times New Roman"/>
                <a:ea typeface="Times New Roman"/>
                <a:cs typeface="Times New Roman"/>
                <a:sym typeface="Times New Roman"/>
              </a:rPr>
              <a:t>Issue</a:t>
            </a:r>
            <a:r>
              <a:rPr lang="en">
                <a:solidFill>
                  <a:srgbClr val="0D0D0D"/>
                </a:solidFill>
                <a:latin typeface="Times New Roman"/>
                <a:ea typeface="Times New Roman"/>
                <a:cs typeface="Times New Roman"/>
                <a:sym typeface="Times New Roman"/>
              </a:rPr>
              <a:t>: Handling large datasets (61GB in MacOS, 42GiB in Windows) led to memory allocation errors.</a:t>
            </a:r>
            <a:endParaRPr>
              <a:solidFill>
                <a:srgbClr val="0D0D0D"/>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rgbClr val="0D0D0D"/>
              </a:buClr>
              <a:buSzPts val="1200"/>
              <a:buFont typeface="Roboto"/>
              <a:buChar char="○"/>
            </a:pPr>
            <a:r>
              <a:rPr b="1" lang="en">
                <a:solidFill>
                  <a:srgbClr val="0D0D0D"/>
                </a:solidFill>
                <a:latin typeface="Times New Roman"/>
                <a:ea typeface="Times New Roman"/>
                <a:cs typeface="Times New Roman"/>
                <a:sym typeface="Times New Roman"/>
              </a:rPr>
              <a:t>Details</a:t>
            </a:r>
            <a:r>
              <a:rPr lang="en">
                <a:solidFill>
                  <a:srgbClr val="0D0D0D"/>
                </a:solidFill>
                <a:latin typeface="Times New Roman"/>
                <a:ea typeface="Times New Roman"/>
                <a:cs typeface="Times New Roman"/>
                <a:sym typeface="Times New Roman"/>
              </a:rPr>
              <a:t>: Matrix operations couldn't be performed due to memory limitations, hindering data processing.</a:t>
            </a:r>
            <a:endParaRPr>
              <a:solidFill>
                <a:srgbClr val="0D0D0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0D0D0D"/>
              </a:buClr>
              <a:buSzPts val="1200"/>
              <a:buFont typeface="Times New Roman"/>
              <a:buChar char="●"/>
            </a:pPr>
            <a:r>
              <a:rPr b="1" lang="en">
                <a:solidFill>
                  <a:srgbClr val="0D0D0D"/>
                </a:solidFill>
                <a:latin typeface="Times New Roman"/>
                <a:ea typeface="Times New Roman"/>
                <a:cs typeface="Times New Roman"/>
                <a:sym typeface="Times New Roman"/>
              </a:rPr>
              <a:t>Threading Issues</a:t>
            </a:r>
            <a:endParaRPr b="1">
              <a:solidFill>
                <a:srgbClr val="0D0D0D"/>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rgbClr val="0D0D0D"/>
              </a:buClr>
              <a:buSzPts val="1200"/>
              <a:buFont typeface="Roboto"/>
              <a:buChar char="○"/>
            </a:pPr>
            <a:r>
              <a:rPr b="1" lang="en">
                <a:solidFill>
                  <a:srgbClr val="0D0D0D"/>
                </a:solidFill>
                <a:latin typeface="Times New Roman"/>
                <a:ea typeface="Times New Roman"/>
                <a:cs typeface="Times New Roman"/>
                <a:sym typeface="Times New Roman"/>
              </a:rPr>
              <a:t>Issue</a:t>
            </a:r>
            <a:r>
              <a:rPr lang="en">
                <a:solidFill>
                  <a:srgbClr val="0D0D0D"/>
                </a:solidFill>
                <a:latin typeface="Times New Roman"/>
                <a:ea typeface="Times New Roman"/>
                <a:cs typeface="Times New Roman"/>
                <a:sym typeface="Times New Roman"/>
              </a:rPr>
              <a:t>: Overlapping threads causing termination.</a:t>
            </a:r>
            <a:endParaRPr>
              <a:solidFill>
                <a:srgbClr val="0D0D0D"/>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rgbClr val="0D0D0D"/>
              </a:buClr>
              <a:buSzPts val="1200"/>
              <a:buFont typeface="Roboto"/>
              <a:buChar char="○"/>
            </a:pPr>
            <a:r>
              <a:rPr b="1" lang="en">
                <a:solidFill>
                  <a:srgbClr val="0D0D0D"/>
                </a:solidFill>
                <a:latin typeface="Times New Roman"/>
                <a:ea typeface="Times New Roman"/>
                <a:cs typeface="Times New Roman"/>
                <a:sym typeface="Times New Roman"/>
              </a:rPr>
              <a:t>Details</a:t>
            </a:r>
            <a:r>
              <a:rPr lang="en">
                <a:solidFill>
                  <a:srgbClr val="0D0D0D"/>
                </a:solidFill>
                <a:latin typeface="Times New Roman"/>
                <a:ea typeface="Times New Roman"/>
                <a:cs typeface="Times New Roman"/>
                <a:sym typeface="Times New Roman"/>
              </a:rPr>
              <a:t>: Concurrent execution led to conflicts and premature termination of threads, impacting the application's stability.</a:t>
            </a:r>
            <a:endParaRPr>
              <a:solidFill>
                <a:srgbClr val="0D0D0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0D0D0D"/>
              </a:buClr>
              <a:buSzPts val="1200"/>
              <a:buFont typeface="Times New Roman"/>
              <a:buChar char="●"/>
            </a:pPr>
            <a:r>
              <a:rPr b="1" lang="en">
                <a:solidFill>
                  <a:srgbClr val="0D0D0D"/>
                </a:solidFill>
                <a:latin typeface="Times New Roman"/>
                <a:ea typeface="Times New Roman"/>
                <a:cs typeface="Times New Roman"/>
                <a:sym typeface="Times New Roman"/>
              </a:rPr>
              <a:t>Performance Bottlenecks with Spatial Matrix</a:t>
            </a:r>
            <a:endParaRPr b="1">
              <a:solidFill>
                <a:srgbClr val="0D0D0D"/>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rgbClr val="0D0D0D"/>
              </a:buClr>
              <a:buSzPts val="1200"/>
              <a:buFont typeface="Roboto"/>
              <a:buChar char="○"/>
            </a:pPr>
            <a:r>
              <a:rPr b="1" lang="en">
                <a:solidFill>
                  <a:srgbClr val="0D0D0D"/>
                </a:solidFill>
                <a:latin typeface="Times New Roman"/>
                <a:ea typeface="Times New Roman"/>
                <a:cs typeface="Times New Roman"/>
                <a:sym typeface="Times New Roman"/>
              </a:rPr>
              <a:t>Issue</a:t>
            </a:r>
            <a:r>
              <a:rPr lang="en">
                <a:solidFill>
                  <a:srgbClr val="0D0D0D"/>
                </a:solidFill>
                <a:latin typeface="Times New Roman"/>
                <a:ea typeface="Times New Roman"/>
                <a:cs typeface="Times New Roman"/>
                <a:sym typeface="Times New Roman"/>
              </a:rPr>
              <a:t>: Application freezing or becoming unresponsive during prolonged computations.</a:t>
            </a:r>
            <a:endParaRPr>
              <a:solidFill>
                <a:srgbClr val="0D0D0D"/>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rgbClr val="0D0D0D"/>
              </a:buClr>
              <a:buSzPts val="1200"/>
              <a:buFont typeface="Roboto"/>
              <a:buChar char="○"/>
            </a:pPr>
            <a:r>
              <a:rPr b="1" lang="en">
                <a:solidFill>
                  <a:srgbClr val="0D0D0D"/>
                </a:solidFill>
                <a:latin typeface="Times New Roman"/>
                <a:ea typeface="Times New Roman"/>
                <a:cs typeface="Times New Roman"/>
                <a:sym typeface="Times New Roman"/>
              </a:rPr>
              <a:t>Details</a:t>
            </a:r>
            <a:r>
              <a:rPr lang="en">
                <a:solidFill>
                  <a:srgbClr val="0D0D0D"/>
                </a:solidFill>
                <a:latin typeface="Times New Roman"/>
                <a:ea typeface="Times New Roman"/>
                <a:cs typeface="Times New Roman"/>
                <a:sym typeface="Times New Roman"/>
              </a:rPr>
              <a:t>: Implementing spatial matrices resulted in extended processing times, causing the application to stall while awaiting output.</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7"/>
          <p:cNvSpPr txBox="1"/>
          <p:nvPr>
            <p:ph type="title"/>
          </p:nvPr>
        </p:nvSpPr>
        <p:spPr>
          <a:xfrm>
            <a:off x="457200" y="411475"/>
            <a:ext cx="8229600" cy="60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204" name="Google Shape;204;p27"/>
          <p:cNvSpPr txBox="1"/>
          <p:nvPr>
            <p:ph idx="1" type="body"/>
          </p:nvPr>
        </p:nvSpPr>
        <p:spPr>
          <a:xfrm>
            <a:off x="457200" y="1153454"/>
            <a:ext cx="8229600" cy="3583200"/>
          </a:xfrm>
          <a:prstGeom prst="rect">
            <a:avLst/>
          </a:prstGeom>
        </p:spPr>
        <p:txBody>
          <a:bodyPr anchorCtr="0" anchor="t" bIns="91425" lIns="91425" spcFirstLastPara="1" rIns="91425" wrap="square" tIns="91425">
            <a:noAutofit/>
          </a:bodyPr>
          <a:lstStyle/>
          <a:p>
            <a:pPr indent="-228600" lvl="0" marL="0" rtl="0" algn="just">
              <a:lnSpc>
                <a:spcPct val="150000"/>
              </a:lnSpc>
              <a:spcBef>
                <a:spcPts val="1500"/>
              </a:spcBef>
              <a:spcAft>
                <a:spcPts val="0"/>
              </a:spcAft>
              <a:buClr>
                <a:srgbClr val="0D0D0D"/>
              </a:buClr>
              <a:buSzPts val="1200"/>
              <a:buFont typeface="Times New Roman"/>
              <a:buNone/>
            </a:pPr>
            <a:r>
              <a:rPr lang="en">
                <a:solidFill>
                  <a:srgbClr val="0D0D0D"/>
                </a:solidFill>
                <a:latin typeface="Times New Roman"/>
                <a:ea typeface="Times New Roman"/>
                <a:cs typeface="Times New Roman"/>
                <a:sym typeface="Times New Roman"/>
              </a:rPr>
              <a:t>1. Boeing, Geoff. “OSMnx.” GitHub, 28 Mar. 2022, github.com/gboeing/osmnx.</a:t>
            </a:r>
            <a:endParaRPr>
              <a:solidFill>
                <a:srgbClr val="0D0D0D"/>
              </a:solidFill>
              <a:latin typeface="Times New Roman"/>
              <a:ea typeface="Times New Roman"/>
              <a:cs typeface="Times New Roman"/>
              <a:sym typeface="Times New Roman"/>
            </a:endParaRPr>
          </a:p>
          <a:p>
            <a:pPr indent="-228600" lvl="0" marL="0" rtl="0" algn="just">
              <a:lnSpc>
                <a:spcPct val="150000"/>
              </a:lnSpc>
              <a:spcBef>
                <a:spcPts val="0"/>
              </a:spcBef>
              <a:spcAft>
                <a:spcPts val="0"/>
              </a:spcAft>
              <a:buClr>
                <a:srgbClr val="0D0D0D"/>
              </a:buClr>
              <a:buSzPts val="1200"/>
              <a:buFont typeface="Times New Roman"/>
              <a:buNone/>
            </a:pPr>
            <a:r>
              <a:rPr lang="en">
                <a:solidFill>
                  <a:srgbClr val="0D0D0D"/>
                </a:solidFill>
                <a:latin typeface="Times New Roman"/>
                <a:ea typeface="Times New Roman"/>
                <a:cs typeface="Times New Roman"/>
                <a:sym typeface="Times New Roman"/>
              </a:rPr>
              <a:t>2. Hagberg, Aric, et al. "NetworkX: High Productivity Software for Complex Networks." GitHub Repository. github.com/networkx/networkx</a:t>
            </a:r>
            <a:endParaRPr>
              <a:solidFill>
                <a:srgbClr val="0D0D0D"/>
              </a:solidFill>
              <a:latin typeface="Times New Roman"/>
              <a:ea typeface="Times New Roman"/>
              <a:cs typeface="Times New Roman"/>
              <a:sym typeface="Times New Roman"/>
            </a:endParaRPr>
          </a:p>
          <a:p>
            <a:pPr indent="-228600" lvl="0" marL="0" rtl="0" algn="just">
              <a:lnSpc>
                <a:spcPct val="150000"/>
              </a:lnSpc>
              <a:spcBef>
                <a:spcPts val="0"/>
              </a:spcBef>
              <a:spcAft>
                <a:spcPts val="0"/>
              </a:spcAft>
              <a:buClr>
                <a:srgbClr val="0D0D0D"/>
              </a:buClr>
              <a:buSzPts val="1200"/>
              <a:buFont typeface="Times New Roman"/>
              <a:buNone/>
            </a:pPr>
            <a:r>
              <a:rPr lang="en">
                <a:solidFill>
                  <a:srgbClr val="0D0D0D"/>
                </a:solidFill>
                <a:latin typeface="Times New Roman"/>
                <a:ea typeface="Times New Roman"/>
                <a:cs typeface="Times New Roman"/>
                <a:sym typeface="Times New Roman"/>
              </a:rPr>
              <a:t>3. Python Visualization. "Folium Documentation." Folium Documentation. github.com/python-visualization/folium</a:t>
            </a:r>
            <a:endParaRPr>
              <a:solidFill>
                <a:srgbClr val="0D0D0D"/>
              </a:solidFill>
              <a:latin typeface="Times New Roman"/>
              <a:ea typeface="Times New Roman"/>
              <a:cs typeface="Times New Roman"/>
              <a:sym typeface="Times New Roman"/>
            </a:endParaRPr>
          </a:p>
          <a:p>
            <a:pPr indent="-228600" lvl="0" marL="0" rtl="0" algn="just">
              <a:lnSpc>
                <a:spcPct val="150000"/>
              </a:lnSpc>
              <a:spcBef>
                <a:spcPts val="0"/>
              </a:spcBef>
              <a:spcAft>
                <a:spcPts val="0"/>
              </a:spcAft>
              <a:buClr>
                <a:srgbClr val="0D0D0D"/>
              </a:buClr>
              <a:buSzPts val="1200"/>
              <a:buFont typeface="Times New Roman"/>
              <a:buNone/>
            </a:pPr>
            <a:r>
              <a:rPr lang="en">
                <a:solidFill>
                  <a:srgbClr val="0D0D0D"/>
                </a:solidFill>
                <a:latin typeface="Times New Roman"/>
                <a:ea typeface="Times New Roman"/>
                <a:cs typeface="Times New Roman"/>
                <a:sym typeface="Times New Roman"/>
              </a:rPr>
              <a:t>4. The Qt Company Ltd. "PyQt5 Documentation." PyQt5 Documentation. doc.qt.io/qtforpython/</a:t>
            </a:r>
            <a:endParaRPr>
              <a:solidFill>
                <a:srgbClr val="0D0D0D"/>
              </a:solidFill>
              <a:latin typeface="Times New Roman"/>
              <a:ea typeface="Times New Roman"/>
              <a:cs typeface="Times New Roman"/>
              <a:sym typeface="Times New Roman"/>
            </a:endParaRPr>
          </a:p>
          <a:p>
            <a:pPr indent="-228600" lvl="0" marL="0" rtl="0" algn="just">
              <a:lnSpc>
                <a:spcPct val="150000"/>
              </a:lnSpc>
              <a:spcBef>
                <a:spcPts val="0"/>
              </a:spcBef>
              <a:spcAft>
                <a:spcPts val="0"/>
              </a:spcAft>
              <a:buClr>
                <a:srgbClr val="0D0D0D"/>
              </a:buClr>
              <a:buSzPts val="1200"/>
              <a:buFont typeface="Times New Roman"/>
              <a:buNone/>
            </a:pPr>
            <a:r>
              <a:rPr lang="en">
                <a:solidFill>
                  <a:srgbClr val="0D0D0D"/>
                </a:solidFill>
                <a:latin typeface="Times New Roman"/>
                <a:ea typeface="Times New Roman"/>
                <a:cs typeface="Times New Roman"/>
                <a:sym typeface="Times New Roman"/>
              </a:rPr>
              <a:t>5. The Qt Company Ltd. "QWebEngineView Class." Qt Documentation. doc.qt.io/qt-5/qwebengineview.html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4"/>
          <p:cNvSpPr/>
          <p:nvPr/>
        </p:nvSpPr>
        <p:spPr>
          <a:xfrm>
            <a:off x="3428690" y="1302900"/>
            <a:ext cx="2286600" cy="3301200"/>
          </a:xfrm>
          <a:prstGeom prst="roundRect">
            <a:avLst>
              <a:gd fmla="val 26046" name="adj"/>
            </a:avLst>
          </a:pr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650738" y="1491163"/>
            <a:ext cx="899400" cy="89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593869" y="1491163"/>
            <a:ext cx="899400" cy="89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4650738" y="2503910"/>
            <a:ext cx="899400" cy="899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a:off x="3593869" y="2503910"/>
            <a:ext cx="899400" cy="899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4650738" y="3516657"/>
            <a:ext cx="899400" cy="899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3593869" y="3516657"/>
            <a:ext cx="899400" cy="899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rot="-5400000">
            <a:off x="3795294" y="1703967"/>
            <a:ext cx="496500" cy="473700"/>
          </a:xfrm>
          <a:prstGeom prst="leftUpArrow">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rot="10800000">
            <a:off x="4852142" y="1703853"/>
            <a:ext cx="496500" cy="473700"/>
          </a:xfrm>
          <a:prstGeom prst="leftUpArrow">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txBox="1"/>
          <p:nvPr>
            <p:ph type="title"/>
          </p:nvPr>
        </p:nvSpPr>
        <p:spPr>
          <a:xfrm>
            <a:off x="457200" y="411475"/>
            <a:ext cx="8229600" cy="39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Table of Content </a:t>
            </a:r>
            <a:endParaRPr/>
          </a:p>
          <a:p>
            <a:pPr indent="0" lvl="0" marL="0" rtl="0" algn="ctr">
              <a:spcBef>
                <a:spcPts val="0"/>
              </a:spcBef>
              <a:spcAft>
                <a:spcPts val="0"/>
              </a:spcAft>
              <a:buNone/>
            </a:pPr>
            <a:r>
              <a:t/>
            </a:r>
            <a:endParaRPr/>
          </a:p>
        </p:txBody>
      </p:sp>
      <p:sp>
        <p:nvSpPr>
          <p:cNvPr id="98" name="Google Shape;98;p14"/>
          <p:cNvSpPr txBox="1"/>
          <p:nvPr/>
        </p:nvSpPr>
        <p:spPr>
          <a:xfrm>
            <a:off x="870325" y="2444794"/>
            <a:ext cx="1765200" cy="27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E66353"/>
                </a:solidFill>
                <a:latin typeface="Fira Sans"/>
                <a:ea typeface="Fira Sans"/>
                <a:cs typeface="Fira Sans"/>
                <a:sym typeface="Fira Sans"/>
              </a:rPr>
              <a:t>STEP 2</a:t>
            </a:r>
            <a:endParaRPr b="1" sz="1600">
              <a:solidFill>
                <a:srgbClr val="E66353"/>
              </a:solidFill>
              <a:latin typeface="Fira Sans"/>
              <a:ea typeface="Fira Sans"/>
              <a:cs typeface="Fira Sans"/>
              <a:sym typeface="Fira Sans"/>
            </a:endParaRPr>
          </a:p>
        </p:txBody>
      </p:sp>
      <p:sp>
        <p:nvSpPr>
          <p:cNvPr id="99" name="Google Shape;99;p14"/>
          <p:cNvSpPr txBox="1"/>
          <p:nvPr/>
        </p:nvSpPr>
        <p:spPr>
          <a:xfrm>
            <a:off x="845700" y="2665550"/>
            <a:ext cx="1898100" cy="5871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600">
                <a:solidFill>
                  <a:schemeClr val="dk1"/>
                </a:solidFill>
                <a:latin typeface="Fira Sans"/>
                <a:ea typeface="Fira Sans"/>
                <a:cs typeface="Fira Sans"/>
                <a:sym typeface="Fira Sans"/>
              </a:rPr>
              <a:t>Data Collection</a:t>
            </a:r>
            <a:endParaRPr b="1" sz="1600">
              <a:solidFill>
                <a:schemeClr val="dk1"/>
              </a:solidFill>
              <a:latin typeface="Fira Sans"/>
              <a:ea typeface="Fira Sans"/>
              <a:cs typeface="Fira Sans"/>
              <a:sym typeface="Fira Sans"/>
            </a:endParaRPr>
          </a:p>
        </p:txBody>
      </p:sp>
      <p:sp>
        <p:nvSpPr>
          <p:cNvPr id="100" name="Google Shape;100;p14"/>
          <p:cNvSpPr txBox="1"/>
          <p:nvPr/>
        </p:nvSpPr>
        <p:spPr>
          <a:xfrm>
            <a:off x="912150" y="1435411"/>
            <a:ext cx="1765200" cy="27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2"/>
                </a:solidFill>
                <a:latin typeface="Fira Sans"/>
                <a:ea typeface="Fira Sans"/>
                <a:cs typeface="Fira Sans"/>
                <a:sym typeface="Fira Sans"/>
              </a:rPr>
              <a:t>STEP 1</a:t>
            </a:r>
            <a:endParaRPr b="1" sz="1600">
              <a:solidFill>
                <a:schemeClr val="lt2"/>
              </a:solidFill>
              <a:latin typeface="Fira Sans"/>
              <a:ea typeface="Fira Sans"/>
              <a:cs typeface="Fira Sans"/>
              <a:sym typeface="Fira Sans"/>
            </a:endParaRPr>
          </a:p>
        </p:txBody>
      </p:sp>
      <p:sp>
        <p:nvSpPr>
          <p:cNvPr id="101" name="Google Shape;101;p14"/>
          <p:cNvSpPr txBox="1"/>
          <p:nvPr/>
        </p:nvSpPr>
        <p:spPr>
          <a:xfrm>
            <a:off x="1081775" y="1649375"/>
            <a:ext cx="1662000" cy="5871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600">
                <a:solidFill>
                  <a:schemeClr val="dk1"/>
                </a:solidFill>
                <a:latin typeface="Fira Sans"/>
                <a:ea typeface="Fira Sans"/>
                <a:cs typeface="Fira Sans"/>
                <a:sym typeface="Fira Sans"/>
              </a:rPr>
              <a:t>Introduction</a:t>
            </a:r>
            <a:endParaRPr b="1" sz="1200">
              <a:solidFill>
                <a:schemeClr val="dk1"/>
              </a:solidFill>
              <a:latin typeface="Roboto"/>
              <a:ea typeface="Roboto"/>
              <a:cs typeface="Roboto"/>
              <a:sym typeface="Roboto"/>
            </a:endParaRPr>
          </a:p>
        </p:txBody>
      </p:sp>
      <p:sp>
        <p:nvSpPr>
          <p:cNvPr id="102" name="Google Shape;102;p14"/>
          <p:cNvSpPr/>
          <p:nvPr/>
        </p:nvSpPr>
        <p:spPr>
          <a:xfrm flipH="1" rot="-5400000">
            <a:off x="4863678" y="3729369"/>
            <a:ext cx="496500" cy="473700"/>
          </a:xfrm>
          <a:prstGeom prst="leftUpArrow">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flipH="1">
            <a:off x="3806787" y="3729483"/>
            <a:ext cx="496500" cy="473700"/>
          </a:xfrm>
          <a:prstGeom prst="leftUpArrow">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3916450" y="2697422"/>
            <a:ext cx="254100" cy="512400"/>
          </a:xfrm>
          <a:prstGeom prst="upDownArrow">
            <a:avLst>
              <a:gd fmla="val 49951" name="adj1"/>
              <a:gd fmla="val 65448" name="adj2"/>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a:off x="4973334" y="2697422"/>
            <a:ext cx="254100" cy="512400"/>
          </a:xfrm>
          <a:prstGeom prst="upDownArrow">
            <a:avLst>
              <a:gd fmla="val 49951" name="adj1"/>
              <a:gd fmla="val 65448" name="adj2"/>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txBox="1"/>
          <p:nvPr/>
        </p:nvSpPr>
        <p:spPr>
          <a:xfrm>
            <a:off x="870325" y="3454194"/>
            <a:ext cx="1765200" cy="27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2"/>
                </a:solidFill>
                <a:latin typeface="Fira Sans"/>
                <a:ea typeface="Fira Sans"/>
                <a:cs typeface="Fira Sans"/>
                <a:sym typeface="Fira Sans"/>
              </a:rPr>
              <a:t>STEP 3</a:t>
            </a:r>
            <a:endParaRPr b="1" sz="1600">
              <a:solidFill>
                <a:schemeClr val="lt2"/>
              </a:solidFill>
              <a:latin typeface="Fira Sans"/>
              <a:ea typeface="Fira Sans"/>
              <a:cs typeface="Fira Sans"/>
              <a:sym typeface="Fira Sans"/>
            </a:endParaRPr>
          </a:p>
        </p:txBody>
      </p:sp>
      <p:sp>
        <p:nvSpPr>
          <p:cNvPr id="107" name="Google Shape;107;p14"/>
          <p:cNvSpPr txBox="1"/>
          <p:nvPr/>
        </p:nvSpPr>
        <p:spPr>
          <a:xfrm>
            <a:off x="117350" y="3730975"/>
            <a:ext cx="2979600" cy="587100"/>
          </a:xfrm>
          <a:prstGeom prst="rect">
            <a:avLst/>
          </a:prstGeom>
          <a:noFill/>
          <a:ln>
            <a:noFill/>
          </a:ln>
        </p:spPr>
        <p:txBody>
          <a:bodyPr anchorCtr="0" anchor="ctr" bIns="91425" lIns="91425" spcFirstLastPara="1" rIns="91425" wrap="square" tIns="91425">
            <a:noAutofit/>
          </a:bodyPr>
          <a:lstStyle/>
          <a:p>
            <a:pPr indent="0" lvl="0" marL="457200" rtl="0" algn="l">
              <a:lnSpc>
                <a:spcPct val="150000"/>
              </a:lnSpc>
              <a:spcBef>
                <a:spcPts val="0"/>
              </a:spcBef>
              <a:spcAft>
                <a:spcPts val="0"/>
              </a:spcAft>
              <a:buClr>
                <a:schemeClr val="dk1"/>
              </a:buClr>
              <a:buSzPts val="1100"/>
              <a:buFont typeface="Arial"/>
              <a:buNone/>
            </a:pPr>
            <a:r>
              <a:rPr b="1" lang="en" sz="1600">
                <a:solidFill>
                  <a:schemeClr val="dk1"/>
                </a:solidFill>
                <a:latin typeface="Fira Sans"/>
                <a:ea typeface="Fira Sans"/>
                <a:cs typeface="Fira Sans"/>
                <a:sym typeface="Fira Sans"/>
              </a:rPr>
              <a:t>       Implementation</a:t>
            </a:r>
            <a:endParaRPr b="1" sz="1600">
              <a:solidFill>
                <a:schemeClr val="dk1"/>
              </a:solidFill>
              <a:latin typeface="Fira Sans"/>
              <a:ea typeface="Fira Sans"/>
              <a:cs typeface="Fira Sans"/>
              <a:sym typeface="Fira Sans"/>
            </a:endParaRPr>
          </a:p>
        </p:txBody>
      </p:sp>
      <p:cxnSp>
        <p:nvCxnSpPr>
          <p:cNvPr id="108" name="Google Shape;108;p14"/>
          <p:cNvCxnSpPr>
            <a:endCxn id="93" idx="6"/>
          </p:cNvCxnSpPr>
          <p:nvPr/>
        </p:nvCxnSpPr>
        <p:spPr>
          <a:xfrm flipH="1">
            <a:off x="5550138" y="3961857"/>
            <a:ext cx="804000" cy="4500"/>
          </a:xfrm>
          <a:prstGeom prst="straightConnector1">
            <a:avLst/>
          </a:prstGeom>
          <a:noFill/>
          <a:ln cap="flat" cmpd="sng" w="19050">
            <a:solidFill>
              <a:schemeClr val="dk1"/>
            </a:solidFill>
            <a:prstDash val="dash"/>
            <a:round/>
            <a:headEnd len="med" w="med" type="oval"/>
            <a:tailEnd len="med" w="med" type="none"/>
          </a:ln>
        </p:spPr>
      </p:cxnSp>
      <p:sp>
        <p:nvSpPr>
          <p:cNvPr id="109" name="Google Shape;109;p14"/>
          <p:cNvSpPr txBox="1"/>
          <p:nvPr/>
        </p:nvSpPr>
        <p:spPr>
          <a:xfrm flipH="1">
            <a:off x="6508475" y="2385557"/>
            <a:ext cx="1765200" cy="27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2"/>
                </a:solidFill>
                <a:latin typeface="Fira Sans"/>
                <a:ea typeface="Fira Sans"/>
                <a:cs typeface="Fira Sans"/>
                <a:sym typeface="Fira Sans"/>
              </a:rPr>
              <a:t>STEP 5</a:t>
            </a:r>
            <a:endParaRPr b="1" sz="1600">
              <a:solidFill>
                <a:schemeClr val="lt2"/>
              </a:solidFill>
              <a:latin typeface="Fira Sans"/>
              <a:ea typeface="Fira Sans"/>
              <a:cs typeface="Fira Sans"/>
              <a:sym typeface="Fira Sans"/>
            </a:endParaRPr>
          </a:p>
        </p:txBody>
      </p:sp>
      <p:sp>
        <p:nvSpPr>
          <p:cNvPr id="110" name="Google Shape;110;p14"/>
          <p:cNvSpPr txBox="1"/>
          <p:nvPr/>
        </p:nvSpPr>
        <p:spPr>
          <a:xfrm flipH="1">
            <a:off x="6508475" y="2710418"/>
            <a:ext cx="2286600" cy="5871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600">
                <a:solidFill>
                  <a:schemeClr val="dk1"/>
                </a:solidFill>
                <a:latin typeface="Fira Sans"/>
                <a:ea typeface="Fira Sans"/>
                <a:cs typeface="Fira Sans"/>
                <a:sym typeface="Fira Sans"/>
              </a:rPr>
              <a:t>User Interface</a:t>
            </a:r>
            <a:endParaRPr b="1" sz="1600">
              <a:solidFill>
                <a:schemeClr val="dk1"/>
              </a:solidFill>
              <a:latin typeface="Fira Sans"/>
              <a:ea typeface="Fira Sans"/>
              <a:cs typeface="Fira Sans"/>
              <a:sym typeface="Fira Sans"/>
            </a:endParaRPr>
          </a:p>
        </p:txBody>
      </p:sp>
      <p:sp>
        <p:nvSpPr>
          <p:cNvPr id="111" name="Google Shape;111;p14"/>
          <p:cNvSpPr txBox="1"/>
          <p:nvPr/>
        </p:nvSpPr>
        <p:spPr>
          <a:xfrm flipH="1">
            <a:off x="6508475" y="1302911"/>
            <a:ext cx="1765200" cy="27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E66353"/>
                </a:solidFill>
                <a:latin typeface="Fira Sans"/>
                <a:ea typeface="Fira Sans"/>
                <a:cs typeface="Fira Sans"/>
                <a:sym typeface="Fira Sans"/>
              </a:rPr>
              <a:t>STEP 4</a:t>
            </a:r>
            <a:endParaRPr b="1" sz="1600">
              <a:solidFill>
                <a:srgbClr val="E66353"/>
              </a:solidFill>
              <a:latin typeface="Fira Sans"/>
              <a:ea typeface="Fira Sans"/>
              <a:cs typeface="Fira Sans"/>
              <a:sym typeface="Fira Sans"/>
            </a:endParaRPr>
          </a:p>
        </p:txBody>
      </p:sp>
      <p:sp>
        <p:nvSpPr>
          <p:cNvPr id="112" name="Google Shape;112;p14"/>
          <p:cNvSpPr txBox="1"/>
          <p:nvPr/>
        </p:nvSpPr>
        <p:spPr>
          <a:xfrm flipH="1">
            <a:off x="6354150" y="1689875"/>
            <a:ext cx="2790000" cy="5871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600">
                <a:solidFill>
                  <a:schemeClr val="dk1"/>
                </a:solidFill>
                <a:latin typeface="Fira Sans"/>
                <a:ea typeface="Fira Sans"/>
                <a:cs typeface="Fira Sans"/>
                <a:sym typeface="Fira Sans"/>
              </a:rPr>
              <a:t>Simulation of Blockages</a:t>
            </a:r>
            <a:endParaRPr sz="1200">
              <a:solidFill>
                <a:schemeClr val="dk1"/>
              </a:solidFill>
              <a:latin typeface="Roboto"/>
              <a:ea typeface="Roboto"/>
              <a:cs typeface="Roboto"/>
              <a:sym typeface="Roboto"/>
            </a:endParaRPr>
          </a:p>
        </p:txBody>
      </p:sp>
      <p:sp>
        <p:nvSpPr>
          <p:cNvPr id="113" name="Google Shape;113;p14"/>
          <p:cNvSpPr txBox="1"/>
          <p:nvPr/>
        </p:nvSpPr>
        <p:spPr>
          <a:xfrm flipH="1">
            <a:off x="6508475" y="3343657"/>
            <a:ext cx="1765200" cy="27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E66353"/>
                </a:solidFill>
                <a:latin typeface="Fira Sans"/>
                <a:ea typeface="Fira Sans"/>
                <a:cs typeface="Fira Sans"/>
                <a:sym typeface="Fira Sans"/>
              </a:rPr>
              <a:t>STEP 6</a:t>
            </a:r>
            <a:endParaRPr b="1" sz="1600">
              <a:solidFill>
                <a:srgbClr val="E66353"/>
              </a:solidFill>
              <a:latin typeface="Fira Sans"/>
              <a:ea typeface="Fira Sans"/>
              <a:cs typeface="Fira Sans"/>
              <a:sym typeface="Fira Sans"/>
            </a:endParaRPr>
          </a:p>
        </p:txBody>
      </p:sp>
      <p:sp>
        <p:nvSpPr>
          <p:cNvPr id="114" name="Google Shape;114;p14"/>
          <p:cNvSpPr txBox="1"/>
          <p:nvPr/>
        </p:nvSpPr>
        <p:spPr>
          <a:xfrm flipH="1">
            <a:off x="6444800" y="3730968"/>
            <a:ext cx="2286600" cy="5871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600">
                <a:solidFill>
                  <a:schemeClr val="dk1"/>
                </a:solidFill>
                <a:latin typeface="Fira Sans"/>
                <a:ea typeface="Fira Sans"/>
                <a:cs typeface="Fira Sans"/>
                <a:sym typeface="Fira Sans"/>
              </a:rPr>
              <a:t>Testing &amp; Results</a:t>
            </a:r>
            <a:endParaRPr b="1" sz="1600">
              <a:solidFill>
                <a:schemeClr val="dk1"/>
              </a:solidFill>
              <a:latin typeface="Fira Sans"/>
              <a:ea typeface="Fira Sans"/>
              <a:cs typeface="Fira Sans"/>
              <a:sym typeface="Fira Sans"/>
            </a:endParaRPr>
          </a:p>
        </p:txBody>
      </p:sp>
      <p:cxnSp>
        <p:nvCxnSpPr>
          <p:cNvPr id="115" name="Google Shape;115;p14"/>
          <p:cNvCxnSpPr>
            <a:endCxn id="91" idx="6"/>
          </p:cNvCxnSpPr>
          <p:nvPr/>
        </p:nvCxnSpPr>
        <p:spPr>
          <a:xfrm rot="10800000">
            <a:off x="5550138" y="2953610"/>
            <a:ext cx="812700" cy="5700"/>
          </a:xfrm>
          <a:prstGeom prst="straightConnector1">
            <a:avLst/>
          </a:prstGeom>
          <a:noFill/>
          <a:ln cap="flat" cmpd="sng" w="19050">
            <a:solidFill>
              <a:schemeClr val="dk1"/>
            </a:solidFill>
            <a:prstDash val="dash"/>
            <a:round/>
            <a:headEnd len="med" w="med" type="oval"/>
            <a:tailEnd len="med" w="med" type="none"/>
          </a:ln>
        </p:spPr>
      </p:cxnSp>
      <p:cxnSp>
        <p:nvCxnSpPr>
          <p:cNvPr id="116" name="Google Shape;116;p14"/>
          <p:cNvCxnSpPr>
            <a:endCxn id="92" idx="2"/>
          </p:cNvCxnSpPr>
          <p:nvPr/>
        </p:nvCxnSpPr>
        <p:spPr>
          <a:xfrm flipH="1" rot="10800000">
            <a:off x="2842369" y="2953610"/>
            <a:ext cx="751500" cy="900"/>
          </a:xfrm>
          <a:prstGeom prst="straightConnector1">
            <a:avLst/>
          </a:prstGeom>
          <a:noFill/>
          <a:ln cap="flat" cmpd="sng" w="19050">
            <a:solidFill>
              <a:schemeClr val="dk1"/>
            </a:solidFill>
            <a:prstDash val="dash"/>
            <a:round/>
            <a:headEnd len="med" w="med" type="oval"/>
            <a:tailEnd len="med" w="med" type="none"/>
          </a:ln>
        </p:spPr>
      </p:cxnSp>
      <p:cxnSp>
        <p:nvCxnSpPr>
          <p:cNvPr id="117" name="Google Shape;117;p14"/>
          <p:cNvCxnSpPr>
            <a:endCxn id="89" idx="6"/>
          </p:cNvCxnSpPr>
          <p:nvPr/>
        </p:nvCxnSpPr>
        <p:spPr>
          <a:xfrm rot="10800000">
            <a:off x="5550138" y="1940863"/>
            <a:ext cx="757800" cy="4500"/>
          </a:xfrm>
          <a:prstGeom prst="straightConnector1">
            <a:avLst/>
          </a:prstGeom>
          <a:noFill/>
          <a:ln cap="flat" cmpd="sng" w="19050">
            <a:solidFill>
              <a:schemeClr val="dk1"/>
            </a:solidFill>
            <a:prstDash val="dash"/>
            <a:round/>
            <a:headEnd len="med" w="med" type="oval"/>
            <a:tailEnd len="med" w="med" type="none"/>
          </a:ln>
        </p:spPr>
      </p:cxnSp>
      <p:cxnSp>
        <p:nvCxnSpPr>
          <p:cNvPr id="118" name="Google Shape;118;p14"/>
          <p:cNvCxnSpPr/>
          <p:nvPr/>
        </p:nvCxnSpPr>
        <p:spPr>
          <a:xfrm flipH="1" rot="10800000">
            <a:off x="2842369" y="3964285"/>
            <a:ext cx="751500" cy="900"/>
          </a:xfrm>
          <a:prstGeom prst="straightConnector1">
            <a:avLst/>
          </a:prstGeom>
          <a:noFill/>
          <a:ln cap="flat" cmpd="sng" w="19050">
            <a:solidFill>
              <a:schemeClr val="dk1"/>
            </a:solidFill>
            <a:prstDash val="dash"/>
            <a:round/>
            <a:headEnd len="med" w="med" type="oval"/>
            <a:tailEnd len="med" w="med" type="none"/>
          </a:ln>
        </p:spPr>
      </p:cxnSp>
      <p:cxnSp>
        <p:nvCxnSpPr>
          <p:cNvPr id="119" name="Google Shape;119;p14"/>
          <p:cNvCxnSpPr/>
          <p:nvPr/>
        </p:nvCxnSpPr>
        <p:spPr>
          <a:xfrm flipH="1" rot="10800000">
            <a:off x="2842369" y="1881435"/>
            <a:ext cx="751500" cy="900"/>
          </a:xfrm>
          <a:prstGeom prst="straightConnector1">
            <a:avLst/>
          </a:prstGeom>
          <a:noFill/>
          <a:ln cap="flat" cmpd="sng" w="19050">
            <a:solidFill>
              <a:schemeClr val="dk1"/>
            </a:solidFill>
            <a:prstDash val="dash"/>
            <a:round/>
            <a:headEnd len="med" w="med" type="oval"/>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5"/>
          <p:cNvSpPr txBox="1"/>
          <p:nvPr>
            <p:ph type="title"/>
          </p:nvPr>
        </p:nvSpPr>
        <p:spPr>
          <a:xfrm>
            <a:off x="457200" y="411475"/>
            <a:ext cx="8229600" cy="8574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n"/>
              <a:t>Introduction</a:t>
            </a:r>
            <a:endParaRPr sz="3300"/>
          </a:p>
        </p:txBody>
      </p:sp>
      <p:sp>
        <p:nvSpPr>
          <p:cNvPr id="125" name="Google Shape;125;p15"/>
          <p:cNvSpPr txBox="1"/>
          <p:nvPr/>
        </p:nvSpPr>
        <p:spPr>
          <a:xfrm>
            <a:off x="1293450" y="1268875"/>
            <a:ext cx="6557100" cy="2929500"/>
          </a:xfrm>
          <a:prstGeom prst="rect">
            <a:avLst/>
          </a:prstGeom>
          <a:noFill/>
          <a:ln>
            <a:noFill/>
          </a:ln>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t/>
            </a:r>
            <a:endParaRPr sz="1700">
              <a:solidFill>
                <a:schemeClr val="dk1"/>
              </a:solidFill>
              <a:latin typeface="Fira Sans"/>
              <a:ea typeface="Fira Sans"/>
              <a:cs typeface="Fira Sans"/>
              <a:sym typeface="Fira Sans"/>
            </a:endParaRPr>
          </a:p>
          <a:p>
            <a:pPr indent="457200" lvl="0" marL="0" rtl="0" algn="l">
              <a:lnSpc>
                <a:spcPct val="150000"/>
              </a:lnSpc>
              <a:spcBef>
                <a:spcPts val="0"/>
              </a:spcBef>
              <a:spcAft>
                <a:spcPts val="0"/>
              </a:spcAft>
              <a:buNone/>
            </a:pPr>
            <a:r>
              <a:rPr lang="en" sz="1700">
                <a:solidFill>
                  <a:schemeClr val="dk1"/>
                </a:solidFill>
                <a:latin typeface="Times New Roman"/>
                <a:ea typeface="Times New Roman"/>
                <a:cs typeface="Times New Roman"/>
                <a:sym typeface="Times New Roman"/>
              </a:rPr>
              <a:t>City Navigation and Emergency Route Planning Tool is a city navigation tool capable of calculating the shortest path from A spot to B spot based on the weight of the road in Orange County, California.</a:t>
            </a:r>
            <a:endParaRPr sz="1700">
              <a:solidFill>
                <a:schemeClr val="dk1"/>
              </a:solidFill>
              <a:latin typeface="Times New Roman"/>
              <a:ea typeface="Times New Roman"/>
              <a:cs typeface="Times New Roman"/>
              <a:sym typeface="Times New Roman"/>
            </a:endParaRPr>
          </a:p>
          <a:p>
            <a:pPr indent="0" lvl="0" marL="914400" rtl="0" algn="l">
              <a:lnSpc>
                <a:spcPct val="150000"/>
              </a:lnSpc>
              <a:spcBef>
                <a:spcPts val="0"/>
              </a:spcBef>
              <a:spcAft>
                <a:spcPts val="0"/>
              </a:spcAft>
              <a:buNone/>
            </a:pPr>
            <a:r>
              <a:t/>
            </a:r>
            <a:endParaRPr sz="1700">
              <a:solidFill>
                <a:schemeClr val="dk1"/>
              </a:solidFill>
              <a:latin typeface="Fira Sans"/>
              <a:ea typeface="Fira Sans"/>
              <a:cs typeface="Fira Sans"/>
              <a:sym typeface="Fira Sans"/>
            </a:endParaRPr>
          </a:p>
          <a:p>
            <a:pPr indent="457200" lvl="0" marL="0" rtl="0" algn="l">
              <a:lnSpc>
                <a:spcPct val="150000"/>
              </a:lnSpc>
              <a:spcBef>
                <a:spcPts val="0"/>
              </a:spcBef>
              <a:spcAft>
                <a:spcPts val="0"/>
              </a:spcAft>
              <a:buClr>
                <a:schemeClr val="dk1"/>
              </a:buClr>
              <a:buSzPts val="1100"/>
              <a:buFont typeface="Arial"/>
              <a:buNone/>
            </a:pPr>
            <a:r>
              <a:t/>
            </a:r>
            <a:endParaRPr sz="1700">
              <a:solidFill>
                <a:schemeClr val="dk1"/>
              </a:solidFill>
              <a:latin typeface="Fira Sans"/>
              <a:ea typeface="Fira Sans"/>
              <a:cs typeface="Fira Sans"/>
              <a:sym typeface="Fir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6"/>
          <p:cNvSpPr txBox="1"/>
          <p:nvPr>
            <p:ph type="title"/>
          </p:nvPr>
        </p:nvSpPr>
        <p:spPr>
          <a:xfrm>
            <a:off x="569000" y="2275075"/>
            <a:ext cx="8229600" cy="39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t>Implementation 1</a:t>
            </a:r>
            <a:endParaRPr sz="3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ph type="title"/>
          </p:nvPr>
        </p:nvSpPr>
        <p:spPr>
          <a:xfrm>
            <a:off x="419250" y="411475"/>
            <a:ext cx="8305500" cy="7467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a:t>Data Collection</a:t>
            </a:r>
            <a:endParaRPr/>
          </a:p>
          <a:p>
            <a:pPr indent="0" lvl="0" marL="0" rtl="0" algn="ctr">
              <a:spcBef>
                <a:spcPts val="0"/>
              </a:spcBef>
              <a:spcAft>
                <a:spcPts val="0"/>
              </a:spcAft>
              <a:buNone/>
            </a:pPr>
            <a:r>
              <a:t/>
            </a:r>
            <a:endParaRPr/>
          </a:p>
        </p:txBody>
      </p:sp>
      <p:sp>
        <p:nvSpPr>
          <p:cNvPr id="136" name="Google Shape;136;p17"/>
          <p:cNvSpPr txBox="1"/>
          <p:nvPr/>
        </p:nvSpPr>
        <p:spPr>
          <a:xfrm>
            <a:off x="5189275" y="1549225"/>
            <a:ext cx="4291500" cy="28518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Data Acquisition</a:t>
            </a:r>
            <a:endParaRPr b="1" sz="1600">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lang="en" sz="1200">
                <a:solidFill>
                  <a:schemeClr val="dk1"/>
                </a:solidFill>
                <a:latin typeface="Times New Roman"/>
                <a:ea typeface="Times New Roman"/>
                <a:cs typeface="Times New Roman"/>
                <a:sym typeface="Times New Roman"/>
              </a:rPr>
              <a:t>OSMnx Library &amp; OpenStreetMap API</a:t>
            </a:r>
            <a:endParaRPr sz="12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Road Selection</a:t>
            </a:r>
            <a:endParaRPr b="1" sz="1600">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lang="en" sz="1200">
                <a:solidFill>
                  <a:schemeClr val="dk1"/>
                </a:solidFill>
                <a:latin typeface="Times New Roman"/>
                <a:ea typeface="Times New Roman"/>
                <a:cs typeface="Times New Roman"/>
                <a:sym typeface="Times New Roman"/>
              </a:rPr>
              <a:t>network_type=”drive”</a:t>
            </a:r>
            <a:endParaRPr sz="12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Data Geocoding</a:t>
            </a:r>
            <a:endParaRPr b="1" sz="1600">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lang="en" sz="1200">
                <a:solidFill>
                  <a:schemeClr val="dk1"/>
                </a:solidFill>
                <a:latin typeface="Times New Roman"/>
                <a:ea typeface="Times New Roman"/>
                <a:cs typeface="Times New Roman"/>
                <a:sym typeface="Times New Roman"/>
              </a:rPr>
              <a:t>ox.geocode</a:t>
            </a:r>
            <a:endParaRPr sz="12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Node Identification</a:t>
            </a:r>
            <a:endParaRPr b="1" sz="1600">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lang="en" sz="1200">
                <a:solidFill>
                  <a:schemeClr val="dk1"/>
                </a:solidFill>
                <a:latin typeface="Times New Roman"/>
                <a:ea typeface="Times New Roman"/>
                <a:cs typeface="Times New Roman"/>
                <a:sym typeface="Times New Roman"/>
              </a:rPr>
              <a:t>Nearest_nodes</a:t>
            </a:r>
            <a:endParaRPr sz="1200">
              <a:solidFill>
                <a:schemeClr val="dk1"/>
              </a:solidFill>
              <a:latin typeface="Times New Roman"/>
              <a:ea typeface="Times New Roman"/>
              <a:cs typeface="Times New Roman"/>
              <a:sym typeface="Times New Roman"/>
            </a:endParaRPr>
          </a:p>
        </p:txBody>
      </p:sp>
      <p:pic>
        <p:nvPicPr>
          <p:cNvPr id="137" name="Google Shape;137;p17"/>
          <p:cNvPicPr preferRelativeResize="0"/>
          <p:nvPr/>
        </p:nvPicPr>
        <p:blipFill>
          <a:blip r:embed="rId3">
            <a:alphaModFix/>
          </a:blip>
          <a:stretch>
            <a:fillRect/>
          </a:stretch>
        </p:blipFill>
        <p:spPr>
          <a:xfrm>
            <a:off x="261600" y="1549213"/>
            <a:ext cx="3765996" cy="746700"/>
          </a:xfrm>
          <a:prstGeom prst="rect">
            <a:avLst/>
          </a:prstGeom>
          <a:noFill/>
          <a:ln>
            <a:noFill/>
          </a:ln>
        </p:spPr>
      </p:pic>
      <p:pic>
        <p:nvPicPr>
          <p:cNvPr id="138" name="Google Shape;138;p17"/>
          <p:cNvPicPr preferRelativeResize="0"/>
          <p:nvPr/>
        </p:nvPicPr>
        <p:blipFill>
          <a:blip r:embed="rId4">
            <a:alphaModFix/>
          </a:blip>
          <a:stretch>
            <a:fillRect/>
          </a:stretch>
        </p:blipFill>
        <p:spPr>
          <a:xfrm>
            <a:off x="261600" y="3573400"/>
            <a:ext cx="4638150" cy="746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txBox="1"/>
          <p:nvPr>
            <p:ph type="title"/>
          </p:nvPr>
        </p:nvSpPr>
        <p:spPr>
          <a:xfrm>
            <a:off x="457200" y="411475"/>
            <a:ext cx="8229600" cy="39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User Interface</a:t>
            </a:r>
            <a:endParaRPr/>
          </a:p>
        </p:txBody>
      </p:sp>
      <p:sp>
        <p:nvSpPr>
          <p:cNvPr id="144" name="Google Shape;144;p18"/>
          <p:cNvSpPr txBox="1"/>
          <p:nvPr/>
        </p:nvSpPr>
        <p:spPr>
          <a:xfrm>
            <a:off x="457200" y="1735950"/>
            <a:ext cx="5241900" cy="35865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0D0D0D"/>
              </a:buClr>
              <a:buSzPts val="1300"/>
              <a:buChar char="●"/>
            </a:pPr>
            <a:r>
              <a:rPr lang="en" sz="1300">
                <a:solidFill>
                  <a:srgbClr val="0D0D0D"/>
                </a:solidFill>
                <a:highlight>
                  <a:srgbClr val="FFFFFF"/>
                </a:highlight>
              </a:rPr>
              <a:t>A user-friendly interface, combining PyQt5 and Folium for an intuitive experience for route planning within Orange County, California.</a:t>
            </a:r>
            <a:endParaRPr sz="1300">
              <a:solidFill>
                <a:srgbClr val="0D0D0D"/>
              </a:solidFill>
              <a:highlight>
                <a:srgbClr val="FFFFFF"/>
              </a:highlight>
            </a:endParaRPr>
          </a:p>
          <a:p>
            <a:pPr indent="0" lvl="0" marL="457200" rtl="0" algn="l">
              <a:spcBef>
                <a:spcPts val="0"/>
              </a:spcBef>
              <a:spcAft>
                <a:spcPts val="0"/>
              </a:spcAft>
              <a:buNone/>
            </a:pPr>
            <a:r>
              <a:t/>
            </a:r>
            <a:endParaRPr sz="1300">
              <a:solidFill>
                <a:srgbClr val="0D0D0D"/>
              </a:solidFill>
              <a:highlight>
                <a:srgbClr val="FFFFFF"/>
              </a:highlight>
            </a:endParaRPr>
          </a:p>
          <a:p>
            <a:pPr indent="-311150" lvl="0" marL="457200" rtl="0" algn="l">
              <a:spcBef>
                <a:spcPts val="0"/>
              </a:spcBef>
              <a:spcAft>
                <a:spcPts val="0"/>
              </a:spcAft>
              <a:buClr>
                <a:srgbClr val="0D0D0D"/>
              </a:buClr>
              <a:buSzPts val="1300"/>
              <a:buChar char="●"/>
            </a:pPr>
            <a:r>
              <a:rPr lang="en" sz="1300">
                <a:solidFill>
                  <a:srgbClr val="0D0D0D"/>
                </a:solidFill>
                <a:highlight>
                  <a:srgbClr val="FFFFFF"/>
                </a:highlight>
              </a:rPr>
              <a:t>Users can easily select source and destination cities from a predefined list of 35 cities in California.</a:t>
            </a:r>
            <a:endParaRPr sz="1300">
              <a:solidFill>
                <a:srgbClr val="0D0D0D"/>
              </a:solidFill>
              <a:highlight>
                <a:srgbClr val="FFFFFF"/>
              </a:highlight>
            </a:endParaRPr>
          </a:p>
          <a:p>
            <a:pPr indent="0" lvl="0" marL="457200" rtl="0" algn="l">
              <a:spcBef>
                <a:spcPts val="0"/>
              </a:spcBef>
              <a:spcAft>
                <a:spcPts val="0"/>
              </a:spcAft>
              <a:buNone/>
            </a:pPr>
            <a:r>
              <a:t/>
            </a:r>
            <a:endParaRPr sz="1300">
              <a:solidFill>
                <a:srgbClr val="0D0D0D"/>
              </a:solidFill>
              <a:highlight>
                <a:srgbClr val="FFFFFF"/>
              </a:highlight>
            </a:endParaRPr>
          </a:p>
          <a:p>
            <a:pPr indent="-311150" lvl="0" marL="457200" rtl="0" algn="l">
              <a:spcBef>
                <a:spcPts val="0"/>
              </a:spcBef>
              <a:spcAft>
                <a:spcPts val="0"/>
              </a:spcAft>
              <a:buClr>
                <a:srgbClr val="0D0D0D"/>
              </a:buClr>
              <a:buSzPts val="1300"/>
              <a:buChar char="●"/>
            </a:pPr>
            <a:r>
              <a:rPr lang="en" sz="1300">
                <a:solidFill>
                  <a:srgbClr val="0D0D0D"/>
                </a:solidFill>
                <a:highlight>
                  <a:srgbClr val="FFFFFF"/>
                </a:highlight>
              </a:rPr>
              <a:t>Users can visualize calculated paths, blocked roads, and alternative routes in real-time.</a:t>
            </a:r>
            <a:endParaRPr sz="1300">
              <a:solidFill>
                <a:srgbClr val="0D0D0D"/>
              </a:solidFill>
              <a:highlight>
                <a:srgbClr val="FFFFFF"/>
              </a:highlight>
            </a:endParaRPr>
          </a:p>
          <a:p>
            <a:pPr indent="0" lvl="0" marL="457200" rtl="0" algn="l">
              <a:lnSpc>
                <a:spcPct val="115000"/>
              </a:lnSpc>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457200" rtl="0" algn="l">
              <a:lnSpc>
                <a:spcPct val="115000"/>
              </a:lnSpc>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p:txBody>
      </p:sp>
      <p:pic>
        <p:nvPicPr>
          <p:cNvPr id="145" name="Google Shape;145;p18"/>
          <p:cNvPicPr preferRelativeResize="0"/>
          <p:nvPr/>
        </p:nvPicPr>
        <p:blipFill>
          <a:blip r:embed="rId3">
            <a:alphaModFix/>
          </a:blip>
          <a:stretch>
            <a:fillRect/>
          </a:stretch>
        </p:blipFill>
        <p:spPr>
          <a:xfrm>
            <a:off x="5595275" y="982425"/>
            <a:ext cx="3429800" cy="3754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9"/>
          <p:cNvSpPr txBox="1"/>
          <p:nvPr>
            <p:ph type="title"/>
          </p:nvPr>
        </p:nvSpPr>
        <p:spPr>
          <a:xfrm>
            <a:off x="457200" y="411475"/>
            <a:ext cx="8229600" cy="3987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n" sz="1900"/>
              <a:t>Implementation</a:t>
            </a:r>
            <a:endParaRPr sz="1900"/>
          </a:p>
        </p:txBody>
      </p:sp>
      <p:sp>
        <p:nvSpPr>
          <p:cNvPr id="151" name="Google Shape;151;p19"/>
          <p:cNvSpPr txBox="1"/>
          <p:nvPr/>
        </p:nvSpPr>
        <p:spPr>
          <a:xfrm>
            <a:off x="457200" y="810175"/>
            <a:ext cx="5241900" cy="40278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rgbClr val="0D0D0D"/>
              </a:buClr>
              <a:buSzPts val="1200"/>
              <a:buFont typeface="Roboto"/>
              <a:buNone/>
            </a:pPr>
            <a:r>
              <a:rPr b="1" lang="en" sz="1200">
                <a:solidFill>
                  <a:srgbClr val="0D0D0D"/>
                </a:solidFill>
                <a:highlight>
                  <a:srgbClr val="FFFFFF"/>
                </a:highlight>
                <a:latin typeface="Roboto"/>
                <a:ea typeface="Roboto"/>
                <a:cs typeface="Roboto"/>
                <a:sym typeface="Roboto"/>
              </a:rPr>
              <a:t>Data Acquisition and Processing:</a:t>
            </a:r>
            <a:r>
              <a:rPr lang="en" sz="1200">
                <a:solidFill>
                  <a:srgbClr val="0D0D0D"/>
                </a:solidFill>
                <a:highlight>
                  <a:srgbClr val="FFFFFF"/>
                </a:highlight>
                <a:latin typeface="Roboto"/>
                <a:ea typeface="Roboto"/>
                <a:cs typeface="Roboto"/>
                <a:sym typeface="Roboto"/>
              </a:rPr>
              <a:t> We utilized the OSMnx library to retrieve detailed road network data from OpenStreetMap (OSM) for California cities. </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b="1" lang="en" sz="1200">
                <a:solidFill>
                  <a:srgbClr val="0D0D0D"/>
                </a:solidFill>
                <a:highlight>
                  <a:srgbClr val="FFFFFF"/>
                </a:highlight>
                <a:latin typeface="Roboto"/>
                <a:ea typeface="Roboto"/>
                <a:cs typeface="Roboto"/>
                <a:sym typeface="Roboto"/>
              </a:rPr>
              <a:t>Graph Creation and Manipulation: </a:t>
            </a:r>
            <a:r>
              <a:rPr lang="en" sz="1200">
                <a:solidFill>
                  <a:srgbClr val="0D0D0D"/>
                </a:solidFill>
                <a:highlight>
                  <a:srgbClr val="FFFFFF"/>
                </a:highlight>
                <a:latin typeface="Roboto"/>
                <a:ea typeface="Roboto"/>
                <a:cs typeface="Roboto"/>
                <a:sym typeface="Roboto"/>
              </a:rPr>
              <a:t>Using NetworkX, we constructed a graph representation of the road network. Each node represents an intersection or point of interest, while edges represent road segments connecting nodes. </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b="1" lang="en" sz="1200">
                <a:solidFill>
                  <a:srgbClr val="0D0D0D"/>
                </a:solidFill>
                <a:highlight>
                  <a:srgbClr val="FFFFFF"/>
                </a:highlight>
                <a:latin typeface="Roboto"/>
                <a:ea typeface="Roboto"/>
                <a:cs typeface="Roboto"/>
                <a:sym typeface="Roboto"/>
              </a:rPr>
              <a:t>Shortest Path Calculation: </a:t>
            </a:r>
            <a:r>
              <a:rPr lang="en" sz="1200">
                <a:solidFill>
                  <a:srgbClr val="0D0D0D"/>
                </a:solidFill>
                <a:highlight>
                  <a:srgbClr val="FFFFFF"/>
                </a:highlight>
                <a:latin typeface="Roboto"/>
                <a:ea typeface="Roboto"/>
                <a:cs typeface="Roboto"/>
                <a:sym typeface="Roboto"/>
              </a:rPr>
              <a:t>For finding the shortest path between two cities, we applied Dijkstra's algorithm, which efficiently explores the graph to find the path with the minimum total distance. </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*Additionally, we tried implemented the Floyd-Warshall algorithm to handle road blockages, allowing the system to dynamically find alternate routes when certain roads are unavailable.</a:t>
            </a:r>
            <a:endParaRPr sz="1200">
              <a:solidFill>
                <a:srgbClr val="0D0D0D"/>
              </a:solidFill>
              <a:highlight>
                <a:srgbClr val="FFFFFF"/>
              </a:highlight>
              <a:latin typeface="Roboto"/>
              <a:ea typeface="Roboto"/>
              <a:cs typeface="Roboto"/>
              <a:sym typeface="Roboto"/>
            </a:endParaRPr>
          </a:p>
          <a:p>
            <a:pPr indent="0" lvl="0" marL="457200" rtl="0" algn="l">
              <a:spcBef>
                <a:spcPts val="1500"/>
              </a:spcBef>
              <a:spcAft>
                <a:spcPts val="0"/>
              </a:spcAft>
              <a:buNone/>
            </a:pPr>
            <a:r>
              <a:t/>
            </a:r>
            <a:endParaRPr sz="1300">
              <a:solidFill>
                <a:srgbClr val="0D0D0D"/>
              </a:solidFill>
              <a:highlight>
                <a:srgbClr val="FFFFFF"/>
              </a:highlight>
            </a:endParaRPr>
          </a:p>
        </p:txBody>
      </p:sp>
      <p:pic>
        <p:nvPicPr>
          <p:cNvPr id="152" name="Google Shape;152;p19"/>
          <p:cNvPicPr preferRelativeResize="0"/>
          <p:nvPr/>
        </p:nvPicPr>
        <p:blipFill>
          <a:blip r:embed="rId3">
            <a:alphaModFix/>
          </a:blip>
          <a:stretch>
            <a:fillRect/>
          </a:stretch>
        </p:blipFill>
        <p:spPr>
          <a:xfrm>
            <a:off x="5576925" y="895325"/>
            <a:ext cx="3646126" cy="3352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0"/>
          <p:cNvSpPr txBox="1"/>
          <p:nvPr>
            <p:ph type="title"/>
          </p:nvPr>
        </p:nvSpPr>
        <p:spPr>
          <a:xfrm>
            <a:off x="457200" y="411475"/>
            <a:ext cx="8229600" cy="3987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1600"/>
              <a:t>Simulation of Blockages</a:t>
            </a:r>
            <a:endParaRPr b="0" sz="1200">
              <a:latin typeface="Roboto"/>
              <a:ea typeface="Roboto"/>
              <a:cs typeface="Roboto"/>
              <a:sym typeface="Roboto"/>
            </a:endParaRPr>
          </a:p>
          <a:p>
            <a:pPr indent="0" lvl="0" marL="0" rtl="0" algn="ctr">
              <a:lnSpc>
                <a:spcPct val="150000"/>
              </a:lnSpc>
              <a:spcBef>
                <a:spcPts val="0"/>
              </a:spcBef>
              <a:spcAft>
                <a:spcPts val="0"/>
              </a:spcAft>
              <a:buNone/>
            </a:pPr>
            <a:r>
              <a:t/>
            </a:r>
            <a:endParaRPr sz="1900"/>
          </a:p>
        </p:txBody>
      </p:sp>
      <p:sp>
        <p:nvSpPr>
          <p:cNvPr id="158" name="Google Shape;158;p20"/>
          <p:cNvSpPr txBox="1"/>
          <p:nvPr/>
        </p:nvSpPr>
        <p:spPr>
          <a:xfrm>
            <a:off x="457200" y="1115700"/>
            <a:ext cx="5241900" cy="40278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rgbClr val="0D0D0D"/>
              </a:buClr>
              <a:buSzPts val="1200"/>
              <a:buFont typeface="Roboto"/>
              <a:buNone/>
            </a:pPr>
            <a:r>
              <a:rPr b="1" lang="en" sz="1200">
                <a:solidFill>
                  <a:srgbClr val="0D0D0D"/>
                </a:solidFill>
                <a:highlight>
                  <a:srgbClr val="FFFFFF"/>
                </a:highlight>
                <a:latin typeface="Roboto"/>
                <a:ea typeface="Roboto"/>
                <a:cs typeface="Roboto"/>
                <a:sym typeface="Roboto"/>
              </a:rPr>
              <a:t>Dynamic Road Blockage Handling: </a:t>
            </a:r>
            <a:r>
              <a:rPr lang="en" sz="1200">
                <a:solidFill>
                  <a:srgbClr val="0D0D0D"/>
                </a:solidFill>
                <a:highlight>
                  <a:srgbClr val="FFFFFF"/>
                </a:highlight>
                <a:latin typeface="Roboto"/>
                <a:ea typeface="Roboto"/>
                <a:cs typeface="Roboto"/>
                <a:sym typeface="Roboto"/>
              </a:rPr>
              <a:t>To simulate road blockages, we introduced a feature that allows us to block specific road segments dynamically. When a road segment is blocked, we increase the weight of the corresponding edge in the graph representation. This change in weight effectively prevents the algorithm from considering that road segment when calculating the shortest path.</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1500"/>
              </a:spcBef>
              <a:spcAft>
                <a:spcPts val="0"/>
              </a:spcAft>
              <a:buClr>
                <a:srgbClr val="0D0D0D"/>
              </a:buClr>
              <a:buSzPts val="1200"/>
              <a:buFont typeface="Roboto"/>
              <a:buNone/>
            </a:pPr>
            <a:r>
              <a:rPr b="1" lang="en" sz="1200">
                <a:solidFill>
                  <a:srgbClr val="0D0D0D"/>
                </a:solidFill>
                <a:highlight>
                  <a:srgbClr val="FFFFFF"/>
                </a:highlight>
                <a:latin typeface="Roboto"/>
                <a:ea typeface="Roboto"/>
                <a:cs typeface="Roboto"/>
                <a:sym typeface="Roboto"/>
              </a:rPr>
              <a:t>Alternate Route Calculation:</a:t>
            </a:r>
            <a:r>
              <a:rPr lang="en" sz="1200">
                <a:solidFill>
                  <a:srgbClr val="0D0D0D"/>
                </a:solidFill>
                <a:highlight>
                  <a:srgbClr val="FFFFFF"/>
                </a:highlight>
                <a:latin typeface="Roboto"/>
                <a:ea typeface="Roboto"/>
                <a:cs typeface="Roboto"/>
                <a:sym typeface="Roboto"/>
              </a:rPr>
              <a:t> Upon blocking a road segment, the algorithm automatically recalculates the shortest path between the source and destination nodes. By penalizing the blocked road segment with a higher weight, the algorithm finds an alternate route that avoids the blocked segment. This dynamic adaptation ensures that users can still find efficient routes even when faced with road closures or blockages.</a:t>
            </a:r>
            <a:endParaRPr sz="1200">
              <a:solidFill>
                <a:srgbClr val="0D0D0D"/>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b="1" sz="1200">
              <a:solidFill>
                <a:srgbClr val="0D0D0D"/>
              </a:solidFill>
              <a:highlight>
                <a:srgbClr val="FFFFFF"/>
              </a:highlight>
              <a:latin typeface="Roboto"/>
              <a:ea typeface="Roboto"/>
              <a:cs typeface="Roboto"/>
              <a:sym typeface="Roboto"/>
            </a:endParaRPr>
          </a:p>
        </p:txBody>
      </p:sp>
      <p:pic>
        <p:nvPicPr>
          <p:cNvPr id="159" name="Google Shape;159;p20"/>
          <p:cNvPicPr preferRelativeResize="0"/>
          <p:nvPr/>
        </p:nvPicPr>
        <p:blipFill>
          <a:blip r:embed="rId3">
            <a:alphaModFix/>
          </a:blip>
          <a:stretch>
            <a:fillRect/>
          </a:stretch>
        </p:blipFill>
        <p:spPr>
          <a:xfrm>
            <a:off x="5744425" y="903850"/>
            <a:ext cx="3956850" cy="3638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ph type="title"/>
          </p:nvPr>
        </p:nvSpPr>
        <p:spPr>
          <a:xfrm>
            <a:off x="569000" y="2275075"/>
            <a:ext cx="8229600" cy="39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t>Implementation 2</a:t>
            </a:r>
            <a:endParaRPr sz="3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affic Lights Infographics by Slidesgo">
  <a:themeElements>
    <a:clrScheme name="Simple Light">
      <a:dk1>
        <a:srgbClr val="000000"/>
      </a:dk1>
      <a:lt1>
        <a:srgbClr val="FFFFFF"/>
      </a:lt1>
      <a:dk2>
        <a:srgbClr val="000000"/>
      </a:dk2>
      <a:lt2>
        <a:srgbClr val="E66353"/>
      </a:lt2>
      <a:accent1>
        <a:srgbClr val="FFCE56"/>
      </a:accent1>
      <a:accent2>
        <a:srgbClr val="A9BA5A"/>
      </a:accent2>
      <a:accent3>
        <a:srgbClr val="F0A198"/>
      </a:accent3>
      <a:accent4>
        <a:srgbClr val="CBD69C"/>
      </a:accent4>
      <a:accent5>
        <a:srgbClr val="FFEAB5"/>
      </a:accent5>
      <a:accent6>
        <a:srgbClr val="D8D0BB"/>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