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Medium"/>
      <p:regular r:id="rId24"/>
      <p:bold r:id="rId25"/>
      <p:italic r:id="rId26"/>
      <p:boldItalic r:id="rId27"/>
    </p:embeddedFont>
    <p:embeddedFont>
      <p:font typeface="Roboto"/>
      <p:regular r:id="rId28"/>
      <p:bold r:id="rId29"/>
      <p:italic r:id="rId30"/>
      <p:boldItalic r:id="rId31"/>
    </p:embeddedFont>
    <p:embeddedFont>
      <p:font typeface="PT Sans Narrow"/>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3B23BE-2000-4FAE-96F6-AC5E078D2FFC}">
  <a:tblStyle styleId="{B93B23BE-2000-4FAE-96F6-AC5E078D2FF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Medium-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edium-italic.fntdata"/><Relationship Id="rId25" Type="http://schemas.openxmlformats.org/officeDocument/2006/relationships/font" Target="fonts/RobotoMedium-bold.fntdata"/><Relationship Id="rId28" Type="http://schemas.openxmlformats.org/officeDocument/2006/relationships/font" Target="fonts/Roboto-regular.fntdata"/><Relationship Id="rId27" Type="http://schemas.openxmlformats.org/officeDocument/2006/relationships/font" Target="fonts/RobotoMedium-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PTSansNarrow-bold.fntdata"/><Relationship Id="rId10" Type="http://schemas.openxmlformats.org/officeDocument/2006/relationships/slide" Target="slides/slide4.xml"/><Relationship Id="rId32" Type="http://schemas.openxmlformats.org/officeDocument/2006/relationships/font" Target="fonts/PTSansNarrow-regular.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db15eb827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db15eb827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e0d844bc9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e0d844bc9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e0d844bc9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e0d844bc9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e18f9c6d4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e18f9c6d4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e0d844bc9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e0d844bc9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c956f342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c956f342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c956f342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c956f342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c956f342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c956f342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c956f342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c956f342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c956f342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c956f342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c956f342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c956f342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e1372a65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e1372a65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for some constant k, where n is the size of the input to the problem</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 sz="3200">
                <a:solidFill>
                  <a:schemeClr val="dk1"/>
                </a:solidFill>
              </a:rPr>
              <a:t>•</a:t>
            </a:r>
            <a:r>
              <a:rPr b="1" lang="en" sz="1400">
                <a:solidFill>
                  <a:schemeClr val="dk1"/>
                </a:solidFill>
              </a:rPr>
              <a:t>NP is not the same as non-polynomial complexity/running time. NP does not stand for not polynomial.</a:t>
            </a:r>
            <a:endParaRPr b="1" sz="1400">
              <a:solidFill>
                <a:schemeClr val="dk1"/>
              </a:solidFill>
            </a:endParaRPr>
          </a:p>
          <a:p>
            <a:pPr indent="0" lvl="0" marL="0" rtl="0" algn="l">
              <a:spcBef>
                <a:spcPts val="0"/>
              </a:spcBef>
              <a:spcAft>
                <a:spcPts val="0"/>
              </a:spcAft>
              <a:buNone/>
            </a:pPr>
            <a:r>
              <a:rPr lang="en" sz="1800">
                <a:solidFill>
                  <a:schemeClr val="dk1"/>
                </a:solidFill>
              </a:rPr>
              <a:t>P is a subset of NP</a:t>
            </a:r>
            <a:endParaRPr sz="1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db15eb827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db15eb827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e0d844bc9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e0d844bc9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e0d844bc9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e0d844bc9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e18f9c6d4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e18f9c6d4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25" y="1742089"/>
            <a:ext cx="7136700" cy="1022400"/>
          </a:xfrm>
          <a:prstGeom prst="rect">
            <a:avLst/>
          </a:prstGeom>
        </p:spPr>
        <p:txBody>
          <a:bodyPr anchorCtr="0" anchor="b" bIns="91425" lIns="91425" spcFirstLastPara="1" rIns="91425" wrap="square" tIns="91425">
            <a:normAutofit fontScale="90000"/>
          </a:bodyPr>
          <a:lstStyle/>
          <a:p>
            <a:pPr indent="0" lvl="0" marL="0" rtl="0" algn="ctr">
              <a:lnSpc>
                <a:spcPct val="200000"/>
              </a:lnSpc>
              <a:spcBef>
                <a:spcPts val="0"/>
              </a:spcBef>
              <a:spcAft>
                <a:spcPts val="0"/>
              </a:spcAft>
              <a:buNone/>
            </a:pPr>
            <a:r>
              <a:t/>
            </a:r>
            <a:endParaRPr sz="3600"/>
          </a:p>
          <a:p>
            <a:pPr indent="0" lvl="0" marL="0" rtl="0" algn="ctr">
              <a:lnSpc>
                <a:spcPct val="200000"/>
              </a:lnSpc>
              <a:spcBef>
                <a:spcPts val="0"/>
              </a:spcBef>
              <a:spcAft>
                <a:spcPts val="0"/>
              </a:spcAft>
              <a:buNone/>
            </a:pPr>
            <a:r>
              <a:rPr lang="en" sz="3600"/>
              <a:t>Randomized and Approximation Algorithms for Vertex Cove</a:t>
            </a:r>
            <a:r>
              <a:rPr lang="en" sz="3600"/>
              <a:t>r</a:t>
            </a:r>
            <a:endParaRPr sz="3600"/>
          </a:p>
        </p:txBody>
      </p:sp>
      <p:sp>
        <p:nvSpPr>
          <p:cNvPr id="67" name="Google Shape;67;p13"/>
          <p:cNvSpPr txBox="1"/>
          <p:nvPr>
            <p:ph idx="1" type="subTitle"/>
          </p:nvPr>
        </p:nvSpPr>
        <p:spPr>
          <a:xfrm>
            <a:off x="2232825" y="2764500"/>
            <a:ext cx="4552800" cy="1488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b="1" lang="en" sz="1600">
                <a:solidFill>
                  <a:srgbClr val="1A1A1A"/>
                </a:solidFill>
              </a:rPr>
              <a:t>CPSC 535 Group #5</a:t>
            </a:r>
            <a:endParaRPr b="1" sz="1600">
              <a:solidFill>
                <a:srgbClr val="1A1A1A"/>
              </a:solidFill>
            </a:endParaRPr>
          </a:p>
          <a:p>
            <a:pPr indent="0" lvl="0" marL="0" rtl="0" algn="ctr">
              <a:spcBef>
                <a:spcPts val="0"/>
              </a:spcBef>
              <a:spcAft>
                <a:spcPts val="0"/>
              </a:spcAft>
              <a:buNone/>
            </a:pPr>
            <a:r>
              <a:t/>
            </a:r>
            <a:endParaRPr b="1" sz="1600">
              <a:solidFill>
                <a:srgbClr val="1A1A1A"/>
              </a:solidFill>
            </a:endParaRPr>
          </a:p>
          <a:p>
            <a:pPr indent="0" lvl="0" marL="0" rtl="0" algn="ctr">
              <a:spcBef>
                <a:spcPts val="0"/>
              </a:spcBef>
              <a:spcAft>
                <a:spcPts val="0"/>
              </a:spcAft>
              <a:buNone/>
            </a:pPr>
            <a:r>
              <a:rPr b="1" lang="en" sz="1600">
                <a:solidFill>
                  <a:srgbClr val="1A1A1A"/>
                </a:solidFill>
              </a:rPr>
              <a:t>Rohit Bhaskar Uday</a:t>
            </a:r>
            <a:endParaRPr b="1" sz="1600">
              <a:solidFill>
                <a:srgbClr val="1A1A1A"/>
              </a:solidFill>
            </a:endParaRPr>
          </a:p>
          <a:p>
            <a:pPr indent="0" lvl="0" marL="0" rtl="0" algn="ctr">
              <a:spcBef>
                <a:spcPts val="0"/>
              </a:spcBef>
              <a:spcAft>
                <a:spcPts val="0"/>
              </a:spcAft>
              <a:buNone/>
            </a:pPr>
            <a:r>
              <a:rPr b="1" lang="en" sz="1600">
                <a:solidFill>
                  <a:srgbClr val="1A1A1A"/>
                </a:solidFill>
              </a:rPr>
              <a:t>Viditi Vartak</a:t>
            </a:r>
            <a:endParaRPr b="1" sz="1600">
              <a:solidFill>
                <a:srgbClr val="1A1A1A"/>
              </a:solidFill>
            </a:endParaRPr>
          </a:p>
          <a:p>
            <a:pPr indent="0" lvl="0" marL="0" rtl="0" algn="ctr">
              <a:spcBef>
                <a:spcPts val="0"/>
              </a:spcBef>
              <a:spcAft>
                <a:spcPts val="0"/>
              </a:spcAft>
              <a:buNone/>
            </a:pPr>
            <a:r>
              <a:rPr b="1" lang="en" sz="1600">
                <a:solidFill>
                  <a:srgbClr val="1A1A1A"/>
                </a:solidFill>
              </a:rPr>
              <a:t>Tushar Yadav</a:t>
            </a:r>
            <a:endParaRPr b="1" sz="1600">
              <a:solidFill>
                <a:srgbClr val="1A1A1A"/>
              </a:solidFill>
            </a:endParaRPr>
          </a:p>
          <a:p>
            <a:pPr indent="0" lvl="0" marL="0" rtl="0" algn="ctr">
              <a:spcBef>
                <a:spcPts val="0"/>
              </a:spcBef>
              <a:spcAft>
                <a:spcPts val="0"/>
              </a:spcAft>
              <a:buNone/>
            </a:pPr>
            <a:r>
              <a:rPr b="1" lang="en" sz="1600">
                <a:solidFill>
                  <a:srgbClr val="1A1A1A"/>
                </a:solidFill>
              </a:rPr>
              <a:t>Rohit Chowdary Yadla</a:t>
            </a:r>
            <a:endParaRPr b="1" sz="1600">
              <a:solidFill>
                <a:srgbClr val="1A1A1A"/>
              </a:solidFill>
            </a:endParaRPr>
          </a:p>
          <a:p>
            <a:pPr indent="0" lvl="0" marL="0" rtl="0" algn="ctr">
              <a:spcBef>
                <a:spcPts val="0"/>
              </a:spcBef>
              <a:spcAft>
                <a:spcPts val="0"/>
              </a:spcAft>
              <a:buNone/>
            </a:pPr>
            <a:r>
              <a:rPr b="1" lang="en" sz="1600">
                <a:solidFill>
                  <a:srgbClr val="1A1A1A"/>
                </a:solidFill>
              </a:rPr>
              <a:t>Huan Ying</a:t>
            </a:r>
            <a:endParaRPr b="1" sz="1600">
              <a:solidFill>
                <a:srgbClr val="1A1A1A"/>
              </a:solidFill>
            </a:endParaRPr>
          </a:p>
          <a:p>
            <a:pPr indent="0" lvl="0" marL="0" rtl="0" algn="ctr">
              <a:spcBef>
                <a:spcPts val="0"/>
              </a:spcBef>
              <a:spcAft>
                <a:spcPts val="0"/>
              </a:spcAft>
              <a:buNone/>
            </a:pPr>
            <a:r>
              <a:rPr b="1" lang="en" sz="1600">
                <a:solidFill>
                  <a:srgbClr val="1A1A1A"/>
                </a:solidFill>
              </a:rPr>
              <a:t>Shiyun Zhou</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Approximation Techniques for vertex cover</a:t>
            </a:r>
            <a:endParaRPr/>
          </a:p>
        </p:txBody>
      </p:sp>
      <p:sp>
        <p:nvSpPr>
          <p:cNvPr id="145" name="Google Shape;145;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None/>
            </a:pPr>
            <a:r>
              <a:rPr b="1" lang="en" sz="1200">
                <a:solidFill>
                  <a:srgbClr val="0D0D0D"/>
                </a:solidFill>
                <a:latin typeface="Roboto"/>
                <a:ea typeface="Roboto"/>
                <a:cs typeface="Roboto"/>
                <a:sym typeface="Roboto"/>
              </a:rPr>
              <a:t>What are Approximation Algorithms?</a:t>
            </a:r>
            <a:endParaRPr b="1" sz="1200">
              <a:solidFill>
                <a:srgbClr val="0D0D0D"/>
              </a:solidFill>
              <a:latin typeface="Roboto"/>
              <a:ea typeface="Roboto"/>
              <a:cs typeface="Roboto"/>
              <a:sym typeface="Roboto"/>
            </a:endParaRPr>
          </a:p>
          <a:p>
            <a:pPr indent="-304800" lvl="2" marL="9144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Algorithms for solving optimization problems, especially NP-hard problems where finding an optimal solution efficiently is not feasible.</a:t>
            </a:r>
            <a:endParaRPr sz="1200">
              <a:solidFill>
                <a:srgbClr val="0D0D0D"/>
              </a:solidFill>
              <a:latin typeface="Roboto"/>
              <a:ea typeface="Roboto"/>
              <a:cs typeface="Roboto"/>
              <a:sym typeface="Roboto"/>
            </a:endParaRPr>
          </a:p>
          <a:p>
            <a:pPr indent="0" lvl="0" marL="0" rtl="0" algn="l">
              <a:spcBef>
                <a:spcPts val="0"/>
              </a:spcBef>
              <a:spcAft>
                <a:spcPts val="0"/>
              </a:spcAft>
              <a:buNone/>
            </a:pPr>
            <a:r>
              <a:rPr b="1" lang="en" sz="1200">
                <a:solidFill>
                  <a:srgbClr val="0D0D0D"/>
                </a:solidFill>
                <a:latin typeface="Roboto"/>
                <a:ea typeface="Roboto"/>
                <a:cs typeface="Roboto"/>
                <a:sym typeface="Roboto"/>
              </a:rPr>
              <a:t>Purpose</a:t>
            </a:r>
            <a:endParaRPr b="1" sz="1200">
              <a:solidFill>
                <a:srgbClr val="0D0D0D"/>
              </a:solidFill>
              <a:latin typeface="Roboto"/>
              <a:ea typeface="Roboto"/>
              <a:cs typeface="Roboto"/>
              <a:sym typeface="Roboto"/>
            </a:endParaRPr>
          </a:p>
          <a:p>
            <a:pPr indent="-304800" lvl="2" marL="9144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To find solutions that are close to the best possible outcome within a reasonable amount of time.</a:t>
            </a:r>
            <a:endParaRPr sz="1200">
              <a:solidFill>
                <a:srgbClr val="0D0D0D"/>
              </a:solidFill>
              <a:latin typeface="Roboto"/>
              <a:ea typeface="Roboto"/>
              <a:cs typeface="Roboto"/>
              <a:sym typeface="Roboto"/>
            </a:endParaRPr>
          </a:p>
          <a:p>
            <a:pPr indent="0" lvl="0" marL="0" rtl="0" algn="l">
              <a:spcBef>
                <a:spcPts val="0"/>
              </a:spcBef>
              <a:spcAft>
                <a:spcPts val="0"/>
              </a:spcAft>
              <a:buNone/>
            </a:pPr>
            <a:r>
              <a:rPr b="1" lang="en" sz="1200">
                <a:solidFill>
                  <a:srgbClr val="0D0D0D"/>
                </a:solidFill>
                <a:latin typeface="Roboto"/>
                <a:ea typeface="Roboto"/>
                <a:cs typeface="Roboto"/>
                <a:sym typeface="Roboto"/>
              </a:rPr>
              <a:t>Strengths of Approximation Algorithms</a:t>
            </a:r>
            <a:endParaRPr b="1" sz="1200">
              <a:solidFill>
                <a:srgbClr val="0D0D0D"/>
              </a:solidFill>
              <a:latin typeface="Roboto"/>
              <a:ea typeface="Roboto"/>
              <a:cs typeface="Roboto"/>
              <a:sym typeface="Roboto"/>
            </a:endParaRPr>
          </a:p>
          <a:p>
            <a:pPr indent="-304800" lvl="1" marL="4572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Provable Guarantees</a:t>
            </a:r>
            <a:endParaRPr sz="1200">
              <a:solidFill>
                <a:srgbClr val="0D0D0D"/>
              </a:solidFill>
              <a:latin typeface="Roboto"/>
              <a:ea typeface="Roboto"/>
              <a:cs typeface="Roboto"/>
              <a:sym typeface="Roboto"/>
            </a:endParaRPr>
          </a:p>
          <a:p>
            <a:pPr indent="-304800" lvl="2" marL="9144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Provide provable guarantees on the closeness of the computed solution to the optimal value.</a:t>
            </a:r>
            <a:endParaRPr sz="1200">
              <a:solidFill>
                <a:srgbClr val="0D0D0D"/>
              </a:solidFill>
              <a:latin typeface="Roboto"/>
              <a:ea typeface="Roboto"/>
              <a:cs typeface="Roboto"/>
              <a:sym typeface="Roboto"/>
            </a:endParaRPr>
          </a:p>
          <a:p>
            <a:pPr indent="-304800" lvl="1" marL="4572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Significance in Decision Making</a:t>
            </a:r>
            <a:endParaRPr sz="1200">
              <a:solidFill>
                <a:srgbClr val="0D0D0D"/>
              </a:solidFill>
              <a:latin typeface="Roboto"/>
              <a:ea typeface="Roboto"/>
              <a:cs typeface="Roboto"/>
              <a:sym typeface="Roboto"/>
            </a:endParaRPr>
          </a:p>
          <a:p>
            <a:pPr indent="-304800" lvl="2" marL="9144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Critical in scenarios where decisions rely on the algorithm's output; ensures that even non-optimal solutions do not lead to significant inefficiencies.</a:t>
            </a:r>
            <a:endParaRPr sz="1200">
              <a:solidFill>
                <a:srgbClr val="0D0D0D"/>
              </a:solidFill>
              <a:latin typeface="Roboto"/>
              <a:ea typeface="Roboto"/>
              <a:cs typeface="Roboto"/>
              <a:sym typeface="Roboto"/>
            </a:endParaRPr>
          </a:p>
          <a:p>
            <a:pPr indent="0" lvl="0" marL="0" rtl="0" algn="l">
              <a:spcBef>
                <a:spcPts val="0"/>
              </a:spcBef>
              <a:spcAft>
                <a:spcPts val="0"/>
              </a:spcAft>
              <a:buNone/>
            </a:pPr>
            <a:r>
              <a:rPr b="1" lang="en" sz="1200">
                <a:solidFill>
                  <a:srgbClr val="0D0D0D"/>
                </a:solidFill>
                <a:latin typeface="Roboto"/>
                <a:ea typeface="Roboto"/>
                <a:cs typeface="Roboto"/>
                <a:sym typeface="Roboto"/>
              </a:rPr>
              <a:t>Applications</a:t>
            </a:r>
            <a:endParaRPr b="1" sz="1200">
              <a:solidFill>
                <a:srgbClr val="0D0D0D"/>
              </a:solidFill>
              <a:latin typeface="Roboto"/>
              <a:ea typeface="Roboto"/>
              <a:cs typeface="Roboto"/>
              <a:sym typeface="Roboto"/>
            </a:endParaRPr>
          </a:p>
          <a:p>
            <a:pPr indent="-304800" lvl="1" marL="4572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Widely used in operations research, computer science, and economics.</a:t>
            </a:r>
            <a:endParaRPr sz="1200">
              <a:solidFill>
                <a:srgbClr val="0D0D0D"/>
              </a:solidFill>
              <a:latin typeface="Roboto"/>
              <a:ea typeface="Roboto"/>
              <a:cs typeface="Roboto"/>
              <a:sym typeface="Roboto"/>
            </a:endParaRPr>
          </a:p>
          <a:p>
            <a:pPr indent="-304800" lvl="1" marL="4572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Particularly valuable in real-world scenarios where speed is prioritized over finding the perfect solution.</a:t>
            </a:r>
            <a:endParaRPr sz="1200">
              <a:solidFill>
                <a:srgbClr val="0D0D0D"/>
              </a:solidFill>
              <a:latin typeface="Roboto"/>
              <a:ea typeface="Roboto"/>
              <a:cs typeface="Roboto"/>
              <a:sym typeface="Roboto"/>
            </a:endParaRPr>
          </a:p>
          <a:p>
            <a:pPr indent="0" lvl="0" marL="0" rtl="0" algn="just">
              <a:spcBef>
                <a:spcPts val="0"/>
              </a:spcBef>
              <a:spcAft>
                <a:spcPts val="15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Approximation Techniques </a:t>
            </a:r>
            <a:r>
              <a:rPr lang="en"/>
              <a:t>for vertex cover</a:t>
            </a:r>
            <a:endParaRPr/>
          </a:p>
          <a:p>
            <a:pPr indent="0" lvl="0" marL="0" rtl="0" algn="l">
              <a:spcBef>
                <a:spcPts val="0"/>
              </a:spcBef>
              <a:spcAft>
                <a:spcPts val="0"/>
              </a:spcAft>
              <a:buNone/>
            </a:pPr>
            <a:r>
              <a:t/>
            </a:r>
            <a:endParaRPr/>
          </a:p>
        </p:txBody>
      </p:sp>
      <p:sp>
        <p:nvSpPr>
          <p:cNvPr id="151" name="Google Shape;151;p23"/>
          <p:cNvSpPr txBox="1"/>
          <p:nvPr>
            <p:ph idx="1" type="body"/>
          </p:nvPr>
        </p:nvSpPr>
        <p:spPr>
          <a:xfrm>
            <a:off x="311700" y="1266325"/>
            <a:ext cx="8520600" cy="362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200">
                <a:solidFill>
                  <a:srgbClr val="0D0D0D"/>
                </a:solidFill>
                <a:latin typeface="Roboto"/>
                <a:ea typeface="Roboto"/>
                <a:cs typeface="Roboto"/>
                <a:sym typeface="Roboto"/>
              </a:rPr>
              <a:t>Algorithm Description</a:t>
            </a:r>
            <a:endParaRPr b="1" sz="1200">
              <a:solidFill>
                <a:srgbClr val="0D0D0D"/>
              </a:solidFill>
              <a:latin typeface="Roboto"/>
              <a:ea typeface="Roboto"/>
              <a:cs typeface="Roboto"/>
              <a:sym typeface="Roboto"/>
            </a:endParaRPr>
          </a:p>
          <a:p>
            <a:pPr indent="-304800" lvl="1" marL="4572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Process</a:t>
            </a:r>
            <a:endParaRPr sz="1200">
              <a:solidFill>
                <a:srgbClr val="0D0D0D"/>
              </a:solidFill>
              <a:latin typeface="Roboto"/>
              <a:ea typeface="Roboto"/>
              <a:cs typeface="Roboto"/>
              <a:sym typeface="Roboto"/>
            </a:endParaRPr>
          </a:p>
          <a:p>
            <a:pPr indent="-304800" lvl="2" marL="9144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Continuously pick an arbitrary edge.</a:t>
            </a:r>
            <a:endParaRPr sz="1200">
              <a:solidFill>
                <a:srgbClr val="0D0D0D"/>
              </a:solidFill>
              <a:latin typeface="Roboto"/>
              <a:ea typeface="Roboto"/>
              <a:cs typeface="Roboto"/>
              <a:sym typeface="Roboto"/>
            </a:endParaRPr>
          </a:p>
          <a:p>
            <a:pPr indent="-304800" lvl="2" marL="9144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Add both vertices of this edge to the vertex cover.</a:t>
            </a:r>
            <a:endParaRPr sz="1200">
              <a:solidFill>
                <a:srgbClr val="0D0D0D"/>
              </a:solidFill>
              <a:latin typeface="Roboto"/>
              <a:ea typeface="Roboto"/>
              <a:cs typeface="Roboto"/>
              <a:sym typeface="Roboto"/>
            </a:endParaRPr>
          </a:p>
          <a:p>
            <a:pPr indent="-304800" lvl="2" marL="9144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Remove all edges incident to these vertices.</a:t>
            </a:r>
            <a:endParaRPr sz="1200">
              <a:solidFill>
                <a:srgbClr val="0D0D0D"/>
              </a:solidFill>
              <a:latin typeface="Roboto"/>
              <a:ea typeface="Roboto"/>
              <a:cs typeface="Roboto"/>
              <a:sym typeface="Roboto"/>
            </a:endParaRPr>
          </a:p>
          <a:p>
            <a:pPr indent="-304800" lvl="2" marL="9144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Repeat until no edges remain in the graph.</a:t>
            </a:r>
            <a:endParaRPr sz="1200">
              <a:solidFill>
                <a:srgbClr val="0D0D0D"/>
              </a:solidFill>
              <a:latin typeface="Roboto"/>
              <a:ea typeface="Roboto"/>
              <a:cs typeface="Roboto"/>
              <a:sym typeface="Roboto"/>
            </a:endParaRPr>
          </a:p>
          <a:p>
            <a:pPr indent="0" lvl="0" marL="0" rtl="0" algn="l">
              <a:spcBef>
                <a:spcPts val="0"/>
              </a:spcBef>
              <a:spcAft>
                <a:spcPts val="0"/>
              </a:spcAft>
              <a:buNone/>
            </a:pPr>
            <a:r>
              <a:rPr b="1" lang="en" sz="1200">
                <a:solidFill>
                  <a:srgbClr val="0D0D0D"/>
                </a:solidFill>
                <a:latin typeface="Roboto"/>
                <a:ea typeface="Roboto"/>
                <a:cs typeface="Roboto"/>
                <a:sym typeface="Roboto"/>
              </a:rPr>
              <a:t>Complexity and Effectiveness</a:t>
            </a:r>
            <a:endParaRPr b="1" sz="1200">
              <a:solidFill>
                <a:srgbClr val="0D0D0D"/>
              </a:solidFill>
              <a:latin typeface="Roboto"/>
              <a:ea typeface="Roboto"/>
              <a:cs typeface="Roboto"/>
              <a:sym typeface="Roboto"/>
            </a:endParaRPr>
          </a:p>
          <a:p>
            <a:pPr indent="-304800" lvl="1" marL="457200" rtl="0" algn="l">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Time Complexity</a:t>
            </a:r>
            <a:endParaRPr sz="1200">
              <a:solidFill>
                <a:srgbClr val="0D0D0D"/>
              </a:solidFill>
              <a:latin typeface="Roboto"/>
              <a:ea typeface="Roboto"/>
              <a:cs typeface="Roboto"/>
              <a:sym typeface="Roboto"/>
            </a:endParaRPr>
          </a:p>
          <a:p>
            <a:pPr indent="-304800" lvl="2" marL="914400" rtl="0" algn="l">
              <a:lnSpc>
                <a:spcPct val="120000"/>
              </a:lnSpc>
              <a:spcBef>
                <a:spcPts val="0"/>
              </a:spcBef>
              <a:spcAft>
                <a:spcPts val="0"/>
              </a:spcAft>
              <a:buClr>
                <a:srgbClr val="0D0D0D"/>
              </a:buClr>
              <a:buSzPts val="1200"/>
              <a:buFont typeface="Roboto"/>
              <a:buChar char="●"/>
            </a:pPr>
            <a:r>
              <a:rPr lang="en" sz="1450">
                <a:solidFill>
                  <a:srgbClr val="0D0D0D"/>
                </a:solidFill>
                <a:latin typeface="Times New Roman"/>
                <a:ea typeface="Times New Roman"/>
                <a:cs typeface="Times New Roman"/>
                <a:sym typeface="Times New Roman"/>
              </a:rPr>
              <a:t>O(E)</a:t>
            </a:r>
            <a:endParaRPr sz="1450">
              <a:solidFill>
                <a:srgbClr val="0D0D0D"/>
              </a:solidFill>
              <a:latin typeface="Times New Roman"/>
              <a:ea typeface="Times New Roman"/>
              <a:cs typeface="Times New Roman"/>
              <a:sym typeface="Times New Roman"/>
            </a:endParaRPr>
          </a:p>
          <a:p>
            <a:pPr indent="-304800" lvl="2" marL="914400" rtl="0" algn="l">
              <a:lnSpc>
                <a:spcPct val="120000"/>
              </a:lnSpc>
              <a:spcBef>
                <a:spcPts val="0"/>
              </a:spcBef>
              <a:spcAft>
                <a:spcPts val="0"/>
              </a:spcAft>
              <a:buClr>
                <a:srgbClr val="0D0D0D"/>
              </a:buClr>
              <a:buSzPts val="1200"/>
              <a:buFont typeface="Roboto"/>
              <a:buChar char="●"/>
            </a:pPr>
            <a:r>
              <a:rPr i="1" lang="en" sz="1450">
                <a:solidFill>
                  <a:srgbClr val="0D0D0D"/>
                </a:solidFill>
                <a:latin typeface="Times New Roman"/>
                <a:ea typeface="Times New Roman"/>
                <a:cs typeface="Times New Roman"/>
                <a:sym typeface="Times New Roman"/>
              </a:rPr>
              <a:t>O</a:t>
            </a:r>
            <a:r>
              <a:rPr lang="en" sz="1450">
                <a:solidFill>
                  <a:srgbClr val="0D0D0D"/>
                </a:solidFill>
                <a:latin typeface="Times New Roman"/>
                <a:ea typeface="Times New Roman"/>
                <a:cs typeface="Times New Roman"/>
                <a:sym typeface="Times New Roman"/>
              </a:rPr>
              <a:t>(</a:t>
            </a:r>
            <a:r>
              <a:rPr i="1" lang="en" sz="1450">
                <a:solidFill>
                  <a:srgbClr val="0D0D0D"/>
                </a:solidFill>
                <a:latin typeface="Times New Roman"/>
                <a:ea typeface="Times New Roman"/>
                <a:cs typeface="Times New Roman"/>
                <a:sym typeface="Times New Roman"/>
              </a:rPr>
              <a:t>E</a:t>
            </a:r>
            <a:r>
              <a:rPr lang="en" sz="1450">
                <a:solidFill>
                  <a:srgbClr val="0D0D0D"/>
                </a:solidFill>
                <a:latin typeface="Times New Roman"/>
                <a:ea typeface="Times New Roman"/>
                <a:cs typeface="Times New Roman"/>
                <a:sym typeface="Times New Roman"/>
              </a:rPr>
              <a:t>)</a:t>
            </a:r>
            <a:r>
              <a:rPr lang="en" sz="1200">
                <a:solidFill>
                  <a:srgbClr val="0D0D0D"/>
                </a:solidFill>
                <a:latin typeface="Roboto"/>
                <a:ea typeface="Roboto"/>
                <a:cs typeface="Roboto"/>
                <a:sym typeface="Roboto"/>
              </a:rPr>
              <a:t> where</a:t>
            </a:r>
            <a:endParaRPr sz="1200">
              <a:solidFill>
                <a:srgbClr val="0D0D0D"/>
              </a:solidFill>
              <a:latin typeface="Roboto"/>
              <a:ea typeface="Roboto"/>
              <a:cs typeface="Roboto"/>
              <a:sym typeface="Roboto"/>
            </a:endParaRPr>
          </a:p>
          <a:p>
            <a:pPr indent="-304800" lvl="2" marL="914400" rtl="0" algn="l">
              <a:lnSpc>
                <a:spcPct val="120000"/>
              </a:lnSpc>
              <a:spcBef>
                <a:spcPts val="0"/>
              </a:spcBef>
              <a:spcAft>
                <a:spcPts val="0"/>
              </a:spcAft>
              <a:buClr>
                <a:srgbClr val="0D0D0D"/>
              </a:buClr>
              <a:buSzPts val="1200"/>
              <a:buFont typeface="Roboto"/>
              <a:buChar char="●"/>
            </a:pPr>
            <a:r>
              <a:rPr lang="en" sz="1450">
                <a:solidFill>
                  <a:srgbClr val="0D0D0D"/>
                </a:solidFill>
                <a:latin typeface="Times New Roman"/>
                <a:ea typeface="Times New Roman"/>
                <a:cs typeface="Times New Roman"/>
                <a:sym typeface="Times New Roman"/>
              </a:rPr>
              <a:t>E</a:t>
            </a:r>
            <a:endParaRPr sz="1450">
              <a:solidFill>
                <a:srgbClr val="0D0D0D"/>
              </a:solidFill>
              <a:latin typeface="Times New Roman"/>
              <a:ea typeface="Times New Roman"/>
              <a:cs typeface="Times New Roman"/>
              <a:sym typeface="Times New Roman"/>
            </a:endParaRPr>
          </a:p>
          <a:p>
            <a:pPr indent="-304800" lvl="2" marL="914400" rtl="0" algn="l">
              <a:spcBef>
                <a:spcPts val="0"/>
              </a:spcBef>
              <a:spcAft>
                <a:spcPts val="0"/>
              </a:spcAft>
              <a:buClr>
                <a:srgbClr val="0D0D0D"/>
              </a:buClr>
              <a:buSzPts val="1200"/>
              <a:buFont typeface="Roboto"/>
              <a:buChar char="●"/>
            </a:pPr>
            <a:r>
              <a:rPr i="1" lang="en" sz="1450">
                <a:solidFill>
                  <a:srgbClr val="0D0D0D"/>
                </a:solidFill>
                <a:latin typeface="Times New Roman"/>
                <a:ea typeface="Times New Roman"/>
                <a:cs typeface="Times New Roman"/>
                <a:sym typeface="Times New Roman"/>
              </a:rPr>
              <a:t>E</a:t>
            </a:r>
            <a:r>
              <a:rPr lang="en" sz="1200">
                <a:solidFill>
                  <a:srgbClr val="0D0D0D"/>
                </a:solidFill>
                <a:latin typeface="Roboto"/>
                <a:ea typeface="Roboto"/>
                <a:cs typeface="Roboto"/>
                <a:sym typeface="Roboto"/>
              </a:rPr>
              <a:t> is the number of edges, since each edge is processed exactly once.</a:t>
            </a:r>
            <a:endParaRPr sz="1200">
              <a:solidFill>
                <a:srgbClr val="0D0D0D"/>
              </a:solidFill>
              <a:latin typeface="Roboto"/>
              <a:ea typeface="Roboto"/>
              <a:cs typeface="Roboto"/>
              <a:sym typeface="Roboto"/>
            </a:endParaRPr>
          </a:p>
          <a:p>
            <a:pPr indent="0" lvl="0" marL="137160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None/>
            </a:pPr>
            <a:r>
              <a:rPr b="1" lang="en" sz="1200">
                <a:solidFill>
                  <a:srgbClr val="0D0D0D"/>
                </a:solidFill>
                <a:latin typeface="Roboto"/>
                <a:ea typeface="Roboto"/>
                <a:cs typeface="Roboto"/>
                <a:sym typeface="Roboto"/>
              </a:rPr>
              <a:t>Approximation Ratio</a:t>
            </a:r>
            <a:endParaRPr b="1" sz="1200">
              <a:solidFill>
                <a:srgbClr val="0D0D0D"/>
              </a:solidFill>
              <a:latin typeface="Roboto"/>
              <a:ea typeface="Roboto"/>
              <a:cs typeface="Roboto"/>
              <a:sym typeface="Roboto"/>
            </a:endParaRPr>
          </a:p>
          <a:p>
            <a:pPr indent="0" lvl="0" marL="0" rtl="0" algn="l">
              <a:spcBef>
                <a:spcPts val="0"/>
              </a:spcBef>
              <a:spcAft>
                <a:spcPts val="0"/>
              </a:spcAft>
              <a:buNone/>
            </a:pPr>
            <a:r>
              <a:t/>
            </a:r>
            <a:endParaRPr b="1" sz="1200">
              <a:solidFill>
                <a:srgbClr val="0D0D0D"/>
              </a:solidFill>
              <a:latin typeface="Roboto"/>
              <a:ea typeface="Roboto"/>
              <a:cs typeface="Roboto"/>
              <a:sym typeface="Roboto"/>
            </a:endParaRPr>
          </a:p>
          <a:p>
            <a:pPr indent="0" lvl="0" marL="457200" rtl="0" algn="l">
              <a:spcBef>
                <a:spcPts val="0"/>
              </a:spcBef>
              <a:spcAft>
                <a:spcPts val="0"/>
              </a:spcAft>
              <a:buNone/>
            </a:pPr>
            <a:r>
              <a:rPr lang="en" sz="1200">
                <a:solidFill>
                  <a:srgbClr val="0D0D0D"/>
                </a:solidFill>
                <a:latin typeface="Roboto"/>
                <a:ea typeface="Roboto"/>
                <a:cs typeface="Roboto"/>
                <a:sym typeface="Roboto"/>
              </a:rPr>
              <a:t>Guarantees a 2-approximation ratio, where the size of the vertex cover found is at most twice the size of the minimum vertex cover.</a:t>
            </a:r>
            <a:endParaRPr sz="1200">
              <a:solidFill>
                <a:srgbClr val="0D0D0D"/>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66425" y="624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Approximation Techniques</a:t>
            </a:r>
            <a:endParaRPr/>
          </a:p>
        </p:txBody>
      </p:sp>
      <p:sp>
        <p:nvSpPr>
          <p:cNvPr id="157" name="Google Shape;157;p24"/>
          <p:cNvSpPr txBox="1"/>
          <p:nvPr>
            <p:ph idx="1" type="body"/>
          </p:nvPr>
        </p:nvSpPr>
        <p:spPr>
          <a:xfrm>
            <a:off x="164550" y="716900"/>
            <a:ext cx="8520600" cy="3302700"/>
          </a:xfrm>
          <a:prstGeom prst="rect">
            <a:avLst/>
          </a:prstGeom>
        </p:spPr>
        <p:txBody>
          <a:bodyPr anchorCtr="0" anchor="t" bIns="91425" lIns="91425" spcFirstLastPara="1" rIns="91425" wrap="square" tIns="91425">
            <a:normAutofit/>
          </a:bodyPr>
          <a:lstStyle/>
          <a:p>
            <a:pPr indent="0" lvl="0" marL="0" rtl="0" algn="just">
              <a:spcBef>
                <a:spcPts val="1600"/>
              </a:spcBef>
              <a:spcAft>
                <a:spcPts val="0"/>
              </a:spcAft>
              <a:buNone/>
            </a:pPr>
            <a:r>
              <a:rPr b="1" lang="en" sz="1400">
                <a:solidFill>
                  <a:srgbClr val="434343"/>
                </a:solidFill>
                <a:latin typeface="Arial"/>
                <a:ea typeface="Arial"/>
                <a:cs typeface="Arial"/>
                <a:sym typeface="Arial"/>
              </a:rPr>
              <a:t>Minimum Vertex Cover by Matchings Approximation Algorithm</a:t>
            </a:r>
            <a:endParaRPr b="1" sz="1200">
              <a:solidFill>
                <a:srgbClr val="0D0D0D"/>
              </a:solidFill>
              <a:latin typeface="Roboto"/>
              <a:ea typeface="Roboto"/>
              <a:cs typeface="Roboto"/>
              <a:sym typeface="Roboto"/>
            </a:endParaRPr>
          </a:p>
          <a:p>
            <a:pPr indent="0" lvl="0" marL="0" rtl="0" algn="l">
              <a:spcBef>
                <a:spcPts val="400"/>
              </a:spcBef>
              <a:spcAft>
                <a:spcPts val="0"/>
              </a:spcAft>
              <a:buNone/>
            </a:pPr>
            <a:r>
              <a:rPr lang="en" sz="1200">
                <a:solidFill>
                  <a:srgbClr val="0D0D0D"/>
                </a:solidFill>
                <a:latin typeface="Roboto"/>
                <a:ea typeface="Roboto"/>
                <a:cs typeface="Roboto"/>
                <a:sym typeface="Roboto"/>
              </a:rPr>
              <a:t>The Minimum Vertex Cover by Matchings algorithm is based on the concept that any maximal matching in a graph provides a 2-approximation of the minimum vertex cover. </a:t>
            </a:r>
            <a:br>
              <a:rPr lang="en" sz="1200">
                <a:solidFill>
                  <a:srgbClr val="0D0D0D"/>
                </a:solidFill>
                <a:latin typeface="Roboto"/>
                <a:ea typeface="Roboto"/>
                <a:cs typeface="Roboto"/>
                <a:sym typeface="Roboto"/>
              </a:rPr>
            </a:br>
            <a:r>
              <a:rPr lang="en" sz="1200">
                <a:solidFill>
                  <a:srgbClr val="0D0D0D"/>
                </a:solidFill>
                <a:latin typeface="Roboto"/>
                <a:ea typeface="Roboto"/>
                <a:cs typeface="Roboto"/>
                <a:sym typeface="Roboto"/>
              </a:rPr>
              <a:t>Algorithm Steps:</a:t>
            </a:r>
            <a:endParaRPr sz="1200">
              <a:solidFill>
                <a:srgbClr val="0D0D0D"/>
              </a:solidFill>
              <a:latin typeface="Roboto"/>
              <a:ea typeface="Roboto"/>
              <a:cs typeface="Roboto"/>
              <a:sym typeface="Roboto"/>
            </a:endParaRPr>
          </a:p>
          <a:p>
            <a:pPr indent="-304800" lvl="0" marL="457200" rtl="0" algn="l">
              <a:spcBef>
                <a:spcPts val="1500"/>
              </a:spcBef>
              <a:spcAft>
                <a:spcPts val="0"/>
              </a:spcAft>
              <a:buClr>
                <a:srgbClr val="0D0D0D"/>
              </a:buClr>
              <a:buSzPts val="1200"/>
              <a:buFont typeface="Roboto"/>
              <a:buAutoNum type="arabicPeriod"/>
            </a:pPr>
            <a:r>
              <a:rPr lang="en" sz="1200">
                <a:solidFill>
                  <a:srgbClr val="0D0D0D"/>
                </a:solidFill>
                <a:latin typeface="Roboto"/>
                <a:ea typeface="Roboto"/>
                <a:cs typeface="Roboto"/>
                <a:sym typeface="Roboto"/>
              </a:rPr>
              <a:t>Find a maximal matching in the graph.</a:t>
            </a:r>
            <a:endParaRPr sz="1200">
              <a:solidFill>
                <a:srgbClr val="0D0D0D"/>
              </a:solidFill>
              <a:latin typeface="Roboto"/>
              <a:ea typeface="Roboto"/>
              <a:cs typeface="Roboto"/>
              <a:sym typeface="Roboto"/>
            </a:endParaRPr>
          </a:p>
          <a:p>
            <a:pPr indent="-304800" lvl="0" marL="457200" rtl="0" algn="l">
              <a:spcBef>
                <a:spcPts val="0"/>
              </a:spcBef>
              <a:spcAft>
                <a:spcPts val="0"/>
              </a:spcAft>
              <a:buClr>
                <a:srgbClr val="0D0D0D"/>
              </a:buClr>
              <a:buSzPts val="1200"/>
              <a:buFont typeface="Roboto"/>
              <a:buAutoNum type="arabicPeriod"/>
            </a:pPr>
            <a:r>
              <a:rPr lang="en" sz="1200">
                <a:solidFill>
                  <a:srgbClr val="0D0D0D"/>
                </a:solidFill>
                <a:latin typeface="Roboto"/>
                <a:ea typeface="Roboto"/>
                <a:cs typeface="Roboto"/>
                <a:sym typeface="Roboto"/>
              </a:rPr>
              <a:t>Include both endpoints of each edge </a:t>
            </a:r>
            <a:br>
              <a:rPr lang="en" sz="1200">
                <a:solidFill>
                  <a:srgbClr val="0D0D0D"/>
                </a:solidFill>
                <a:latin typeface="Roboto"/>
                <a:ea typeface="Roboto"/>
                <a:cs typeface="Roboto"/>
                <a:sym typeface="Roboto"/>
              </a:rPr>
            </a:br>
            <a:r>
              <a:rPr lang="en" sz="1200">
                <a:solidFill>
                  <a:srgbClr val="0D0D0D"/>
                </a:solidFill>
                <a:latin typeface="Roboto"/>
                <a:ea typeface="Roboto"/>
                <a:cs typeface="Roboto"/>
                <a:sym typeface="Roboto"/>
              </a:rPr>
              <a:t>in the matching in the vertex cover.</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1500"/>
              </a:spcAft>
              <a:buNone/>
            </a:pPr>
            <a:r>
              <a:t/>
            </a:r>
            <a:endParaRPr sz="1200">
              <a:solidFill>
                <a:srgbClr val="0D0D0D"/>
              </a:solidFill>
              <a:latin typeface="Roboto"/>
              <a:ea typeface="Roboto"/>
              <a:cs typeface="Roboto"/>
              <a:sym typeface="Roboto"/>
            </a:endParaRPr>
          </a:p>
        </p:txBody>
      </p:sp>
      <p:pic>
        <p:nvPicPr>
          <p:cNvPr id="158" name="Google Shape;158;p24"/>
          <p:cNvPicPr preferRelativeResize="0"/>
          <p:nvPr/>
        </p:nvPicPr>
        <p:blipFill rotWithShape="1">
          <a:blip r:embed="rId3">
            <a:alphaModFix/>
          </a:blip>
          <a:srcRect b="0" l="0" r="0" t="0"/>
          <a:stretch/>
        </p:blipFill>
        <p:spPr>
          <a:xfrm>
            <a:off x="3497000" y="1727975"/>
            <a:ext cx="5281825" cy="3172825"/>
          </a:xfrm>
          <a:prstGeom prst="rect">
            <a:avLst/>
          </a:prstGeom>
          <a:noFill/>
          <a:ln cap="flat" cmpd="sng" w="25400">
            <a:solidFill>
              <a:srgbClr val="1155CC"/>
            </a:solidFill>
            <a:prstDash val="solid"/>
            <a:miter lim="8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66425" y="624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Approximation Techniques</a:t>
            </a:r>
            <a:endParaRPr/>
          </a:p>
        </p:txBody>
      </p:sp>
      <p:sp>
        <p:nvSpPr>
          <p:cNvPr id="164" name="Google Shape;164;p25"/>
          <p:cNvSpPr txBox="1"/>
          <p:nvPr>
            <p:ph idx="1" type="body"/>
          </p:nvPr>
        </p:nvSpPr>
        <p:spPr>
          <a:xfrm>
            <a:off x="164550" y="716900"/>
            <a:ext cx="8520600" cy="3302700"/>
          </a:xfrm>
          <a:prstGeom prst="rect">
            <a:avLst/>
          </a:prstGeom>
        </p:spPr>
        <p:txBody>
          <a:bodyPr anchorCtr="0" anchor="t" bIns="91425" lIns="91425" spcFirstLastPara="1" rIns="91425" wrap="square" tIns="91425">
            <a:normAutofit/>
          </a:bodyPr>
          <a:lstStyle/>
          <a:p>
            <a:pPr indent="0" lvl="0" marL="0" rtl="0" algn="l">
              <a:spcBef>
                <a:spcPts val="1600"/>
              </a:spcBef>
              <a:spcAft>
                <a:spcPts val="0"/>
              </a:spcAft>
              <a:buNone/>
            </a:pPr>
            <a:r>
              <a:rPr b="1" lang="en" sz="1400">
                <a:solidFill>
                  <a:srgbClr val="434343"/>
                </a:solidFill>
                <a:latin typeface="Arial"/>
                <a:ea typeface="Arial"/>
                <a:cs typeface="Arial"/>
                <a:sym typeface="Arial"/>
              </a:rPr>
              <a:t>Vertex Greedy Approximation Algorithm</a:t>
            </a:r>
            <a:endParaRPr b="1" sz="1200">
              <a:solidFill>
                <a:srgbClr val="0D0D0D"/>
              </a:solidFill>
              <a:latin typeface="Roboto"/>
              <a:ea typeface="Roboto"/>
              <a:cs typeface="Roboto"/>
              <a:sym typeface="Roboto"/>
            </a:endParaRPr>
          </a:p>
          <a:p>
            <a:pPr indent="0" lvl="0" marL="0" rtl="0" algn="l">
              <a:spcBef>
                <a:spcPts val="400"/>
              </a:spcBef>
              <a:spcAft>
                <a:spcPts val="0"/>
              </a:spcAft>
              <a:buNone/>
            </a:pPr>
            <a:r>
              <a:rPr lang="en" sz="1200">
                <a:solidFill>
                  <a:srgbClr val="0D0D0D"/>
                </a:solidFill>
                <a:latin typeface="Roboto"/>
                <a:ea typeface="Roboto"/>
                <a:cs typeface="Roboto"/>
                <a:sym typeface="Roboto"/>
              </a:rPr>
              <a:t>The Vertex Greedy Approximation Algorithm for Vertex Cover iteratively selects the vertex with the highest degree (i.e., the vertex connected to the most remaining edges). This vertex is added to the cover, and all its incident edges are removed from the graph. The process repeats until there are no edges left.</a:t>
            </a:r>
            <a:endParaRPr sz="1200">
              <a:solidFill>
                <a:srgbClr val="0D0D0D"/>
              </a:solidFill>
              <a:latin typeface="Roboto"/>
              <a:ea typeface="Roboto"/>
              <a:cs typeface="Roboto"/>
              <a:sym typeface="Roboto"/>
            </a:endParaRPr>
          </a:p>
          <a:p>
            <a:pPr indent="0" lvl="0" marL="0" rtl="0" algn="l">
              <a:spcBef>
                <a:spcPts val="1500"/>
              </a:spcBef>
              <a:spcAft>
                <a:spcPts val="0"/>
              </a:spcAft>
              <a:buNone/>
            </a:pPr>
            <a:r>
              <a:rPr lang="en" sz="1100">
                <a:solidFill>
                  <a:srgbClr val="000000"/>
                </a:solidFill>
                <a:latin typeface="Arial"/>
                <a:ea typeface="Arial"/>
                <a:cs typeface="Arial"/>
                <a:sym typeface="Arial"/>
              </a:rPr>
              <a:t>Algorithm Steps:</a:t>
            </a:r>
            <a:endParaRPr sz="1100">
              <a:solidFill>
                <a:srgbClr val="000000"/>
              </a:solidFill>
              <a:latin typeface="Arial"/>
              <a:ea typeface="Arial"/>
              <a:cs typeface="Arial"/>
              <a:sym typeface="Arial"/>
            </a:endParaRPr>
          </a:p>
          <a:p>
            <a:pPr indent="-304800" lvl="0" marL="457200" rtl="0" algn="l">
              <a:spcBef>
                <a:spcPts val="1500"/>
              </a:spcBef>
              <a:spcAft>
                <a:spcPts val="0"/>
              </a:spcAft>
              <a:buClr>
                <a:srgbClr val="0D0D0D"/>
              </a:buClr>
              <a:buSzPts val="1200"/>
              <a:buFont typeface="Roboto"/>
              <a:buAutoNum type="arabicPeriod"/>
            </a:pPr>
            <a:r>
              <a:rPr lang="en" sz="1100">
                <a:solidFill>
                  <a:srgbClr val="000000"/>
                </a:solidFill>
                <a:latin typeface="Arial"/>
                <a:ea typeface="Arial"/>
                <a:cs typeface="Arial"/>
                <a:sym typeface="Arial"/>
              </a:rPr>
              <a:t>While there are edges remaining, </a:t>
            </a:r>
            <a:endParaRPr sz="1100">
              <a:solidFill>
                <a:srgbClr val="000000"/>
              </a:solidFill>
              <a:latin typeface="Arial"/>
              <a:ea typeface="Arial"/>
              <a:cs typeface="Arial"/>
              <a:sym typeface="Arial"/>
            </a:endParaRPr>
          </a:p>
          <a:p>
            <a:pPr indent="0" lvl="0" marL="914400" rtl="0" algn="l">
              <a:spcBef>
                <a:spcPts val="0"/>
              </a:spcBef>
              <a:spcAft>
                <a:spcPts val="0"/>
              </a:spcAft>
              <a:buNone/>
            </a:pPr>
            <a:r>
              <a:rPr lang="en" sz="1100">
                <a:solidFill>
                  <a:srgbClr val="000000"/>
                </a:solidFill>
                <a:latin typeface="Arial"/>
                <a:ea typeface="Arial"/>
                <a:cs typeface="Arial"/>
                <a:sym typeface="Arial"/>
              </a:rPr>
              <a:t>pick the vertex with the highest degree.</a:t>
            </a:r>
            <a:endParaRPr sz="1100">
              <a:solidFill>
                <a:srgbClr val="000000"/>
              </a:solidFill>
              <a:latin typeface="Arial"/>
              <a:ea typeface="Arial"/>
              <a:cs typeface="Arial"/>
              <a:sym typeface="Arial"/>
            </a:endParaRPr>
          </a:p>
          <a:p>
            <a:pPr indent="-304800" lvl="0" marL="457200" rtl="0" algn="l">
              <a:spcBef>
                <a:spcPts val="0"/>
              </a:spcBef>
              <a:spcAft>
                <a:spcPts val="0"/>
              </a:spcAft>
              <a:buClr>
                <a:srgbClr val="0D0D0D"/>
              </a:buClr>
              <a:buSzPts val="1200"/>
              <a:buFont typeface="Roboto"/>
              <a:buAutoNum type="arabicPeriod"/>
            </a:pPr>
            <a:r>
              <a:rPr lang="en" sz="1100">
                <a:solidFill>
                  <a:srgbClr val="000000"/>
                </a:solidFill>
                <a:latin typeface="Arial"/>
                <a:ea typeface="Arial"/>
                <a:cs typeface="Arial"/>
                <a:sym typeface="Arial"/>
              </a:rPr>
              <a:t>Add this vertex to the vertex cover.</a:t>
            </a:r>
            <a:endParaRPr sz="1100">
              <a:solidFill>
                <a:srgbClr val="000000"/>
              </a:solidFill>
              <a:latin typeface="Arial"/>
              <a:ea typeface="Arial"/>
              <a:cs typeface="Arial"/>
              <a:sym typeface="Arial"/>
            </a:endParaRPr>
          </a:p>
          <a:p>
            <a:pPr indent="-304800" lvl="0" marL="457200" rtl="0" algn="l">
              <a:spcBef>
                <a:spcPts val="0"/>
              </a:spcBef>
              <a:spcAft>
                <a:spcPts val="0"/>
              </a:spcAft>
              <a:buClr>
                <a:srgbClr val="0D0D0D"/>
              </a:buClr>
              <a:buSzPts val="1200"/>
              <a:buFont typeface="Roboto"/>
              <a:buAutoNum type="arabicPeriod"/>
            </a:pPr>
            <a:r>
              <a:rPr lang="en" sz="1100">
                <a:solidFill>
                  <a:srgbClr val="000000"/>
                </a:solidFill>
                <a:latin typeface="Arial"/>
                <a:ea typeface="Arial"/>
                <a:cs typeface="Arial"/>
                <a:sym typeface="Arial"/>
              </a:rPr>
              <a:t>Remove all edges incident to this vertex.</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1500"/>
              </a:spcAft>
              <a:buNone/>
            </a:pPr>
            <a:r>
              <a:t/>
            </a:r>
            <a:endParaRPr sz="1200">
              <a:solidFill>
                <a:srgbClr val="0D0D0D"/>
              </a:solidFill>
              <a:latin typeface="Roboto"/>
              <a:ea typeface="Roboto"/>
              <a:cs typeface="Roboto"/>
              <a:sym typeface="Roboto"/>
            </a:endParaRPr>
          </a:p>
        </p:txBody>
      </p:sp>
      <p:pic>
        <p:nvPicPr>
          <p:cNvPr id="165" name="Google Shape;165;p25"/>
          <p:cNvPicPr preferRelativeResize="0"/>
          <p:nvPr/>
        </p:nvPicPr>
        <p:blipFill>
          <a:blip r:embed="rId3">
            <a:alphaModFix/>
          </a:blip>
          <a:stretch>
            <a:fillRect/>
          </a:stretch>
        </p:blipFill>
        <p:spPr>
          <a:xfrm>
            <a:off x="4196900" y="1747575"/>
            <a:ext cx="4599350" cy="3021050"/>
          </a:xfrm>
          <a:prstGeom prst="rect">
            <a:avLst/>
          </a:prstGeom>
          <a:noFill/>
          <a:ln cap="flat" cmpd="sng" w="25400">
            <a:solidFill>
              <a:srgbClr val="1155CC"/>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128325" y="64150"/>
            <a:ext cx="7132500" cy="53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r>
              <a:rPr lang="en"/>
              <a:t> Approximation vs Randomized</a:t>
            </a:r>
            <a:endParaRPr/>
          </a:p>
        </p:txBody>
      </p:sp>
      <p:graphicFrame>
        <p:nvGraphicFramePr>
          <p:cNvPr id="171" name="Google Shape;171;p26"/>
          <p:cNvGraphicFramePr/>
          <p:nvPr/>
        </p:nvGraphicFramePr>
        <p:xfrm>
          <a:off x="53900" y="684850"/>
          <a:ext cx="3000000" cy="3000000"/>
        </p:xfrm>
        <a:graphic>
          <a:graphicData uri="http://schemas.openxmlformats.org/drawingml/2006/table">
            <a:tbl>
              <a:tblPr>
                <a:noFill/>
                <a:tableStyleId>{B93B23BE-2000-4FAE-96F6-AC5E078D2FFC}</a:tableStyleId>
              </a:tblPr>
              <a:tblGrid>
                <a:gridCol w="2963050"/>
                <a:gridCol w="2963050"/>
                <a:gridCol w="3105000"/>
              </a:tblGrid>
              <a:tr h="563350">
                <a:tc>
                  <a:txBody>
                    <a:bodyPr/>
                    <a:lstStyle/>
                    <a:p>
                      <a:pPr indent="0" lvl="0" marL="0" rtl="0" algn="ctr">
                        <a:lnSpc>
                          <a:spcPct val="115000"/>
                        </a:lnSpc>
                        <a:spcBef>
                          <a:spcPts val="0"/>
                        </a:spcBef>
                        <a:spcAft>
                          <a:spcPts val="0"/>
                        </a:spcAft>
                        <a:buNone/>
                      </a:pPr>
                      <a:r>
                        <a:rPr b="1" lang="en" sz="1200">
                          <a:solidFill>
                            <a:srgbClr val="1F1F1F"/>
                          </a:solidFill>
                          <a:highlight>
                            <a:srgbClr val="FFFFFF"/>
                          </a:highlight>
                          <a:latin typeface="Times New Roman"/>
                          <a:ea typeface="Times New Roman"/>
                          <a:cs typeface="Times New Roman"/>
                          <a:sym typeface="Times New Roman"/>
                        </a:rPr>
                        <a:t>     </a:t>
                      </a:r>
                      <a:r>
                        <a:rPr b="1" lang="en" sz="1200">
                          <a:solidFill>
                            <a:srgbClr val="1F1F1F"/>
                          </a:solidFill>
                          <a:highlight>
                            <a:srgbClr val="FFFFFF"/>
                          </a:highlight>
                          <a:latin typeface="Times New Roman"/>
                          <a:ea typeface="Times New Roman"/>
                          <a:cs typeface="Times New Roman"/>
                          <a:sym typeface="Times New Roman"/>
                        </a:rPr>
                        <a:t>Aspects</a:t>
                      </a:r>
                      <a:endParaRPr b="1" sz="1200">
                        <a:solidFill>
                          <a:srgbClr val="1F1F1F"/>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lnSpc>
                          <a:spcPct val="115000"/>
                        </a:lnSpc>
                        <a:spcBef>
                          <a:spcPts val="0"/>
                        </a:spcBef>
                        <a:spcAft>
                          <a:spcPts val="0"/>
                        </a:spcAft>
                        <a:buNone/>
                      </a:pPr>
                      <a:r>
                        <a:rPr b="1" lang="en" sz="1200">
                          <a:solidFill>
                            <a:srgbClr val="1F1F1F"/>
                          </a:solidFill>
                          <a:highlight>
                            <a:srgbClr val="FFFFFF"/>
                          </a:highlight>
                          <a:latin typeface="Times New Roman"/>
                          <a:ea typeface="Times New Roman"/>
                          <a:cs typeface="Times New Roman"/>
                          <a:sym typeface="Times New Roman"/>
                        </a:rPr>
                        <a:t>  Randomized algorithms</a:t>
                      </a:r>
                      <a:endParaRPr b="1" sz="1200">
                        <a:solidFill>
                          <a:srgbClr val="1F1F1F"/>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lnSpc>
                          <a:spcPct val="115000"/>
                        </a:lnSpc>
                        <a:spcBef>
                          <a:spcPts val="0"/>
                        </a:spcBef>
                        <a:spcAft>
                          <a:spcPts val="0"/>
                        </a:spcAft>
                        <a:buNone/>
                      </a:pPr>
                      <a:r>
                        <a:rPr b="1" lang="en" sz="1200">
                          <a:solidFill>
                            <a:srgbClr val="1F1F1F"/>
                          </a:solidFill>
                          <a:highlight>
                            <a:srgbClr val="FFFFFF"/>
                          </a:highlight>
                          <a:latin typeface="Times New Roman"/>
                          <a:ea typeface="Times New Roman"/>
                          <a:cs typeface="Times New Roman"/>
                          <a:sym typeface="Times New Roman"/>
                        </a:rPr>
                        <a:t>Approximation algorithms</a:t>
                      </a:r>
                      <a:endParaRPr b="1" sz="1200">
                        <a:solidFill>
                          <a:srgbClr val="1F1F1F"/>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r h="730400">
                <a:tc>
                  <a:txBody>
                    <a:bodyPr/>
                    <a:lstStyle/>
                    <a:p>
                      <a:pPr indent="0" lvl="0" marL="0" rtl="0" algn="just">
                        <a:lnSpc>
                          <a:spcPct val="115000"/>
                        </a:lnSpc>
                        <a:spcBef>
                          <a:spcPts val="0"/>
                        </a:spcBef>
                        <a:spcAft>
                          <a:spcPts val="0"/>
                        </a:spcAft>
                        <a:buNone/>
                      </a:pPr>
                      <a:r>
                        <a:rPr b="1" lang="en" sz="1200">
                          <a:solidFill>
                            <a:srgbClr val="1F1F1F"/>
                          </a:solidFill>
                          <a:highlight>
                            <a:srgbClr val="FFFFFF"/>
                          </a:highlight>
                          <a:latin typeface="Times New Roman"/>
                          <a:ea typeface="Times New Roman"/>
                          <a:cs typeface="Times New Roman"/>
                          <a:sym typeface="Times New Roman"/>
                        </a:rPr>
                        <a:t>Guarantee</a:t>
                      </a:r>
                      <a:endParaRPr b="1" sz="1200">
                        <a:solidFill>
                          <a:srgbClr val="1F1F1F"/>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just">
                        <a:lnSpc>
                          <a:spcPct val="115000"/>
                        </a:lnSpc>
                        <a:spcBef>
                          <a:spcPts val="0"/>
                        </a:spcBef>
                        <a:spcAft>
                          <a:spcPts val="0"/>
                        </a:spcAft>
                        <a:buNone/>
                      </a:pPr>
                      <a:r>
                        <a:rPr lang="en" sz="1200">
                          <a:solidFill>
                            <a:srgbClr val="1F1F1F"/>
                          </a:solidFill>
                          <a:highlight>
                            <a:srgbClr val="FFFFFF"/>
                          </a:highlight>
                          <a:latin typeface="Times New Roman"/>
                          <a:ea typeface="Times New Roman"/>
                          <a:cs typeface="Times New Roman"/>
                          <a:sym typeface="Times New Roman"/>
                        </a:rPr>
                        <a:t>Do not guarantee to find the optimal vertex cover</a:t>
                      </a:r>
                      <a:endParaRPr/>
                    </a:p>
                  </a:txBody>
                  <a:tcPr marT="91425" marB="91425" marR="91425" marL="91425"/>
                </a:tc>
                <a:tc>
                  <a:txBody>
                    <a:bodyPr/>
                    <a:lstStyle/>
                    <a:p>
                      <a:pPr indent="0" lvl="0" marL="0" rtl="0" algn="just">
                        <a:lnSpc>
                          <a:spcPct val="115000"/>
                        </a:lnSpc>
                        <a:spcBef>
                          <a:spcPts val="0"/>
                        </a:spcBef>
                        <a:spcAft>
                          <a:spcPts val="0"/>
                        </a:spcAft>
                        <a:buNone/>
                      </a:pPr>
                      <a:r>
                        <a:rPr lang="en" sz="1200">
                          <a:solidFill>
                            <a:srgbClr val="1F1F1F"/>
                          </a:solidFill>
                          <a:highlight>
                            <a:srgbClr val="FFFFFF"/>
                          </a:highlight>
                          <a:latin typeface="Times New Roman"/>
                          <a:ea typeface="Times New Roman"/>
                          <a:cs typeface="Times New Roman"/>
                          <a:sym typeface="Times New Roman"/>
                        </a:rPr>
                        <a:t>Guarantee to find a vertex cover that is at most some factor larger than the optimal vertex cover</a:t>
                      </a:r>
                      <a:endParaRPr/>
                    </a:p>
                  </a:txBody>
                  <a:tcPr marT="91425" marB="91425" marR="91425" marL="91425"/>
                </a:tc>
              </a:tr>
              <a:tr h="409650">
                <a:tc>
                  <a:txBody>
                    <a:bodyPr/>
                    <a:lstStyle/>
                    <a:p>
                      <a:pPr indent="0" lvl="0" marL="0" rtl="0" algn="just">
                        <a:lnSpc>
                          <a:spcPct val="115000"/>
                        </a:lnSpc>
                        <a:spcBef>
                          <a:spcPts val="0"/>
                        </a:spcBef>
                        <a:spcAft>
                          <a:spcPts val="0"/>
                        </a:spcAft>
                        <a:buNone/>
                      </a:pPr>
                      <a:r>
                        <a:rPr b="1" lang="en" sz="1200">
                          <a:solidFill>
                            <a:srgbClr val="1F1F1F"/>
                          </a:solidFill>
                          <a:highlight>
                            <a:srgbClr val="FFFFFF"/>
                          </a:highlight>
                          <a:latin typeface="Times New Roman"/>
                          <a:ea typeface="Times New Roman"/>
                          <a:cs typeface="Times New Roman"/>
                          <a:sym typeface="Times New Roman"/>
                        </a:rPr>
                        <a:t>Efficiency</a:t>
                      </a:r>
                      <a:endParaRPr/>
                    </a:p>
                  </a:txBody>
                  <a:tcPr marT="91425" marB="91425" marR="91425" marL="91425"/>
                </a:tc>
                <a:tc>
                  <a:txBody>
                    <a:bodyPr/>
                    <a:lstStyle/>
                    <a:p>
                      <a:pPr indent="0" lvl="0" marL="0" rtl="0" algn="just">
                        <a:lnSpc>
                          <a:spcPct val="115000"/>
                        </a:lnSpc>
                        <a:spcBef>
                          <a:spcPts val="0"/>
                        </a:spcBef>
                        <a:spcAft>
                          <a:spcPts val="0"/>
                        </a:spcAft>
                        <a:buNone/>
                      </a:pPr>
                      <a:r>
                        <a:rPr lang="en" sz="1200">
                          <a:solidFill>
                            <a:srgbClr val="1F1F1F"/>
                          </a:solidFill>
                          <a:highlight>
                            <a:srgbClr val="FFFFFF"/>
                          </a:highlight>
                          <a:latin typeface="Times New Roman"/>
                          <a:ea typeface="Times New Roman"/>
                          <a:cs typeface="Times New Roman"/>
                          <a:sym typeface="Times New Roman"/>
                        </a:rPr>
                        <a:t>Typically very efficient</a:t>
                      </a:r>
                      <a:endParaRPr/>
                    </a:p>
                  </a:txBody>
                  <a:tcPr marT="91425" marB="91425" marR="91425" marL="91425"/>
                </a:tc>
                <a:tc>
                  <a:txBody>
                    <a:bodyPr/>
                    <a:lstStyle/>
                    <a:p>
                      <a:pPr indent="0" lvl="0" marL="0" rtl="0" algn="just">
                        <a:lnSpc>
                          <a:spcPct val="115000"/>
                        </a:lnSpc>
                        <a:spcBef>
                          <a:spcPts val="0"/>
                        </a:spcBef>
                        <a:spcAft>
                          <a:spcPts val="0"/>
                        </a:spcAft>
                        <a:buNone/>
                      </a:pPr>
                      <a:r>
                        <a:rPr lang="en" sz="1200">
                          <a:solidFill>
                            <a:srgbClr val="1F1F1F"/>
                          </a:solidFill>
                          <a:highlight>
                            <a:srgbClr val="FFFFFF"/>
                          </a:highlight>
                          <a:latin typeface="Times New Roman"/>
                          <a:ea typeface="Times New Roman"/>
                          <a:cs typeface="Times New Roman"/>
                          <a:sym typeface="Times New Roman"/>
                        </a:rPr>
                        <a:t>May be slower than randomized algorithms</a:t>
                      </a:r>
                      <a:endParaRPr/>
                    </a:p>
                  </a:txBody>
                  <a:tcPr marT="91425" marB="91425" marR="91425" marL="91425"/>
                </a:tc>
              </a:tr>
              <a:tr h="535050">
                <a:tc>
                  <a:txBody>
                    <a:bodyPr/>
                    <a:lstStyle/>
                    <a:p>
                      <a:pPr indent="0" lvl="0" marL="0" rtl="0" algn="just">
                        <a:lnSpc>
                          <a:spcPct val="115000"/>
                        </a:lnSpc>
                        <a:spcBef>
                          <a:spcPts val="0"/>
                        </a:spcBef>
                        <a:spcAft>
                          <a:spcPts val="0"/>
                        </a:spcAft>
                        <a:buNone/>
                      </a:pPr>
                      <a:r>
                        <a:rPr b="1" lang="en" sz="1200">
                          <a:solidFill>
                            <a:srgbClr val="1F1F1F"/>
                          </a:solidFill>
                          <a:highlight>
                            <a:srgbClr val="FFFFFF"/>
                          </a:highlight>
                          <a:latin typeface="Times New Roman"/>
                          <a:ea typeface="Times New Roman"/>
                          <a:cs typeface="Times New Roman"/>
                          <a:sym typeface="Times New Roman"/>
                        </a:rPr>
                        <a:t>Use of randomness</a:t>
                      </a:r>
                      <a:endParaRPr/>
                    </a:p>
                  </a:txBody>
                  <a:tcPr marT="91425" marB="91425" marR="91425" marL="91425"/>
                </a:tc>
                <a:tc>
                  <a:txBody>
                    <a:bodyPr/>
                    <a:lstStyle/>
                    <a:p>
                      <a:pPr indent="0" lvl="0" marL="0" rtl="0" algn="just">
                        <a:lnSpc>
                          <a:spcPct val="115000"/>
                        </a:lnSpc>
                        <a:spcBef>
                          <a:spcPts val="0"/>
                        </a:spcBef>
                        <a:spcAft>
                          <a:spcPts val="0"/>
                        </a:spcAft>
                        <a:buNone/>
                      </a:pPr>
                      <a:r>
                        <a:rPr lang="en" sz="1200">
                          <a:solidFill>
                            <a:srgbClr val="1F1F1F"/>
                          </a:solidFill>
                          <a:highlight>
                            <a:srgbClr val="FFFFFF"/>
                          </a:highlight>
                          <a:latin typeface="Times New Roman"/>
                          <a:ea typeface="Times New Roman"/>
                          <a:cs typeface="Times New Roman"/>
                          <a:sym typeface="Times New Roman"/>
                        </a:rPr>
                        <a:t>Use randomness to generate and improve vertex covers</a:t>
                      </a:r>
                      <a:endParaRPr/>
                    </a:p>
                  </a:txBody>
                  <a:tcPr marT="91425" marB="91425" marR="91425" marL="91425"/>
                </a:tc>
                <a:tc>
                  <a:txBody>
                    <a:bodyPr/>
                    <a:lstStyle/>
                    <a:p>
                      <a:pPr indent="0" lvl="0" marL="0" rtl="0" algn="just">
                        <a:lnSpc>
                          <a:spcPct val="115000"/>
                        </a:lnSpc>
                        <a:spcBef>
                          <a:spcPts val="0"/>
                        </a:spcBef>
                        <a:spcAft>
                          <a:spcPts val="0"/>
                        </a:spcAft>
                        <a:buNone/>
                      </a:pPr>
                      <a:r>
                        <a:rPr lang="en" sz="1200">
                          <a:solidFill>
                            <a:srgbClr val="1F1F1F"/>
                          </a:solidFill>
                          <a:highlight>
                            <a:srgbClr val="FFFFFF"/>
                          </a:highlight>
                          <a:latin typeface="Times New Roman"/>
                          <a:ea typeface="Times New Roman"/>
                          <a:cs typeface="Times New Roman"/>
                          <a:sym typeface="Times New Roman"/>
                        </a:rPr>
                        <a:t>Do not use randomness</a:t>
                      </a:r>
                      <a:endParaRPr/>
                    </a:p>
                  </a:txBody>
                  <a:tcPr marT="91425" marB="91425" marR="91425" marL="91425"/>
                </a:tc>
              </a:tr>
              <a:tr h="758700">
                <a:tc>
                  <a:txBody>
                    <a:bodyPr/>
                    <a:lstStyle/>
                    <a:p>
                      <a:pPr indent="0" lvl="0" marL="0" rtl="0" algn="just">
                        <a:lnSpc>
                          <a:spcPct val="115000"/>
                        </a:lnSpc>
                        <a:spcBef>
                          <a:spcPts val="0"/>
                        </a:spcBef>
                        <a:spcAft>
                          <a:spcPts val="0"/>
                        </a:spcAft>
                        <a:buNone/>
                      </a:pPr>
                      <a:r>
                        <a:rPr b="1" lang="en" sz="1200">
                          <a:solidFill>
                            <a:srgbClr val="1F1F1F"/>
                          </a:solidFill>
                          <a:highlight>
                            <a:srgbClr val="FFFFFF"/>
                          </a:highlight>
                          <a:latin typeface="Times New Roman"/>
                          <a:ea typeface="Times New Roman"/>
                          <a:cs typeface="Times New Roman"/>
                          <a:sym typeface="Times New Roman"/>
                        </a:rPr>
                        <a:t>Use cases</a:t>
                      </a:r>
                      <a:endParaRPr/>
                    </a:p>
                  </a:txBody>
                  <a:tcPr marT="91425" marB="91425" marR="91425" marL="91425"/>
                </a:tc>
                <a:tc>
                  <a:txBody>
                    <a:bodyPr/>
                    <a:lstStyle/>
                    <a:p>
                      <a:pPr indent="0" lvl="0" marL="0" rtl="0" algn="just">
                        <a:lnSpc>
                          <a:spcPct val="115000"/>
                        </a:lnSpc>
                        <a:spcBef>
                          <a:spcPts val="0"/>
                        </a:spcBef>
                        <a:spcAft>
                          <a:spcPts val="0"/>
                        </a:spcAft>
                        <a:buNone/>
                      </a:pPr>
                      <a:r>
                        <a:rPr lang="en" sz="1200">
                          <a:solidFill>
                            <a:srgbClr val="1F1F1F"/>
                          </a:solidFill>
                          <a:highlight>
                            <a:srgbClr val="FFFFFF"/>
                          </a:highlight>
                          <a:latin typeface="Times New Roman"/>
                          <a:ea typeface="Times New Roman"/>
                          <a:cs typeface="Times New Roman"/>
                          <a:sym typeface="Times New Roman"/>
                        </a:rPr>
                        <a:t>Network routing, Resource scheduling, Load balancing</a:t>
                      </a:r>
                      <a:br>
                        <a:rPr lang="en" sz="1200">
                          <a:solidFill>
                            <a:srgbClr val="1F1F1F"/>
                          </a:solidFill>
                          <a:highlight>
                            <a:srgbClr val="FFFFFF"/>
                          </a:highlight>
                          <a:latin typeface="Times New Roman"/>
                          <a:ea typeface="Times New Roman"/>
                          <a:cs typeface="Times New Roman"/>
                          <a:sym typeface="Times New Roman"/>
                        </a:rPr>
                      </a:br>
                      <a:r>
                        <a:rPr lang="en" sz="1200">
                          <a:solidFill>
                            <a:srgbClr val="1F1F1F"/>
                          </a:solidFill>
                          <a:highlight>
                            <a:srgbClr val="FFFFFF"/>
                          </a:highlight>
                          <a:latin typeface="Times New Roman"/>
                          <a:ea typeface="Times New Roman"/>
                          <a:cs typeface="Times New Roman"/>
                          <a:sym typeface="Times New Roman"/>
                        </a:rPr>
                        <a:t>(Google Maps, Netflix CDN)</a:t>
                      </a:r>
                      <a:endParaRPr/>
                    </a:p>
                  </a:txBody>
                  <a:tcPr marT="91425" marB="91425" marR="91425" marL="91425"/>
                </a:tc>
                <a:tc>
                  <a:txBody>
                    <a:bodyPr/>
                    <a:lstStyle/>
                    <a:p>
                      <a:pPr indent="0" lvl="0" marL="0" rtl="0" algn="just">
                        <a:lnSpc>
                          <a:spcPct val="115000"/>
                        </a:lnSpc>
                        <a:spcBef>
                          <a:spcPts val="0"/>
                        </a:spcBef>
                        <a:spcAft>
                          <a:spcPts val="0"/>
                        </a:spcAft>
                        <a:buNone/>
                      </a:pPr>
                      <a:r>
                        <a:rPr lang="en" sz="1200">
                          <a:solidFill>
                            <a:srgbClr val="1F1F1F"/>
                          </a:solidFill>
                          <a:highlight>
                            <a:srgbClr val="FFFFFF"/>
                          </a:highlight>
                          <a:latin typeface="Times New Roman"/>
                          <a:ea typeface="Times New Roman"/>
                          <a:cs typeface="Times New Roman"/>
                          <a:sym typeface="Times New Roman"/>
                        </a:rPr>
                        <a:t>Circuit Design, Network Design, Task Scheduling</a:t>
                      </a:r>
                      <a:br>
                        <a:rPr lang="en" sz="1200">
                          <a:solidFill>
                            <a:srgbClr val="1F1F1F"/>
                          </a:solidFill>
                          <a:highlight>
                            <a:srgbClr val="FFFFFF"/>
                          </a:highlight>
                          <a:latin typeface="Times New Roman"/>
                          <a:ea typeface="Times New Roman"/>
                          <a:cs typeface="Times New Roman"/>
                          <a:sym typeface="Times New Roman"/>
                        </a:rPr>
                      </a:br>
                      <a:endParaRPr/>
                    </a:p>
                  </a:txBody>
                  <a:tcPr marT="91425" marB="91425" marR="91425" marL="91425"/>
                </a:tc>
              </a:tr>
              <a:tr h="1121100">
                <a:tc>
                  <a:txBody>
                    <a:bodyPr/>
                    <a:lstStyle/>
                    <a:p>
                      <a:pPr indent="0" lvl="0" marL="0" rtl="0" algn="just">
                        <a:lnSpc>
                          <a:spcPct val="115000"/>
                        </a:lnSpc>
                        <a:spcBef>
                          <a:spcPts val="0"/>
                        </a:spcBef>
                        <a:spcAft>
                          <a:spcPts val="0"/>
                        </a:spcAft>
                        <a:buNone/>
                      </a:pPr>
                      <a:r>
                        <a:rPr b="1" lang="en" sz="1200">
                          <a:solidFill>
                            <a:srgbClr val="0D0D0D"/>
                          </a:solidFill>
                          <a:highlight>
                            <a:srgbClr val="FFFFFF"/>
                          </a:highlight>
                          <a:latin typeface="Times New Roman"/>
                          <a:ea typeface="Times New Roman"/>
                          <a:cs typeface="Times New Roman"/>
                          <a:sym typeface="Times New Roman"/>
                        </a:rPr>
                        <a:t>Application-Specific Considerations</a:t>
                      </a:r>
                      <a:endParaRPr/>
                    </a:p>
                  </a:txBody>
                  <a:tcPr marT="91425" marB="91425" marR="91425" marL="91425"/>
                </a:tc>
                <a:tc>
                  <a:txBody>
                    <a:bodyPr/>
                    <a:lstStyle/>
                    <a:p>
                      <a:pPr indent="0" lvl="0" marL="0" rtl="0" algn="just">
                        <a:lnSpc>
                          <a:spcPct val="115000"/>
                        </a:lnSpc>
                        <a:spcBef>
                          <a:spcPts val="0"/>
                        </a:spcBef>
                        <a:spcAft>
                          <a:spcPts val="0"/>
                        </a:spcAft>
                        <a:buNone/>
                      </a:pPr>
                      <a:r>
                        <a:rPr lang="en" sz="1200">
                          <a:solidFill>
                            <a:srgbClr val="0D0D0D"/>
                          </a:solidFill>
                          <a:highlight>
                            <a:srgbClr val="FFFFFF"/>
                          </a:highlight>
                          <a:latin typeface="Times New Roman"/>
                          <a:ea typeface="Times New Roman"/>
                          <a:cs typeface="Times New Roman"/>
                          <a:sym typeface="Times New Roman"/>
                        </a:rPr>
                        <a:t>Dependent on specific requirements, constraints, and intricacies of the domain, such as data complexity, computational resources, real-time processing needs, and the level of tolerance for approximation. </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15000"/>
                        </a:lnSpc>
                        <a:spcBef>
                          <a:spcPts val="0"/>
                        </a:spcBef>
                        <a:spcAft>
                          <a:spcPts val="0"/>
                        </a:spcAft>
                        <a:buNone/>
                      </a:pPr>
                      <a:r>
                        <a:rPr lang="en" sz="1200">
                          <a:solidFill>
                            <a:srgbClr val="0D0D0D"/>
                          </a:solidFill>
                          <a:highlight>
                            <a:srgbClr val="FFFFFF"/>
                          </a:highlight>
                          <a:latin typeface="Times New Roman"/>
                          <a:ea typeface="Times New Roman"/>
                          <a:cs typeface="Times New Roman"/>
                          <a:sym typeface="Times New Roman"/>
                        </a:rPr>
                        <a:t>Depends on factors such as real-time performance requirements, resource constraints, or the nature of the problem being solved</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a:t>
            </a:r>
            <a:endParaRPr/>
          </a:p>
        </p:txBody>
      </p:sp>
      <p:sp>
        <p:nvSpPr>
          <p:cNvPr id="177" name="Google Shape;177;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b="1" sz="3190">
              <a:latin typeface="Times New Roman"/>
              <a:ea typeface="Times New Roman"/>
              <a:cs typeface="Times New Roman"/>
              <a:sym typeface="Times New Roman"/>
            </a:endParaRPr>
          </a:p>
          <a:p>
            <a:pPr indent="-328185" lvl="0" marL="457200" rtl="0" algn="l">
              <a:spcBef>
                <a:spcPts val="1200"/>
              </a:spcBef>
              <a:spcAft>
                <a:spcPts val="0"/>
              </a:spcAft>
              <a:buSzPct val="100000"/>
              <a:buChar char="●"/>
            </a:pPr>
            <a:r>
              <a:rPr b="1" lang="en" sz="6273">
                <a:solidFill>
                  <a:srgbClr val="0D0D0D"/>
                </a:solidFill>
                <a:latin typeface="Arial"/>
                <a:ea typeface="Arial"/>
                <a:cs typeface="Arial"/>
                <a:sym typeface="Arial"/>
              </a:rPr>
              <a:t>Network Optimization</a:t>
            </a:r>
            <a:r>
              <a:rPr lang="en" sz="6273">
                <a:latin typeface="Arial"/>
                <a:ea typeface="Arial"/>
                <a:cs typeface="Arial"/>
                <a:sym typeface="Arial"/>
              </a:rPr>
              <a:t> </a:t>
            </a:r>
            <a:r>
              <a:rPr lang="en" sz="6273">
                <a:solidFill>
                  <a:srgbClr val="000000"/>
                </a:solidFill>
                <a:latin typeface="Arial"/>
                <a:ea typeface="Arial"/>
                <a:cs typeface="Arial"/>
                <a:sym typeface="Arial"/>
              </a:rPr>
              <a:t>by reducing the number of hubs by 20% significantly cutting the costs while maintaining the network integrity and performance.</a:t>
            </a:r>
            <a:endParaRPr sz="6273">
              <a:solidFill>
                <a:srgbClr val="000000"/>
              </a:solidFill>
              <a:latin typeface="Arial"/>
              <a:ea typeface="Arial"/>
              <a:cs typeface="Arial"/>
              <a:sym typeface="Arial"/>
            </a:endParaRPr>
          </a:p>
          <a:p>
            <a:pPr indent="0" lvl="0" marL="0" rtl="0" algn="l">
              <a:spcBef>
                <a:spcPts val="1200"/>
              </a:spcBef>
              <a:spcAft>
                <a:spcPts val="0"/>
              </a:spcAft>
              <a:buNone/>
            </a:pPr>
            <a:r>
              <a:t/>
            </a:r>
            <a:endParaRPr sz="6273">
              <a:solidFill>
                <a:srgbClr val="000000"/>
              </a:solidFill>
              <a:latin typeface="Arial"/>
              <a:ea typeface="Arial"/>
              <a:cs typeface="Arial"/>
              <a:sym typeface="Arial"/>
            </a:endParaRPr>
          </a:p>
          <a:p>
            <a:pPr indent="-328185" lvl="0" marL="457200" rtl="0" algn="just">
              <a:lnSpc>
                <a:spcPct val="150000"/>
              </a:lnSpc>
              <a:spcBef>
                <a:spcPts val="1200"/>
              </a:spcBef>
              <a:spcAft>
                <a:spcPts val="0"/>
              </a:spcAft>
              <a:buClr>
                <a:srgbClr val="434343"/>
              </a:buClr>
              <a:buSzPct val="100000"/>
              <a:buChar char="●"/>
            </a:pPr>
            <a:r>
              <a:rPr b="1" lang="en" sz="6273">
                <a:solidFill>
                  <a:srgbClr val="0D0D0D"/>
                </a:solidFill>
                <a:latin typeface="Arial"/>
                <a:ea typeface="Arial"/>
                <a:cs typeface="Arial"/>
                <a:sym typeface="Arial"/>
              </a:rPr>
              <a:t>Bioinformatics Research,</a:t>
            </a:r>
            <a:r>
              <a:rPr b="1" lang="en" sz="6273">
                <a:solidFill>
                  <a:srgbClr val="434343"/>
                </a:solidFill>
                <a:latin typeface="Arial"/>
                <a:ea typeface="Arial"/>
                <a:cs typeface="Arial"/>
                <a:sym typeface="Arial"/>
              </a:rPr>
              <a:t> </a:t>
            </a:r>
            <a:r>
              <a:rPr lang="en" sz="6273">
                <a:solidFill>
                  <a:srgbClr val="000000"/>
                </a:solidFill>
                <a:latin typeface="Arial"/>
                <a:ea typeface="Arial"/>
                <a:cs typeface="Arial"/>
                <a:sym typeface="Arial"/>
              </a:rPr>
              <a:t>randomized vertex cover algorithm swiftly identifies potential drug targets in protein interaction networks, notably in cancer pathways, offering accelerated insights for disease treatment. Its efficiency and scalability highlight its pivotal role in advancing biomedical research.</a:t>
            </a:r>
            <a:endParaRPr sz="6273">
              <a:solidFill>
                <a:srgbClr val="000000"/>
              </a:solidFill>
              <a:latin typeface="Arial"/>
              <a:ea typeface="Arial"/>
              <a:cs typeface="Arial"/>
              <a:sym typeface="Arial"/>
            </a:endParaRPr>
          </a:p>
          <a:p>
            <a:pPr indent="0" lvl="0" marL="457200" rtl="0" algn="just">
              <a:lnSpc>
                <a:spcPct val="150000"/>
              </a:lnSpc>
              <a:spcBef>
                <a:spcPts val="0"/>
              </a:spcBef>
              <a:spcAft>
                <a:spcPts val="0"/>
              </a:spcAft>
              <a:buNone/>
            </a:pPr>
            <a:r>
              <a:t/>
            </a:r>
            <a:endParaRPr b="1" sz="3190">
              <a:solidFill>
                <a:srgbClr val="434343"/>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b="1">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Recent</a:t>
            </a:r>
            <a:r>
              <a:rPr lang="en"/>
              <a:t> Advancement </a:t>
            </a:r>
            <a:endParaRPr/>
          </a:p>
        </p:txBody>
      </p:sp>
      <p:sp>
        <p:nvSpPr>
          <p:cNvPr id="183" name="Google Shape;183;p28"/>
          <p:cNvSpPr txBox="1"/>
          <p:nvPr>
            <p:ph idx="1" type="body"/>
          </p:nvPr>
        </p:nvSpPr>
        <p:spPr>
          <a:xfrm>
            <a:off x="311700" y="1266325"/>
            <a:ext cx="8520600" cy="3591300"/>
          </a:xfrm>
          <a:prstGeom prst="rect">
            <a:avLst/>
          </a:prstGeom>
        </p:spPr>
        <p:txBody>
          <a:bodyPr anchorCtr="0" anchor="t" bIns="91425" lIns="91425" spcFirstLastPara="1" rIns="91425" wrap="square" tIns="91425">
            <a:noAutofit/>
          </a:bodyPr>
          <a:lstStyle/>
          <a:p>
            <a:pPr indent="-295275" lvl="0" marL="457200" rtl="0" algn="l">
              <a:lnSpc>
                <a:spcPct val="105000"/>
              </a:lnSpc>
              <a:spcBef>
                <a:spcPts val="120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Improved Approximation Ratios</a:t>
            </a:r>
            <a:r>
              <a:rPr lang="en" sz="1050">
                <a:solidFill>
                  <a:srgbClr val="000000"/>
                </a:solidFill>
                <a:latin typeface="Arial"/>
                <a:ea typeface="Arial"/>
                <a:cs typeface="Arial"/>
                <a:sym typeface="Arial"/>
              </a:rPr>
              <a:t>: Researchers continually strive to improve the approximation ratios of algorithms for the Vertex Cover problem. Recent advancements may focus on achieving tighter bounds on the approximation ratio, either through algorithmic improvements or by refining the analysis of existing algorithms.</a:t>
            </a:r>
            <a:endParaRPr sz="1050">
              <a:solidFill>
                <a:srgbClr val="000000"/>
              </a:solidFill>
              <a:latin typeface="Arial"/>
              <a:ea typeface="Arial"/>
              <a:cs typeface="Arial"/>
              <a:sym typeface="Arial"/>
            </a:endParaRPr>
          </a:p>
          <a:p>
            <a:pPr indent="-295275" lvl="0" marL="457200" rtl="0" algn="l">
              <a:lnSpc>
                <a:spcPct val="105000"/>
              </a:lnSpc>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Kernelization Techniques</a:t>
            </a:r>
            <a:r>
              <a:rPr lang="en" sz="1050">
                <a:solidFill>
                  <a:srgbClr val="000000"/>
                </a:solidFill>
                <a:latin typeface="Arial"/>
                <a:ea typeface="Arial"/>
                <a:cs typeface="Arial"/>
                <a:sym typeface="Arial"/>
              </a:rPr>
              <a:t>: Kernelization aims to reduce the size of the input graph while preserving the solution to the Vertex Cover problem. Recent research may have introduced novel kernelization techniques that efficiently identify and eliminate redundant vertices and edges, leading to smaller problem instances that can be solved more quickly.</a:t>
            </a:r>
            <a:endParaRPr sz="1050">
              <a:solidFill>
                <a:srgbClr val="000000"/>
              </a:solidFill>
              <a:latin typeface="Arial"/>
              <a:ea typeface="Arial"/>
              <a:cs typeface="Arial"/>
              <a:sym typeface="Arial"/>
            </a:endParaRPr>
          </a:p>
          <a:p>
            <a:pPr indent="-295275" lvl="0" marL="457200" rtl="0" algn="l">
              <a:lnSpc>
                <a:spcPct val="105000"/>
              </a:lnSpc>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Parameterized Algorithms</a:t>
            </a:r>
            <a:r>
              <a:rPr lang="en" sz="1050">
                <a:solidFill>
                  <a:srgbClr val="000000"/>
                </a:solidFill>
                <a:latin typeface="Arial"/>
                <a:ea typeface="Arial"/>
                <a:cs typeface="Arial"/>
                <a:sym typeface="Arial"/>
              </a:rPr>
              <a:t>: Parameterized algorithms target specific structural parameters of the input graph to achieve efficient solutions. Recent advancements may involve the development of new parameterized algorithms for the Vertex Cover problem with improved runtime performance and approximation guarantees.</a:t>
            </a:r>
            <a:endParaRPr sz="1050">
              <a:solidFill>
                <a:srgbClr val="000000"/>
              </a:solidFill>
              <a:latin typeface="Arial"/>
              <a:ea typeface="Arial"/>
              <a:cs typeface="Arial"/>
              <a:sym typeface="Arial"/>
            </a:endParaRPr>
          </a:p>
          <a:p>
            <a:pPr indent="-295275" lvl="0" marL="457200" rtl="0" algn="l">
              <a:lnSpc>
                <a:spcPct val="105000"/>
              </a:lnSpc>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Hybrid Approaches</a:t>
            </a:r>
            <a:r>
              <a:rPr lang="en" sz="1050">
                <a:solidFill>
                  <a:srgbClr val="000000"/>
                </a:solidFill>
                <a:latin typeface="Arial"/>
                <a:ea typeface="Arial"/>
                <a:cs typeface="Arial"/>
                <a:sym typeface="Arial"/>
              </a:rPr>
              <a:t>: Hybrid algorithms combine elements of different algorithmic techniques, such as randomized algorithms, approximation algorithms, and heuristic methods, to achieve better overall performance. Recent advancements may focus on the design and analysis of hybrid algorithms tailored specifically for the Vertex Cover problem.</a:t>
            </a:r>
            <a:endParaRPr sz="1050">
              <a:solidFill>
                <a:srgbClr val="000000"/>
              </a:solidFill>
              <a:latin typeface="Arial"/>
              <a:ea typeface="Arial"/>
              <a:cs typeface="Arial"/>
              <a:sym typeface="Arial"/>
            </a:endParaRPr>
          </a:p>
          <a:p>
            <a:pPr indent="-295275" lvl="0" marL="457200" rtl="0" algn="l">
              <a:lnSpc>
                <a:spcPct val="105000"/>
              </a:lnSpc>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Parallel and Distributed Computing</a:t>
            </a:r>
            <a:r>
              <a:rPr lang="en" sz="1050">
                <a:solidFill>
                  <a:srgbClr val="000000"/>
                </a:solidFill>
                <a:latin typeface="Arial"/>
                <a:ea typeface="Arial"/>
                <a:cs typeface="Arial"/>
                <a:sym typeface="Arial"/>
              </a:rPr>
              <a:t>: With the increasing availability of parallel and distributed computing resources, recent advancements may involve the design of parallel and distributed algorithms for the Vertex Cover problem. These algorithms aim to leverage the computational power of multiple processing units to solve large-scale instances of the problem more efficiently.</a:t>
            </a:r>
            <a:endParaRPr sz="1050">
              <a:solidFill>
                <a:srgbClr val="000000"/>
              </a:solidFill>
              <a:latin typeface="Arial"/>
              <a:ea typeface="Arial"/>
              <a:cs typeface="Arial"/>
              <a:sym typeface="Arial"/>
            </a:endParaRPr>
          </a:p>
          <a:p>
            <a:pPr indent="-295275" lvl="0" marL="457200" rtl="0" algn="l">
              <a:lnSpc>
                <a:spcPct val="105000"/>
              </a:lnSpc>
              <a:spcBef>
                <a:spcPts val="0"/>
              </a:spcBef>
              <a:spcAft>
                <a:spcPts val="0"/>
              </a:spcAft>
              <a:buClr>
                <a:srgbClr val="000000"/>
              </a:buClr>
              <a:buSzPts val="1050"/>
              <a:buFont typeface="Arial"/>
              <a:buAutoNum type="arabicPeriod"/>
            </a:pPr>
            <a:r>
              <a:rPr b="1" lang="en" sz="1050">
                <a:solidFill>
                  <a:srgbClr val="000000"/>
                </a:solidFill>
                <a:latin typeface="Arial"/>
                <a:ea typeface="Arial"/>
                <a:cs typeface="Arial"/>
                <a:sym typeface="Arial"/>
              </a:rPr>
              <a:t>Fine-Grained Complexity Analysis</a:t>
            </a:r>
            <a:r>
              <a:rPr lang="en" sz="1050">
                <a:solidFill>
                  <a:srgbClr val="000000"/>
                </a:solidFill>
                <a:latin typeface="Arial"/>
                <a:ea typeface="Arial"/>
                <a:cs typeface="Arial"/>
                <a:sym typeface="Arial"/>
              </a:rPr>
              <a:t>: Fine-grained complexity analysis seeks to understand the inherent difficulty of computational problems in terms of specific parameters of the input. Recent advancements may have provided new insights into the fine-grained complexity of the Vertex Cover problem, leading to a better understanding of the limitations of existing algorithms and opportunities for further research.</a:t>
            </a:r>
            <a:endParaRPr sz="1050">
              <a:solidFill>
                <a:srgbClr val="000000"/>
              </a:solidFill>
              <a:latin typeface="Arial"/>
              <a:ea typeface="Arial"/>
              <a:cs typeface="Arial"/>
              <a:sym typeface="Arial"/>
            </a:endParaRPr>
          </a:p>
          <a:p>
            <a:pPr indent="0" lvl="0" marL="0" rtl="0" algn="l">
              <a:lnSpc>
                <a:spcPct val="105000"/>
              </a:lnSpc>
              <a:spcBef>
                <a:spcPts val="1200"/>
              </a:spcBef>
              <a:spcAft>
                <a:spcPts val="1200"/>
              </a:spcAft>
              <a:buSzPts val="935"/>
              <a:buNone/>
            </a:pPr>
            <a:r>
              <a:t/>
            </a:r>
            <a:endParaRPr sz="10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a:t>
            </a:r>
            <a:r>
              <a:rPr lang="en"/>
              <a:t>Summarize</a:t>
            </a:r>
            <a:endParaRPr/>
          </a:p>
        </p:txBody>
      </p:sp>
      <p:sp>
        <p:nvSpPr>
          <p:cNvPr id="189" name="Google Shape;189;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Vertex Cover</a:t>
            </a:r>
            <a:endParaRPr/>
          </a:p>
          <a:p>
            <a:pPr indent="-342900" lvl="0" marL="457200" rtl="0" algn="l">
              <a:spcBef>
                <a:spcPts val="0"/>
              </a:spcBef>
              <a:spcAft>
                <a:spcPts val="0"/>
              </a:spcAft>
              <a:buSzPts val="1800"/>
              <a:buChar char="-"/>
            </a:pPr>
            <a:r>
              <a:rPr lang="en"/>
              <a:t>P NP NP Hard, NP Complete</a:t>
            </a:r>
            <a:endParaRPr/>
          </a:p>
          <a:p>
            <a:pPr indent="-342900" lvl="0" marL="457200" rtl="0" algn="l">
              <a:spcBef>
                <a:spcPts val="0"/>
              </a:spcBef>
              <a:spcAft>
                <a:spcPts val="0"/>
              </a:spcAft>
              <a:buSzPts val="1800"/>
              <a:buChar char="-"/>
            </a:pPr>
            <a:r>
              <a:rPr lang="en"/>
              <a:t>Randomized Techniques and Algorithms</a:t>
            </a:r>
            <a:endParaRPr/>
          </a:p>
          <a:p>
            <a:pPr indent="-342900" lvl="0" marL="457200" rtl="0" algn="l">
              <a:spcBef>
                <a:spcPts val="0"/>
              </a:spcBef>
              <a:spcAft>
                <a:spcPts val="0"/>
              </a:spcAft>
              <a:buSzPts val="1800"/>
              <a:buChar char="-"/>
            </a:pPr>
            <a:r>
              <a:rPr lang="en"/>
              <a:t>Approximation Techniques and Algorithms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166725" y="387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grpSp>
        <p:nvGrpSpPr>
          <p:cNvPr id="73" name="Google Shape;73;p14"/>
          <p:cNvGrpSpPr/>
          <p:nvPr/>
        </p:nvGrpSpPr>
        <p:grpSpPr>
          <a:xfrm>
            <a:off x="1443874" y="880977"/>
            <a:ext cx="7700136" cy="3381536"/>
            <a:chOff x="311449" y="880977"/>
            <a:chExt cx="7700136" cy="3381536"/>
          </a:xfrm>
        </p:grpSpPr>
        <p:grpSp>
          <p:nvGrpSpPr>
            <p:cNvPr id="74" name="Google Shape;74;p14"/>
            <p:cNvGrpSpPr/>
            <p:nvPr/>
          </p:nvGrpSpPr>
          <p:grpSpPr>
            <a:xfrm>
              <a:off x="630730" y="880977"/>
              <a:ext cx="7380855" cy="731700"/>
              <a:chOff x="630730" y="880977"/>
              <a:chExt cx="7380855" cy="731700"/>
            </a:xfrm>
          </p:grpSpPr>
          <p:sp>
            <p:nvSpPr>
              <p:cNvPr id="75" name="Google Shape;75;p14"/>
              <p:cNvSpPr txBox="1"/>
              <p:nvPr/>
            </p:nvSpPr>
            <p:spPr>
              <a:xfrm>
                <a:off x="630730" y="931175"/>
                <a:ext cx="2084400" cy="629700"/>
              </a:xfrm>
              <a:prstGeom prst="rect">
                <a:avLst/>
              </a:prstGeom>
              <a:solidFill>
                <a:schemeClr val="lt1"/>
              </a:solid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200">
                    <a:solidFill>
                      <a:srgbClr val="085630"/>
                    </a:solidFill>
                    <a:latin typeface="Roboto Medium"/>
                    <a:ea typeface="Roboto Medium"/>
                    <a:cs typeface="Roboto Medium"/>
                    <a:sym typeface="Roboto Medium"/>
                  </a:rPr>
                  <a:t> </a:t>
                </a:r>
                <a:endParaRPr sz="4200">
                  <a:solidFill>
                    <a:srgbClr val="085630"/>
                  </a:solidFill>
                  <a:latin typeface="Roboto Medium"/>
                  <a:ea typeface="Roboto Medium"/>
                  <a:cs typeface="Roboto Medium"/>
                  <a:sym typeface="Roboto Medium"/>
                </a:endParaRPr>
              </a:p>
            </p:txBody>
          </p:sp>
          <p:sp>
            <p:nvSpPr>
              <p:cNvPr id="76" name="Google Shape;76;p14"/>
              <p:cNvSpPr/>
              <p:nvPr/>
            </p:nvSpPr>
            <p:spPr>
              <a:xfrm>
                <a:off x="2789785" y="880977"/>
                <a:ext cx="5221800" cy="731700"/>
              </a:xfrm>
              <a:prstGeom prst="rect">
                <a:avLst/>
              </a:pr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14"/>
              <p:cNvSpPr txBox="1"/>
              <p:nvPr/>
            </p:nvSpPr>
            <p:spPr>
              <a:xfrm>
                <a:off x="2914389" y="965253"/>
                <a:ext cx="4765800" cy="575400"/>
              </a:xfrm>
              <a:prstGeom prst="rect">
                <a:avLst/>
              </a:prstGeom>
              <a:solidFill>
                <a:schemeClr val="dk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 sz="2500">
                    <a:solidFill>
                      <a:schemeClr val="accent1"/>
                    </a:solidFill>
                    <a:latin typeface="PT Sans Narrow"/>
                    <a:ea typeface="PT Sans Narrow"/>
                    <a:cs typeface="PT Sans Narrow"/>
                    <a:sym typeface="PT Sans Narrow"/>
                  </a:rPr>
                  <a:t>Vertex  problem</a:t>
                </a:r>
                <a:endParaRPr sz="1200">
                  <a:solidFill>
                    <a:srgbClr val="FFFFFF"/>
                  </a:solidFill>
                  <a:latin typeface="Roboto"/>
                  <a:ea typeface="Roboto"/>
                  <a:cs typeface="Roboto"/>
                  <a:sym typeface="Roboto"/>
                </a:endParaRPr>
              </a:p>
            </p:txBody>
          </p:sp>
        </p:grpSp>
        <p:grpSp>
          <p:nvGrpSpPr>
            <p:cNvPr id="78" name="Google Shape;78;p14"/>
            <p:cNvGrpSpPr/>
            <p:nvPr/>
          </p:nvGrpSpPr>
          <p:grpSpPr>
            <a:xfrm>
              <a:off x="444180" y="1765338"/>
              <a:ext cx="7205908" cy="731700"/>
              <a:chOff x="444180" y="1765338"/>
              <a:chExt cx="7205908" cy="731700"/>
            </a:xfrm>
          </p:grpSpPr>
          <p:sp>
            <p:nvSpPr>
              <p:cNvPr id="79" name="Google Shape;79;p14"/>
              <p:cNvSpPr txBox="1"/>
              <p:nvPr/>
            </p:nvSpPr>
            <p:spPr>
              <a:xfrm>
                <a:off x="444180" y="1815550"/>
                <a:ext cx="2271000" cy="629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4200">
                  <a:solidFill>
                    <a:srgbClr val="0B713F"/>
                  </a:solidFill>
                  <a:latin typeface="Roboto Medium"/>
                  <a:ea typeface="Roboto Medium"/>
                  <a:cs typeface="Roboto Medium"/>
                  <a:sym typeface="Roboto Medium"/>
                </a:endParaRPr>
              </a:p>
            </p:txBody>
          </p:sp>
          <p:sp>
            <p:nvSpPr>
              <p:cNvPr id="80" name="Google Shape;80;p14"/>
              <p:cNvSpPr/>
              <p:nvPr/>
            </p:nvSpPr>
            <p:spPr>
              <a:xfrm>
                <a:off x="2789787" y="1765338"/>
                <a:ext cx="4860300" cy="731700"/>
              </a:xfrm>
              <a:prstGeom prst="rect">
                <a:avLst/>
              </a:pr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4"/>
              <p:cNvSpPr txBox="1"/>
              <p:nvPr/>
            </p:nvSpPr>
            <p:spPr>
              <a:xfrm>
                <a:off x="2914387" y="1971908"/>
                <a:ext cx="4373100" cy="330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 sz="2500">
                    <a:solidFill>
                      <a:schemeClr val="accent1"/>
                    </a:solidFill>
                    <a:latin typeface="PT Sans Narrow"/>
                    <a:ea typeface="PT Sans Narrow"/>
                    <a:cs typeface="PT Sans Narrow"/>
                    <a:sym typeface="PT Sans Narrow"/>
                  </a:rPr>
                  <a:t>NP Problem</a:t>
                </a:r>
                <a:r>
                  <a:rPr lang="en" sz="4200">
                    <a:solidFill>
                      <a:srgbClr val="0B713F"/>
                    </a:solidFill>
                    <a:latin typeface="Roboto Medium"/>
                    <a:ea typeface="Roboto Medium"/>
                    <a:cs typeface="Roboto Medium"/>
                    <a:sym typeface="Roboto Medium"/>
                  </a:rPr>
                  <a:t> </a:t>
                </a:r>
                <a:endParaRPr sz="1200">
                  <a:solidFill>
                    <a:srgbClr val="FFFFFF"/>
                  </a:solidFill>
                  <a:latin typeface="Roboto"/>
                  <a:ea typeface="Roboto"/>
                  <a:cs typeface="Roboto"/>
                  <a:sym typeface="Roboto"/>
                </a:endParaRPr>
              </a:p>
            </p:txBody>
          </p:sp>
        </p:grpSp>
        <p:grpSp>
          <p:nvGrpSpPr>
            <p:cNvPr id="82" name="Google Shape;82;p14"/>
            <p:cNvGrpSpPr/>
            <p:nvPr/>
          </p:nvGrpSpPr>
          <p:grpSpPr>
            <a:xfrm>
              <a:off x="311449" y="2646438"/>
              <a:ext cx="6975939" cy="731700"/>
              <a:chOff x="311449" y="2646438"/>
              <a:chExt cx="6975939" cy="731700"/>
            </a:xfrm>
          </p:grpSpPr>
          <p:sp>
            <p:nvSpPr>
              <p:cNvPr id="83" name="Google Shape;83;p14"/>
              <p:cNvSpPr txBox="1"/>
              <p:nvPr/>
            </p:nvSpPr>
            <p:spPr>
              <a:xfrm>
                <a:off x="311449" y="2696625"/>
                <a:ext cx="2403600" cy="629700"/>
              </a:xfrm>
              <a:prstGeom prst="rect">
                <a:avLst/>
              </a:prstGeom>
              <a:noFill/>
              <a:ln>
                <a:noFill/>
              </a:ln>
            </p:spPr>
            <p:txBody>
              <a:bodyPr anchorCtr="0" anchor="ctr" bIns="45700" lIns="91425" spcFirstLastPara="1" rIns="91425" wrap="square" tIns="45700">
                <a:noAutofit/>
              </a:bodyPr>
              <a:lstStyle/>
              <a:p>
                <a:pPr indent="0" lvl="0" marL="12700" rtl="0" algn="l">
                  <a:lnSpc>
                    <a:spcPct val="115000"/>
                  </a:lnSpc>
                  <a:spcBef>
                    <a:spcPts val="0"/>
                  </a:spcBef>
                  <a:spcAft>
                    <a:spcPts val="0"/>
                  </a:spcAft>
                  <a:buNone/>
                </a:pPr>
                <a:r>
                  <a:t/>
                </a:r>
                <a:endParaRPr sz="4200">
                  <a:solidFill>
                    <a:srgbClr val="0B7743"/>
                  </a:solidFill>
                  <a:latin typeface="Roboto Medium"/>
                  <a:ea typeface="Roboto Medium"/>
                  <a:cs typeface="Roboto Medium"/>
                  <a:sym typeface="Roboto Medium"/>
                </a:endParaRPr>
              </a:p>
            </p:txBody>
          </p:sp>
          <p:sp>
            <p:nvSpPr>
              <p:cNvPr id="84" name="Google Shape;84;p14"/>
              <p:cNvSpPr/>
              <p:nvPr/>
            </p:nvSpPr>
            <p:spPr>
              <a:xfrm>
                <a:off x="2789787" y="2646438"/>
                <a:ext cx="4497600" cy="731700"/>
              </a:xfrm>
              <a:prstGeom prst="rect">
                <a:avLst/>
              </a:pr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14"/>
              <p:cNvSpPr txBox="1"/>
              <p:nvPr/>
            </p:nvSpPr>
            <p:spPr>
              <a:xfrm>
                <a:off x="2914388" y="2852992"/>
                <a:ext cx="3849900" cy="330600"/>
              </a:xfrm>
              <a:prstGeom prst="rect">
                <a:avLst/>
              </a:prstGeom>
              <a:noFill/>
              <a:ln>
                <a:noFill/>
              </a:ln>
            </p:spPr>
            <p:txBody>
              <a:bodyPr anchorCtr="0" anchor="ctr" bIns="45700" lIns="91425" spcFirstLastPara="1" rIns="91425" wrap="square" tIns="45700">
                <a:noAutofit/>
              </a:bodyPr>
              <a:lstStyle/>
              <a:p>
                <a:pPr indent="0" lvl="0" marL="12700" rtl="0" algn="l">
                  <a:lnSpc>
                    <a:spcPct val="115000"/>
                  </a:lnSpc>
                  <a:spcBef>
                    <a:spcPts val="0"/>
                  </a:spcBef>
                  <a:spcAft>
                    <a:spcPts val="0"/>
                  </a:spcAft>
                  <a:buNone/>
                </a:pPr>
                <a:r>
                  <a:rPr b="1" lang="en" sz="2500">
                    <a:solidFill>
                      <a:schemeClr val="accent1"/>
                    </a:solidFill>
                    <a:latin typeface="PT Sans Narrow"/>
                    <a:ea typeface="PT Sans Narrow"/>
                    <a:cs typeface="PT Sans Narrow"/>
                    <a:sym typeface="PT Sans Narrow"/>
                  </a:rPr>
                  <a:t>Randomized</a:t>
                </a:r>
                <a:r>
                  <a:rPr b="1" lang="en" sz="3600">
                    <a:solidFill>
                      <a:schemeClr val="accent1"/>
                    </a:solidFill>
                    <a:latin typeface="PT Sans Narrow"/>
                    <a:ea typeface="PT Sans Narrow"/>
                    <a:cs typeface="PT Sans Narrow"/>
                    <a:sym typeface="PT Sans Narrow"/>
                  </a:rPr>
                  <a:t> </a:t>
                </a:r>
                <a:r>
                  <a:rPr b="1" lang="en" sz="2500">
                    <a:solidFill>
                      <a:schemeClr val="accent1"/>
                    </a:solidFill>
                    <a:latin typeface="PT Sans Narrow"/>
                    <a:ea typeface="PT Sans Narrow"/>
                    <a:cs typeface="PT Sans Narrow"/>
                    <a:sym typeface="PT Sans Narrow"/>
                  </a:rPr>
                  <a:t>Algorithms</a:t>
                </a:r>
                <a:endParaRPr sz="1200">
                  <a:solidFill>
                    <a:srgbClr val="FFFFFF"/>
                  </a:solidFill>
                  <a:latin typeface="Roboto"/>
                  <a:ea typeface="Roboto"/>
                  <a:cs typeface="Roboto"/>
                  <a:sym typeface="Roboto"/>
                </a:endParaRPr>
              </a:p>
            </p:txBody>
          </p:sp>
        </p:grpSp>
        <p:grpSp>
          <p:nvGrpSpPr>
            <p:cNvPr id="86" name="Google Shape;86;p14"/>
            <p:cNvGrpSpPr/>
            <p:nvPr/>
          </p:nvGrpSpPr>
          <p:grpSpPr>
            <a:xfrm>
              <a:off x="2789787" y="3530813"/>
              <a:ext cx="4136100" cy="731700"/>
              <a:chOff x="2789787" y="3530813"/>
              <a:chExt cx="4136100" cy="731700"/>
            </a:xfrm>
          </p:grpSpPr>
          <p:sp>
            <p:nvSpPr>
              <p:cNvPr id="87" name="Google Shape;87;p14"/>
              <p:cNvSpPr/>
              <p:nvPr/>
            </p:nvSpPr>
            <p:spPr>
              <a:xfrm>
                <a:off x="2789787" y="3530813"/>
                <a:ext cx="4136100" cy="731700"/>
              </a:xfrm>
              <a:prstGeom prst="rect">
                <a:avLst/>
              </a:pr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4"/>
              <p:cNvSpPr txBox="1"/>
              <p:nvPr/>
            </p:nvSpPr>
            <p:spPr>
              <a:xfrm>
                <a:off x="2914388" y="3737366"/>
                <a:ext cx="3849900" cy="330600"/>
              </a:xfrm>
              <a:prstGeom prst="rect">
                <a:avLst/>
              </a:prstGeom>
              <a:solidFill>
                <a:schemeClr val="dk1"/>
              </a:solid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lang="en" sz="2500">
                    <a:solidFill>
                      <a:schemeClr val="accent1"/>
                    </a:solidFill>
                    <a:latin typeface="PT Sans Narrow"/>
                    <a:ea typeface="PT Sans Narrow"/>
                    <a:cs typeface="PT Sans Narrow"/>
                    <a:sym typeface="PT Sans Narrow"/>
                  </a:rPr>
                  <a:t>Approximation Algorithms</a:t>
                </a:r>
                <a:endParaRPr sz="1200">
                  <a:solidFill>
                    <a:srgbClr val="FFFFFF"/>
                  </a:solidFill>
                  <a:latin typeface="Roboto"/>
                  <a:ea typeface="Roboto"/>
                  <a:cs typeface="Roboto"/>
                  <a:sym typeface="Roboto"/>
                </a:endParaRPr>
              </a:p>
            </p:txBody>
          </p:sp>
        </p:grpSp>
      </p:grpSp>
      <p:sp>
        <p:nvSpPr>
          <p:cNvPr id="89" name="Google Shape;89;p14"/>
          <p:cNvSpPr txBox="1"/>
          <p:nvPr>
            <p:ph idx="1" type="body"/>
          </p:nvPr>
        </p:nvSpPr>
        <p:spPr>
          <a:xfrm>
            <a:off x="462450" y="1188625"/>
            <a:ext cx="3086100" cy="3073800"/>
          </a:xfrm>
          <a:prstGeom prst="rect">
            <a:avLst/>
          </a:prstGeom>
        </p:spPr>
        <p:txBody>
          <a:bodyPr anchorCtr="0" anchor="t" bIns="91425" lIns="91425" spcFirstLastPara="1" rIns="91425" wrap="square" tIns="91425">
            <a:normAutofit/>
          </a:bodyPr>
          <a:lstStyle/>
          <a:p>
            <a:pPr indent="0" lvl="0" marL="1270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Focus on developing approximate and randomized algorithms to address the NP-completeness problem..</a:t>
            </a:r>
            <a:endParaRPr sz="1400">
              <a:solidFill>
                <a:srgbClr val="000000"/>
              </a:solidFill>
            </a:endParaRPr>
          </a:p>
          <a:p>
            <a:pPr indent="-317500" lvl="0" marL="457200" marR="0" rtl="0" algn="l">
              <a:lnSpc>
                <a:spcPct val="115000"/>
              </a:lnSpc>
              <a:spcBef>
                <a:spcPts val="0"/>
              </a:spcBef>
              <a:spcAft>
                <a:spcPts val="0"/>
              </a:spcAft>
              <a:buClr>
                <a:srgbClr val="000000"/>
              </a:buClr>
              <a:buSzPts val="1400"/>
              <a:buChar char="●"/>
            </a:pPr>
            <a:r>
              <a:rPr lang="en" sz="1400">
                <a:solidFill>
                  <a:srgbClr val="000000"/>
                </a:solidFill>
              </a:rPr>
              <a:t>Achieve efficient solutions that balance computational complexity and solution quality.</a:t>
            </a:r>
            <a:endParaRPr sz="1600">
              <a:solidFill>
                <a:srgbClr val="0D0D0D"/>
              </a:solidFill>
              <a:highlight>
                <a:srgbClr val="FFFFFF"/>
              </a:highlight>
              <a:latin typeface="Roboto"/>
              <a:ea typeface="Roboto"/>
              <a:cs typeface="Roboto"/>
              <a:sym typeface="Roboto"/>
            </a:endParaRPr>
          </a:p>
          <a:p>
            <a:pPr indent="0" lvl="0" marL="0" rtl="0" algn="l">
              <a:lnSpc>
                <a:spcPct val="100000"/>
              </a:lnSpc>
              <a:spcBef>
                <a:spcPts val="120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300"/>
              </a:spcBef>
              <a:spcAft>
                <a:spcPts val="0"/>
              </a:spcAft>
              <a:buNone/>
            </a:pPr>
            <a:r>
              <a:rPr lang="en"/>
              <a:t>V</a:t>
            </a:r>
            <a:r>
              <a:rPr lang="en"/>
              <a:t>ertex Cover</a:t>
            </a:r>
            <a:endParaRPr/>
          </a:p>
        </p:txBody>
      </p:sp>
      <p:sp>
        <p:nvSpPr>
          <p:cNvPr id="95" name="Google Shape;95;p15"/>
          <p:cNvSpPr txBox="1"/>
          <p:nvPr>
            <p:ph idx="1" type="body"/>
          </p:nvPr>
        </p:nvSpPr>
        <p:spPr>
          <a:xfrm>
            <a:off x="311700" y="1364025"/>
            <a:ext cx="8520600" cy="320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rPr>
              <a:t>Timeline of the Vertex Cover Problem</a:t>
            </a:r>
            <a:endParaRPr sz="1400">
              <a:solidFill>
                <a:srgbClr val="000000"/>
              </a:solidFill>
            </a:endParaRPr>
          </a:p>
          <a:p>
            <a:pPr indent="-317500" lvl="0" marL="457200" rtl="0" algn="l">
              <a:spcBef>
                <a:spcPts val="1200"/>
              </a:spcBef>
              <a:spcAft>
                <a:spcPts val="0"/>
              </a:spcAft>
              <a:buClr>
                <a:srgbClr val="000000"/>
              </a:buClr>
              <a:buSzPts val="1400"/>
              <a:buChar char="●"/>
            </a:pPr>
            <a:r>
              <a:rPr lang="en" sz="1400">
                <a:solidFill>
                  <a:srgbClr val="000000"/>
                </a:solidFill>
              </a:rPr>
              <a:t>18th Century: Leonhard Euler’s Seven Bridges of Königsberg</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20th Century: Formal Definition</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1971-1973: NP-Completeness Established</a:t>
            </a:r>
            <a:endParaRPr>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1970s: Focus on Approximation Algorithms</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1980s-1990s: Development of Randomized Algorithms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21st Century: Modern Developments</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Vertex Cover</a:t>
            </a:r>
            <a:endParaRPr/>
          </a:p>
        </p:txBody>
      </p:sp>
      <p:sp>
        <p:nvSpPr>
          <p:cNvPr id="101" name="Google Shape;101;p16"/>
          <p:cNvSpPr txBox="1"/>
          <p:nvPr/>
        </p:nvSpPr>
        <p:spPr>
          <a:xfrm>
            <a:off x="311700" y="1080250"/>
            <a:ext cx="8289900" cy="380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latin typeface="Open Sans"/>
                <a:ea typeface="Open Sans"/>
                <a:cs typeface="Open Sans"/>
                <a:sym typeface="Open Sans"/>
              </a:rPr>
              <a:t>A vertex cover of a graph is a set of vertices such that every edge of the graph is incident to at least one vertex in the set. The problem of finding a vertex cover is to determine the smallest possible set of vertices that covers all edges.</a:t>
            </a:r>
            <a:endParaRPr>
              <a:latin typeface="Open Sans"/>
              <a:ea typeface="Open Sans"/>
              <a:cs typeface="Open Sans"/>
              <a:sym typeface="Open Sans"/>
            </a:endParaRPr>
          </a:p>
          <a:p>
            <a:pPr indent="0" lvl="0" marL="0" rtl="0" algn="l">
              <a:lnSpc>
                <a:spcPct val="115000"/>
              </a:lnSpc>
              <a:spcBef>
                <a:spcPts val="1500"/>
              </a:spcBef>
              <a:spcAft>
                <a:spcPts val="0"/>
              </a:spcAft>
              <a:buNone/>
            </a:pPr>
            <a:r>
              <a:t/>
            </a:r>
            <a:endParaRPr>
              <a:latin typeface="Open Sans"/>
              <a:ea typeface="Open Sans"/>
              <a:cs typeface="Open Sans"/>
              <a:sym typeface="Open Sans"/>
            </a:endParaRPr>
          </a:p>
          <a:p>
            <a:pPr indent="0" lvl="0" marL="0" rtl="0" algn="l">
              <a:lnSpc>
                <a:spcPct val="115000"/>
              </a:lnSpc>
              <a:spcBef>
                <a:spcPts val="0"/>
              </a:spcBef>
              <a:spcAft>
                <a:spcPts val="0"/>
              </a:spcAft>
              <a:buNone/>
            </a:pPr>
            <a:r>
              <a:rPr lang="en">
                <a:latin typeface="Open Sans"/>
                <a:ea typeface="Open Sans"/>
                <a:cs typeface="Open Sans"/>
                <a:sym typeface="Open Sans"/>
              </a:rPr>
              <a:t>Consider a square graph with vertices A, B, C and D, and edges 1, 2, 3 and 4. The sets {A,C} or {B, D} are all minimal vertex covers.</a:t>
            </a:r>
            <a:endParaRPr b="1">
              <a:latin typeface="Open Sans"/>
              <a:ea typeface="Open Sans"/>
              <a:cs typeface="Open Sans"/>
              <a:sym typeface="Open Sans"/>
            </a:endParaRPr>
          </a:p>
          <a:p>
            <a:pPr indent="0" lvl="0" marL="0" rtl="0" algn="l">
              <a:lnSpc>
                <a:spcPct val="115000"/>
              </a:lnSpc>
              <a:spcBef>
                <a:spcPts val="0"/>
              </a:spcBef>
              <a:spcAft>
                <a:spcPts val="0"/>
              </a:spcAft>
              <a:buNone/>
            </a:pPr>
            <a:r>
              <a:t/>
            </a:r>
            <a:endParaRPr>
              <a:latin typeface="Open Sans"/>
              <a:ea typeface="Open Sans"/>
              <a:cs typeface="Open Sans"/>
              <a:sym typeface="Open Sans"/>
            </a:endParaRPr>
          </a:p>
          <a:p>
            <a:pPr indent="0" lvl="0" marL="1371600" rtl="0" algn="l">
              <a:lnSpc>
                <a:spcPct val="115000"/>
              </a:lnSpc>
              <a:spcBef>
                <a:spcPts val="0"/>
              </a:spcBef>
              <a:spcAft>
                <a:spcPts val="0"/>
              </a:spcAft>
              <a:buNone/>
            </a:pPr>
            <a:r>
              <a:rPr lang="en">
                <a:latin typeface="Open Sans"/>
                <a:ea typeface="Open Sans"/>
                <a:cs typeface="Open Sans"/>
                <a:sym typeface="Open Sans"/>
              </a:rPr>
              <a:t>Given graph G = (V, E)</a:t>
            </a:r>
            <a:endParaRPr>
              <a:latin typeface="Open Sans"/>
              <a:ea typeface="Open Sans"/>
              <a:cs typeface="Open Sans"/>
              <a:sym typeface="Open Sans"/>
            </a:endParaRPr>
          </a:p>
          <a:p>
            <a:pPr indent="0" lvl="0" marL="1371600" rtl="0" algn="l">
              <a:lnSpc>
                <a:spcPct val="115000"/>
              </a:lnSpc>
              <a:spcBef>
                <a:spcPts val="0"/>
              </a:spcBef>
              <a:spcAft>
                <a:spcPts val="0"/>
              </a:spcAft>
              <a:buNone/>
            </a:pPr>
            <a:r>
              <a:rPr lang="en">
                <a:latin typeface="Open Sans"/>
                <a:ea typeface="Open Sans"/>
                <a:cs typeface="Open Sans"/>
                <a:sym typeface="Open Sans"/>
              </a:rPr>
              <a:t>Where,</a:t>
            </a:r>
            <a:br>
              <a:rPr lang="en">
                <a:latin typeface="Open Sans"/>
                <a:ea typeface="Open Sans"/>
                <a:cs typeface="Open Sans"/>
                <a:sym typeface="Open Sans"/>
              </a:rPr>
            </a:br>
            <a:r>
              <a:rPr lang="en">
                <a:latin typeface="Open Sans"/>
                <a:ea typeface="Open Sans"/>
                <a:cs typeface="Open Sans"/>
                <a:sym typeface="Open Sans"/>
              </a:rPr>
              <a:t>G = Graph</a:t>
            </a:r>
            <a:endParaRPr>
              <a:latin typeface="Open Sans"/>
              <a:ea typeface="Open Sans"/>
              <a:cs typeface="Open Sans"/>
              <a:sym typeface="Open Sans"/>
            </a:endParaRPr>
          </a:p>
          <a:p>
            <a:pPr indent="0" lvl="0" marL="1371600" rtl="0" algn="l">
              <a:lnSpc>
                <a:spcPct val="115000"/>
              </a:lnSpc>
              <a:spcBef>
                <a:spcPts val="0"/>
              </a:spcBef>
              <a:spcAft>
                <a:spcPts val="0"/>
              </a:spcAft>
              <a:buNone/>
            </a:pPr>
            <a:r>
              <a:rPr lang="en">
                <a:latin typeface="Open Sans"/>
                <a:ea typeface="Open Sans"/>
                <a:cs typeface="Open Sans"/>
                <a:sym typeface="Open Sans"/>
              </a:rPr>
              <a:t>V = Set of Vertices = {A, B, C, D}</a:t>
            </a:r>
            <a:endParaRPr>
              <a:latin typeface="Open Sans"/>
              <a:ea typeface="Open Sans"/>
              <a:cs typeface="Open Sans"/>
              <a:sym typeface="Open Sans"/>
            </a:endParaRPr>
          </a:p>
          <a:p>
            <a:pPr indent="0" lvl="0" marL="1371600" rtl="0" algn="l">
              <a:lnSpc>
                <a:spcPct val="115000"/>
              </a:lnSpc>
              <a:spcBef>
                <a:spcPts val="0"/>
              </a:spcBef>
              <a:spcAft>
                <a:spcPts val="0"/>
              </a:spcAft>
              <a:buNone/>
            </a:pPr>
            <a:r>
              <a:rPr lang="en">
                <a:latin typeface="Open Sans"/>
                <a:ea typeface="Open Sans"/>
                <a:cs typeface="Open Sans"/>
                <a:sym typeface="Open Sans"/>
              </a:rPr>
              <a:t>E =  Set of Edges = {1, 2, 3, ,4}</a:t>
            </a:r>
            <a:endParaRPr>
              <a:latin typeface="Open Sans"/>
              <a:ea typeface="Open Sans"/>
              <a:cs typeface="Open Sans"/>
              <a:sym typeface="Open Sans"/>
            </a:endParaRPr>
          </a:p>
          <a:p>
            <a:pPr indent="0" lvl="0" marL="1371600" rtl="0" algn="l">
              <a:lnSpc>
                <a:spcPct val="115000"/>
              </a:lnSpc>
              <a:spcBef>
                <a:spcPts val="0"/>
              </a:spcBef>
              <a:spcAft>
                <a:spcPts val="0"/>
              </a:spcAft>
              <a:buNone/>
            </a:pPr>
            <a:r>
              <a:t/>
            </a:r>
            <a:endParaRPr>
              <a:latin typeface="Open Sans"/>
              <a:ea typeface="Open Sans"/>
              <a:cs typeface="Open Sans"/>
              <a:sym typeface="Open Sans"/>
            </a:endParaRPr>
          </a:p>
          <a:p>
            <a:pPr indent="0" lvl="0" marL="1371600" rtl="0" algn="l">
              <a:lnSpc>
                <a:spcPct val="115000"/>
              </a:lnSpc>
              <a:spcBef>
                <a:spcPts val="0"/>
              </a:spcBef>
              <a:spcAft>
                <a:spcPts val="0"/>
              </a:spcAft>
              <a:buNone/>
            </a:pPr>
            <a:r>
              <a:rPr lang="en">
                <a:latin typeface="Open Sans"/>
                <a:ea typeface="Open Sans"/>
                <a:cs typeface="Open Sans"/>
                <a:sym typeface="Open Sans"/>
              </a:rPr>
              <a:t>V’ = Minimized Vector which covers all edges of graph G = {A, C}</a:t>
            </a:r>
            <a:endParaRPr>
              <a:latin typeface="Open Sans"/>
              <a:ea typeface="Open Sans"/>
              <a:cs typeface="Open Sans"/>
              <a:sym typeface="Open Sans"/>
            </a:endParaRPr>
          </a:p>
        </p:txBody>
      </p:sp>
      <p:pic>
        <p:nvPicPr>
          <p:cNvPr id="102" name="Google Shape;102;p16"/>
          <p:cNvPicPr preferRelativeResize="0"/>
          <p:nvPr/>
        </p:nvPicPr>
        <p:blipFill>
          <a:blip r:embed="rId3">
            <a:alphaModFix/>
          </a:blip>
          <a:stretch>
            <a:fillRect/>
          </a:stretch>
        </p:blipFill>
        <p:spPr>
          <a:xfrm>
            <a:off x="6215675" y="2658825"/>
            <a:ext cx="1704425" cy="1555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675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 NP, NP Hard, NP Complete</a:t>
            </a:r>
            <a:endParaRPr/>
          </a:p>
        </p:txBody>
      </p:sp>
      <p:sp>
        <p:nvSpPr>
          <p:cNvPr id="108" name="Google Shape;108;p17"/>
          <p:cNvSpPr txBox="1"/>
          <p:nvPr>
            <p:ph idx="1" type="body"/>
          </p:nvPr>
        </p:nvSpPr>
        <p:spPr>
          <a:xfrm>
            <a:off x="311700" y="1294625"/>
            <a:ext cx="4728000" cy="3302700"/>
          </a:xfrm>
          <a:prstGeom prst="rect">
            <a:avLst/>
          </a:prstGeom>
        </p:spPr>
        <p:txBody>
          <a:bodyPr anchorCtr="0" anchor="t" bIns="91425" lIns="91425" spcFirstLastPara="1" rIns="91425" wrap="square" tIns="91425">
            <a:normAutofit fontScale="25000" lnSpcReduction="20000"/>
          </a:bodyPr>
          <a:lstStyle/>
          <a:p>
            <a:pPr indent="-337677" lvl="0" marL="457200" rtl="0" algn="l">
              <a:spcBef>
                <a:spcPts val="0"/>
              </a:spcBef>
              <a:spcAft>
                <a:spcPts val="0"/>
              </a:spcAft>
              <a:buClr>
                <a:srgbClr val="000000"/>
              </a:buClr>
              <a:buSzPct val="100000"/>
              <a:buChar char="●"/>
            </a:pPr>
            <a:r>
              <a:rPr lang="en" sz="6871">
                <a:solidFill>
                  <a:schemeClr val="accent1"/>
                </a:solidFill>
              </a:rPr>
              <a:t>P </a:t>
            </a:r>
            <a:r>
              <a:rPr lang="en" sz="6871">
                <a:solidFill>
                  <a:srgbClr val="000000"/>
                </a:solidFill>
              </a:rPr>
              <a:t>: The class P consists of those problems that are solvable in polynomial time  </a:t>
            </a:r>
            <a:r>
              <a:rPr lang="en" sz="4800">
                <a:solidFill>
                  <a:srgbClr val="000000"/>
                </a:solidFill>
                <a:latin typeface="Arial"/>
                <a:ea typeface="Arial"/>
                <a:cs typeface="Arial"/>
                <a:sym typeface="Arial"/>
              </a:rPr>
              <a:t>O(n</a:t>
            </a:r>
            <a:r>
              <a:rPr baseline="30000" lang="en" sz="6900">
                <a:solidFill>
                  <a:srgbClr val="000000"/>
                </a:solidFill>
                <a:latin typeface="Arial"/>
                <a:ea typeface="Arial"/>
                <a:cs typeface="Arial"/>
                <a:sym typeface="Arial"/>
              </a:rPr>
              <a:t>k</a:t>
            </a:r>
            <a:r>
              <a:rPr lang="en" sz="4800">
                <a:solidFill>
                  <a:srgbClr val="000000"/>
                </a:solidFill>
                <a:latin typeface="Arial"/>
                <a:ea typeface="Arial"/>
                <a:cs typeface="Arial"/>
                <a:sym typeface="Arial"/>
              </a:rPr>
              <a:t>) </a:t>
            </a:r>
            <a:endParaRPr sz="8471">
              <a:solidFill>
                <a:srgbClr val="000000"/>
              </a:solidFill>
            </a:endParaRPr>
          </a:p>
          <a:p>
            <a:pPr indent="-337677" lvl="0" marL="457200" rtl="0" algn="l">
              <a:spcBef>
                <a:spcPts val="0"/>
              </a:spcBef>
              <a:spcAft>
                <a:spcPts val="0"/>
              </a:spcAft>
              <a:buClr>
                <a:srgbClr val="000000"/>
              </a:buClr>
              <a:buSzPct val="100000"/>
              <a:buChar char="●"/>
            </a:pPr>
            <a:r>
              <a:rPr lang="en" sz="6871">
                <a:solidFill>
                  <a:schemeClr val="accent1"/>
                </a:solidFill>
              </a:rPr>
              <a:t>NP</a:t>
            </a:r>
            <a:r>
              <a:rPr lang="en" sz="6871">
                <a:solidFill>
                  <a:srgbClr val="000000"/>
                </a:solidFill>
              </a:rPr>
              <a:t> : Non-Deterministic polynomial time. NP means verifiable in polynomial time</a:t>
            </a:r>
            <a:endParaRPr sz="6871">
              <a:solidFill>
                <a:srgbClr val="000000"/>
              </a:solidFill>
            </a:endParaRPr>
          </a:p>
          <a:p>
            <a:pPr indent="-337677" lvl="0" marL="457200" rtl="0" algn="l">
              <a:spcBef>
                <a:spcPts val="0"/>
              </a:spcBef>
              <a:spcAft>
                <a:spcPts val="0"/>
              </a:spcAft>
              <a:buClr>
                <a:srgbClr val="000000"/>
              </a:buClr>
              <a:buSzPct val="100000"/>
              <a:buChar char="●"/>
            </a:pPr>
            <a:r>
              <a:rPr lang="en" sz="6871">
                <a:solidFill>
                  <a:schemeClr val="accent1"/>
                </a:solidFill>
              </a:rPr>
              <a:t>NP Hard </a:t>
            </a:r>
            <a:r>
              <a:rPr lang="en" sz="6871">
                <a:solidFill>
                  <a:srgbClr val="000000"/>
                </a:solidFill>
              </a:rPr>
              <a:t>= every problem in NP can be poly time reduced to it.</a:t>
            </a:r>
            <a:endParaRPr sz="6871">
              <a:solidFill>
                <a:srgbClr val="000000"/>
              </a:solidFill>
            </a:endParaRPr>
          </a:p>
          <a:p>
            <a:pPr indent="0" lvl="0" marL="457200" rtl="0" algn="l">
              <a:spcBef>
                <a:spcPts val="800"/>
              </a:spcBef>
              <a:spcAft>
                <a:spcPts val="0"/>
              </a:spcAft>
              <a:buNone/>
            </a:pPr>
            <a:r>
              <a:t/>
            </a:r>
            <a:endParaRPr sz="6871">
              <a:solidFill>
                <a:srgbClr val="000000"/>
              </a:solidFill>
            </a:endParaRPr>
          </a:p>
          <a:p>
            <a:pPr indent="-337677" lvl="0" marL="457200" rtl="0" algn="l">
              <a:spcBef>
                <a:spcPts val="800"/>
              </a:spcBef>
              <a:spcAft>
                <a:spcPts val="0"/>
              </a:spcAft>
              <a:buSzPct val="100000"/>
              <a:buChar char="●"/>
            </a:pPr>
            <a:r>
              <a:rPr lang="en" sz="6871">
                <a:solidFill>
                  <a:schemeClr val="accent1"/>
                </a:solidFill>
              </a:rPr>
              <a:t>NP complete</a:t>
            </a:r>
            <a:r>
              <a:rPr lang="en" sz="6871">
                <a:solidFill>
                  <a:srgbClr val="000000"/>
                </a:solidFill>
              </a:rPr>
              <a:t> :</a:t>
            </a:r>
            <a:endParaRPr sz="6871">
              <a:solidFill>
                <a:srgbClr val="000000"/>
              </a:solidFill>
            </a:endParaRPr>
          </a:p>
          <a:p>
            <a:pPr indent="-337677" lvl="1" marL="914400" rtl="0" algn="l">
              <a:spcBef>
                <a:spcPts val="0"/>
              </a:spcBef>
              <a:spcAft>
                <a:spcPts val="0"/>
              </a:spcAft>
              <a:buClr>
                <a:srgbClr val="000000"/>
              </a:buClr>
              <a:buSzPct val="100000"/>
              <a:buChar char="○"/>
            </a:pPr>
            <a:r>
              <a:rPr lang="en" sz="6871">
                <a:solidFill>
                  <a:srgbClr val="000000"/>
                </a:solidFill>
              </a:rPr>
              <a:t>Need to be in NP</a:t>
            </a:r>
            <a:endParaRPr sz="6871">
              <a:solidFill>
                <a:srgbClr val="000000"/>
              </a:solidFill>
            </a:endParaRPr>
          </a:p>
          <a:p>
            <a:pPr indent="-337677" lvl="1" marL="914400" rtl="0" algn="l">
              <a:spcBef>
                <a:spcPts val="0"/>
              </a:spcBef>
              <a:spcAft>
                <a:spcPts val="0"/>
              </a:spcAft>
              <a:buClr>
                <a:srgbClr val="000000"/>
              </a:buClr>
              <a:buSzPct val="100000"/>
              <a:buChar char="○"/>
            </a:pPr>
            <a:r>
              <a:rPr lang="en" sz="6871">
                <a:solidFill>
                  <a:srgbClr val="000000"/>
                </a:solidFill>
              </a:rPr>
              <a:t>Need to be in NP-Hard</a:t>
            </a:r>
            <a:endParaRPr sz="7471">
              <a:solidFill>
                <a:srgbClr val="000000"/>
              </a:solidFill>
              <a:latin typeface="Arial"/>
              <a:ea typeface="Arial"/>
              <a:cs typeface="Arial"/>
              <a:sym typeface="Arial"/>
            </a:endParaRPr>
          </a:p>
          <a:p>
            <a:pPr indent="0" lvl="0" marL="0" rtl="0" algn="l">
              <a:spcBef>
                <a:spcPts val="800"/>
              </a:spcBef>
              <a:spcAft>
                <a:spcPts val="0"/>
              </a:spcAft>
              <a:buNone/>
            </a:pPr>
            <a:r>
              <a:t/>
            </a:r>
            <a:endParaRPr b="1" sz="3200">
              <a:solidFill>
                <a:srgbClr val="000000"/>
              </a:solidFill>
              <a:latin typeface="Arial"/>
              <a:ea typeface="Arial"/>
              <a:cs typeface="Arial"/>
              <a:sym typeface="Arial"/>
            </a:endParaRPr>
          </a:p>
          <a:p>
            <a:pPr indent="0" lvl="0" marL="0" rtl="0" algn="l">
              <a:spcBef>
                <a:spcPts val="0"/>
              </a:spcBef>
              <a:spcAft>
                <a:spcPts val="0"/>
              </a:spcAft>
              <a:buNone/>
            </a:pPr>
            <a:r>
              <a:t/>
            </a:r>
            <a:endParaRPr sz="3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09" name="Google Shape;109;p17"/>
          <p:cNvPicPr preferRelativeResize="0"/>
          <p:nvPr/>
        </p:nvPicPr>
        <p:blipFill>
          <a:blip r:embed="rId3">
            <a:alphaModFix/>
          </a:blip>
          <a:stretch>
            <a:fillRect/>
          </a:stretch>
        </p:blipFill>
        <p:spPr>
          <a:xfrm>
            <a:off x="5285100" y="1384625"/>
            <a:ext cx="3720276" cy="2657350"/>
          </a:xfrm>
          <a:prstGeom prst="rect">
            <a:avLst/>
          </a:prstGeom>
          <a:noFill/>
          <a:ln>
            <a:noFill/>
          </a:ln>
        </p:spPr>
      </p:pic>
      <p:pic>
        <p:nvPicPr>
          <p:cNvPr id="110" name="Google Shape;110;p17"/>
          <p:cNvPicPr preferRelativeResize="0"/>
          <p:nvPr/>
        </p:nvPicPr>
        <p:blipFill>
          <a:blip r:embed="rId4">
            <a:alphaModFix/>
          </a:blip>
          <a:stretch>
            <a:fillRect/>
          </a:stretch>
        </p:blipFill>
        <p:spPr>
          <a:xfrm>
            <a:off x="1259625" y="3268750"/>
            <a:ext cx="2475476" cy="217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25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Randomized Algorithm for vertex cover</a:t>
            </a:r>
            <a:endParaRPr/>
          </a:p>
        </p:txBody>
      </p:sp>
      <p:sp>
        <p:nvSpPr>
          <p:cNvPr id="116" name="Google Shape;116;p18"/>
          <p:cNvSpPr txBox="1"/>
          <p:nvPr>
            <p:ph idx="1" type="body"/>
          </p:nvPr>
        </p:nvSpPr>
        <p:spPr>
          <a:xfrm>
            <a:off x="252825" y="2267050"/>
            <a:ext cx="8520600" cy="2697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200">
                <a:solidFill>
                  <a:srgbClr val="0D0D0D"/>
                </a:solidFill>
                <a:highlight>
                  <a:srgbClr val="FFFFFF"/>
                </a:highlight>
                <a:latin typeface="Roboto"/>
                <a:ea typeface="Roboto"/>
                <a:cs typeface="Roboto"/>
                <a:sym typeface="Roboto"/>
              </a:rPr>
              <a:t>Algorithm Flow…</a:t>
            </a:r>
            <a:endParaRPr sz="12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b="1" lang="en" sz="1200">
                <a:solidFill>
                  <a:srgbClr val="0D0D0D"/>
                </a:solidFill>
                <a:highlight>
                  <a:srgbClr val="FFFFFF"/>
                </a:highlight>
                <a:latin typeface="Roboto"/>
                <a:ea typeface="Roboto"/>
                <a:cs typeface="Roboto"/>
                <a:sym typeface="Roboto"/>
              </a:rPr>
              <a:t>Start</a:t>
            </a:r>
            <a:r>
              <a:rPr lang="en" sz="1200">
                <a:solidFill>
                  <a:srgbClr val="0D0D0D"/>
                </a:solidFill>
                <a:highlight>
                  <a:srgbClr val="FFFFFF"/>
                </a:highlight>
                <a:latin typeface="Roboto"/>
                <a:ea typeface="Roboto"/>
                <a:cs typeface="Roboto"/>
                <a:sym typeface="Roboto"/>
              </a:rPr>
              <a:t>: Begin the algorithm.</a:t>
            </a:r>
            <a:endParaRPr sz="12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b="1" lang="en" sz="1200">
                <a:solidFill>
                  <a:srgbClr val="0D0D0D"/>
                </a:solidFill>
                <a:highlight>
                  <a:srgbClr val="FFFFFF"/>
                </a:highlight>
                <a:latin typeface="Roboto"/>
                <a:ea typeface="Roboto"/>
                <a:cs typeface="Roboto"/>
                <a:sym typeface="Roboto"/>
              </a:rPr>
              <a:t>Any edges left?:</a:t>
            </a:r>
            <a:r>
              <a:rPr lang="en" sz="1200">
                <a:solidFill>
                  <a:srgbClr val="0D0D0D"/>
                </a:solidFill>
                <a:highlight>
                  <a:srgbClr val="FFFFFF"/>
                </a:highlight>
                <a:latin typeface="Roboto"/>
                <a:ea typeface="Roboto"/>
                <a:cs typeface="Roboto"/>
                <a:sym typeface="Roboto"/>
              </a:rPr>
              <a:t> Check if there are any edges remaining in the graph.</a:t>
            </a:r>
            <a:endParaRPr sz="12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b="1" lang="en" sz="1200">
                <a:solidFill>
                  <a:srgbClr val="0D0D0D"/>
                </a:solidFill>
                <a:highlight>
                  <a:srgbClr val="FFFFFF"/>
                </a:highlight>
                <a:latin typeface="Roboto"/>
                <a:ea typeface="Roboto"/>
                <a:cs typeface="Roboto"/>
                <a:sym typeface="Roboto"/>
              </a:rPr>
              <a:t>Select a random edge:</a:t>
            </a:r>
            <a:r>
              <a:rPr lang="en" sz="1200">
                <a:solidFill>
                  <a:srgbClr val="0D0D0D"/>
                </a:solidFill>
                <a:highlight>
                  <a:srgbClr val="FFFFFF"/>
                </a:highlight>
                <a:latin typeface="Roboto"/>
                <a:ea typeface="Roboto"/>
                <a:cs typeface="Roboto"/>
                <a:sym typeface="Roboto"/>
              </a:rPr>
              <a:t> If there are edges left, randomly select one.</a:t>
            </a:r>
            <a:endParaRPr sz="12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b="1" lang="en" sz="1200">
                <a:solidFill>
                  <a:srgbClr val="0D0D0D"/>
                </a:solidFill>
                <a:highlight>
                  <a:srgbClr val="FFFFFF"/>
                </a:highlight>
                <a:latin typeface="Roboto"/>
                <a:ea typeface="Roboto"/>
                <a:cs typeface="Roboto"/>
                <a:sym typeface="Roboto"/>
              </a:rPr>
              <a:t>Add both vertices to cover:</a:t>
            </a:r>
            <a:r>
              <a:rPr lang="en" sz="1200">
                <a:solidFill>
                  <a:srgbClr val="0D0D0D"/>
                </a:solidFill>
                <a:highlight>
                  <a:srgbClr val="FFFFFF"/>
                </a:highlight>
                <a:latin typeface="Roboto"/>
                <a:ea typeface="Roboto"/>
                <a:cs typeface="Roboto"/>
                <a:sym typeface="Roboto"/>
              </a:rPr>
              <a:t> Add the two vertices connected by </a:t>
            </a:r>
            <a:endParaRPr sz="1200">
              <a:solidFill>
                <a:srgbClr val="0D0D0D"/>
              </a:solidFill>
              <a:highlight>
                <a:srgbClr val="FFFFFF"/>
              </a:highlight>
              <a:latin typeface="Roboto"/>
              <a:ea typeface="Roboto"/>
              <a:cs typeface="Roboto"/>
              <a:sym typeface="Roboto"/>
            </a:endParaRPr>
          </a:p>
          <a:p>
            <a:pPr indent="457200" lvl="0" marL="2286000" rtl="0" algn="l">
              <a:spcBef>
                <a:spcPts val="0"/>
              </a:spcBef>
              <a:spcAft>
                <a:spcPts val="0"/>
              </a:spcAft>
              <a:buNone/>
            </a:pPr>
            <a:r>
              <a:rPr lang="en" sz="1200">
                <a:solidFill>
                  <a:srgbClr val="0D0D0D"/>
                </a:solidFill>
                <a:highlight>
                  <a:srgbClr val="FFFFFF"/>
                </a:highlight>
                <a:latin typeface="Roboto"/>
                <a:ea typeface="Roboto"/>
                <a:cs typeface="Roboto"/>
                <a:sym typeface="Roboto"/>
              </a:rPr>
              <a:t>the selected edge to the vertex cover.</a:t>
            </a:r>
            <a:endParaRPr sz="12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b="1" lang="en" sz="1200">
                <a:solidFill>
                  <a:srgbClr val="0D0D0D"/>
                </a:solidFill>
                <a:highlight>
                  <a:srgbClr val="FFFFFF"/>
                </a:highlight>
                <a:latin typeface="Roboto"/>
                <a:ea typeface="Roboto"/>
                <a:cs typeface="Roboto"/>
                <a:sym typeface="Roboto"/>
              </a:rPr>
              <a:t>Remove adjacent edges</a:t>
            </a:r>
            <a:r>
              <a:rPr b="1" lang="en" sz="1200">
                <a:solidFill>
                  <a:srgbClr val="0D0D0D"/>
                </a:solidFill>
                <a:highlight>
                  <a:srgbClr val="FFFFFF"/>
                </a:highlight>
                <a:latin typeface="Roboto"/>
                <a:ea typeface="Roboto"/>
                <a:cs typeface="Roboto"/>
                <a:sym typeface="Roboto"/>
              </a:rPr>
              <a:t>:</a:t>
            </a:r>
            <a:r>
              <a:rPr lang="en" sz="1200">
                <a:solidFill>
                  <a:srgbClr val="0D0D0D"/>
                </a:solidFill>
                <a:highlight>
                  <a:srgbClr val="FFFFFF"/>
                </a:highlight>
                <a:latin typeface="Roboto"/>
                <a:ea typeface="Roboto"/>
                <a:cs typeface="Roboto"/>
                <a:sym typeface="Roboto"/>
              </a:rPr>
              <a:t> Remove all edges adjacent to the selected vertices.</a:t>
            </a:r>
            <a:endParaRPr sz="12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b="1" lang="en" sz="1200">
                <a:solidFill>
                  <a:srgbClr val="0D0D0D"/>
                </a:solidFill>
                <a:highlight>
                  <a:srgbClr val="FFFFFF"/>
                </a:highlight>
                <a:latin typeface="Roboto"/>
                <a:ea typeface="Roboto"/>
                <a:cs typeface="Roboto"/>
                <a:sym typeface="Roboto"/>
              </a:rPr>
              <a:t>Any edges left?: </a:t>
            </a:r>
            <a:r>
              <a:rPr lang="en" sz="1200">
                <a:solidFill>
                  <a:srgbClr val="0D0D0D"/>
                </a:solidFill>
                <a:highlight>
                  <a:srgbClr val="FFFFFF"/>
                </a:highlight>
                <a:latin typeface="Roboto"/>
                <a:ea typeface="Roboto"/>
                <a:cs typeface="Roboto"/>
                <a:sym typeface="Roboto"/>
              </a:rPr>
              <a:t>Repeat the process if there are still edges remaining.</a:t>
            </a:r>
            <a:endParaRPr sz="1200">
              <a:solidFill>
                <a:srgbClr val="0D0D0D"/>
              </a:solidFill>
              <a:highlight>
                <a:srgbClr val="FFFFFF"/>
              </a:highlight>
              <a:latin typeface="Roboto"/>
              <a:ea typeface="Roboto"/>
              <a:cs typeface="Roboto"/>
              <a:sym typeface="Roboto"/>
            </a:endParaRPr>
          </a:p>
          <a:p>
            <a:pPr indent="-317500" lvl="0" marL="457200" rtl="0" algn="l">
              <a:spcBef>
                <a:spcPts val="0"/>
              </a:spcBef>
              <a:spcAft>
                <a:spcPts val="0"/>
              </a:spcAft>
              <a:buClr>
                <a:srgbClr val="0D0D0D"/>
              </a:buClr>
              <a:buSzPts val="1400"/>
              <a:buFont typeface="Roboto"/>
              <a:buChar char="-"/>
            </a:pPr>
            <a:r>
              <a:rPr b="1" lang="en" sz="1200">
                <a:solidFill>
                  <a:srgbClr val="0D0D0D"/>
                </a:solidFill>
                <a:highlight>
                  <a:srgbClr val="FFFFFF"/>
                </a:highlight>
                <a:latin typeface="Roboto"/>
                <a:ea typeface="Roboto"/>
                <a:cs typeface="Roboto"/>
                <a:sym typeface="Roboto"/>
              </a:rPr>
              <a:t>End</a:t>
            </a:r>
            <a:r>
              <a:rPr lang="en" sz="1200">
                <a:solidFill>
                  <a:srgbClr val="0D0D0D"/>
                </a:solidFill>
                <a:highlight>
                  <a:srgbClr val="FFFFFF"/>
                </a:highlight>
                <a:latin typeface="Roboto"/>
                <a:ea typeface="Roboto"/>
                <a:cs typeface="Roboto"/>
                <a:sym typeface="Roboto"/>
              </a:rPr>
              <a:t>: Finish the algorithm when no edges are left.</a:t>
            </a:r>
            <a:endParaRPr sz="1400">
              <a:solidFill>
                <a:srgbClr val="0D0D0D"/>
              </a:solidFill>
              <a:highlight>
                <a:srgbClr val="FFFFFF"/>
              </a:highlight>
              <a:latin typeface="Roboto"/>
              <a:ea typeface="Roboto"/>
              <a:cs typeface="Roboto"/>
              <a:sym typeface="Roboto"/>
            </a:endParaRPr>
          </a:p>
          <a:p>
            <a:pPr indent="0" lvl="0" marL="457200" rtl="0" algn="l">
              <a:spcBef>
                <a:spcPts val="0"/>
              </a:spcBef>
              <a:spcAft>
                <a:spcPts val="1200"/>
              </a:spcAft>
              <a:buNone/>
            </a:pPr>
            <a:r>
              <a:t/>
            </a:r>
            <a:endParaRPr/>
          </a:p>
        </p:txBody>
      </p:sp>
      <p:pic>
        <p:nvPicPr>
          <p:cNvPr id="117" name="Google Shape;117;p18"/>
          <p:cNvPicPr preferRelativeResize="0"/>
          <p:nvPr/>
        </p:nvPicPr>
        <p:blipFill>
          <a:blip r:embed="rId3">
            <a:alphaModFix/>
          </a:blip>
          <a:stretch>
            <a:fillRect/>
          </a:stretch>
        </p:blipFill>
        <p:spPr>
          <a:xfrm>
            <a:off x="6707325" y="0"/>
            <a:ext cx="1820175" cy="5143501"/>
          </a:xfrm>
          <a:prstGeom prst="rect">
            <a:avLst/>
          </a:prstGeom>
          <a:noFill/>
          <a:ln>
            <a:noFill/>
          </a:ln>
        </p:spPr>
      </p:pic>
      <p:sp>
        <p:nvSpPr>
          <p:cNvPr id="118" name="Google Shape;118;p18"/>
          <p:cNvSpPr txBox="1"/>
          <p:nvPr/>
        </p:nvSpPr>
        <p:spPr>
          <a:xfrm>
            <a:off x="722625" y="1132825"/>
            <a:ext cx="5984700" cy="1423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1500"/>
              </a:spcAft>
              <a:buNone/>
            </a:pPr>
            <a:r>
              <a:rPr lang="en" sz="1200">
                <a:solidFill>
                  <a:srgbClr val="0D0D0D"/>
                </a:solidFill>
                <a:highlight>
                  <a:srgbClr val="FFFFFF"/>
                </a:highlight>
                <a:latin typeface="Roboto"/>
                <a:ea typeface="Roboto"/>
                <a:cs typeface="Roboto"/>
                <a:sym typeface="Roboto"/>
              </a:rPr>
              <a:t>Randomized algorithms for the Vertex Cover problem use a probabilistic method to select vertices. This approach often simplifies the process and can yield efficient average runtime, although it may not guarantee the best possible solution.</a:t>
            </a:r>
            <a:endParaRPr sz="1800">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Randomized Techniques</a:t>
            </a:r>
            <a:endParaRPr/>
          </a:p>
        </p:txBody>
      </p:sp>
      <p:sp>
        <p:nvSpPr>
          <p:cNvPr id="124" name="Google Shape;124;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1600"/>
              </a:spcBef>
              <a:spcAft>
                <a:spcPts val="0"/>
              </a:spcAft>
              <a:buNone/>
            </a:pPr>
            <a:r>
              <a:rPr b="1" lang="en" sz="1400">
                <a:solidFill>
                  <a:srgbClr val="434343"/>
                </a:solidFill>
                <a:latin typeface="Arial"/>
                <a:ea typeface="Arial"/>
                <a:cs typeface="Arial"/>
                <a:sym typeface="Arial"/>
              </a:rPr>
              <a:t>Simple Randomization Algorithm</a:t>
            </a:r>
            <a:endParaRPr b="1" sz="1650">
              <a:solidFill>
                <a:srgbClr val="0D0D0D"/>
              </a:solidFill>
              <a:latin typeface="Roboto"/>
              <a:ea typeface="Roboto"/>
              <a:cs typeface="Roboto"/>
              <a:sym typeface="Roboto"/>
            </a:endParaRPr>
          </a:p>
          <a:p>
            <a:pPr indent="0" lvl="0" marL="0" rtl="0" algn="just">
              <a:spcBef>
                <a:spcPts val="400"/>
              </a:spcBef>
              <a:spcAft>
                <a:spcPts val="0"/>
              </a:spcAft>
              <a:buNone/>
            </a:pPr>
            <a:r>
              <a:rPr lang="en" sz="1200">
                <a:solidFill>
                  <a:srgbClr val="0D0D0D"/>
                </a:solidFill>
                <a:latin typeface="Roboto"/>
                <a:ea typeface="Roboto"/>
                <a:cs typeface="Roboto"/>
                <a:sym typeface="Roboto"/>
              </a:rPr>
              <a:t>Simple Randomization algorithms use straightforward random selection without additional modifications like weighting.</a:t>
            </a:r>
            <a:endParaRPr sz="1200">
              <a:solidFill>
                <a:srgbClr val="0D0D0D"/>
              </a:solidFill>
              <a:latin typeface="Roboto"/>
              <a:ea typeface="Roboto"/>
              <a:cs typeface="Roboto"/>
              <a:sym typeface="Roboto"/>
            </a:endParaRPr>
          </a:p>
          <a:p>
            <a:pPr indent="0" lvl="0" marL="0" rtl="0" algn="just">
              <a:spcBef>
                <a:spcPts val="1500"/>
              </a:spcBef>
              <a:spcAft>
                <a:spcPts val="1500"/>
              </a:spcAft>
              <a:buNone/>
            </a:pPr>
            <a:r>
              <a:t/>
            </a:r>
            <a:endParaRPr sz="1200">
              <a:solidFill>
                <a:srgbClr val="0D0D0D"/>
              </a:solidFill>
              <a:latin typeface="Roboto"/>
              <a:ea typeface="Roboto"/>
              <a:cs typeface="Roboto"/>
              <a:sym typeface="Roboto"/>
            </a:endParaRPr>
          </a:p>
        </p:txBody>
      </p:sp>
      <p:pic>
        <p:nvPicPr>
          <p:cNvPr id="125" name="Google Shape;125;p19"/>
          <p:cNvPicPr preferRelativeResize="0"/>
          <p:nvPr/>
        </p:nvPicPr>
        <p:blipFill>
          <a:blip r:embed="rId3">
            <a:alphaModFix/>
          </a:blip>
          <a:stretch>
            <a:fillRect/>
          </a:stretch>
        </p:blipFill>
        <p:spPr>
          <a:xfrm>
            <a:off x="1192375" y="2075375"/>
            <a:ext cx="5543550" cy="2600325"/>
          </a:xfrm>
          <a:prstGeom prst="rect">
            <a:avLst/>
          </a:prstGeom>
          <a:noFill/>
          <a:ln cap="flat" cmpd="sng" w="25400">
            <a:solidFill>
              <a:srgbClr val="1155CC"/>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Randomized Techniques</a:t>
            </a:r>
            <a:endParaRPr/>
          </a:p>
        </p:txBody>
      </p:sp>
      <p:sp>
        <p:nvSpPr>
          <p:cNvPr id="131" name="Google Shape;131;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1600"/>
              </a:spcBef>
              <a:spcAft>
                <a:spcPts val="0"/>
              </a:spcAft>
              <a:buNone/>
            </a:pPr>
            <a:r>
              <a:rPr b="1" lang="en" sz="1400">
                <a:solidFill>
                  <a:srgbClr val="434343"/>
                </a:solidFill>
                <a:latin typeface="Arial"/>
                <a:ea typeface="Arial"/>
                <a:cs typeface="Arial"/>
                <a:sym typeface="Arial"/>
              </a:rPr>
              <a:t>Weighted Randomized Selection for Vertex Cover</a:t>
            </a:r>
            <a:endParaRPr b="1" sz="1400">
              <a:solidFill>
                <a:srgbClr val="434343"/>
              </a:solidFill>
              <a:latin typeface="Arial"/>
              <a:ea typeface="Arial"/>
              <a:cs typeface="Arial"/>
              <a:sym typeface="Arial"/>
            </a:endParaRPr>
          </a:p>
          <a:p>
            <a:pPr indent="0" lvl="0" marL="0" rtl="0" algn="just">
              <a:spcBef>
                <a:spcPts val="1500"/>
              </a:spcBef>
              <a:spcAft>
                <a:spcPts val="1500"/>
              </a:spcAft>
              <a:buNone/>
            </a:pPr>
            <a:r>
              <a:rPr lang="en" sz="1200">
                <a:solidFill>
                  <a:srgbClr val="0D0D0D"/>
                </a:solidFill>
                <a:highlight>
                  <a:srgbClr val="FFFFFF"/>
                </a:highlight>
                <a:latin typeface="Roboto"/>
                <a:ea typeface="Roboto"/>
                <a:cs typeface="Roboto"/>
                <a:sym typeface="Roboto"/>
              </a:rPr>
              <a:t>Weighted Randomized Algorithms are useful when elements (like edges or vertices in graph problems) have different weights or probabilities associated with them. These weights influence the likelihood of each element being chosen during the algorithm's execution.</a:t>
            </a:r>
            <a:endParaRPr/>
          </a:p>
        </p:txBody>
      </p:sp>
      <p:pic>
        <p:nvPicPr>
          <p:cNvPr id="132" name="Google Shape;132;p20"/>
          <p:cNvPicPr preferRelativeResize="0"/>
          <p:nvPr/>
        </p:nvPicPr>
        <p:blipFill>
          <a:blip r:embed="rId3">
            <a:alphaModFix/>
          </a:blip>
          <a:stretch>
            <a:fillRect/>
          </a:stretch>
        </p:blipFill>
        <p:spPr>
          <a:xfrm>
            <a:off x="1359200" y="2571750"/>
            <a:ext cx="5943600" cy="2266950"/>
          </a:xfrm>
          <a:prstGeom prst="rect">
            <a:avLst/>
          </a:prstGeom>
          <a:noFill/>
          <a:ln cap="flat" cmpd="sng" w="25400">
            <a:solidFill>
              <a:srgbClr val="1155CC"/>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Randomized Techniques</a:t>
            </a:r>
            <a:endParaRPr/>
          </a:p>
        </p:txBody>
      </p:sp>
      <p:sp>
        <p:nvSpPr>
          <p:cNvPr id="138" name="Google Shape;13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1600"/>
              </a:spcBef>
              <a:spcAft>
                <a:spcPts val="0"/>
              </a:spcAft>
              <a:buNone/>
            </a:pPr>
            <a:r>
              <a:rPr b="1" lang="en" sz="1400">
                <a:solidFill>
                  <a:srgbClr val="434343"/>
                </a:solidFill>
                <a:latin typeface="Arial"/>
                <a:ea typeface="Arial"/>
                <a:cs typeface="Arial"/>
                <a:sym typeface="Arial"/>
              </a:rPr>
              <a:t>Vertex Cover using a Local Search Randomized Algorithm</a:t>
            </a:r>
            <a:endParaRPr b="1" sz="1400">
              <a:solidFill>
                <a:srgbClr val="434343"/>
              </a:solidFill>
              <a:latin typeface="Arial"/>
              <a:ea typeface="Arial"/>
              <a:cs typeface="Arial"/>
              <a:sym typeface="Arial"/>
            </a:endParaRPr>
          </a:p>
          <a:p>
            <a:pPr indent="0" lvl="0" marL="0" rtl="0" algn="just">
              <a:spcBef>
                <a:spcPts val="1500"/>
              </a:spcBef>
              <a:spcAft>
                <a:spcPts val="0"/>
              </a:spcAft>
              <a:buNone/>
            </a:pPr>
            <a:r>
              <a:rPr lang="en" sz="1200">
                <a:solidFill>
                  <a:srgbClr val="0D0D0D"/>
                </a:solidFill>
                <a:highlight>
                  <a:srgbClr val="FFFFFF"/>
                </a:highlight>
                <a:latin typeface="Roboto"/>
                <a:ea typeface="Roboto"/>
                <a:cs typeface="Roboto"/>
                <a:sym typeface="Roboto"/>
              </a:rPr>
              <a:t>Local Search algorithms operate by iteratively moving from a solution to a neighboring solution that is better according to some criteria. For many optimization problems, a "neighborhood" structure is defined, and the algorithm explores this structure to find an improved solution.</a:t>
            </a:r>
            <a:endParaRPr b="1" sz="1400">
              <a:solidFill>
                <a:srgbClr val="434343"/>
              </a:solidFill>
              <a:latin typeface="Arial"/>
              <a:ea typeface="Arial"/>
              <a:cs typeface="Arial"/>
              <a:sym typeface="Arial"/>
            </a:endParaRPr>
          </a:p>
        </p:txBody>
      </p:sp>
      <p:pic>
        <p:nvPicPr>
          <p:cNvPr id="139" name="Google Shape;139;p21"/>
          <p:cNvPicPr preferRelativeResize="0"/>
          <p:nvPr/>
        </p:nvPicPr>
        <p:blipFill>
          <a:blip r:embed="rId3">
            <a:alphaModFix/>
          </a:blip>
          <a:stretch>
            <a:fillRect/>
          </a:stretch>
        </p:blipFill>
        <p:spPr>
          <a:xfrm>
            <a:off x="3537250" y="2330475"/>
            <a:ext cx="4370550" cy="2680150"/>
          </a:xfrm>
          <a:prstGeom prst="rect">
            <a:avLst/>
          </a:prstGeom>
          <a:noFill/>
          <a:ln cap="flat" cmpd="sng" w="25400">
            <a:solidFill>
              <a:srgbClr val="1155CC"/>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