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C875A-7680-CF4C-9247-0B37975922C9}" type="datetimeFigureOut">
              <a:rPr lang="en-US" smtClean="0"/>
              <a:t>1/31/24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A8633-E376-E34B-AFC0-78C9398894DF}" type="slidenum">
              <a:rPr lang="en-US" smtClean="0"/>
              <a:t>‹#›</a:t>
            </a:fld>
            <a:endParaRPr lang="en-US"/>
          </a:p>
        </p:txBody>
      </p:sp>
    </p:spTree>
    <p:extLst>
      <p:ext uri="{BB962C8B-B14F-4D97-AF65-F5344CB8AC3E}">
        <p14:creationId xmlns:p14="http://schemas.microsoft.com/office/powerpoint/2010/main" val="980482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A8633-E376-E34B-AFC0-78C9398894DF}" type="slidenum">
              <a:rPr lang="en-US" smtClean="0"/>
              <a:t>1</a:t>
            </a:fld>
            <a:endParaRPr lang="en-US"/>
          </a:p>
        </p:txBody>
      </p:sp>
    </p:spTree>
    <p:extLst>
      <p:ext uri="{BB962C8B-B14F-4D97-AF65-F5344CB8AC3E}">
        <p14:creationId xmlns:p14="http://schemas.microsoft.com/office/powerpoint/2010/main" val="232754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A8633-E376-E34B-AFC0-78C9398894DF}" type="slidenum">
              <a:rPr lang="en-US" smtClean="0"/>
              <a:t>28</a:t>
            </a:fld>
            <a:endParaRPr lang="en-US"/>
          </a:p>
        </p:txBody>
      </p:sp>
    </p:spTree>
    <p:extLst>
      <p:ext uri="{BB962C8B-B14F-4D97-AF65-F5344CB8AC3E}">
        <p14:creationId xmlns:p14="http://schemas.microsoft.com/office/powerpoint/2010/main" val="1609560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1/31/24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75412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1/31/24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4479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1/31/24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61339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1/31/24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7056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1/31/24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87582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1/31/24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10924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1/31/24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3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1/31/24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76850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1/31/24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00290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1/31/24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32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1/31/24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41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1/31/24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50171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baeldung.com/inversion-control-and-dependency-injection-in-spr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download-and-install-python-3-latest-vers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flask.palletsprojects.com/en/3.0.x/installation/"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flask.palletsprojects.com/en/3.0.x/"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 Id="rId5" Type="http://schemas.openxmlformats.org/officeDocument/2006/relationships/hyperlink" Target="https://www.youtube.com/watch?v=42Q65H8ch7U" TargetMode="External"/><Relationship Id="rId4" Type="http://schemas.openxmlformats.org/officeDocument/2006/relationships/hyperlink" Target="https://www.youtube.com/watch?v=3c-iBn73d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saisupreeth97/Class-Hands-On-Project-Using-Docker-Gunicorn-and-NGINX/tree/mas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2CB9FF-7D0E-C6EE-FD1E-5414C1C2F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AF4B06-53F0-C847-8C21-2E98F1814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rson writing on a notepad">
            <a:extLst>
              <a:ext uri="{FF2B5EF4-FFF2-40B4-BE49-F238E27FC236}">
                <a16:creationId xmlns:a16="http://schemas.microsoft.com/office/drawing/2014/main" id="{03CEBF65-E57E-FEE5-273D-0BFAA71649B4}"/>
              </a:ext>
            </a:extLst>
          </p:cNvPr>
          <p:cNvPicPr>
            <a:picLocks noChangeAspect="1"/>
          </p:cNvPicPr>
          <p:nvPr/>
        </p:nvPicPr>
        <p:blipFill rotWithShape="1">
          <a:blip r:embed="rId3">
            <a:alphaModFix amt="50000"/>
          </a:blip>
          <a:srcRect t="13177" b="15845"/>
          <a:stretch/>
        </p:blipFill>
        <p:spPr>
          <a:xfrm>
            <a:off x="-6057" y="10"/>
            <a:ext cx="12192000" cy="6857990"/>
          </a:xfrm>
          <a:prstGeom prst="rect">
            <a:avLst/>
          </a:prstGeom>
        </p:spPr>
      </p:pic>
      <p:sp>
        <p:nvSpPr>
          <p:cNvPr id="13" name="Freeform: Shape 12">
            <a:extLst>
              <a:ext uri="{FF2B5EF4-FFF2-40B4-BE49-F238E27FC236}">
                <a16:creationId xmlns:a16="http://schemas.microsoft.com/office/drawing/2014/main" id="{141773DC-FA35-0DC3-E6BA-EB1DBCE7E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05349" y="938623"/>
            <a:ext cx="10372250" cy="4987842"/>
          </a:xfrm>
          <a:custGeom>
            <a:avLst/>
            <a:gdLst>
              <a:gd name="connsiteX0" fmla="*/ 0 w 4116027"/>
              <a:gd name="connsiteY0" fmla="*/ 0 h 5058263"/>
              <a:gd name="connsiteX1" fmla="*/ 3203647 w 4116027"/>
              <a:gd name="connsiteY1" fmla="*/ 0 h 5058263"/>
              <a:gd name="connsiteX2" fmla="*/ 3203647 w 4116027"/>
              <a:gd name="connsiteY2" fmla="*/ 1439014 h 5058263"/>
              <a:gd name="connsiteX3" fmla="*/ 4116027 w 4116027"/>
              <a:gd name="connsiteY3" fmla="*/ 1439014 h 5058263"/>
              <a:gd name="connsiteX4" fmla="*/ 4116027 w 4116027"/>
              <a:gd name="connsiteY4" fmla="*/ 5058263 h 5058263"/>
              <a:gd name="connsiteX5" fmla="*/ 0 w 4116027"/>
              <a:gd name="connsiteY5" fmla="*/ 5058263 h 5058263"/>
              <a:gd name="connsiteX0" fmla="*/ 3203647 w 4116027"/>
              <a:gd name="connsiteY0" fmla="*/ 1439014 h 5058263"/>
              <a:gd name="connsiteX1" fmla="*/ 4116027 w 4116027"/>
              <a:gd name="connsiteY1" fmla="*/ 1439014 h 5058263"/>
              <a:gd name="connsiteX2" fmla="*/ 4116027 w 4116027"/>
              <a:gd name="connsiteY2" fmla="*/ 5058263 h 5058263"/>
              <a:gd name="connsiteX3" fmla="*/ 0 w 4116027"/>
              <a:gd name="connsiteY3" fmla="*/ 5058263 h 5058263"/>
              <a:gd name="connsiteX4" fmla="*/ 0 w 4116027"/>
              <a:gd name="connsiteY4" fmla="*/ 0 h 5058263"/>
              <a:gd name="connsiteX5" fmla="*/ 3203647 w 4116027"/>
              <a:gd name="connsiteY5" fmla="*/ 0 h 5058263"/>
              <a:gd name="connsiteX6" fmla="*/ 3295087 w 4116027"/>
              <a:gd name="connsiteY6" fmla="*/ 1530454 h 5058263"/>
              <a:gd name="connsiteX0" fmla="*/ 3203647 w 4116027"/>
              <a:gd name="connsiteY0" fmla="*/ 1439014 h 5058263"/>
              <a:gd name="connsiteX1" fmla="*/ 4116027 w 4116027"/>
              <a:gd name="connsiteY1" fmla="*/ 1439014 h 5058263"/>
              <a:gd name="connsiteX2" fmla="*/ 4116027 w 4116027"/>
              <a:gd name="connsiteY2" fmla="*/ 5058263 h 5058263"/>
              <a:gd name="connsiteX3" fmla="*/ 0 w 4116027"/>
              <a:gd name="connsiteY3" fmla="*/ 5058263 h 5058263"/>
              <a:gd name="connsiteX4" fmla="*/ 0 w 4116027"/>
              <a:gd name="connsiteY4" fmla="*/ 0 h 5058263"/>
              <a:gd name="connsiteX5" fmla="*/ 3203647 w 4116027"/>
              <a:gd name="connsiteY5" fmla="*/ 0 h 5058263"/>
              <a:gd name="connsiteX0" fmla="*/ 4116027 w 4116027"/>
              <a:gd name="connsiteY0" fmla="*/ 1439014 h 5058263"/>
              <a:gd name="connsiteX1" fmla="*/ 4116027 w 4116027"/>
              <a:gd name="connsiteY1" fmla="*/ 5058263 h 5058263"/>
              <a:gd name="connsiteX2" fmla="*/ 0 w 4116027"/>
              <a:gd name="connsiteY2" fmla="*/ 5058263 h 5058263"/>
              <a:gd name="connsiteX3" fmla="*/ 0 w 4116027"/>
              <a:gd name="connsiteY3" fmla="*/ 0 h 5058263"/>
              <a:gd name="connsiteX4" fmla="*/ 3203647 w 4116027"/>
              <a:gd name="connsiteY4" fmla="*/ 0 h 5058263"/>
              <a:gd name="connsiteX0" fmla="*/ 4110211 w 4116027"/>
              <a:gd name="connsiteY0" fmla="*/ 1549397 h 5058263"/>
              <a:gd name="connsiteX1" fmla="*/ 4116027 w 4116027"/>
              <a:gd name="connsiteY1" fmla="*/ 5058263 h 5058263"/>
              <a:gd name="connsiteX2" fmla="*/ 0 w 4116027"/>
              <a:gd name="connsiteY2" fmla="*/ 5058263 h 5058263"/>
              <a:gd name="connsiteX3" fmla="*/ 0 w 4116027"/>
              <a:gd name="connsiteY3" fmla="*/ 0 h 5058263"/>
              <a:gd name="connsiteX4" fmla="*/ 3203647 w 4116027"/>
              <a:gd name="connsiteY4" fmla="*/ 0 h 5058263"/>
              <a:gd name="connsiteX0" fmla="*/ 4110211 w 4116027"/>
              <a:gd name="connsiteY0" fmla="*/ 1549397 h 5058263"/>
              <a:gd name="connsiteX1" fmla="*/ 4116027 w 4116027"/>
              <a:gd name="connsiteY1" fmla="*/ 5058263 h 5058263"/>
              <a:gd name="connsiteX2" fmla="*/ 0 w 4116027"/>
              <a:gd name="connsiteY2" fmla="*/ 5058263 h 5058263"/>
              <a:gd name="connsiteX3" fmla="*/ 0 w 4116027"/>
              <a:gd name="connsiteY3" fmla="*/ 0 h 5058263"/>
              <a:gd name="connsiteX4" fmla="*/ 2858576 w 4116027"/>
              <a:gd name="connsiteY4" fmla="*/ 0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858576 w 4116027"/>
              <a:gd name="connsiteY4" fmla="*/ 0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556812 w 4116027"/>
              <a:gd name="connsiteY4" fmla="*/ 6142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470533 w 4116027"/>
              <a:gd name="connsiteY4" fmla="*/ 1434 h 5058263"/>
              <a:gd name="connsiteX0" fmla="*/ 4109005 w 4116027"/>
              <a:gd name="connsiteY0" fmla="*/ 1610052 h 5058263"/>
              <a:gd name="connsiteX1" fmla="*/ 4116027 w 4116027"/>
              <a:gd name="connsiteY1" fmla="*/ 5058263 h 5058263"/>
              <a:gd name="connsiteX2" fmla="*/ 0 w 4116027"/>
              <a:gd name="connsiteY2" fmla="*/ 5058263 h 5058263"/>
              <a:gd name="connsiteX3" fmla="*/ 0 w 4116027"/>
              <a:gd name="connsiteY3" fmla="*/ 0 h 5058263"/>
              <a:gd name="connsiteX4" fmla="*/ 2470533 w 4116027"/>
              <a:gd name="connsiteY4" fmla="*/ 1434 h 5058263"/>
              <a:gd name="connsiteX0" fmla="*/ 4109005 w 4116027"/>
              <a:gd name="connsiteY0" fmla="*/ 1610052 h 5058263"/>
              <a:gd name="connsiteX1" fmla="*/ 4116027 w 4116027"/>
              <a:gd name="connsiteY1" fmla="*/ 5058263 h 5058263"/>
              <a:gd name="connsiteX2" fmla="*/ 0 w 4116027"/>
              <a:gd name="connsiteY2" fmla="*/ 5058263 h 5058263"/>
              <a:gd name="connsiteX3" fmla="*/ 0 w 4116027"/>
              <a:gd name="connsiteY3" fmla="*/ 0 h 5058263"/>
              <a:gd name="connsiteX4" fmla="*/ 2304495 w 4116027"/>
              <a:gd name="connsiteY4" fmla="*/ 1434 h 5058263"/>
              <a:gd name="connsiteX0" fmla="*/ 4107074 w 4116027"/>
              <a:gd name="connsiteY0" fmla="*/ 1393022 h 5058263"/>
              <a:gd name="connsiteX1" fmla="*/ 4116027 w 4116027"/>
              <a:gd name="connsiteY1" fmla="*/ 5058263 h 5058263"/>
              <a:gd name="connsiteX2" fmla="*/ 0 w 4116027"/>
              <a:gd name="connsiteY2" fmla="*/ 5058263 h 5058263"/>
              <a:gd name="connsiteX3" fmla="*/ 0 w 4116027"/>
              <a:gd name="connsiteY3" fmla="*/ 0 h 5058263"/>
              <a:gd name="connsiteX4" fmla="*/ 2304495 w 4116027"/>
              <a:gd name="connsiteY4" fmla="*/ 1434 h 5058263"/>
              <a:gd name="connsiteX0" fmla="*/ 4110935 w 4116027"/>
              <a:gd name="connsiteY0" fmla="*/ 1402887 h 5058263"/>
              <a:gd name="connsiteX1" fmla="*/ 4116027 w 4116027"/>
              <a:gd name="connsiteY1" fmla="*/ 5058263 h 5058263"/>
              <a:gd name="connsiteX2" fmla="*/ 0 w 4116027"/>
              <a:gd name="connsiteY2" fmla="*/ 5058263 h 5058263"/>
              <a:gd name="connsiteX3" fmla="*/ 0 w 4116027"/>
              <a:gd name="connsiteY3" fmla="*/ 0 h 5058263"/>
              <a:gd name="connsiteX4" fmla="*/ 2304495 w 4116027"/>
              <a:gd name="connsiteY4" fmla="*/ 1434 h 5058263"/>
              <a:gd name="connsiteX0" fmla="*/ 4111900 w 4116027"/>
              <a:gd name="connsiteY0" fmla="*/ 1496605 h 5058263"/>
              <a:gd name="connsiteX1" fmla="*/ 4116027 w 4116027"/>
              <a:gd name="connsiteY1" fmla="*/ 5058263 h 5058263"/>
              <a:gd name="connsiteX2" fmla="*/ 0 w 4116027"/>
              <a:gd name="connsiteY2" fmla="*/ 5058263 h 5058263"/>
              <a:gd name="connsiteX3" fmla="*/ 0 w 4116027"/>
              <a:gd name="connsiteY3" fmla="*/ 0 h 5058263"/>
              <a:gd name="connsiteX4" fmla="*/ 2304495 w 4116027"/>
              <a:gd name="connsiteY4" fmla="*/ 1434 h 5058263"/>
              <a:gd name="connsiteX0" fmla="*/ 4111900 w 4116027"/>
              <a:gd name="connsiteY0" fmla="*/ 1501537 h 5058263"/>
              <a:gd name="connsiteX1" fmla="*/ 4116027 w 4116027"/>
              <a:gd name="connsiteY1" fmla="*/ 5058263 h 5058263"/>
              <a:gd name="connsiteX2" fmla="*/ 0 w 4116027"/>
              <a:gd name="connsiteY2" fmla="*/ 5058263 h 5058263"/>
              <a:gd name="connsiteX3" fmla="*/ 0 w 4116027"/>
              <a:gd name="connsiteY3" fmla="*/ 0 h 5058263"/>
              <a:gd name="connsiteX4" fmla="*/ 2304495 w 4116027"/>
              <a:gd name="connsiteY4" fmla="*/ 1434 h 5058263"/>
              <a:gd name="connsiteX0" fmla="*/ 4116727 w 4117216"/>
              <a:gd name="connsiteY0" fmla="*/ 1511402 h 5058263"/>
              <a:gd name="connsiteX1" fmla="*/ 4116027 w 4117216"/>
              <a:gd name="connsiteY1" fmla="*/ 5058263 h 5058263"/>
              <a:gd name="connsiteX2" fmla="*/ 0 w 4117216"/>
              <a:gd name="connsiteY2" fmla="*/ 5058263 h 5058263"/>
              <a:gd name="connsiteX3" fmla="*/ 0 w 4117216"/>
              <a:gd name="connsiteY3" fmla="*/ 0 h 5058263"/>
              <a:gd name="connsiteX4" fmla="*/ 2304495 w 4117216"/>
              <a:gd name="connsiteY4" fmla="*/ 1434 h 505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7216" h="5058263">
                <a:moveTo>
                  <a:pt x="4116727" y="1511402"/>
                </a:moveTo>
                <a:cubicBezTo>
                  <a:pt x="4118666" y="2681024"/>
                  <a:pt x="4114088" y="3888641"/>
                  <a:pt x="4116027" y="5058263"/>
                </a:cubicBezTo>
                <a:lnTo>
                  <a:pt x="0" y="5058263"/>
                </a:lnTo>
                <a:lnTo>
                  <a:pt x="0" y="0"/>
                </a:lnTo>
                <a:lnTo>
                  <a:pt x="2304495" y="1434"/>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3B868A-3722-C4D5-2F1A-E0FD6DB47843}"/>
              </a:ext>
            </a:extLst>
          </p:cNvPr>
          <p:cNvSpPr>
            <a:spLocks noGrp="1"/>
          </p:cNvSpPr>
          <p:nvPr>
            <p:ph type="ctrTitle"/>
          </p:nvPr>
        </p:nvSpPr>
        <p:spPr>
          <a:xfrm>
            <a:off x="793626" y="5143817"/>
            <a:ext cx="4850027" cy="991252"/>
          </a:xfrm>
          <a:noFill/>
        </p:spPr>
        <p:txBody>
          <a:bodyPr anchor="b">
            <a:normAutofit/>
          </a:bodyPr>
          <a:lstStyle/>
          <a:p>
            <a:pPr rtl="0">
              <a:lnSpc>
                <a:spcPct val="110000"/>
              </a:lnSpc>
              <a:spcBef>
                <a:spcPts val="0"/>
              </a:spcBef>
              <a:spcAft>
                <a:spcPts val="0"/>
              </a:spcAft>
            </a:pPr>
            <a:r>
              <a:rPr lang="en-US" sz="2200" b="0" i="0" u="none" strike="noStrike">
                <a:solidFill>
                  <a:schemeClr val="accent1">
                    <a:lumMod val="60000"/>
                    <a:lumOff val="40000"/>
                  </a:schemeClr>
                </a:solidFill>
                <a:effectLst/>
                <a:latin typeface="Arial" panose="020B0604020202020204" pitchFamily="34" charset="0"/>
              </a:rPr>
              <a:t>Principles of Good Software Design</a:t>
            </a:r>
            <a:endParaRPr lang="en-US" sz="2200">
              <a:solidFill>
                <a:schemeClr val="accent1">
                  <a:lumMod val="60000"/>
                  <a:lumOff val="40000"/>
                </a:schemeClr>
              </a:solidFill>
            </a:endParaRPr>
          </a:p>
        </p:txBody>
      </p:sp>
      <p:sp>
        <p:nvSpPr>
          <p:cNvPr id="3" name="Subtitle 2">
            <a:extLst>
              <a:ext uri="{FF2B5EF4-FFF2-40B4-BE49-F238E27FC236}">
                <a16:creationId xmlns:a16="http://schemas.microsoft.com/office/drawing/2014/main" id="{C305943B-BA33-7EDF-C170-7FA042CFA9B8}"/>
              </a:ext>
            </a:extLst>
          </p:cNvPr>
          <p:cNvSpPr>
            <a:spLocks noGrp="1"/>
          </p:cNvSpPr>
          <p:nvPr>
            <p:ph type="subTitle" idx="1"/>
          </p:nvPr>
        </p:nvSpPr>
        <p:spPr>
          <a:xfrm>
            <a:off x="803353" y="4420887"/>
            <a:ext cx="4683045" cy="687996"/>
          </a:xfrm>
        </p:spPr>
        <p:txBody>
          <a:bodyPr anchor="ctr">
            <a:normAutofit/>
          </a:bodyPr>
          <a:lstStyle/>
          <a:p>
            <a:endParaRPr lang="en-US" dirty="0">
              <a:solidFill>
                <a:schemeClr val="accent1">
                  <a:lumMod val="60000"/>
                  <a:lumOff val="40000"/>
                </a:schemeClr>
              </a:solidFill>
            </a:endParaRPr>
          </a:p>
        </p:txBody>
      </p:sp>
    </p:spTree>
    <p:extLst>
      <p:ext uri="{BB962C8B-B14F-4D97-AF65-F5344CB8AC3E}">
        <p14:creationId xmlns:p14="http://schemas.microsoft.com/office/powerpoint/2010/main" val="124662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Coding to Contract </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lnSpcReduction="10000"/>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Coding to contract is primarily about decoupling clients from providers. By creating explicit contracts, you extract the things that clients are allowed to see and depend upon. </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A contract is a set of rules that the provider of the functionality agrees to fulfill. It defines a set of things that clients of the code may assume and depend upon. </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It dictates how a piece of software can be used and what functionality is available, but does not require clients to know how this functionality is implemented.</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As long as you keep the contract intact, clients and providers can be modified independently. This in turn makes your code changes more isolated and thus simpler.</a:t>
            </a:r>
            <a:endParaRPr lang="en-US" sz="1400" b="0" dirty="0">
              <a:effectLst/>
            </a:endParaRPr>
          </a:p>
        </p:txBody>
      </p:sp>
    </p:spTree>
    <p:extLst>
      <p:ext uri="{BB962C8B-B14F-4D97-AF65-F5344CB8AC3E}">
        <p14:creationId xmlns:p14="http://schemas.microsoft.com/office/powerpoint/2010/main" val="1016765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Single Responsibility</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Keep class length below two to four screens of code. </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Ensure that a class depends on no more than five other interfaces/classes</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Ensure that a class has a specific goal/purpose.</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Summarize the responsibility of the class in a single sentence and put it in a comment on top of the class name. If you find it hard to summarize the class responsibility, it usually means that your class does more than one thing</a:t>
            </a:r>
            <a:endParaRPr lang="en-US" sz="1400" b="0" dirty="0">
              <a:effectLst/>
            </a:endParaRPr>
          </a:p>
        </p:txBody>
      </p:sp>
    </p:spTree>
    <p:extLst>
      <p:ext uri="{BB962C8B-B14F-4D97-AF65-F5344CB8AC3E}">
        <p14:creationId xmlns:p14="http://schemas.microsoft.com/office/powerpoint/2010/main" val="422815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Open Closed Principle</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The open-closed principle is about creating code that does not have to be modified when requirements change or when new use cases arise. Open-closed stands for “open for extension and closed for modification.” </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The prime objective of this principle is to increase flexibility of your software and make future changes cheaper</a:t>
            </a:r>
            <a:endParaRPr lang="en-US" sz="1400" b="0" dirty="0">
              <a:effectLst/>
            </a:endParaRPr>
          </a:p>
        </p:txBody>
      </p:sp>
    </p:spTree>
    <p:extLst>
      <p:ext uri="{BB962C8B-B14F-4D97-AF65-F5344CB8AC3E}">
        <p14:creationId xmlns:p14="http://schemas.microsoft.com/office/powerpoint/2010/main" val="183930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Inversion of Control</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Inversion of control (IOC) is a method of removing responsibilities from a class to make it simpler and less coupled to the rest of the system. </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At its core, inversion of control is not having to know who will create and use your objects, how, or when. It is about being as dumb and oblivious as possible, as having to know less is a good thing for software design.</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This means your classes do not have to know when their instances are created, who is using them, or how their dependencies are put together. Your classes are plugins, and some external force will decide how and when they should be used.</a:t>
            </a:r>
            <a:endParaRPr lang="en-US" sz="1400" b="0" dirty="0">
              <a:effectLst/>
            </a:endParaRPr>
          </a:p>
        </p:txBody>
      </p:sp>
    </p:spTree>
    <p:extLst>
      <p:ext uri="{BB962C8B-B14F-4D97-AF65-F5344CB8AC3E}">
        <p14:creationId xmlns:p14="http://schemas.microsoft.com/office/powerpoint/2010/main" val="352567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Dependency Injection</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Dependency injection is a simple technique that reduces coupling and promotes the open-closed principle.  </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Dependency injection provides references to objects that the class depends on, instead of allowing the class to gather the dependencies itself</a:t>
            </a:r>
          </a:p>
          <a:p>
            <a:pPr rtl="0">
              <a:spcBef>
                <a:spcPts val="0"/>
              </a:spcBef>
              <a:spcAft>
                <a:spcPts val="1200"/>
              </a:spcAft>
            </a:pPr>
            <a:r>
              <a:rPr lang="en-US" sz="1400" b="0" dirty="0">
                <a:effectLst/>
                <a:hlinkClick r:id="rId2"/>
              </a:rPr>
              <a:t>https://www.baeldung.com/inversion-control-and-dependency-injection-in-spring</a:t>
            </a:r>
            <a:endParaRPr lang="en-US" sz="1400" b="0" dirty="0">
              <a:effectLst/>
            </a:endParaRPr>
          </a:p>
        </p:txBody>
      </p:sp>
    </p:spTree>
    <p:extLst>
      <p:ext uri="{BB962C8B-B14F-4D97-AF65-F5344CB8AC3E}">
        <p14:creationId xmlns:p14="http://schemas.microsoft.com/office/powerpoint/2010/main" val="3213281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Designing for Scale </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As you learn more about scalability, you may realize that many of the scalability solutions can be boiled down to three basic design techniques:</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Adding more clones - Adding indistinguishable components </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Functional partitioning - Dividing the system into smaller subsystems based on functionality</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Data partitioning - Keeping a subset of the data on each machine</a:t>
            </a:r>
            <a:endParaRPr lang="en-US" sz="1400" b="0" dirty="0">
              <a:effectLst/>
            </a:endParaRPr>
          </a:p>
        </p:txBody>
      </p:sp>
    </p:spTree>
    <p:extLst>
      <p:ext uri="{BB962C8B-B14F-4D97-AF65-F5344CB8AC3E}">
        <p14:creationId xmlns:p14="http://schemas.microsoft.com/office/powerpoint/2010/main" val="2617835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Adding more Clones</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If you are building a system from scratch, the easiest and most common scaling strategy is to design it in a way that would allow you to scale it out by simply adding more clones.</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A clone here is an exact copy of a component or a server.</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Any time you look at two clones, they have to be interchangeable and each of them needs to be equally qualified to serve an incoming request.</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Databases have been scaling out using this technique for years through the use of replication.</a:t>
            </a:r>
            <a:endParaRPr lang="en-US" sz="1400" b="0" dirty="0">
              <a:effectLst/>
            </a:endParaRPr>
          </a:p>
        </p:txBody>
      </p:sp>
    </p:spTree>
    <p:extLst>
      <p:ext uri="{BB962C8B-B14F-4D97-AF65-F5344CB8AC3E}">
        <p14:creationId xmlns:p14="http://schemas.microsoft.com/office/powerpoint/2010/main" val="2022715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Functional Partitioning </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fontScale="92500" lnSpcReduction="10000"/>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The main thought behind the functional partitioning technique is to look for parts of the system focused on a specific functionality and create independent subsystems out of them.</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In the context of infrastructure, functional partitioning is the isolation of different server roles.</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In a more advanced form, functional partitioning is dividing a system into self-sufficient applications.</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Object cache servers, message queue servers, queue workers, web servers, data store engines, and load balancers, each of these components could be built into the main application, but over the years, engineers realized that a better solution is to isolate different functions into independent subsystems. </a:t>
            </a:r>
            <a:endParaRPr lang="en-US" sz="1400" b="0" dirty="0">
              <a:effectLst/>
            </a:endParaRPr>
          </a:p>
        </p:txBody>
      </p:sp>
    </p:spTree>
    <p:extLst>
      <p:ext uri="{BB962C8B-B14F-4D97-AF65-F5344CB8AC3E}">
        <p14:creationId xmlns:p14="http://schemas.microsoft.com/office/powerpoint/2010/main" val="1125638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A3B7279-CCDD-9127-33FA-DFE64320DA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1763" y="1233199"/>
            <a:ext cx="6308473" cy="422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27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Data Partitioning</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fontScale="92500" lnSpcReduction="10000"/>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Partition the data to keep subsets of data set on each machine instead of cloning the entire data set onto each machine</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This is a manifestation of the share-nothing principle, as each server has its own subset of data, which it can control independently. Share nothing is an architectural principle where each node is fully autonomous</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Each node can make its own decisions about its state without the need to propagate state changes to its peers. Not sharing state means there is no data synchronization, no need for locking, and that failures can be isolated because nodes do not depend on one another.</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Each server gets a subset of the data for which it is solely responsible. By having less data on each server, I can process it faster and store more of it in memory</a:t>
            </a:r>
            <a:endParaRPr lang="en-US" sz="1400" b="0" dirty="0">
              <a:effectLst/>
            </a:endParaRPr>
          </a:p>
        </p:txBody>
      </p:sp>
    </p:spTree>
    <p:extLst>
      <p:ext uri="{BB962C8B-B14F-4D97-AF65-F5344CB8AC3E}">
        <p14:creationId xmlns:p14="http://schemas.microsoft.com/office/powerpoint/2010/main" val="242989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D754A-4671-D758-8D12-5436D54003B7}"/>
              </a:ext>
            </a:extLst>
          </p:cNvPr>
          <p:cNvSpPr>
            <a:spLocks noGrp="1"/>
          </p:cNvSpPr>
          <p:nvPr>
            <p:ph idx="1"/>
          </p:nvPr>
        </p:nvSpPr>
        <p:spPr>
          <a:xfrm>
            <a:off x="1620444" y="1328929"/>
            <a:ext cx="9059748" cy="4232496"/>
          </a:xfrm>
        </p:spPr>
        <p:txBody>
          <a:bodyPr>
            <a:normAutofit/>
          </a:bodyPr>
          <a:lstStyle/>
          <a:p>
            <a:pPr marL="0" indent="0" algn="just" rtl="0">
              <a:spcBef>
                <a:spcPts val="0"/>
              </a:spcBef>
              <a:spcAft>
                <a:spcPts val="1200"/>
              </a:spcAft>
              <a:buNone/>
            </a:pPr>
            <a:r>
              <a:rPr lang="en-US" sz="2000" b="0" i="0" u="none" strike="noStrike" dirty="0">
                <a:solidFill>
                  <a:srgbClr val="595959"/>
                </a:solidFill>
                <a:effectLst/>
                <a:latin typeface="Arial" panose="020B0604020202020204" pitchFamily="34" charset="0"/>
              </a:rPr>
              <a:t>Whether you are a software engineer, architect, team lead, or an engineering manager, it is important to understand design principles. Software engineering is all about making informed decisions, creating value for the business, and preparing for the future.</a:t>
            </a:r>
            <a:endParaRPr lang="en-US" sz="2000" b="0" dirty="0">
              <a:effectLst/>
            </a:endParaRPr>
          </a:p>
          <a:p>
            <a:pPr marL="0" indent="0" algn="just" rtl="0">
              <a:spcBef>
                <a:spcPts val="0"/>
              </a:spcBef>
              <a:spcAft>
                <a:spcPts val="1200"/>
              </a:spcAft>
              <a:buNone/>
            </a:pPr>
            <a:r>
              <a:rPr lang="en-US" sz="2000" b="0" i="0" u="none" strike="noStrike" dirty="0">
                <a:solidFill>
                  <a:srgbClr val="595959"/>
                </a:solidFill>
                <a:effectLst/>
                <a:latin typeface="Arial" panose="020B0604020202020204" pitchFamily="34" charset="0"/>
              </a:rPr>
              <a:t>As a software engineer or architect, your job is to provide solutions that are the best fit for your business under constraints of limited money, time, and knowledge about the future.</a:t>
            </a:r>
            <a:endParaRPr lang="en-US" sz="2000" b="0" dirty="0">
              <a:effectLst/>
            </a:endParaRPr>
          </a:p>
        </p:txBody>
      </p:sp>
    </p:spTree>
    <p:extLst>
      <p:ext uri="{BB962C8B-B14F-4D97-AF65-F5344CB8AC3E}">
        <p14:creationId xmlns:p14="http://schemas.microsoft.com/office/powerpoint/2010/main" val="2145318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AF6F-C92F-74D2-5EF6-E64637C79B38}"/>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E773FDA9-B172-79CC-4499-0FBAFB708E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9892" y="1221174"/>
            <a:ext cx="9492215" cy="4064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459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Design for Self-Healing </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Any sufficiently large system is in a constant state of partial failure</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A system is considered to be available as long as it performs its functions as expected from the client’s perspective. It does not matter if the system is experiencing internal partial failure as long as it does not affect the behavior that clients depend on.</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In other words, you want to make your system appear as if all of its components were functioning perfectly even when things break and during maintenance times.</a:t>
            </a:r>
            <a:endParaRPr lang="en-US" sz="1400" b="0" dirty="0">
              <a:effectLst/>
            </a:endParaRPr>
          </a:p>
        </p:txBody>
      </p:sp>
    </p:spTree>
    <p:extLst>
      <p:ext uri="{BB962C8B-B14F-4D97-AF65-F5344CB8AC3E}">
        <p14:creationId xmlns:p14="http://schemas.microsoft.com/office/powerpoint/2010/main" val="3714123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359187" y="1420369"/>
            <a:ext cx="8977509" cy="3683856"/>
          </a:xfrm>
        </p:spPr>
        <p:txBody>
          <a:bodyPr>
            <a:norm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A highly available system is a system that is expected to be available to its clients most of the time.</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Instead of defining an absolute measure of high availability, systems are measured in the “number of nines.” We say a system with 2 nines is available 99 percent of the time, translating to roughly 3.5 days of outage per year (365 days * 0.01 = 3.65 days). </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In comparison, a system with availability of 5 nines would be available 99.999 percent of the time, which makes it unavailable only five minutes per year</a:t>
            </a:r>
            <a:endParaRPr lang="en-US" sz="1400" b="0" dirty="0">
              <a:effectLst/>
            </a:endParaRPr>
          </a:p>
        </p:txBody>
      </p:sp>
    </p:spTree>
    <p:extLst>
      <p:ext uri="{BB962C8B-B14F-4D97-AF65-F5344CB8AC3E}">
        <p14:creationId xmlns:p14="http://schemas.microsoft.com/office/powerpoint/2010/main" val="2026681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522472" y="1507455"/>
            <a:ext cx="8977509" cy="3683856"/>
          </a:xfrm>
        </p:spPr>
        <p:txBody>
          <a:bodyPr>
            <a:normAutofit fontScale="85000" lnSpcReduction="20000"/>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In practice, ensuring high availability is mainly about removing single points of failure and graceful failover.</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Single point of failure is any piece of infrastructure that is necessary for the system to work properly. An example of a single point of failure can be a Domain Name System (DNS) server, if you have only one. It can also be a database master server or a file storage server.</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A simple way to identify single points of failure is to draw your data center diagram with every single device (routers, servers, switches, etc.) and ask yourself what would happen if you shut them down one at a time. </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Once you identify your single points of failure, you need to decide with your business team whether it is a good investment to put redundancy in place.</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Redundancy is having more than one copy of each piece of data or each component of the infrastructure. Should one of the copies fail, your system can use the remaining clones to serve clients’ requests</a:t>
            </a:r>
            <a:endParaRPr lang="en-US" sz="1400" b="0" dirty="0">
              <a:effectLst/>
            </a:endParaRPr>
          </a:p>
        </p:txBody>
      </p:sp>
    </p:spTree>
    <p:extLst>
      <p:ext uri="{BB962C8B-B14F-4D97-AF65-F5344CB8AC3E}">
        <p14:creationId xmlns:p14="http://schemas.microsoft.com/office/powerpoint/2010/main" val="3383369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Systems that are not redundant need special attention, and it is a best practice to prepare a disaster recovery plan (sometimes called a business continuity plan) with recovery procedures for all critical pieces of infrastructure.  </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Finally, if you had a system that was highly available and fully fault tolerant, you may want to implement self-healing. Self-healing is a property going beyond graceful failure handling; it is the ability to detect and fix problems automatically without human intervention.</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Self-healing systems are a holy grail of web operations, but they are much more difficult and expensive to build than it sounds.</a:t>
            </a:r>
            <a:endParaRPr lang="en-US" sz="1400" b="0" dirty="0">
              <a:effectLst/>
            </a:endParaRPr>
          </a:p>
        </p:txBody>
      </p:sp>
    </p:spTree>
    <p:extLst>
      <p:ext uri="{BB962C8B-B14F-4D97-AF65-F5344CB8AC3E}">
        <p14:creationId xmlns:p14="http://schemas.microsoft.com/office/powerpoint/2010/main" val="1819640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When a system can detect its own partial failure, prevent unavailability, and fully fix itself as soon as possible, you have a self healing system. Minimizing the mean time to recovery and automating the repair process is what self-healing is all about.</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Mean time to recovery is one of the key components of the availability equation. The faster you can detect, react to, and repair, the higher your availability becomes. Availability is actually measured as mean time to failure / (mean time to failure + mean time to recovery).</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By reducing the time to recovery, you can increase your availability, even if the failure rate is out of your control.</a:t>
            </a:r>
            <a:endParaRPr lang="en-US" sz="1400" b="0" dirty="0">
              <a:effectLst/>
            </a:endParaRPr>
          </a:p>
        </p:txBody>
      </p:sp>
    </p:spTree>
    <p:extLst>
      <p:ext uri="{BB962C8B-B14F-4D97-AF65-F5344CB8AC3E}">
        <p14:creationId xmlns:p14="http://schemas.microsoft.com/office/powerpoint/2010/main" val="1532977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Summary</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Autofit/>
          </a:bodyPr>
          <a:lstStyle/>
          <a:p>
            <a:pPr rtl="0">
              <a:spcBef>
                <a:spcPts val="0"/>
              </a:spcBef>
              <a:spcAft>
                <a:spcPts val="1200"/>
              </a:spcAft>
            </a:pPr>
            <a:r>
              <a:rPr lang="en-US" sz="1400" b="0" i="0" u="none" strike="noStrike" dirty="0">
                <a:solidFill>
                  <a:srgbClr val="595959"/>
                </a:solidFill>
                <a:effectLst/>
                <a:latin typeface="Arial" panose="020B0604020202020204" pitchFamily="34" charset="0"/>
              </a:rPr>
              <a:t>The “cleanest” solution is not always the best if it takes more time to develop or if it introduces unnecessary management costs. For example, the line between decoupling and over-engineering is very fine. It is your job to watch out for these temptations and not become biased toward the coolest solution imaginable.</a:t>
            </a:r>
            <a:endParaRPr lang="en-US" sz="1400" b="0" dirty="0">
              <a:effectLst/>
            </a:endParaRPr>
          </a:p>
          <a:p>
            <a:pPr rtl="0">
              <a:spcBef>
                <a:spcPts val="0"/>
              </a:spcBef>
              <a:spcAft>
                <a:spcPts val="1200"/>
              </a:spcAft>
            </a:pPr>
            <a:r>
              <a:rPr lang="en-US" sz="1400" b="0" i="0" u="none" strike="noStrike" dirty="0">
                <a:solidFill>
                  <a:srgbClr val="595959"/>
                </a:solidFill>
                <a:effectLst/>
                <a:latin typeface="Arial" panose="020B0604020202020204" pitchFamily="34" charset="0"/>
              </a:rPr>
              <a:t>Your business needs to make informed tradeoffs between scalability, flexibility, high availability, costs, and time to market.</a:t>
            </a:r>
            <a:endParaRPr lang="en-US" sz="1400" b="0" dirty="0">
              <a:effectLst/>
            </a:endParaRPr>
          </a:p>
          <a:p>
            <a:pPr rtl="0">
              <a:spcBef>
                <a:spcPts val="0"/>
              </a:spcBef>
              <a:spcAft>
                <a:spcPts val="1200"/>
              </a:spcAft>
            </a:pPr>
            <a:r>
              <a:rPr lang="en-US" sz="1400" b="0" i="0" u="none" strike="noStrike" dirty="0">
                <a:solidFill>
                  <a:srgbClr val="595959"/>
                </a:solidFill>
                <a:effectLst/>
                <a:latin typeface="Arial" panose="020B0604020202020204" pitchFamily="34" charset="0"/>
              </a:rPr>
              <a:t>Don’t be afraid to break the rules, if you really believe it is the best thing for your business or for your software. </a:t>
            </a:r>
            <a:endParaRPr lang="en-US" sz="1400" b="0" dirty="0">
              <a:effectLst/>
            </a:endParaRPr>
          </a:p>
          <a:p>
            <a:pPr rtl="0">
              <a:spcBef>
                <a:spcPts val="0"/>
              </a:spcBef>
              <a:spcAft>
                <a:spcPts val="1200"/>
              </a:spcAft>
            </a:pPr>
            <a:r>
              <a:rPr lang="en-US" sz="1400" b="0" i="0" u="none" strike="noStrike" dirty="0">
                <a:solidFill>
                  <a:srgbClr val="595959"/>
                </a:solidFill>
                <a:effectLst/>
                <a:latin typeface="Arial" panose="020B0604020202020204" pitchFamily="34" charset="0"/>
              </a:rPr>
              <a:t>Every system is different and every company has different needs, and you may find yourself working in a very different context than other engineers. </a:t>
            </a:r>
            <a:endParaRPr lang="en-US" sz="1400" b="0" dirty="0">
              <a:effectLst/>
            </a:endParaRPr>
          </a:p>
          <a:p>
            <a:pPr rtl="0">
              <a:spcBef>
                <a:spcPts val="0"/>
              </a:spcBef>
              <a:spcAft>
                <a:spcPts val="1200"/>
              </a:spcAft>
            </a:pPr>
            <a:r>
              <a:rPr lang="en-US" sz="1400" b="0" i="0" u="none" strike="noStrike" dirty="0">
                <a:solidFill>
                  <a:srgbClr val="595959"/>
                </a:solidFill>
                <a:effectLst/>
                <a:latin typeface="Arial" panose="020B0604020202020204" pitchFamily="34" charset="0"/>
              </a:rPr>
              <a:t>There is no single good way to build scalable software, but first learn your craft, learn your tools, and look for reasons to drive your decisions.</a:t>
            </a:r>
            <a:endParaRPr lang="en-US" sz="1400" b="0" dirty="0">
              <a:effectLst/>
            </a:endParaRPr>
          </a:p>
        </p:txBody>
      </p:sp>
    </p:spTree>
    <p:extLst>
      <p:ext uri="{BB962C8B-B14F-4D97-AF65-F5344CB8AC3E}">
        <p14:creationId xmlns:p14="http://schemas.microsoft.com/office/powerpoint/2010/main" val="1085031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173A-3C66-9C7D-820D-3E2D539C6F26}"/>
              </a:ext>
            </a:extLst>
          </p:cNvPr>
          <p:cNvSpPr>
            <a:spLocks noGrp="1"/>
          </p:cNvSpPr>
          <p:nvPr>
            <p:ph type="title"/>
          </p:nvPr>
        </p:nvSpPr>
        <p:spPr>
          <a:xfrm>
            <a:off x="2601686" y="2661147"/>
            <a:ext cx="6324599" cy="1169842"/>
          </a:xfrm>
        </p:spPr>
        <p:txBody>
          <a:bodyPr>
            <a:normAutofit fontScale="90000"/>
          </a:bodyPr>
          <a:lstStyle/>
          <a:p>
            <a:r>
              <a:rPr lang="en-US" dirty="0"/>
              <a:t>Hands-On </a:t>
            </a:r>
            <a:br>
              <a:rPr lang="en-US" dirty="0"/>
            </a:br>
            <a:r>
              <a:rPr lang="en-US" dirty="0"/>
              <a:t>(Installing Flask Framework) </a:t>
            </a:r>
          </a:p>
        </p:txBody>
      </p:sp>
    </p:spTree>
    <p:extLst>
      <p:ext uri="{BB962C8B-B14F-4D97-AF65-F5344CB8AC3E}">
        <p14:creationId xmlns:p14="http://schemas.microsoft.com/office/powerpoint/2010/main" val="545752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BC9A-2D83-01DA-3D94-A8F6379CC7B2}"/>
              </a:ext>
            </a:extLst>
          </p:cNvPr>
          <p:cNvSpPr>
            <a:spLocks noGrp="1"/>
          </p:cNvSpPr>
          <p:nvPr>
            <p:ph type="title"/>
          </p:nvPr>
        </p:nvSpPr>
        <p:spPr/>
        <p:txBody>
          <a:bodyPr/>
          <a:lstStyle/>
          <a:p>
            <a:r>
              <a:rPr lang="en-US" dirty="0"/>
              <a:t>Install Python 3 &amp; Flask</a:t>
            </a:r>
          </a:p>
        </p:txBody>
      </p:sp>
      <p:sp>
        <p:nvSpPr>
          <p:cNvPr id="3" name="Content Placeholder 2">
            <a:extLst>
              <a:ext uri="{FF2B5EF4-FFF2-40B4-BE49-F238E27FC236}">
                <a16:creationId xmlns:a16="http://schemas.microsoft.com/office/drawing/2014/main" id="{3B839697-3A4A-63AD-3888-53530505B10F}"/>
              </a:ext>
            </a:extLst>
          </p:cNvPr>
          <p:cNvSpPr>
            <a:spLocks noGrp="1"/>
          </p:cNvSpPr>
          <p:nvPr>
            <p:ph idx="1"/>
          </p:nvPr>
        </p:nvSpPr>
        <p:spPr/>
        <p:txBody>
          <a:bodyPr/>
          <a:lstStyle/>
          <a:p>
            <a:r>
              <a:rPr lang="en-US" dirty="0">
                <a:hlinkClick r:id="rId3"/>
              </a:rPr>
              <a:t>https://www.geeksforgeeks.org/download-and-install-python-3-latest-version/</a:t>
            </a:r>
            <a:endParaRPr lang="en-US" dirty="0"/>
          </a:p>
          <a:p>
            <a:r>
              <a:rPr lang="en-US" dirty="0"/>
              <a:t>Make sure pip is installed along with python</a:t>
            </a:r>
          </a:p>
          <a:p>
            <a:r>
              <a:rPr lang="en-US" dirty="0">
                <a:hlinkClick r:id="rId4"/>
              </a:rPr>
              <a:t>https://flask.palletsprojects.com/en/3.0.x/installation/</a:t>
            </a:r>
            <a:endParaRPr lang="en-US" dirty="0"/>
          </a:p>
          <a:p>
            <a:r>
              <a:rPr lang="en-US" dirty="0"/>
              <a:t>Then use “pip install flask” to install flask framework</a:t>
            </a:r>
          </a:p>
        </p:txBody>
      </p:sp>
    </p:spTree>
    <p:extLst>
      <p:ext uri="{BB962C8B-B14F-4D97-AF65-F5344CB8AC3E}">
        <p14:creationId xmlns:p14="http://schemas.microsoft.com/office/powerpoint/2010/main" val="3887641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17CC-515C-4804-AADB-8E9637212FC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25591AE-150C-3DA1-4239-67A1926925AD}"/>
              </a:ext>
            </a:extLst>
          </p:cNvPr>
          <p:cNvSpPr>
            <a:spLocks noGrp="1"/>
          </p:cNvSpPr>
          <p:nvPr>
            <p:ph idx="1"/>
          </p:nvPr>
        </p:nvSpPr>
        <p:spPr/>
        <p:txBody>
          <a:bodyPr/>
          <a:lstStyle/>
          <a:p>
            <a:r>
              <a:rPr lang="en-US" dirty="0">
                <a:hlinkClick r:id="rId2"/>
              </a:rPr>
              <a:t>https://www.geeksforgeeks.org/python-programming-language/</a:t>
            </a:r>
            <a:endParaRPr lang="en-US" dirty="0"/>
          </a:p>
          <a:p>
            <a:r>
              <a:rPr lang="en-US" dirty="0">
                <a:hlinkClick r:id="rId3"/>
              </a:rPr>
              <a:t>https://flask.palletsprojects.com/en/3.0.x/</a:t>
            </a:r>
            <a:endParaRPr lang="en-US" dirty="0"/>
          </a:p>
          <a:p>
            <a:r>
              <a:rPr lang="en-US" dirty="0">
                <a:hlinkClick r:id="rId4"/>
              </a:rPr>
              <a:t>https://</a:t>
            </a:r>
            <a:r>
              <a:rPr lang="en-US" dirty="0" err="1">
                <a:hlinkClick r:id="rId4"/>
              </a:rPr>
              <a:t>www.youtube.com</a:t>
            </a:r>
            <a:r>
              <a:rPr lang="en-US" dirty="0">
                <a:hlinkClick r:id="rId4"/>
              </a:rPr>
              <a:t>/</a:t>
            </a:r>
            <a:r>
              <a:rPr lang="en-US" dirty="0" err="1">
                <a:hlinkClick r:id="rId4"/>
              </a:rPr>
              <a:t>watch?v</a:t>
            </a:r>
            <a:r>
              <a:rPr lang="en-US" dirty="0">
                <a:hlinkClick r:id="rId4"/>
              </a:rPr>
              <a:t>=3c-iBn73dDE</a:t>
            </a:r>
            <a:endParaRPr lang="en-US" dirty="0"/>
          </a:p>
          <a:p>
            <a:r>
              <a:rPr lang="en-US" dirty="0">
                <a:hlinkClick r:id="rId5"/>
              </a:rPr>
              <a:t>https://www.youtube.com/watch?v=42Q65H8ch7U</a:t>
            </a:r>
            <a:endParaRPr lang="en-US" dirty="0"/>
          </a:p>
          <a:p>
            <a:endParaRPr lang="en-US" dirty="0"/>
          </a:p>
        </p:txBody>
      </p:sp>
    </p:spTree>
    <p:extLst>
      <p:ext uri="{BB962C8B-B14F-4D97-AF65-F5344CB8AC3E}">
        <p14:creationId xmlns:p14="http://schemas.microsoft.com/office/powerpoint/2010/main" val="106601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Topics Covered</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Autofit/>
          </a:bodyPr>
          <a:lstStyle/>
          <a:p>
            <a:pPr rtl="0" fontAlgn="base">
              <a:spcBef>
                <a:spcPts val="0"/>
              </a:spcBef>
              <a:spcAft>
                <a:spcPts val="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Simplicity</a:t>
            </a:r>
          </a:p>
          <a:p>
            <a:pPr rtl="0" fontAlgn="base">
              <a:spcBef>
                <a:spcPts val="0"/>
              </a:spcBef>
              <a:spcAft>
                <a:spcPts val="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Hide complexity</a:t>
            </a:r>
          </a:p>
          <a:p>
            <a:pPr rtl="0" fontAlgn="base">
              <a:spcBef>
                <a:spcPts val="0"/>
              </a:spcBef>
              <a:spcAft>
                <a:spcPts val="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Avoid over-engineering</a:t>
            </a:r>
          </a:p>
          <a:p>
            <a:pPr rtl="0" fontAlgn="base">
              <a:spcBef>
                <a:spcPts val="0"/>
              </a:spcBef>
              <a:spcAft>
                <a:spcPts val="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Trying Test driven development</a:t>
            </a:r>
          </a:p>
          <a:p>
            <a:pPr rtl="0" fontAlgn="base">
              <a:spcBef>
                <a:spcPts val="0"/>
              </a:spcBef>
              <a:spcAft>
                <a:spcPts val="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Loose coupling</a:t>
            </a:r>
          </a:p>
          <a:p>
            <a:pPr rtl="0" fontAlgn="base">
              <a:spcBef>
                <a:spcPts val="0"/>
              </a:spcBef>
              <a:spcAft>
                <a:spcPts val="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Don’t Repeat Yourself (DRY)</a:t>
            </a:r>
          </a:p>
          <a:p>
            <a:pPr rtl="0" fontAlgn="base">
              <a:spcBef>
                <a:spcPts val="0"/>
              </a:spcBef>
              <a:spcAft>
                <a:spcPts val="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Single Responsibility</a:t>
            </a:r>
          </a:p>
          <a:p>
            <a:pPr rtl="0" fontAlgn="base">
              <a:spcBef>
                <a:spcPts val="0"/>
              </a:spcBef>
              <a:spcAft>
                <a:spcPts val="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Open Closed Principle</a:t>
            </a:r>
          </a:p>
          <a:p>
            <a:pPr rtl="0" fontAlgn="base">
              <a:spcBef>
                <a:spcPts val="0"/>
              </a:spcBef>
              <a:spcAft>
                <a:spcPts val="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Inversion of Control</a:t>
            </a:r>
          </a:p>
          <a:p>
            <a:pPr rtl="0" fontAlgn="base">
              <a:spcBef>
                <a:spcPts val="0"/>
              </a:spcBef>
              <a:spcAft>
                <a:spcPts val="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Designing to Scale</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Cloning</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Functional Partitioning</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Data Partitioning</a:t>
            </a:r>
          </a:p>
          <a:p>
            <a:pPr marL="742950" lvl="1" indent="-285750" rtl="0" fontAlgn="base">
              <a:spcBef>
                <a:spcPts val="0"/>
              </a:spcBef>
              <a:spcAft>
                <a:spcPts val="1200"/>
              </a:spcAft>
              <a:buFont typeface="Arial" panose="020B0604020202020204" pitchFamily="34" charset="0"/>
              <a:buChar char="•"/>
            </a:pPr>
            <a:r>
              <a:rPr lang="en-US" sz="1500" b="0" i="0" u="none" strike="noStrike" dirty="0">
                <a:solidFill>
                  <a:srgbClr val="595959"/>
                </a:solidFill>
                <a:effectLst/>
                <a:latin typeface="Arial" panose="020B0604020202020204" pitchFamily="34" charset="0"/>
              </a:rPr>
              <a:t>Self-healing systems</a:t>
            </a:r>
          </a:p>
        </p:txBody>
      </p:sp>
    </p:spTree>
    <p:extLst>
      <p:ext uri="{BB962C8B-B14F-4D97-AF65-F5344CB8AC3E}">
        <p14:creationId xmlns:p14="http://schemas.microsoft.com/office/powerpoint/2010/main" val="4088963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D942-7748-4BD9-F403-7DC4850E2D14}"/>
              </a:ext>
            </a:extLst>
          </p:cNvPr>
          <p:cNvSpPr>
            <a:spLocks noGrp="1"/>
          </p:cNvSpPr>
          <p:nvPr>
            <p:ph type="title"/>
          </p:nvPr>
        </p:nvSpPr>
        <p:spPr/>
        <p:txBody>
          <a:bodyPr/>
          <a:lstStyle/>
          <a:p>
            <a:r>
              <a:rPr lang="en-US" dirty="0"/>
              <a:t>GitHub Link FOR THE PROJECT</a:t>
            </a:r>
          </a:p>
        </p:txBody>
      </p:sp>
      <p:sp>
        <p:nvSpPr>
          <p:cNvPr id="3" name="Content Placeholder 2">
            <a:extLst>
              <a:ext uri="{FF2B5EF4-FFF2-40B4-BE49-F238E27FC236}">
                <a16:creationId xmlns:a16="http://schemas.microsoft.com/office/drawing/2014/main" id="{28F739C7-1704-576A-901C-1DBE99D6D89B}"/>
              </a:ext>
            </a:extLst>
          </p:cNvPr>
          <p:cNvSpPr>
            <a:spLocks noGrp="1"/>
          </p:cNvSpPr>
          <p:nvPr>
            <p:ph idx="1"/>
          </p:nvPr>
        </p:nvSpPr>
        <p:spPr/>
        <p:txBody>
          <a:bodyPr/>
          <a:lstStyle/>
          <a:p>
            <a:r>
              <a:rPr lang="en-US" dirty="0">
                <a:hlinkClick r:id="rId2"/>
              </a:rPr>
              <a:t>https://</a:t>
            </a:r>
            <a:r>
              <a:rPr lang="en-US" dirty="0" err="1">
                <a:hlinkClick r:id="rId2"/>
              </a:rPr>
              <a:t>github.com</a:t>
            </a:r>
            <a:r>
              <a:rPr lang="en-US" dirty="0">
                <a:hlinkClick r:id="rId2"/>
              </a:rPr>
              <a:t>/saisupreeth97/Class-Hands-On-Project-Using-Docker-</a:t>
            </a:r>
            <a:r>
              <a:rPr lang="en-US" dirty="0" err="1">
                <a:hlinkClick r:id="rId2"/>
              </a:rPr>
              <a:t>Gunicorn</a:t>
            </a:r>
            <a:r>
              <a:rPr lang="en-US" dirty="0">
                <a:hlinkClick r:id="rId2"/>
              </a:rPr>
              <a:t>-and-NGINX/tree/master</a:t>
            </a:r>
            <a:endParaRPr lang="en-US" dirty="0"/>
          </a:p>
        </p:txBody>
      </p:sp>
    </p:spTree>
    <p:extLst>
      <p:ext uri="{BB962C8B-B14F-4D97-AF65-F5344CB8AC3E}">
        <p14:creationId xmlns:p14="http://schemas.microsoft.com/office/powerpoint/2010/main" val="189268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Simplicity</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Autofit/>
          </a:bodyPr>
          <a:lstStyle/>
          <a:p>
            <a:pPr rtl="0">
              <a:spcBef>
                <a:spcPts val="0"/>
              </a:spcBef>
              <a:spcAft>
                <a:spcPts val="1200"/>
              </a:spcAft>
            </a:pPr>
            <a:r>
              <a:rPr lang="en-US" sz="1600" b="0" i="0" u="none" strike="noStrike" dirty="0">
                <a:solidFill>
                  <a:srgbClr val="595959"/>
                </a:solidFill>
                <a:effectLst/>
                <a:latin typeface="Arial" panose="020B0604020202020204" pitchFamily="34" charset="0"/>
              </a:rPr>
              <a:t>Keeping software simple is difficult because it is inherently relative. </a:t>
            </a:r>
            <a:endParaRPr lang="en-US" sz="1600" b="0" dirty="0">
              <a:effectLst/>
            </a:endParaRPr>
          </a:p>
          <a:p>
            <a:pPr rtl="0">
              <a:spcBef>
                <a:spcPts val="0"/>
              </a:spcBef>
              <a:spcAft>
                <a:spcPts val="1200"/>
              </a:spcAft>
            </a:pPr>
            <a:r>
              <a:rPr lang="en-US" sz="1600" b="0" i="0" u="none" strike="noStrike" dirty="0">
                <a:solidFill>
                  <a:srgbClr val="595959"/>
                </a:solidFill>
                <a:effectLst/>
                <a:latin typeface="Arial" panose="020B0604020202020204" pitchFamily="34" charset="0"/>
              </a:rPr>
              <a:t>There is no standardized measurement of simplicity, so when you judge what is simpler, you need to first ask yourself for whom and when. </a:t>
            </a:r>
            <a:endParaRPr lang="en-US" sz="1600" b="0" dirty="0">
              <a:effectLst/>
            </a:endParaRPr>
          </a:p>
          <a:p>
            <a:pPr rtl="0">
              <a:spcBef>
                <a:spcPts val="0"/>
              </a:spcBef>
              <a:spcAft>
                <a:spcPts val="1200"/>
              </a:spcAft>
            </a:pPr>
            <a:r>
              <a:rPr lang="en-US" sz="1600" b="0" i="0" u="none" strike="noStrike" dirty="0">
                <a:solidFill>
                  <a:srgbClr val="595959"/>
                </a:solidFill>
                <a:effectLst/>
                <a:latin typeface="Arial" panose="020B0604020202020204" pitchFamily="34" charset="0"/>
              </a:rPr>
              <a:t>For example, is it simpler for you or for your clients? Is it simpler for you to do now or maintain in the future?</a:t>
            </a:r>
            <a:endParaRPr lang="en-US" sz="1600" b="0" dirty="0">
              <a:effectLst/>
            </a:endParaRPr>
          </a:p>
          <a:p>
            <a:pPr rtl="0">
              <a:spcBef>
                <a:spcPts val="0"/>
              </a:spcBef>
              <a:spcAft>
                <a:spcPts val="1200"/>
              </a:spcAft>
            </a:pPr>
            <a:r>
              <a:rPr lang="en-US" sz="1600" b="0" i="0" u="none" strike="noStrike" dirty="0">
                <a:solidFill>
                  <a:srgbClr val="595959"/>
                </a:solidFill>
                <a:effectLst/>
                <a:latin typeface="Arial" panose="020B0604020202020204" pitchFamily="34" charset="0"/>
              </a:rPr>
              <a:t>It is about what would be the easiest way for another software engineer to use your solution in the future. </a:t>
            </a:r>
            <a:endParaRPr lang="en-US" sz="1600" b="0" dirty="0">
              <a:effectLst/>
            </a:endParaRPr>
          </a:p>
          <a:p>
            <a:pPr rtl="0">
              <a:spcBef>
                <a:spcPts val="0"/>
              </a:spcBef>
              <a:spcAft>
                <a:spcPts val="1200"/>
              </a:spcAft>
            </a:pPr>
            <a:r>
              <a:rPr lang="en-US" sz="1600" b="0" i="0" u="none" strike="noStrike" dirty="0">
                <a:solidFill>
                  <a:srgbClr val="595959"/>
                </a:solidFill>
                <a:effectLst/>
                <a:latin typeface="Arial" panose="020B0604020202020204" pitchFamily="34" charset="0"/>
              </a:rPr>
              <a:t>It is also about being able to comprehend the system as it grows larger and more complex.</a:t>
            </a:r>
            <a:endParaRPr lang="en-US" sz="1600" b="0" dirty="0">
              <a:effectLst/>
            </a:endParaRPr>
          </a:p>
          <a:p>
            <a:pPr rtl="0">
              <a:spcBef>
                <a:spcPts val="0"/>
              </a:spcBef>
              <a:spcAft>
                <a:spcPts val="1200"/>
              </a:spcAft>
            </a:pPr>
            <a:r>
              <a:rPr lang="en-US" sz="1600" b="0" i="0" u="none" strike="noStrike" dirty="0">
                <a:solidFill>
                  <a:srgbClr val="595959"/>
                </a:solidFill>
                <a:effectLst/>
                <a:latin typeface="Arial" panose="020B0604020202020204" pitchFamily="34" charset="0"/>
              </a:rPr>
              <a:t>There are four basic steps to start promoting simplicity within your products</a:t>
            </a:r>
            <a:endParaRPr lang="en-US" sz="1600" b="0" dirty="0">
              <a:effectLst/>
            </a:endParaRPr>
          </a:p>
        </p:txBody>
      </p:sp>
    </p:spTree>
    <p:extLst>
      <p:ext uri="{BB962C8B-B14F-4D97-AF65-F5344CB8AC3E}">
        <p14:creationId xmlns:p14="http://schemas.microsoft.com/office/powerpoint/2010/main" val="34333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Hide complexity and Build Abstractions</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fontScale="92500" lnSpcReduction="10000"/>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Hiding complexity and building abstractions is one of the best ways to promote simplicity.</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When you look at a class, you should be able to quickly understand how it works without knowing all the details of how other remote parts of the system work</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When you look at a module, you should be able to disregard the methods and think of the module as a set of classes</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When you look at the application, you should be able to identify key modules and their higher-level functions, but without the need to know the classes’ details.</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When you look at the entire system, you should be able to see only your top-level applications and identify their responsibilities without having to care about how they fulfill them.</a:t>
            </a:r>
            <a:endParaRPr lang="en-US" sz="1400" b="0" dirty="0">
              <a:effectLst/>
            </a:endParaRPr>
          </a:p>
        </p:txBody>
      </p:sp>
    </p:spTree>
    <p:extLst>
      <p:ext uri="{BB962C8B-B14F-4D97-AF65-F5344CB8AC3E}">
        <p14:creationId xmlns:p14="http://schemas.microsoft.com/office/powerpoint/2010/main" val="383742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Avoid Over-engineering </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lnSpcReduction="10000"/>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When you try to predict every possible use case and every edge case, you lose focus on the most common use cases.</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In such a situation you can easily follow the urge of solving every problem imaginable and end up overengineering, which is building a solution that is much more complex than is really necessary.</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Good design allows you to add more details and features later on but does not require you to build a massive solution up front. </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Beginning with a reasonable level of abstraction and iterating over it gives better results than trying to predict the future and build everything that might be needed later on.</a:t>
            </a:r>
            <a:endParaRPr lang="en-US" sz="1400" b="0" dirty="0">
              <a:effectLst/>
            </a:endParaRPr>
          </a:p>
        </p:txBody>
      </p:sp>
    </p:spTree>
    <p:extLst>
      <p:ext uri="{BB962C8B-B14F-4D97-AF65-F5344CB8AC3E}">
        <p14:creationId xmlns:p14="http://schemas.microsoft.com/office/powerpoint/2010/main" val="355188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Trying Test Driven Development</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lnSpcReduction="10000"/>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Test-driven development is a set of practices where engineers write tests first and then implement the actual functionality.</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The main benefits are that there is no code without unit tests and there is no “spare” code. Since developers write tests first, they would not add unnecessary functionality, as it would require them to write tests for it as well</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In addition, tests can be used as a type of documentation, as they show you how the code was meant to be used and what the expected behavior was.</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Since you have to write your test first, you have to imagine how would you use the component you are about to build, rather than focusing on the internal implementation of it.</a:t>
            </a:r>
            <a:endParaRPr lang="en-US" sz="1400" b="0" dirty="0">
              <a:effectLst/>
            </a:endParaRPr>
          </a:p>
        </p:txBody>
      </p:sp>
    </p:spTree>
    <p:extLst>
      <p:ext uri="{BB962C8B-B14F-4D97-AF65-F5344CB8AC3E}">
        <p14:creationId xmlns:p14="http://schemas.microsoft.com/office/powerpoint/2010/main" val="198972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Loose Coupling</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fontScale="92500" lnSpcReduction="20000"/>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Coupling is a measure of how much two components know about and depend on one another. The higher the coupling, the stronger the dependency.</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Loose coupling refers to a situation where different components know as little as necessary about each other, whereas no coupling between components means that they are completely unaware of each other’s existence.</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High coupling means that changing a single piece of code requires you to inspect in detail multiple parts of the system</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The higher the overall coupling, the more unexpected the dependencies and higher chance of introducing bugs. </a:t>
            </a:r>
            <a:endParaRPr lang="en-US" sz="1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Low coupling promotes keeping complexity localized. By having parts of your system decoupled, multiple engineers can work on them independently. </a:t>
            </a:r>
            <a:endParaRPr lang="en-US" sz="1400" b="0" dirty="0">
              <a:effectLst/>
            </a:endParaRPr>
          </a:p>
        </p:txBody>
      </p:sp>
    </p:spTree>
    <p:extLst>
      <p:ext uri="{BB962C8B-B14F-4D97-AF65-F5344CB8AC3E}">
        <p14:creationId xmlns:p14="http://schemas.microsoft.com/office/powerpoint/2010/main" val="365489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4DF-DFB7-B715-5FCB-1889922CFCD6}"/>
              </a:ext>
            </a:extLst>
          </p:cNvPr>
          <p:cNvSpPr>
            <a:spLocks noGrp="1"/>
          </p:cNvSpPr>
          <p:nvPr>
            <p:ph type="title"/>
          </p:nvPr>
        </p:nvSpPr>
        <p:spPr>
          <a:xfrm>
            <a:off x="1620442" y="1233199"/>
            <a:ext cx="8977511" cy="424913"/>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Don’t Repeat Yourself (DRY)</a:t>
            </a:r>
            <a:endParaRPr lang="en-US" dirty="0"/>
          </a:p>
        </p:txBody>
      </p:sp>
      <p:sp>
        <p:nvSpPr>
          <p:cNvPr id="3" name="Content Placeholder 2">
            <a:extLst>
              <a:ext uri="{FF2B5EF4-FFF2-40B4-BE49-F238E27FC236}">
                <a16:creationId xmlns:a16="http://schemas.microsoft.com/office/drawing/2014/main" id="{EA3ADF8B-69D1-3F96-F9A3-BD51A689E5D8}"/>
              </a:ext>
            </a:extLst>
          </p:cNvPr>
          <p:cNvSpPr>
            <a:spLocks noGrp="1"/>
          </p:cNvSpPr>
          <p:nvPr>
            <p:ph idx="1"/>
          </p:nvPr>
        </p:nvSpPr>
        <p:spPr>
          <a:xfrm>
            <a:off x="1620444" y="1877569"/>
            <a:ext cx="8977509" cy="3683856"/>
          </a:xfrm>
        </p:spPr>
        <p:txBody>
          <a:bodyPr>
            <a:norm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Repeating yourself implies that you are undertaking the same activity multiple times. There are many areas in your software engineering life where this can be applied, from the code you write in your applications, to repetitive testing before each code release, to your company operations as a whole.</a:t>
            </a:r>
            <a:endParaRPr lang="en-US" sz="1400"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Following an inefficient processes</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Lack of automation</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Copy/paste programming</a:t>
            </a:r>
          </a:p>
          <a:p>
            <a:pPr rtl="0" fontAlgn="base">
              <a:spcBef>
                <a:spcPts val="0"/>
              </a:spcBef>
              <a:spcAft>
                <a:spcPts val="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reinventing the wheel</a:t>
            </a:r>
          </a:p>
          <a:p>
            <a:pPr rtl="0" fontAlgn="base">
              <a:spcBef>
                <a:spcPts val="0"/>
              </a:spcBef>
              <a:spcAft>
                <a:spcPts val="1200"/>
              </a:spcAft>
              <a:buFont typeface="Arial" panose="020B0604020202020204" pitchFamily="34" charset="0"/>
              <a:buChar char="•"/>
            </a:pPr>
            <a:r>
              <a:rPr lang="en-US" sz="1800" b="0" i="0" u="none" strike="noStrike" dirty="0">
                <a:solidFill>
                  <a:srgbClr val="595959"/>
                </a:solidFill>
                <a:effectLst/>
                <a:latin typeface="Arial" panose="020B0604020202020204" pitchFamily="34" charset="0"/>
              </a:rPr>
              <a:t>“I won’t need it again so let’s just hack it quickly” solutions</a:t>
            </a:r>
          </a:p>
        </p:txBody>
      </p:sp>
    </p:spTree>
    <p:extLst>
      <p:ext uri="{BB962C8B-B14F-4D97-AF65-F5344CB8AC3E}">
        <p14:creationId xmlns:p14="http://schemas.microsoft.com/office/powerpoint/2010/main" val="2454587036"/>
      </p:ext>
    </p:extLst>
  </p:cSld>
  <p:clrMapOvr>
    <a:masterClrMapping/>
  </p:clrMapOvr>
</p:sld>
</file>

<file path=ppt/theme/theme1.xml><?xml version="1.0" encoding="utf-8"?>
<a:theme xmlns:a="http://schemas.openxmlformats.org/drawingml/2006/main" name="LimelightVTI">
  <a:themeElements>
    <a:clrScheme name="AnalogousFromDarkSeedLeftStep">
      <a:dk1>
        <a:srgbClr val="000000"/>
      </a:dk1>
      <a:lt1>
        <a:srgbClr val="FFFFFF"/>
      </a:lt1>
      <a:dk2>
        <a:srgbClr val="30271B"/>
      </a:dk2>
      <a:lt2>
        <a:srgbClr val="F1F0F3"/>
      </a:lt2>
      <a:accent1>
        <a:srgbClr val="89AD44"/>
      </a:accent1>
      <a:accent2>
        <a:srgbClr val="ACA339"/>
      </a:accent2>
      <a:accent3>
        <a:srgbClr val="C3894D"/>
      </a:accent3>
      <a:accent4>
        <a:srgbClr val="B1463B"/>
      </a:accent4>
      <a:accent5>
        <a:srgbClr val="C34D73"/>
      </a:accent5>
      <a:accent6>
        <a:srgbClr val="B13B93"/>
      </a:accent6>
      <a:hlink>
        <a:srgbClr val="C2485B"/>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1757</TotalTime>
  <Words>2613</Words>
  <Application>Microsoft Macintosh PowerPoint</Application>
  <PresentationFormat>Widescreen</PresentationFormat>
  <Paragraphs>134</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Trade Gothic Next Cond</vt:lpstr>
      <vt:lpstr>Trade Gothic Next Light</vt:lpstr>
      <vt:lpstr>LimelightVTI</vt:lpstr>
      <vt:lpstr>Principles of Good Software Design</vt:lpstr>
      <vt:lpstr>PowerPoint Presentation</vt:lpstr>
      <vt:lpstr>Topics Covered</vt:lpstr>
      <vt:lpstr>Simplicity</vt:lpstr>
      <vt:lpstr>Hide complexity and Build Abstractions</vt:lpstr>
      <vt:lpstr>Avoid Over-engineering </vt:lpstr>
      <vt:lpstr>Trying Test Driven Development</vt:lpstr>
      <vt:lpstr>Loose Coupling</vt:lpstr>
      <vt:lpstr>Don’t Repeat Yourself (DRY)</vt:lpstr>
      <vt:lpstr>Coding to Contract </vt:lpstr>
      <vt:lpstr>Single Responsibility</vt:lpstr>
      <vt:lpstr>Open Closed Principle</vt:lpstr>
      <vt:lpstr>Inversion of Control</vt:lpstr>
      <vt:lpstr>Dependency Injection</vt:lpstr>
      <vt:lpstr>Designing for Scale </vt:lpstr>
      <vt:lpstr>Adding more Clones</vt:lpstr>
      <vt:lpstr>Functional Partitioning </vt:lpstr>
      <vt:lpstr>PowerPoint Presentation</vt:lpstr>
      <vt:lpstr>Data Partitioning</vt:lpstr>
      <vt:lpstr>PowerPoint Presentation</vt:lpstr>
      <vt:lpstr>Design for Self-Healing </vt:lpstr>
      <vt:lpstr>PowerPoint Presentation</vt:lpstr>
      <vt:lpstr>PowerPoint Presentation</vt:lpstr>
      <vt:lpstr>PowerPoint Presentation</vt:lpstr>
      <vt:lpstr>PowerPoint Presentation</vt:lpstr>
      <vt:lpstr>Summary</vt:lpstr>
      <vt:lpstr>Hands-On  (Installing Flask Framework) </vt:lpstr>
      <vt:lpstr>Install Python 3 &amp; Flask</vt:lpstr>
      <vt:lpstr>References</vt:lpstr>
      <vt:lpstr>GitHub Link FOR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Good Software Design</dc:title>
  <dc:creator>Bodgal, Harsh</dc:creator>
  <cp:lastModifiedBy>Kolaparthy, Sai Supreeth</cp:lastModifiedBy>
  <cp:revision>4</cp:revision>
  <dcterms:created xsi:type="dcterms:W3CDTF">2023-09-06T00:25:59Z</dcterms:created>
  <dcterms:modified xsi:type="dcterms:W3CDTF">2024-02-01T06:41:50Z</dcterms:modified>
</cp:coreProperties>
</file>