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49" r:id="rId3"/>
    <p:sldId id="638" r:id="rId4"/>
    <p:sldId id="476" r:id="rId5"/>
    <p:sldId id="478" r:id="rId6"/>
    <p:sldId id="425" r:id="rId7"/>
    <p:sldId id="712" r:id="rId8"/>
    <p:sldId id="682" r:id="rId9"/>
    <p:sldId id="340" r:id="rId10"/>
    <p:sldId id="426" r:id="rId11"/>
    <p:sldId id="339" r:id="rId12"/>
    <p:sldId id="341" r:id="rId13"/>
    <p:sldId id="342" r:id="rId14"/>
    <p:sldId id="429" r:id="rId15"/>
    <p:sldId id="431" r:id="rId16"/>
    <p:sldId id="432" r:id="rId17"/>
    <p:sldId id="433" r:id="rId18"/>
    <p:sldId id="434" r:id="rId19"/>
    <p:sldId id="346" r:id="rId20"/>
    <p:sldId id="472" r:id="rId21"/>
    <p:sldId id="344" r:id="rId22"/>
    <p:sldId id="372" r:id="rId23"/>
    <p:sldId id="438" r:id="rId24"/>
    <p:sldId id="427" r:id="rId25"/>
    <p:sldId id="345" r:id="rId26"/>
    <p:sldId id="363" r:id="rId27"/>
    <p:sldId id="439" r:id="rId28"/>
    <p:sldId id="480" r:id="rId29"/>
    <p:sldId id="436" r:id="rId30"/>
    <p:sldId id="360" r:id="rId31"/>
    <p:sldId id="396" r:id="rId32"/>
    <p:sldId id="462" r:id="rId33"/>
    <p:sldId id="463" r:id="rId34"/>
    <p:sldId id="464" r:id="rId35"/>
    <p:sldId id="465" r:id="rId36"/>
    <p:sldId id="468" r:id="rId37"/>
    <p:sldId id="469" r:id="rId38"/>
    <p:sldId id="470" r:id="rId39"/>
    <p:sldId id="471" r:id="rId40"/>
    <p:sldId id="6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70" d="100"/>
        <a:sy n="70" d="100"/>
      </p:scale>
      <p:origin x="0" y="-58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986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943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313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ltLang="en-US"/>
              <a:t>Check on update phase – removing rules???</a:t>
            </a:r>
          </a:p>
        </p:txBody>
      </p:sp>
    </p:spTree>
    <p:extLst>
      <p:ext uri="{BB962C8B-B14F-4D97-AF65-F5344CB8AC3E}">
        <p14:creationId xmlns:p14="http://schemas.microsoft.com/office/powerpoint/2010/main" val="2672567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2932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246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28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20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278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22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73037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45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104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927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234DC0-FCCD-4446-93F0-64807BDA1FE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219200"/>
          </a:xfrm>
        </p:spPr>
        <p:txBody>
          <a:bodyPr/>
          <a:lstStyle/>
          <a:p>
            <a:r>
              <a:rPr lang="en-US"/>
              <a:t>Click to edit Master title style</a:t>
            </a:r>
          </a:p>
        </p:txBody>
      </p:sp>
      <p:sp>
        <p:nvSpPr>
          <p:cNvPr id="3" name="Text Placeholder 2"/>
          <p:cNvSpPr>
            <a:spLocks noGrp="1"/>
          </p:cNvSpPr>
          <p:nvPr>
            <p:ph type="body"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828800"/>
            <a:ext cx="5080000" cy="4114800"/>
          </a:xfrm>
        </p:spPr>
        <p:txBody>
          <a:bodyPr/>
          <a:lstStyle/>
          <a:p>
            <a:endParaRPr lang="en-US"/>
          </a:p>
        </p:txBody>
      </p:sp>
    </p:spTree>
    <p:extLst>
      <p:ext uri="{BB962C8B-B14F-4D97-AF65-F5344CB8AC3E}">
        <p14:creationId xmlns:p14="http://schemas.microsoft.com/office/powerpoint/2010/main" val="29589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34DC0-FCCD-4446-93F0-64807BDA1FE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34DC0-FCCD-4446-93F0-64807BDA1FE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234DC0-FCCD-4446-93F0-64807BDA1FE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234DC0-FCCD-4446-93F0-64807BDA1FE4}"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234DC0-FCCD-4446-93F0-64807BDA1FE4}"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34DC0-FCCD-4446-93F0-64807BDA1FE4}"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34DC0-FCCD-4446-93F0-64807BDA1FE4}"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CPSC 583</a:t>
            </a:r>
            <a:br>
              <a:rPr lang="en-US" dirty="0"/>
            </a:br>
            <a:r>
              <a:rPr lang="en-US" dirty="0"/>
              <a:t>Expert Systems Design Theory</a:t>
            </a:r>
          </a:p>
        </p:txBody>
      </p:sp>
      <p:sp>
        <p:nvSpPr>
          <p:cNvPr id="3" name="Subtitle 2"/>
          <p:cNvSpPr>
            <a:spLocks noGrp="1"/>
          </p:cNvSpPr>
          <p:nvPr>
            <p:ph type="subTitle" idx="1"/>
          </p:nvPr>
        </p:nvSpPr>
        <p:spPr/>
        <p:txBody>
          <a:bodyPr/>
          <a:lstStyle/>
          <a:p>
            <a:r>
              <a:rPr lang="en-US" dirty="0"/>
              <a:t>Dr. Anand </a:t>
            </a:r>
            <a:r>
              <a:rPr lang="en-US" dirty="0" err="1"/>
              <a:t>Panangadan</a:t>
            </a:r>
            <a:endParaRPr lang="en-US" dirty="0"/>
          </a:p>
          <a:p>
            <a:r>
              <a:rPr lang="en-US" dirty="0"/>
              <a:t>apanangadan@fullerton.edu</a:t>
            </a:r>
          </a:p>
        </p:txBody>
      </p:sp>
    </p:spTree>
    <p:extLst>
      <p:ext uri="{BB962C8B-B14F-4D97-AF65-F5344CB8AC3E}">
        <p14:creationId xmlns:p14="http://schemas.microsoft.com/office/powerpoint/2010/main" val="425708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828800" y="1143000"/>
            <a:ext cx="84963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a typeface="宋体" panose="02010600030101010101" pitchFamily="2" charset="-122"/>
            </a:endParaRPr>
          </a:p>
        </p:txBody>
      </p:sp>
      <p:sp>
        <p:nvSpPr>
          <p:cNvPr id="2" name="Title 1"/>
          <p:cNvSpPr>
            <a:spLocks noGrp="1"/>
          </p:cNvSpPr>
          <p:nvPr>
            <p:ph type="title"/>
          </p:nvPr>
        </p:nvSpPr>
        <p:spPr/>
        <p:txBody>
          <a:bodyPr/>
          <a:lstStyle/>
          <a:p>
            <a:r>
              <a:rPr lang="en-US" dirty="0"/>
              <a:t>What is knowledge?</a:t>
            </a:r>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b="1" dirty="0">
                <a:solidFill>
                  <a:schemeClr val="tx2"/>
                </a:solidFill>
              </a:rPr>
              <a:t>Knowledge</a:t>
            </a:r>
            <a:r>
              <a:rPr lang="en-GB" altLang="en-US" dirty="0"/>
              <a:t> is a theoretical or practical understanding of a subject or a domain.  Knowledge is the sum of what is currently known.  Those who possess knowledge are called </a:t>
            </a:r>
            <a:r>
              <a:rPr lang="en-GB" altLang="en-US" b="1" dirty="0"/>
              <a:t>experts</a:t>
            </a:r>
            <a:r>
              <a:rPr lang="en-GB" altLang="en-US" dirty="0"/>
              <a:t>.</a:t>
            </a:r>
          </a:p>
          <a:p>
            <a:pPr>
              <a:spcBef>
                <a:spcPct val="20000"/>
              </a:spcBef>
              <a:buClr>
                <a:schemeClr val="tx2"/>
              </a:buClr>
              <a:buSzPct val="75000"/>
              <a:buFont typeface="Monotype Sorts" pitchFamily="2" charset="2"/>
              <a:buChar char="n"/>
            </a:pPr>
            <a:r>
              <a:rPr lang="en-GB" altLang="en-US" dirty="0"/>
              <a:t>A </a:t>
            </a:r>
            <a:r>
              <a:rPr lang="en-GB" altLang="en-US" b="1" dirty="0">
                <a:solidFill>
                  <a:schemeClr val="tx2"/>
                </a:solidFill>
              </a:rPr>
              <a:t>domain expert</a:t>
            </a:r>
            <a:r>
              <a:rPr lang="en-GB" altLang="en-US" dirty="0"/>
              <a:t> has deep knowledge (of both facts and rules) and strong practical experience in a particular domain. The area of the domain may be limited. An expert is a skilful person who can do things other people cannot.</a:t>
            </a:r>
            <a:endParaRPr lang="en-US" altLang="zh-CN" dirty="0"/>
          </a:p>
          <a:p>
            <a:endParaRPr lang="en-US" dirty="0"/>
          </a:p>
        </p:txBody>
      </p:sp>
    </p:spTree>
    <p:extLst>
      <p:ext uri="{BB962C8B-B14F-4D97-AF65-F5344CB8AC3E}">
        <p14:creationId xmlns:p14="http://schemas.microsoft.com/office/powerpoint/2010/main" val="9331888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Expert Systems </a:t>
            </a:r>
          </a:p>
        </p:txBody>
      </p:sp>
      <p:sp>
        <p:nvSpPr>
          <p:cNvPr id="46083" name="Rectangle 3"/>
          <p:cNvSpPr>
            <a:spLocks noGrp="1" noChangeArrowheads="1"/>
          </p:cNvSpPr>
          <p:nvPr>
            <p:ph type="body" idx="1"/>
          </p:nvPr>
        </p:nvSpPr>
        <p:spPr/>
        <p:txBody>
          <a:bodyPr/>
          <a:lstStyle/>
          <a:p>
            <a:r>
              <a:rPr lang="en-US" altLang="en-US" dirty="0"/>
              <a:t>rely on </a:t>
            </a:r>
            <a:r>
              <a:rPr lang="en-US" altLang="en-US" b="1" dirty="0"/>
              <a:t>internally represented </a:t>
            </a:r>
            <a:r>
              <a:rPr lang="en-US" altLang="en-US" dirty="0"/>
              <a:t>knowledge to perform tasks</a:t>
            </a:r>
          </a:p>
          <a:p>
            <a:r>
              <a:rPr lang="en-US" altLang="en-US" dirty="0"/>
              <a:t>utilize </a:t>
            </a:r>
            <a:r>
              <a:rPr lang="en-US" altLang="en-US" b="1" dirty="0"/>
              <a:t>reasoning</a:t>
            </a:r>
            <a:r>
              <a:rPr lang="en-US" altLang="en-US" dirty="0"/>
              <a:t> methods to derive new knowledge</a:t>
            </a:r>
          </a:p>
          <a:p>
            <a:r>
              <a:rPr lang="en-US" altLang="en-US" dirty="0"/>
              <a:t>are usually restricted to a specific </a:t>
            </a:r>
            <a:r>
              <a:rPr lang="en-US" altLang="en-US" i="1" dirty="0"/>
              <a:t>problem domain</a:t>
            </a:r>
            <a:endParaRPr lang="en-US" altLang="en-US" dirty="0"/>
          </a:p>
          <a:p>
            <a:r>
              <a:rPr lang="en-US" altLang="en-US" dirty="0"/>
              <a:t>some systems try to capture more </a:t>
            </a:r>
            <a:r>
              <a:rPr lang="en-US" altLang="en-US" b="1" dirty="0"/>
              <a:t>general</a:t>
            </a:r>
            <a:r>
              <a:rPr lang="en-US" altLang="en-US" dirty="0"/>
              <a:t> knowledge</a:t>
            </a:r>
          </a:p>
          <a:p>
            <a:pPr lvl="1"/>
            <a:r>
              <a:rPr lang="en-US" altLang="en-US" dirty="0"/>
              <a:t>General Problem Solver (Newell, Shaw, Simon)</a:t>
            </a:r>
          </a:p>
          <a:p>
            <a:pPr lvl="1"/>
            <a:r>
              <a:rPr lang="en-US" altLang="en-US" dirty="0" err="1"/>
              <a:t>Cyc</a:t>
            </a:r>
            <a:r>
              <a:rPr lang="en-US" altLang="en-US" dirty="0"/>
              <a:t> (</a:t>
            </a:r>
            <a:r>
              <a:rPr lang="en-US" altLang="en-US" dirty="0" err="1"/>
              <a:t>Lenat</a:t>
            </a:r>
            <a:r>
              <a:rPr lang="en-US" altLang="en-US" dirty="0"/>
              <a:t>)</a:t>
            </a:r>
            <a:br>
              <a:rPr lang="en-US" altLang="en-US" dirty="0"/>
            </a:br>
            <a:endParaRPr lang="en-US" altLang="en-US" dirty="0"/>
          </a:p>
        </p:txBody>
      </p:sp>
    </p:spTree>
    <p:extLst>
      <p:ext uri="{BB962C8B-B14F-4D97-AF65-F5344CB8AC3E}">
        <p14:creationId xmlns:p14="http://schemas.microsoft.com/office/powerpoint/2010/main" val="249107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a:t>Main Components of an XPS</a:t>
            </a:r>
          </a:p>
        </p:txBody>
      </p:sp>
      <p:sp>
        <p:nvSpPr>
          <p:cNvPr id="56347" name="Rectangle 27"/>
          <p:cNvSpPr>
            <a:spLocks noChangeArrowheads="1"/>
          </p:cNvSpPr>
          <p:nvPr/>
        </p:nvSpPr>
        <p:spPr bwMode="auto">
          <a:xfrm rot="-5400000">
            <a:off x="3238500" y="3314700"/>
            <a:ext cx="4343400" cy="1066800"/>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User Interface </a:t>
            </a:r>
            <a:endParaRPr lang="en-US" altLang="en-US" sz="2400"/>
          </a:p>
        </p:txBody>
      </p:sp>
      <p:sp>
        <p:nvSpPr>
          <p:cNvPr id="56330" name="Rectangle 10"/>
          <p:cNvSpPr>
            <a:spLocks noChangeArrowheads="1"/>
          </p:cNvSpPr>
          <p:nvPr/>
        </p:nvSpPr>
        <p:spPr bwMode="auto">
          <a:xfrm>
            <a:off x="6324600" y="1600200"/>
            <a:ext cx="3733800" cy="20574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Knowledge Base</a:t>
            </a:r>
          </a:p>
        </p:txBody>
      </p:sp>
      <p:sp>
        <p:nvSpPr>
          <p:cNvPr id="56331" name="Rectangle 11"/>
          <p:cNvSpPr>
            <a:spLocks noChangeArrowheads="1"/>
          </p:cNvSpPr>
          <p:nvPr/>
        </p:nvSpPr>
        <p:spPr bwMode="auto">
          <a:xfrm>
            <a:off x="6324600" y="4038600"/>
            <a:ext cx="3733800" cy="2057400"/>
          </a:xfrm>
          <a:prstGeom prst="rect">
            <a:avLst/>
          </a:prstGeom>
          <a:solidFill>
            <a:srgbClr val="FC012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Inference Engine</a:t>
            </a:r>
            <a:endParaRPr lang="en-US" altLang="en-US" sz="2400"/>
          </a:p>
        </p:txBody>
      </p:sp>
      <p:sp>
        <p:nvSpPr>
          <p:cNvPr id="56332" name="AutoShape 12"/>
          <p:cNvSpPr>
            <a:spLocks noChangeArrowheads="1"/>
          </p:cNvSpPr>
          <p:nvPr/>
        </p:nvSpPr>
        <p:spPr bwMode="auto">
          <a:xfrm rot="5400000">
            <a:off x="7753351" y="3408363"/>
            <a:ext cx="723900" cy="841375"/>
          </a:xfrm>
          <a:prstGeom prst="leftRightArrow">
            <a:avLst>
              <a:gd name="adj1" fmla="val 50000"/>
              <a:gd name="adj2" fmla="val 2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AutoShape 29"/>
          <p:cNvSpPr>
            <a:spLocks noChangeArrowheads="1"/>
          </p:cNvSpPr>
          <p:nvPr/>
        </p:nvSpPr>
        <p:spPr bwMode="auto">
          <a:xfrm>
            <a:off x="5791200" y="4495800"/>
            <a:ext cx="685800" cy="457200"/>
          </a:xfrm>
          <a:prstGeom prst="leftRightArrow">
            <a:avLst>
              <a:gd name="adj1" fmla="val 50000"/>
              <a:gd name="adj2" fmla="val 3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AutoShape 15"/>
          <p:cNvSpPr>
            <a:spLocks noChangeArrowheads="1"/>
          </p:cNvSpPr>
          <p:nvPr/>
        </p:nvSpPr>
        <p:spPr bwMode="auto">
          <a:xfrm>
            <a:off x="2849563" y="4432301"/>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AutoShape 30"/>
          <p:cNvSpPr>
            <a:spLocks noChangeArrowheads="1"/>
          </p:cNvSpPr>
          <p:nvPr/>
        </p:nvSpPr>
        <p:spPr bwMode="auto">
          <a:xfrm flipV="1">
            <a:off x="2849563" y="2911476"/>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AutoShape 17"/>
          <p:cNvSpPr>
            <a:spLocks noChangeArrowheads="1"/>
          </p:cNvSpPr>
          <p:nvPr/>
        </p:nvSpPr>
        <p:spPr bwMode="auto">
          <a:xfrm>
            <a:off x="3854450" y="2224088"/>
            <a:ext cx="1295400" cy="304800"/>
          </a:xfrm>
          <a:prstGeom prst="leftArrow">
            <a:avLst>
              <a:gd name="adj1" fmla="val 50000"/>
              <a:gd name="adj2" fmla="val 1062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1" name="Rectangle 21"/>
          <p:cNvSpPr>
            <a:spLocks noChangeArrowheads="1"/>
          </p:cNvSpPr>
          <p:nvPr/>
        </p:nvSpPr>
        <p:spPr bwMode="auto">
          <a:xfrm>
            <a:off x="3778250" y="1766888"/>
            <a:ext cx="13350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451" y="1766888"/>
            <a:ext cx="2155825" cy="1243012"/>
          </a:xfrm>
          <a:prstGeom prst="rect">
            <a:avLst/>
          </a:prstGeom>
          <a:noFill/>
          <a:extLst>
            <a:ext uri="{909E8E84-426E-40DD-AFC4-6F175D3DCCD1}">
              <a14:hiddenFill xmlns:a14="http://schemas.microsoft.com/office/drawing/2010/main">
                <a:solidFill>
                  <a:srgbClr val="FFFFFF"/>
                </a:solidFill>
              </a14:hiddenFill>
            </a:ext>
          </a:extLst>
        </p:spPr>
      </p:pic>
      <p:sp>
        <p:nvSpPr>
          <p:cNvPr id="56351" name="Rectangle 31"/>
          <p:cNvSpPr>
            <a:spLocks noChangeArrowheads="1"/>
          </p:cNvSpPr>
          <p:nvPr/>
        </p:nvSpPr>
        <p:spPr bwMode="auto">
          <a:xfrm>
            <a:off x="2254251" y="1370013"/>
            <a:ext cx="671979" cy="369332"/>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User</a:t>
            </a:r>
          </a:p>
        </p:txBody>
      </p:sp>
      <p:grpSp>
        <p:nvGrpSpPr>
          <p:cNvPr id="56356" name="Group 36"/>
          <p:cNvGrpSpPr>
            <a:grpSpLocks/>
          </p:cNvGrpSpPr>
          <p:nvPr/>
        </p:nvGrpSpPr>
        <p:grpSpPr bwMode="auto">
          <a:xfrm>
            <a:off x="2270125" y="4557714"/>
            <a:ext cx="2819400" cy="1589088"/>
            <a:chOff x="480" y="2736"/>
            <a:chExt cx="1776" cy="1001"/>
          </a:xfrm>
        </p:grpSpPr>
        <p:sp>
          <p:nvSpPr>
            <p:cNvPr id="56338" name="AutoShape 18"/>
            <p:cNvSpPr>
              <a:spLocks noChangeArrowheads="1"/>
            </p:cNvSpPr>
            <p:nvPr/>
          </p:nvSpPr>
          <p:spPr bwMode="auto">
            <a:xfrm rot="10800000">
              <a:off x="1152" y="3072"/>
              <a:ext cx="1104" cy="192"/>
            </a:xfrm>
            <a:prstGeom prst="leftArrow">
              <a:avLst>
                <a:gd name="adj1" fmla="val 50000"/>
                <a:gd name="adj2" fmla="val 1437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Rectangle 22"/>
            <p:cNvSpPr>
              <a:spLocks noChangeArrowheads="1"/>
            </p:cNvSpPr>
            <p:nvPr/>
          </p:nvSpPr>
          <p:spPr bwMode="auto">
            <a:xfrm>
              <a:off x="1319" y="3216"/>
              <a:ext cx="84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736"/>
              <a:ext cx="595" cy="743"/>
            </a:xfrm>
            <a:prstGeom prst="rect">
              <a:avLst/>
            </a:prstGeom>
            <a:noFill/>
            <a:extLst>
              <a:ext uri="{909E8E84-426E-40DD-AFC4-6F175D3DCCD1}">
                <a14:hiddenFill xmlns:a14="http://schemas.microsoft.com/office/drawing/2010/main">
                  <a:solidFill>
                    <a:srgbClr val="FFFFFF"/>
                  </a:solidFill>
                </a14:hiddenFill>
              </a:ext>
            </a:extLst>
          </p:spPr>
        </p:pic>
        <p:sp>
          <p:nvSpPr>
            <p:cNvPr id="56352" name="Rectangle 32"/>
            <p:cNvSpPr>
              <a:spLocks noChangeArrowheads="1"/>
            </p:cNvSpPr>
            <p:nvPr/>
          </p:nvSpPr>
          <p:spPr bwMode="auto">
            <a:xfrm>
              <a:off x="480" y="3504"/>
              <a:ext cx="779" cy="233"/>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anose="020B0604020202020204" pitchFamily="34" charset="0"/>
                </a:rPr>
                <a:t>Developer</a:t>
              </a:r>
            </a:p>
          </p:txBody>
        </p:sp>
      </p:grpSp>
      <p:sp>
        <p:nvSpPr>
          <p:cNvPr id="56354" name="Rectangle 34"/>
          <p:cNvSpPr>
            <a:spLocks noChangeArrowheads="1"/>
          </p:cNvSpPr>
          <p:nvPr/>
        </p:nvSpPr>
        <p:spPr bwMode="auto">
          <a:xfrm>
            <a:off x="2290763" y="3981450"/>
            <a:ext cx="2519362" cy="457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Knowledge / Rules</a:t>
            </a:r>
          </a:p>
        </p:txBody>
      </p:sp>
      <p:sp>
        <p:nvSpPr>
          <p:cNvPr id="56343" name="Rectangle 23"/>
          <p:cNvSpPr>
            <a:spLocks noChangeArrowheads="1"/>
          </p:cNvSpPr>
          <p:nvPr/>
        </p:nvSpPr>
        <p:spPr bwMode="auto">
          <a:xfrm>
            <a:off x="2179638" y="3338514"/>
            <a:ext cx="2719206" cy="46166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Facts / Observations</a:t>
            </a:r>
          </a:p>
        </p:txBody>
      </p:sp>
    </p:spTree>
    <p:extLst>
      <p:ext uri="{BB962C8B-B14F-4D97-AF65-F5344CB8AC3E}">
        <p14:creationId xmlns:p14="http://schemas.microsoft.com/office/powerpoint/2010/main" val="387381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Main XPS Components</a:t>
            </a:r>
          </a:p>
        </p:txBody>
      </p:sp>
      <p:sp>
        <p:nvSpPr>
          <p:cNvPr id="57347" name="Rectangle 3"/>
          <p:cNvSpPr>
            <a:spLocks noGrp="1" noChangeArrowheads="1"/>
          </p:cNvSpPr>
          <p:nvPr>
            <p:ph type="body" idx="1"/>
          </p:nvPr>
        </p:nvSpPr>
        <p:spPr/>
        <p:txBody>
          <a:bodyPr/>
          <a:lstStyle/>
          <a:p>
            <a:r>
              <a:rPr lang="en-US" altLang="en-US" dirty="0"/>
              <a:t>knowledge base</a:t>
            </a:r>
          </a:p>
          <a:p>
            <a:pPr lvl="1"/>
            <a:r>
              <a:rPr lang="en-US" altLang="en-US" dirty="0"/>
              <a:t>contains essential information about the problem domain</a:t>
            </a:r>
          </a:p>
          <a:p>
            <a:r>
              <a:rPr lang="en-US" altLang="en-US" dirty="0"/>
              <a:t>inference engine</a:t>
            </a:r>
          </a:p>
          <a:p>
            <a:pPr lvl="1"/>
            <a:r>
              <a:rPr lang="en-US" altLang="en-US" dirty="0"/>
              <a:t>mechanism to derive new knowledge from the knowledge base and the information provided by the user</a:t>
            </a:r>
          </a:p>
          <a:p>
            <a:r>
              <a:rPr lang="en-US" altLang="en-US" dirty="0"/>
              <a:t>user interface</a:t>
            </a:r>
          </a:p>
          <a:p>
            <a:pPr lvl="1"/>
            <a:r>
              <a:rPr lang="en-US" altLang="en-US" dirty="0"/>
              <a:t>interaction with end users</a:t>
            </a:r>
          </a:p>
          <a:p>
            <a:pPr lvl="1"/>
            <a:r>
              <a:rPr lang="en-US" altLang="en-US" dirty="0"/>
              <a:t>development and maintenance of the knowledge base</a:t>
            </a:r>
          </a:p>
        </p:txBody>
      </p:sp>
    </p:spTree>
    <p:extLst>
      <p:ext uri="{BB962C8B-B14F-4D97-AF65-F5344CB8AC3E}">
        <p14:creationId xmlns:p14="http://schemas.microsoft.com/office/powerpoint/2010/main" val="135278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players in the development team</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 domain expert</a:t>
            </a:r>
          </a:p>
          <a:p>
            <a:pPr marL="514350" indent="-514350">
              <a:buFont typeface="+mj-lt"/>
              <a:buAutoNum type="arabicPeriod"/>
            </a:pPr>
            <a:r>
              <a:rPr lang="en-US" dirty="0"/>
              <a:t>the knowledge engineer</a:t>
            </a:r>
          </a:p>
          <a:p>
            <a:pPr marL="514350" indent="-514350">
              <a:buFont typeface="+mj-lt"/>
              <a:buAutoNum type="arabicPeriod"/>
            </a:pPr>
            <a:r>
              <a:rPr lang="en-US" dirty="0"/>
              <a:t>the programmer</a:t>
            </a:r>
          </a:p>
          <a:p>
            <a:pPr marL="514350" indent="-514350">
              <a:buFont typeface="+mj-lt"/>
              <a:buAutoNum type="arabicPeriod"/>
            </a:pPr>
            <a:r>
              <a:rPr lang="en-US" dirty="0"/>
              <a:t>the end-user</a:t>
            </a:r>
          </a:p>
          <a:p>
            <a:endParaRPr lang="en-US" dirty="0"/>
          </a:p>
        </p:txBody>
      </p:sp>
    </p:spTree>
    <p:extLst>
      <p:ext uri="{BB962C8B-B14F-4D97-AF65-F5344CB8AC3E}">
        <p14:creationId xmlns:p14="http://schemas.microsoft.com/office/powerpoint/2010/main" val="62484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expert</a:t>
            </a:r>
          </a:p>
        </p:txBody>
      </p:sp>
      <p:sp>
        <p:nvSpPr>
          <p:cNvPr id="9219" name="Rectangle 3"/>
          <p:cNvSpPr>
            <a:spLocks noGrp="1" noChangeArrowheads="1"/>
          </p:cNvSpPr>
          <p:nvPr>
            <p:ph idx="1"/>
          </p:nvPr>
        </p:nvSpPr>
        <p:spPr>
          <a:noFill/>
          <a:ln/>
        </p:spPr>
        <p:txBody>
          <a:bodyPr/>
          <a:lstStyle/>
          <a:p>
            <a:r>
              <a:rPr lang="en-GB" altLang="en-US" sz="3000" dirty="0"/>
              <a:t>The </a:t>
            </a:r>
            <a:r>
              <a:rPr lang="en-GB" altLang="en-US" sz="3000" b="1" i="1" dirty="0">
                <a:solidFill>
                  <a:schemeClr val="tx2"/>
                </a:solidFill>
              </a:rPr>
              <a:t>domain expert</a:t>
            </a:r>
            <a:r>
              <a:rPr lang="en-GB" altLang="en-US" sz="3000" dirty="0"/>
              <a:t> is a knowledgeable and skilled person capable of solving problems in a specific area or </a:t>
            </a:r>
            <a:r>
              <a:rPr lang="en-GB" altLang="en-US" sz="3000" b="1" i="1" dirty="0">
                <a:solidFill>
                  <a:schemeClr val="tx2"/>
                </a:solidFill>
              </a:rPr>
              <a:t>domain</a:t>
            </a:r>
            <a:r>
              <a:rPr lang="en-GB" altLang="en-US" sz="3000" dirty="0"/>
              <a:t>.  This person has the greatest expertise in a given domain.  This expertise is to be captured in the expert system.  Therefore, the expert must be able to communicate his or her knowledge, be willing to participate in the expert system development and commit a substantial amount of time to the project.  </a:t>
            </a:r>
          </a:p>
          <a:p>
            <a:r>
              <a:rPr lang="en-GB" altLang="en-US" sz="3000" dirty="0"/>
              <a:t>The domain expert is the most important player in the expert system development team.</a:t>
            </a:r>
            <a:endParaRPr lang="en-US" altLang="zh-CN" sz="3000" dirty="0">
              <a:ea typeface="宋体" panose="02010600030101010101" pitchFamily="2" charset="-122"/>
            </a:endParaRPr>
          </a:p>
        </p:txBody>
      </p:sp>
    </p:spTree>
    <p:extLst>
      <p:ext uri="{BB962C8B-B14F-4D97-AF65-F5344CB8AC3E}">
        <p14:creationId xmlns:p14="http://schemas.microsoft.com/office/powerpoint/2010/main" val="13315584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10"/>
          <p:cNvSpPr>
            <a:spLocks noChangeArrowheads="1"/>
          </p:cNvSpPr>
          <p:nvPr/>
        </p:nvSpPr>
        <p:spPr bwMode="auto">
          <a:xfrm>
            <a:off x="1828800" y="1066800"/>
            <a:ext cx="8610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endParaRPr lang="en-AU" altLang="en-US"/>
          </a:p>
        </p:txBody>
      </p:sp>
      <p:sp>
        <p:nvSpPr>
          <p:cNvPr id="2" name="Title 1"/>
          <p:cNvSpPr>
            <a:spLocks noGrp="1"/>
          </p:cNvSpPr>
          <p:nvPr>
            <p:ph type="title"/>
          </p:nvPr>
        </p:nvSpPr>
        <p:spPr/>
        <p:txBody>
          <a:bodyPr/>
          <a:lstStyle/>
          <a:p>
            <a:r>
              <a:rPr lang="en-US" dirty="0"/>
              <a:t>Knowledge engineer (You!)</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knowledge engineer</a:t>
            </a:r>
            <a:r>
              <a:rPr lang="en-GB" altLang="en-US" dirty="0"/>
              <a:t> is someone who is capable of designing, building and testing an expert system. He or she interviews the domain expert to find out how a particular problem is solved. The knowledge engineer establishes what reasoning methods the expert uses to handle facts and rules and decides how to represent them in the expert system.  The knowledge engineer then chooses some development software or an expert system shell, or looks at programming languages for encoding the knowledge.  And finally, the knowledge engineer is responsible for testing, revising and integrating the expert system into the workplace.</a:t>
            </a:r>
            <a:endParaRPr lang="en-US" altLang="zh-CN" dirty="0"/>
          </a:p>
          <a:p>
            <a:endParaRPr lang="en-US" dirty="0"/>
          </a:p>
        </p:txBody>
      </p:sp>
    </p:spTree>
    <p:extLst>
      <p:ext uri="{BB962C8B-B14F-4D97-AF65-F5344CB8AC3E}">
        <p14:creationId xmlns:p14="http://schemas.microsoft.com/office/powerpoint/2010/main" val="40105247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Programmer (You!)</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programmer</a:t>
            </a:r>
            <a:r>
              <a:rPr lang="en-GB" altLang="en-US" dirty="0"/>
              <a:t> is the person responsible for the actual programming, describing the domain knowledge in terms that a computer can understand.  The programmer needs to have skills in symbolic programming in such AI languages as </a:t>
            </a:r>
            <a:r>
              <a:rPr lang="en-GB" altLang="en-US" dirty="0" err="1"/>
              <a:t>Prolog</a:t>
            </a:r>
            <a:r>
              <a:rPr lang="en-GB" altLang="en-US" dirty="0"/>
              <a:t> and also some experience in the application of different types of expert system shells. In addition, the programmer should know conventional programming languages.</a:t>
            </a:r>
            <a:endParaRPr lang="en-US" altLang="zh-CN" dirty="0"/>
          </a:p>
          <a:p>
            <a:endParaRPr lang="en-US" dirty="0"/>
          </a:p>
        </p:txBody>
      </p:sp>
    </p:spTree>
    <p:extLst>
      <p:ext uri="{BB962C8B-B14F-4D97-AF65-F5344CB8AC3E}">
        <p14:creationId xmlns:p14="http://schemas.microsoft.com/office/powerpoint/2010/main" val="8714673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End-user</a:t>
            </a:r>
          </a:p>
        </p:txBody>
      </p:sp>
      <p:sp>
        <p:nvSpPr>
          <p:cNvPr id="3" name="Content Placeholder 2"/>
          <p:cNvSpPr>
            <a:spLocks noGrp="1"/>
          </p:cNvSpPr>
          <p:nvPr>
            <p:ph idx="1"/>
          </p:nvPr>
        </p:nvSpPr>
        <p:spPr/>
        <p:txBody>
          <a:bodyPr/>
          <a:lstStyle/>
          <a:p>
            <a:r>
              <a:rPr lang="en-GB" altLang="en-US" dirty="0"/>
              <a:t>The </a:t>
            </a:r>
            <a:r>
              <a:rPr lang="en-GB" altLang="en-US" b="1" i="1" dirty="0">
                <a:solidFill>
                  <a:schemeClr val="tx2"/>
                </a:solidFill>
              </a:rPr>
              <a:t>end-user</a:t>
            </a:r>
            <a:r>
              <a:rPr lang="en-GB" altLang="en-US" dirty="0"/>
              <a:t> is a person who uses the expert system after it is developed. The user must not only be confident in the expert system performance but also feel comfortable using it.  Therefore, the design of the user interface of the expert system is also vital for the project’s success; the end-user’s contribution here can be crucial.</a:t>
            </a:r>
            <a:endParaRPr lang="en-US" altLang="zh-CN" dirty="0"/>
          </a:p>
          <a:p>
            <a:endParaRPr lang="en-US" dirty="0"/>
          </a:p>
        </p:txBody>
      </p:sp>
    </p:spTree>
    <p:extLst>
      <p:ext uri="{BB962C8B-B14F-4D97-AF65-F5344CB8AC3E}">
        <p14:creationId xmlns:p14="http://schemas.microsoft.com/office/powerpoint/2010/main" val="1918566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Early XPS Success Stories</a:t>
            </a:r>
          </a:p>
        </p:txBody>
      </p:sp>
      <p:sp>
        <p:nvSpPr>
          <p:cNvPr id="62467" name="Rectangle 3"/>
          <p:cNvSpPr>
            <a:spLocks noGrp="1" noChangeArrowheads="1"/>
          </p:cNvSpPr>
          <p:nvPr>
            <p:ph type="body" idx="1"/>
          </p:nvPr>
        </p:nvSpPr>
        <p:spPr/>
        <p:txBody>
          <a:bodyPr/>
          <a:lstStyle/>
          <a:p>
            <a:pPr>
              <a:lnSpc>
                <a:spcPct val="80000"/>
              </a:lnSpc>
            </a:pPr>
            <a:r>
              <a:rPr lang="en-US" altLang="en-US" sz="2400"/>
              <a:t>DENDRAL (Feigenbaum, Lederberg, and Buchanan, 1965)</a:t>
            </a:r>
          </a:p>
          <a:p>
            <a:pPr lvl="1">
              <a:lnSpc>
                <a:spcPct val="80000"/>
              </a:lnSpc>
            </a:pPr>
            <a:r>
              <a:rPr lang="en-US" altLang="en-US" sz="2000"/>
              <a:t>deduce the likely molecular structure of organic chemical compounds from known chemical analyses and mass spectrometry data </a:t>
            </a:r>
          </a:p>
          <a:p>
            <a:pPr>
              <a:lnSpc>
                <a:spcPct val="80000"/>
              </a:lnSpc>
            </a:pPr>
            <a:r>
              <a:rPr lang="en-US" altLang="en-US" sz="2400"/>
              <a:t>MYCIN (Buchanan and Shortliffe, 1972-1980) </a:t>
            </a:r>
          </a:p>
          <a:p>
            <a:pPr lvl="1">
              <a:lnSpc>
                <a:spcPct val="80000"/>
              </a:lnSpc>
            </a:pPr>
            <a:r>
              <a:rPr lang="en-US" altLang="en-US" sz="2000"/>
              <a:t>diagnosis of infectious blood diseases and recommendation for use of antibiotics</a:t>
            </a:r>
          </a:p>
          <a:p>
            <a:pPr lvl="1">
              <a:lnSpc>
                <a:spcPct val="80000"/>
              </a:lnSpc>
            </a:pPr>
            <a:r>
              <a:rPr lang="en-US" altLang="en-US" sz="2000"/>
              <a:t>“empty” MYCIN = EMYCIN = XPS shell</a:t>
            </a:r>
          </a:p>
          <a:p>
            <a:pPr>
              <a:lnSpc>
                <a:spcPct val="80000"/>
              </a:lnSpc>
            </a:pPr>
            <a:r>
              <a:rPr lang="en-US" altLang="en-US" sz="2400"/>
              <a:t>PROSPECTOR</a:t>
            </a:r>
          </a:p>
          <a:p>
            <a:pPr lvl="1">
              <a:lnSpc>
                <a:spcPct val="80000"/>
              </a:lnSpc>
            </a:pPr>
            <a:r>
              <a:rPr lang="en-US" altLang="en-US" sz="2000"/>
              <a:t>analysis of geological data for minerals</a:t>
            </a:r>
          </a:p>
          <a:p>
            <a:pPr lvl="1">
              <a:lnSpc>
                <a:spcPct val="80000"/>
              </a:lnSpc>
            </a:pPr>
            <a:r>
              <a:rPr lang="en-US" altLang="en-US" sz="2000"/>
              <a:t>discovered a mineral deposit worth $100 million</a:t>
            </a:r>
          </a:p>
          <a:p>
            <a:pPr>
              <a:lnSpc>
                <a:spcPct val="80000"/>
              </a:lnSpc>
            </a:pPr>
            <a:r>
              <a:rPr lang="en-US" altLang="en-US" sz="2400"/>
              <a:t>XCON/R1 (McDermott, 1978) </a:t>
            </a:r>
          </a:p>
          <a:p>
            <a:pPr lvl="1">
              <a:lnSpc>
                <a:spcPct val="80000"/>
              </a:lnSpc>
            </a:pPr>
            <a:r>
              <a:rPr lang="en-US" altLang="en-US" sz="2000"/>
              <a:t>configuration of DEC VAX computer systems</a:t>
            </a:r>
          </a:p>
          <a:p>
            <a:pPr lvl="1">
              <a:lnSpc>
                <a:spcPct val="80000"/>
              </a:lnSpc>
            </a:pPr>
            <a:r>
              <a:rPr lang="en-US" altLang="en-US" sz="2000"/>
              <a:t>2500 rules; processed 80,000 orders by 1986; saved DEC $25M a year  </a:t>
            </a:r>
          </a:p>
        </p:txBody>
      </p:sp>
    </p:spTree>
    <p:extLst>
      <p:ext uri="{BB962C8B-B14F-4D97-AF65-F5344CB8AC3E}">
        <p14:creationId xmlns:p14="http://schemas.microsoft.com/office/powerpoint/2010/main" val="226174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a:defRPr/>
            </a:pPr>
            <a:r>
              <a:rPr lang="en-US" dirty="0"/>
              <a:t>What we will cover today</a:t>
            </a:r>
          </a:p>
        </p:txBody>
      </p:sp>
      <p:sp>
        <p:nvSpPr>
          <p:cNvPr id="25609" name="Rectangle 9"/>
          <p:cNvSpPr>
            <a:spLocks noGrp="1" noChangeArrowheads="1"/>
          </p:cNvSpPr>
          <p:nvPr>
            <p:ph idx="1"/>
          </p:nvPr>
        </p:nvSpPr>
        <p:spPr/>
        <p:txBody>
          <a:bodyPr rtlCol="0">
            <a:normAutofit/>
          </a:bodyPr>
          <a:lstStyle/>
          <a:p>
            <a:pPr>
              <a:defRPr/>
            </a:pPr>
            <a:r>
              <a:rPr lang="en-US" dirty="0"/>
              <a:t>Introductions</a:t>
            </a:r>
          </a:p>
          <a:p>
            <a:pPr>
              <a:defRPr/>
            </a:pPr>
            <a:r>
              <a:rPr lang="en-US" dirty="0"/>
              <a:t>What are Expert Systems?</a:t>
            </a:r>
          </a:p>
          <a:p>
            <a:pPr>
              <a:defRPr/>
            </a:pPr>
            <a:r>
              <a:rPr lang="en-US" dirty="0"/>
              <a:t>Where does this fit in the broader AI field?</a:t>
            </a:r>
          </a:p>
          <a:p>
            <a:pPr>
              <a:defRPr/>
            </a:pPr>
            <a:r>
              <a:rPr lang="en-US" dirty="0"/>
              <a:t>Course Outline</a:t>
            </a:r>
          </a:p>
          <a:p>
            <a:pPr lvl="1">
              <a:defRPr/>
            </a:pPr>
            <a:endParaRPr lang="en-US" dirty="0"/>
          </a:p>
          <a:p>
            <a:pPr>
              <a:defRPr/>
            </a:pPr>
            <a:endParaRPr lang="en-US" dirty="0"/>
          </a:p>
          <a:p>
            <a:pPr lvl="1">
              <a:defRPr/>
            </a:pPr>
            <a:endParaRPr lang="en-US" dirty="0"/>
          </a:p>
          <a:p>
            <a:pPr>
              <a:defRPr/>
            </a:pPr>
            <a:endParaRPr lang="en-US" dirty="0"/>
          </a:p>
        </p:txBody>
      </p:sp>
    </p:spTree>
    <p:extLst>
      <p:ext uri="{BB962C8B-B14F-4D97-AF65-F5344CB8AC3E}">
        <p14:creationId xmlns:p14="http://schemas.microsoft.com/office/powerpoint/2010/main" val="220780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2332" y="1808797"/>
            <a:ext cx="10515600" cy="4351338"/>
          </a:xfrm>
        </p:spPr>
        <p:txBody>
          <a:bodyPr>
            <a:normAutofit/>
          </a:bodyPr>
          <a:lstStyle/>
          <a:p>
            <a:r>
              <a:rPr lang="en-US" dirty="0"/>
              <a:t>“AI system solves geometry questions as well as the average eleven year old”</a:t>
            </a:r>
          </a:p>
          <a:p>
            <a:r>
              <a:rPr lang="en-US" dirty="0"/>
              <a:t>Called </a:t>
            </a:r>
            <a:r>
              <a:rPr lang="en-US" dirty="0" err="1"/>
              <a:t>GeoS</a:t>
            </a:r>
            <a:r>
              <a:rPr lang="en-US" dirty="0"/>
              <a:t>, it uses a combination of computer vision to interpret diagrams, natural language processing to read and understand text and a </a:t>
            </a:r>
            <a:r>
              <a:rPr lang="en-US" b="1" dirty="0"/>
              <a:t>geometric solver </a:t>
            </a:r>
            <a:r>
              <a:rPr lang="en-US" dirty="0"/>
              <a:t>to achieve 49 percent accuracy on official SAT test 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513" y="260622"/>
            <a:ext cx="6760974" cy="6079893"/>
          </a:xfrm>
          <a:prstGeom prst="rect">
            <a:avLst/>
          </a:prstGeom>
        </p:spPr>
      </p:pic>
      <p:sp>
        <p:nvSpPr>
          <p:cNvPr id="4" name="TextBox 3"/>
          <p:cNvSpPr txBox="1"/>
          <p:nvPr/>
        </p:nvSpPr>
        <p:spPr>
          <a:xfrm>
            <a:off x="3534262" y="4128810"/>
            <a:ext cx="6297616" cy="2031325"/>
          </a:xfrm>
          <a:prstGeom prst="rect">
            <a:avLst/>
          </a:prstGeom>
          <a:solidFill>
            <a:schemeClr val="bg1"/>
          </a:solidFill>
          <a:ln>
            <a:solidFill>
              <a:schemeClr val="accent1"/>
            </a:solidFill>
          </a:ln>
          <a:effectLst/>
        </p:spPr>
        <p:txBody>
          <a:bodyPr wrap="square" rtlCol="0">
            <a:spAutoFit/>
          </a:bodyPr>
          <a:lstStyle/>
          <a:p>
            <a:r>
              <a:rPr lang="en-US" dirty="0">
                <a:solidFill>
                  <a:schemeClr val="tx2"/>
                </a:solidFill>
              </a:rPr>
              <a:t>The Allen Institute approach has more in common with an earlier generation of artificial intelligence research that relied on </a:t>
            </a:r>
            <a:r>
              <a:rPr lang="en-US" b="1" i="1" dirty="0">
                <a:solidFill>
                  <a:schemeClr val="tx2"/>
                </a:solidFill>
              </a:rPr>
              <a:t>logic and reasoning</a:t>
            </a:r>
            <a:r>
              <a:rPr lang="en-US" dirty="0">
                <a:solidFill>
                  <a:schemeClr val="tx2"/>
                </a:solidFill>
              </a:rPr>
              <a:t>.</a:t>
            </a:r>
          </a:p>
          <a:p>
            <a:r>
              <a:rPr lang="en-US" dirty="0">
                <a:solidFill>
                  <a:schemeClr val="tx2"/>
                </a:solidFill>
              </a:rPr>
              <a:t>Moreover, the Allen Institute researchers said, machine-learning techniques have continued to fall short in areas where humans excel, such as </a:t>
            </a:r>
            <a:r>
              <a:rPr lang="en-US" b="1" i="1" dirty="0">
                <a:solidFill>
                  <a:schemeClr val="tx2"/>
                </a:solidFill>
              </a:rPr>
              <a:t>problem solving</a:t>
            </a:r>
            <a:r>
              <a:rPr lang="en-US" dirty="0">
                <a:solidFill>
                  <a:schemeClr val="tx2"/>
                </a:solidFill>
              </a:rPr>
              <a:t>.</a:t>
            </a:r>
          </a:p>
          <a:p>
            <a:endParaRPr lang="en-US" dirty="0">
              <a:solidFill>
                <a:schemeClr val="tx2"/>
              </a:solidFill>
            </a:endParaRPr>
          </a:p>
        </p:txBody>
      </p:sp>
    </p:spTree>
    <p:extLst>
      <p:ext uri="{BB962C8B-B14F-4D97-AF65-F5344CB8AC3E}">
        <p14:creationId xmlns:p14="http://schemas.microsoft.com/office/powerpoint/2010/main" val="15463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p:txBody>
          <a:bodyPr/>
          <a:lstStyle/>
          <a:p>
            <a:r>
              <a:rPr lang="en-US" altLang="en-US" dirty="0"/>
              <a:t>Development of expert systems</a:t>
            </a:r>
          </a:p>
        </p:txBody>
      </p:sp>
      <p:sp>
        <p:nvSpPr>
          <p:cNvPr id="22535" name="Rectangle 7"/>
          <p:cNvSpPr>
            <a:spLocks noGrp="1" noChangeArrowheads="1"/>
          </p:cNvSpPr>
          <p:nvPr>
            <p:ph type="body" idx="1"/>
          </p:nvPr>
        </p:nvSpPr>
        <p:spPr/>
        <p:txBody>
          <a:bodyPr/>
          <a:lstStyle/>
          <a:p>
            <a:r>
              <a:rPr lang="en-US" altLang="en-US" dirty="0"/>
              <a:t>strongly influenced by cognitive science</a:t>
            </a:r>
          </a:p>
          <a:p>
            <a:pPr lvl="1"/>
            <a:r>
              <a:rPr lang="en-US" altLang="en-US" dirty="0"/>
              <a:t>the way humans solve problems</a:t>
            </a:r>
          </a:p>
          <a:p>
            <a:r>
              <a:rPr lang="en-US" altLang="en-US" dirty="0"/>
              <a:t>and mathematics / logic	</a:t>
            </a:r>
          </a:p>
          <a:p>
            <a:pPr lvl="1"/>
            <a:r>
              <a:rPr lang="en-US" altLang="en-US" dirty="0"/>
              <a:t>logic and inference</a:t>
            </a:r>
          </a:p>
        </p:txBody>
      </p:sp>
    </p:spTree>
    <p:extLst>
      <p:ext uri="{BB962C8B-B14F-4D97-AF65-F5344CB8AC3E}">
        <p14:creationId xmlns:p14="http://schemas.microsoft.com/office/powerpoint/2010/main" val="7754150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as a knowledge representation technique</a:t>
            </a:r>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dirty="0"/>
              <a:t>The term </a:t>
            </a:r>
            <a:r>
              <a:rPr lang="en-GB" altLang="en-US" b="1" i="1" dirty="0">
                <a:solidFill>
                  <a:schemeClr val="tx2"/>
                </a:solidFill>
              </a:rPr>
              <a:t>rule</a:t>
            </a:r>
            <a:r>
              <a:rPr lang="en-GB" altLang="en-US" dirty="0"/>
              <a:t> in AI, which is the most commonly used type of knowledge representation, is an IF-THEN structure that relates given information or facts in the IF part to some action in the THEN part.  A rule provides some description of how to solve a problem.  </a:t>
            </a:r>
          </a:p>
          <a:p>
            <a:pPr>
              <a:spcBef>
                <a:spcPct val="20000"/>
              </a:spcBef>
              <a:buClr>
                <a:schemeClr val="tx2"/>
              </a:buClr>
              <a:buSzPct val="75000"/>
              <a:buFont typeface="Monotype Sorts" pitchFamily="2" charset="2"/>
              <a:buChar char="n"/>
            </a:pPr>
            <a:r>
              <a:rPr lang="en-GB" altLang="en-US" dirty="0"/>
              <a:t>Rules are relatively easy to create and understand.</a:t>
            </a:r>
          </a:p>
          <a:p>
            <a:pPr>
              <a:spcBef>
                <a:spcPct val="20000"/>
              </a:spcBef>
              <a:buClr>
                <a:schemeClr val="tx2"/>
              </a:buClr>
              <a:buSzPct val="75000"/>
              <a:buFont typeface="Monotype Sorts" pitchFamily="2" charset="2"/>
              <a:buChar char="n"/>
            </a:pPr>
            <a:r>
              <a:rPr lang="en-GB" altLang="en-US" dirty="0"/>
              <a:t>Any rule consists of two parts: the IF part, called the </a:t>
            </a:r>
            <a:r>
              <a:rPr lang="en-GB" altLang="en-US" b="1" i="1" dirty="0">
                <a:solidFill>
                  <a:schemeClr val="tx2"/>
                </a:solidFill>
              </a:rPr>
              <a:t>antecedent</a:t>
            </a:r>
            <a:r>
              <a:rPr lang="en-GB" altLang="en-US" dirty="0"/>
              <a:t> (</a:t>
            </a:r>
            <a:r>
              <a:rPr lang="en-GB" altLang="en-US" b="1" i="1" dirty="0">
                <a:solidFill>
                  <a:schemeClr val="tx2"/>
                </a:solidFill>
              </a:rPr>
              <a:t>premise</a:t>
            </a:r>
            <a:r>
              <a:rPr lang="en-GB" altLang="en-US" dirty="0"/>
              <a:t> or </a:t>
            </a:r>
            <a:r>
              <a:rPr lang="en-GB" altLang="en-US" b="1" i="1" dirty="0">
                <a:solidFill>
                  <a:schemeClr val="tx2"/>
                </a:solidFill>
              </a:rPr>
              <a:t>condition</a:t>
            </a:r>
            <a:r>
              <a:rPr lang="en-GB" altLang="en-US" dirty="0"/>
              <a:t>) and the THEN part called the </a:t>
            </a:r>
            <a:r>
              <a:rPr lang="en-GB" altLang="en-US" b="1" i="1" dirty="0">
                <a:solidFill>
                  <a:schemeClr val="tx2"/>
                </a:solidFill>
              </a:rPr>
              <a:t>consequent</a:t>
            </a:r>
            <a:r>
              <a:rPr lang="en-GB" altLang="en-US" dirty="0"/>
              <a:t> (</a:t>
            </a:r>
            <a:r>
              <a:rPr lang="en-GB" altLang="en-US" b="1" i="1" dirty="0">
                <a:solidFill>
                  <a:schemeClr val="tx2"/>
                </a:solidFill>
              </a:rPr>
              <a:t>conclusion</a:t>
            </a:r>
            <a:r>
              <a:rPr lang="en-GB" altLang="en-US" dirty="0"/>
              <a:t> or </a:t>
            </a:r>
            <a:r>
              <a:rPr lang="en-GB" altLang="en-US" b="1" i="1" dirty="0">
                <a:solidFill>
                  <a:schemeClr val="tx2"/>
                </a:solidFill>
              </a:rPr>
              <a:t>action</a:t>
            </a:r>
            <a:r>
              <a:rPr lang="en-GB" altLang="en-US" dirty="0"/>
              <a:t>).</a:t>
            </a:r>
            <a:endParaRPr lang="en-US" altLang="zh-CN" dirty="0"/>
          </a:p>
          <a:p>
            <a:endParaRPr lang="en-US" dirty="0"/>
          </a:p>
        </p:txBody>
      </p:sp>
    </p:spTree>
    <p:extLst>
      <p:ext uri="{BB962C8B-B14F-4D97-AF65-F5344CB8AC3E}">
        <p14:creationId xmlns:p14="http://schemas.microsoft.com/office/powerpoint/2010/main" val="426686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52600" y="228601"/>
            <a:ext cx="8610600" cy="804863"/>
          </a:xfrm>
          <a:noFill/>
        </p:spPr>
        <p:txBody>
          <a:bodyPr/>
          <a:lstStyle/>
          <a:p>
            <a:r>
              <a:rPr lang="en-US" altLang="en-US"/>
              <a:t>Example Rules</a:t>
            </a:r>
          </a:p>
        </p:txBody>
      </p:sp>
      <p:sp>
        <p:nvSpPr>
          <p:cNvPr id="70660" name="Rectangle 4"/>
          <p:cNvSpPr>
            <a:spLocks noChangeArrowheads="1"/>
          </p:cNvSpPr>
          <p:nvPr/>
        </p:nvSpPr>
        <p:spPr bwMode="auto">
          <a:xfrm>
            <a:off x="1676400" y="914400"/>
            <a:ext cx="8839200" cy="3429000"/>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endParaRPr lang="en-US" altLang="en-US" sz="2800" b="1" dirty="0">
              <a:solidFill>
                <a:srgbClr val="000000"/>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800" b="1" dirty="0">
                <a:solidFill>
                  <a:srgbClr val="000000"/>
                </a:solidFill>
                <a:latin typeface="Courier New" panose="02070309020205020404" pitchFamily="49" charset="0"/>
              </a:rPr>
              <a:t>IF … THEN</a:t>
            </a:r>
            <a:r>
              <a:rPr lang="en-US" altLang="en-US" sz="2800" dirty="0">
                <a:solidFill>
                  <a:srgbClr val="000000"/>
                </a:solidFill>
                <a:latin typeface="Arial" panose="020B0604020202020204" pitchFamily="34" charset="0"/>
              </a:rPr>
              <a:t> Rules</a:t>
            </a:r>
            <a:endParaRPr lang="en-US" altLang="en-US" sz="2400" dirty="0">
              <a:solidFill>
                <a:srgbClr val="00025A"/>
              </a:solidFill>
              <a:latin typeface="Arial" panose="020B0604020202020204" pitchFamily="34"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Rule: </a:t>
            </a:r>
            <a:r>
              <a:rPr lang="en-US" altLang="en-US" sz="2400" b="1" dirty="0" err="1">
                <a:solidFill>
                  <a:srgbClr val="00025A"/>
                </a:solidFill>
                <a:latin typeface="Courier New" panose="02070309020205020404" pitchFamily="49" charset="0"/>
              </a:rPr>
              <a:t>Red_Light</a:t>
            </a:r>
            <a:endParaRPr lang="en-US" altLang="en-US" sz="2400" b="1" dirty="0">
              <a:solidFill>
                <a:srgbClr val="00025A"/>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IF		the light is red</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THEN	stop</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Rule: </a:t>
            </a:r>
            <a:r>
              <a:rPr lang="en-US" altLang="en-US" sz="2400" b="1" dirty="0" err="1">
                <a:solidFill>
                  <a:srgbClr val="00025A"/>
                </a:solidFill>
                <a:latin typeface="Courier New" panose="02070309020205020404" pitchFamily="49" charset="0"/>
              </a:rPr>
              <a:t>Green_Light</a:t>
            </a:r>
            <a:endParaRPr lang="en-US" altLang="en-US" sz="2400" b="1" dirty="0">
              <a:solidFill>
                <a:srgbClr val="00025A"/>
              </a:solidFill>
              <a:latin typeface="Courier New" panose="02070309020205020404" pitchFamily="49" charset="0"/>
            </a:endParaRP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IF		the light is green</a:t>
            </a:r>
          </a:p>
          <a:p>
            <a:pPr>
              <a:spcBef>
                <a:spcPct val="20000"/>
              </a:spcBef>
              <a:buClr>
                <a:srgbClr val="FAFD00"/>
              </a:buClr>
              <a:buSzPct val="75000"/>
              <a:buFont typeface="Zapf Dingbats" charset="2"/>
              <a:buNone/>
            </a:pPr>
            <a:r>
              <a:rPr lang="en-US" altLang="en-US" sz="2400" b="1" dirty="0">
                <a:solidFill>
                  <a:srgbClr val="00025A"/>
                </a:solidFill>
                <a:latin typeface="Courier New" panose="02070309020205020404" pitchFamily="49" charset="0"/>
              </a:rPr>
              <a:t>  THEN	go</a:t>
            </a:r>
          </a:p>
          <a:p>
            <a:pPr>
              <a:spcBef>
                <a:spcPct val="20000"/>
              </a:spcBef>
              <a:buClr>
                <a:srgbClr val="FAFD00"/>
              </a:buClr>
              <a:buSzPct val="75000"/>
              <a:buFont typeface="Zapf Dingbats" charset="2"/>
              <a:buNone/>
            </a:pPr>
            <a:endParaRPr lang="en-US" altLang="en-US" sz="2400" b="1" dirty="0">
              <a:solidFill>
                <a:srgbClr val="00025A"/>
              </a:solidFill>
              <a:latin typeface="Courier New" panose="02070309020205020404" pitchFamily="49" charset="0"/>
            </a:endParaRPr>
          </a:p>
        </p:txBody>
      </p:sp>
      <p:sp>
        <p:nvSpPr>
          <p:cNvPr id="70662" name="Text Box 6"/>
          <p:cNvSpPr txBox="1">
            <a:spLocks noChangeArrowheads="1"/>
          </p:cNvSpPr>
          <p:nvPr/>
        </p:nvSpPr>
        <p:spPr bwMode="auto">
          <a:xfrm>
            <a:off x="7239000" y="1614489"/>
            <a:ext cx="2235868" cy="830997"/>
          </a:xfrm>
          <a:prstGeom prst="rect">
            <a:avLst/>
          </a:prstGeom>
          <a:noFill/>
          <a:ln>
            <a:noFill/>
          </a:ln>
          <a:effectLst/>
          <a:extLst/>
        </p:spPr>
        <p:txBody>
          <a:bodyPr wrap="none">
            <a:spAutoFit/>
          </a:bodyPr>
          <a:lstStyle/>
          <a:p>
            <a:r>
              <a:rPr lang="en-US" altLang="en-US" sz="2400" b="1">
                <a:solidFill>
                  <a:schemeClr val="hlink"/>
                </a:solidFill>
              </a:rPr>
              <a:t>antecedent</a:t>
            </a:r>
          </a:p>
          <a:p>
            <a:r>
              <a:rPr lang="en-US" altLang="en-US" sz="2400" b="1">
                <a:solidFill>
                  <a:schemeClr val="hlink"/>
                </a:solidFill>
              </a:rPr>
              <a:t> (left-hand-side)</a:t>
            </a:r>
          </a:p>
        </p:txBody>
      </p:sp>
      <p:sp>
        <p:nvSpPr>
          <p:cNvPr id="70664" name="Text Box 8"/>
          <p:cNvSpPr txBox="1">
            <a:spLocks noChangeArrowheads="1"/>
          </p:cNvSpPr>
          <p:nvPr/>
        </p:nvSpPr>
        <p:spPr bwMode="auto">
          <a:xfrm>
            <a:off x="7239000" y="2466975"/>
            <a:ext cx="2401940" cy="1569660"/>
          </a:xfrm>
          <a:prstGeom prst="rect">
            <a:avLst/>
          </a:prstGeom>
          <a:noFill/>
          <a:ln>
            <a:noFill/>
          </a:ln>
          <a:effectLst/>
          <a:extLst/>
        </p:spPr>
        <p:txBody>
          <a:bodyPr wrap="none">
            <a:spAutoFit/>
          </a:bodyPr>
          <a:lstStyle/>
          <a:p>
            <a:endParaRPr lang="en-US" altLang="en-US" sz="2400" b="1">
              <a:solidFill>
                <a:srgbClr val="184B81"/>
              </a:solidFill>
            </a:endParaRPr>
          </a:p>
          <a:p>
            <a:endParaRPr lang="en-US" altLang="en-US" sz="2400" b="1">
              <a:solidFill>
                <a:srgbClr val="184B81"/>
              </a:solidFill>
            </a:endParaRPr>
          </a:p>
          <a:p>
            <a:r>
              <a:rPr lang="en-US" altLang="en-US" sz="2400" b="1">
                <a:solidFill>
                  <a:srgbClr val="184B81"/>
                </a:solidFill>
              </a:rPr>
              <a:t>consequent </a:t>
            </a:r>
          </a:p>
          <a:p>
            <a:r>
              <a:rPr lang="en-US" altLang="en-US" sz="2400" b="1">
                <a:solidFill>
                  <a:srgbClr val="184B81"/>
                </a:solidFill>
              </a:rPr>
              <a:t> (right-hand-side)</a:t>
            </a:r>
          </a:p>
        </p:txBody>
      </p:sp>
      <p:sp>
        <p:nvSpPr>
          <p:cNvPr id="70673" name="Rectangle 17"/>
          <p:cNvSpPr>
            <a:spLocks noChangeArrowheads="1"/>
          </p:cNvSpPr>
          <p:nvPr/>
        </p:nvSpPr>
        <p:spPr bwMode="auto">
          <a:xfrm>
            <a:off x="3505200" y="2057400"/>
            <a:ext cx="3124200" cy="381000"/>
          </a:xfrm>
          <a:prstGeom prst="rect">
            <a:avLst/>
          </a:prstGeom>
          <a:noFill/>
          <a:ln w="57150">
            <a:solidFill>
              <a:schemeClr val="hlink"/>
            </a:solidFill>
            <a:miter lim="800000"/>
            <a:headEnd/>
            <a:tailEnd/>
          </a:ln>
          <a:effectLst/>
          <a:extLst/>
        </p:spPr>
        <p:txBody>
          <a:bodyPr wrap="none" anchor="ctr"/>
          <a:lstStyle/>
          <a:p>
            <a:endParaRPr lang="en-US"/>
          </a:p>
        </p:txBody>
      </p:sp>
      <p:sp>
        <p:nvSpPr>
          <p:cNvPr id="70674" name="Rectangle 18"/>
          <p:cNvSpPr>
            <a:spLocks noChangeArrowheads="1"/>
          </p:cNvSpPr>
          <p:nvPr/>
        </p:nvSpPr>
        <p:spPr bwMode="auto">
          <a:xfrm>
            <a:off x="3505200" y="2514600"/>
            <a:ext cx="914400" cy="381000"/>
          </a:xfrm>
          <a:prstGeom prst="rect">
            <a:avLst/>
          </a:prstGeom>
          <a:noFill/>
          <a:ln w="57150">
            <a:solidFill>
              <a:srgbClr val="184B81"/>
            </a:solidFill>
            <a:miter lim="800000"/>
            <a:headEnd/>
            <a:tailEnd/>
          </a:ln>
          <a:effectLst/>
          <a:extLst/>
        </p:spPr>
        <p:txBody>
          <a:bodyPr wrap="none" anchor="ctr"/>
          <a:lstStyle/>
          <a:p>
            <a:endParaRPr lang="en-US"/>
          </a:p>
        </p:txBody>
      </p:sp>
      <p:sp>
        <p:nvSpPr>
          <p:cNvPr id="70678" name="Rectangle 22"/>
          <p:cNvSpPr>
            <a:spLocks noChangeArrowheads="1"/>
          </p:cNvSpPr>
          <p:nvPr/>
        </p:nvSpPr>
        <p:spPr bwMode="auto">
          <a:xfrm>
            <a:off x="3505200" y="3352800"/>
            <a:ext cx="3429000" cy="381000"/>
          </a:xfrm>
          <a:prstGeom prst="rect">
            <a:avLst/>
          </a:prstGeom>
          <a:noFill/>
          <a:ln w="57150">
            <a:solidFill>
              <a:schemeClr val="hlink"/>
            </a:solidFill>
            <a:miter lim="800000"/>
            <a:headEnd/>
            <a:tailEnd/>
          </a:ln>
          <a:effectLst/>
          <a:extLst/>
        </p:spPr>
        <p:txBody>
          <a:bodyPr wrap="none" anchor="ctr"/>
          <a:lstStyle/>
          <a:p>
            <a:endParaRPr lang="en-US"/>
          </a:p>
        </p:txBody>
      </p:sp>
      <p:sp>
        <p:nvSpPr>
          <p:cNvPr id="70679" name="Rectangle 23"/>
          <p:cNvSpPr>
            <a:spLocks noChangeArrowheads="1"/>
          </p:cNvSpPr>
          <p:nvPr/>
        </p:nvSpPr>
        <p:spPr bwMode="auto">
          <a:xfrm>
            <a:off x="3505200" y="3810000"/>
            <a:ext cx="685800" cy="381000"/>
          </a:xfrm>
          <a:prstGeom prst="rect">
            <a:avLst/>
          </a:prstGeom>
          <a:noFill/>
          <a:ln w="57150">
            <a:solidFill>
              <a:srgbClr val="184B81"/>
            </a:solidFill>
            <a:miter lim="800000"/>
            <a:headEnd/>
            <a:tailEnd/>
          </a:ln>
          <a:effectLst/>
          <a:extLst/>
        </p:spPr>
        <p:txBody>
          <a:bodyPr wrap="none" anchor="ctr"/>
          <a:lstStyle/>
          <a:p>
            <a:endParaRPr lang="en-US"/>
          </a:p>
        </p:txBody>
      </p:sp>
      <p:sp>
        <p:nvSpPr>
          <p:cNvPr id="70680" name="Line 24"/>
          <p:cNvSpPr>
            <a:spLocks noChangeShapeType="1"/>
          </p:cNvSpPr>
          <p:nvPr/>
        </p:nvSpPr>
        <p:spPr bwMode="auto">
          <a:xfrm flipH="1">
            <a:off x="6705600" y="2209800"/>
            <a:ext cx="533400"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Line 25"/>
          <p:cNvSpPr>
            <a:spLocks noChangeShapeType="1"/>
          </p:cNvSpPr>
          <p:nvPr/>
        </p:nvSpPr>
        <p:spPr bwMode="auto">
          <a:xfrm flipH="1">
            <a:off x="6553200" y="2362200"/>
            <a:ext cx="762000" cy="9144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Line 27"/>
          <p:cNvSpPr>
            <a:spLocks noChangeShapeType="1"/>
          </p:cNvSpPr>
          <p:nvPr/>
        </p:nvSpPr>
        <p:spPr bwMode="auto">
          <a:xfrm flipH="1">
            <a:off x="4267200" y="3886200"/>
            <a:ext cx="3048000" cy="76200"/>
          </a:xfrm>
          <a:prstGeom prst="line">
            <a:avLst/>
          </a:prstGeom>
          <a:noFill/>
          <a:ln w="12700">
            <a:solidFill>
              <a:srgbClr val="184B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Line 26"/>
          <p:cNvSpPr>
            <a:spLocks noChangeShapeType="1"/>
          </p:cNvSpPr>
          <p:nvPr/>
        </p:nvSpPr>
        <p:spPr bwMode="auto">
          <a:xfrm flipH="1" flipV="1">
            <a:off x="4572000" y="2667000"/>
            <a:ext cx="3429000" cy="685800"/>
          </a:xfrm>
          <a:prstGeom prst="line">
            <a:avLst/>
          </a:prstGeom>
          <a:noFill/>
          <a:ln w="12700">
            <a:solidFill>
              <a:srgbClr val="184B8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9965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rules?</a:t>
            </a:r>
          </a:p>
        </p:txBody>
      </p:sp>
      <p:sp>
        <p:nvSpPr>
          <p:cNvPr id="3" name="Content Placeholder 2"/>
          <p:cNvSpPr>
            <a:spLocks noGrp="1"/>
          </p:cNvSpPr>
          <p:nvPr>
            <p:ph idx="1"/>
          </p:nvPr>
        </p:nvSpPr>
        <p:spPr/>
        <p:txBody>
          <a:bodyPr/>
          <a:lstStyle/>
          <a:p>
            <a:pPr>
              <a:spcBef>
                <a:spcPct val="20000"/>
              </a:spcBef>
              <a:buClr>
                <a:schemeClr val="tx2"/>
              </a:buClr>
              <a:buSzPct val="75000"/>
              <a:buFont typeface="Monotype Sorts" pitchFamily="2" charset="2"/>
              <a:buChar char="n"/>
            </a:pPr>
            <a:r>
              <a:rPr lang="en-GB" altLang="en-US" dirty="0"/>
              <a:t>Most experts are capable of expressing their knowledge in the form of </a:t>
            </a:r>
            <a:r>
              <a:rPr lang="en-GB" altLang="en-US" b="1" dirty="0">
                <a:solidFill>
                  <a:srgbClr val="FF0000"/>
                </a:solidFill>
              </a:rPr>
              <a:t>rules</a:t>
            </a:r>
            <a:r>
              <a:rPr lang="en-GB" altLang="en-US" dirty="0">
                <a:solidFill>
                  <a:srgbClr val="FF0000"/>
                </a:solidFill>
              </a:rPr>
              <a:t> </a:t>
            </a:r>
            <a:r>
              <a:rPr lang="en-GB" altLang="en-US" dirty="0"/>
              <a:t>for problem solving.</a:t>
            </a:r>
          </a:p>
          <a:p>
            <a:pPr marL="0" indent="0" algn="just">
              <a:buNone/>
            </a:pPr>
            <a:endParaRPr lang="en-GB" altLang="en-US" dirty="0"/>
          </a:p>
          <a:p>
            <a:pPr marL="0" indent="0" algn="just">
              <a:buNone/>
            </a:pPr>
            <a:r>
              <a:rPr lang="en-GB" altLang="en-US" dirty="0"/>
              <a:t>	IF	the ‘traffic light’ is green</a:t>
            </a:r>
          </a:p>
          <a:p>
            <a:pPr marL="0" indent="0" algn="just">
              <a:buNone/>
            </a:pPr>
            <a:r>
              <a:rPr lang="en-GB" altLang="en-US" dirty="0"/>
              <a:t>	THEN	the action is go</a:t>
            </a:r>
          </a:p>
          <a:p>
            <a:pPr marL="0" indent="0" algn="just">
              <a:buNone/>
            </a:pPr>
            <a:endParaRPr lang="en-GB" altLang="en-US" dirty="0"/>
          </a:p>
          <a:p>
            <a:pPr marL="0" indent="0" algn="just">
              <a:buNone/>
            </a:pPr>
            <a:r>
              <a:rPr lang="en-GB" altLang="en-US" dirty="0"/>
              <a:t>	IF	the ‘traffic light’ is red</a:t>
            </a:r>
          </a:p>
          <a:p>
            <a:pPr marL="0" indent="0" algn="just">
              <a:buNone/>
            </a:pPr>
            <a:r>
              <a:rPr lang="en-GB" altLang="en-US" dirty="0"/>
              <a:t>	THEN	the action is stop</a:t>
            </a:r>
            <a:endParaRPr lang="zh-CN" altLang="en-US" dirty="0"/>
          </a:p>
          <a:p>
            <a:endParaRPr lang="en-US" dirty="0"/>
          </a:p>
        </p:txBody>
      </p:sp>
    </p:spTree>
    <p:extLst>
      <p:ext uri="{BB962C8B-B14F-4D97-AF65-F5344CB8AC3E}">
        <p14:creationId xmlns:p14="http://schemas.microsoft.com/office/powerpoint/2010/main" val="18668809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Rules and Humans</a:t>
            </a:r>
          </a:p>
        </p:txBody>
      </p:sp>
      <p:sp>
        <p:nvSpPr>
          <p:cNvPr id="61443" name="Rectangle 3"/>
          <p:cNvSpPr>
            <a:spLocks noGrp="1" noChangeArrowheads="1"/>
          </p:cNvSpPr>
          <p:nvPr>
            <p:ph type="body" idx="1"/>
          </p:nvPr>
        </p:nvSpPr>
        <p:spPr>
          <a:xfrm>
            <a:off x="1828800" y="1552575"/>
            <a:ext cx="8839200" cy="4648200"/>
          </a:xfrm>
        </p:spPr>
        <p:txBody>
          <a:bodyPr/>
          <a:lstStyle/>
          <a:p>
            <a:pPr>
              <a:lnSpc>
                <a:spcPct val="95000"/>
              </a:lnSpc>
            </a:pPr>
            <a:r>
              <a:rPr lang="en-US" altLang="en-US"/>
              <a:t>rules can be used to formulate a theory of human information processing (Newell &amp; Simon)</a:t>
            </a:r>
          </a:p>
          <a:p>
            <a:pPr lvl="1">
              <a:lnSpc>
                <a:spcPct val="95000"/>
              </a:lnSpc>
            </a:pPr>
            <a:r>
              <a:rPr lang="en-US" altLang="en-US"/>
              <a:t>rules are stored in long-term memory</a:t>
            </a:r>
          </a:p>
          <a:p>
            <a:pPr lvl="1">
              <a:lnSpc>
                <a:spcPct val="95000"/>
              </a:lnSpc>
            </a:pPr>
            <a:r>
              <a:rPr lang="en-US" altLang="en-US"/>
              <a:t>temporary knowledge is kept in short-term memory</a:t>
            </a:r>
          </a:p>
          <a:p>
            <a:pPr lvl="1">
              <a:lnSpc>
                <a:spcPct val="95000"/>
              </a:lnSpc>
            </a:pPr>
            <a:r>
              <a:rPr lang="en-US" altLang="en-US"/>
              <a:t>(external) sensory input triggers the activation of rules</a:t>
            </a:r>
          </a:p>
          <a:p>
            <a:pPr lvl="1">
              <a:lnSpc>
                <a:spcPct val="95000"/>
              </a:lnSpc>
            </a:pPr>
            <a:r>
              <a:rPr lang="en-US" altLang="en-US"/>
              <a:t>activated rules may trigger further activation (internal input; “thinking”) </a:t>
            </a:r>
          </a:p>
          <a:p>
            <a:pPr lvl="1">
              <a:lnSpc>
                <a:spcPct val="95000"/>
              </a:lnSpc>
            </a:pPr>
            <a:r>
              <a:rPr lang="en-US" altLang="en-US"/>
              <a:t>a cognitive processor combines evidence from currently active rules</a:t>
            </a:r>
          </a:p>
          <a:p>
            <a:pPr>
              <a:lnSpc>
                <a:spcPct val="95000"/>
              </a:lnSpc>
            </a:pPr>
            <a:r>
              <a:rPr lang="en-US" altLang="en-US"/>
              <a:t>this model is the basis for the design of many rule-based systems (</a:t>
            </a:r>
            <a:r>
              <a:rPr lang="en-US" altLang="en-US" i="1"/>
              <a:t>production systems)</a:t>
            </a:r>
            <a:endParaRPr lang="en-US" altLang="en-US"/>
          </a:p>
        </p:txBody>
      </p:sp>
    </p:spTree>
    <p:extLst>
      <p:ext uri="{BB962C8B-B14F-4D97-AF65-F5344CB8AC3E}">
        <p14:creationId xmlns:p14="http://schemas.microsoft.com/office/powerpoint/2010/main" val="233194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Post Production Systems</a:t>
            </a:r>
          </a:p>
        </p:txBody>
      </p:sp>
      <p:sp>
        <p:nvSpPr>
          <p:cNvPr id="74755" name="Rectangle 3"/>
          <p:cNvSpPr>
            <a:spLocks noGrp="1" noChangeArrowheads="1"/>
          </p:cNvSpPr>
          <p:nvPr>
            <p:ph type="body" idx="1"/>
          </p:nvPr>
        </p:nvSpPr>
        <p:spPr>
          <a:xfrm>
            <a:off x="1752600" y="1447800"/>
            <a:ext cx="8839200" cy="5029200"/>
          </a:xfrm>
        </p:spPr>
        <p:txBody>
          <a:bodyPr/>
          <a:lstStyle/>
          <a:p>
            <a:r>
              <a:rPr lang="en-US" altLang="en-US" dirty="0"/>
              <a:t>Production rules were used by the logician Emil L. Post in the early 1940s in symbolic logic</a:t>
            </a:r>
          </a:p>
          <a:p>
            <a:r>
              <a:rPr lang="en-US" altLang="en-US" dirty="0"/>
              <a:t>Post’s theoretical result:</a:t>
            </a:r>
          </a:p>
          <a:p>
            <a:pPr lvl="1"/>
            <a:r>
              <a:rPr lang="en-US" altLang="en-US" dirty="0">
                <a:solidFill>
                  <a:srgbClr val="FF0000"/>
                </a:solidFill>
              </a:rPr>
              <a:t>any system in mathematics or logic can be written as a production system</a:t>
            </a:r>
          </a:p>
          <a:p>
            <a:r>
              <a:rPr lang="en-US" altLang="en-US" dirty="0"/>
              <a:t>Basic principle of production rules</a:t>
            </a:r>
          </a:p>
          <a:p>
            <a:pPr lvl="1"/>
            <a:r>
              <a:rPr lang="en-US" altLang="en-US" dirty="0"/>
              <a:t>a set of rules governs the conversion of a set of strings into another set of strings</a:t>
            </a:r>
          </a:p>
          <a:p>
            <a:pPr lvl="2"/>
            <a:r>
              <a:rPr lang="en-US" altLang="en-US" dirty="0"/>
              <a:t>these rules are also known as </a:t>
            </a:r>
            <a:r>
              <a:rPr lang="en-US" altLang="en-US" b="1" i="1" dirty="0">
                <a:solidFill>
                  <a:schemeClr val="accent2"/>
                </a:solidFill>
              </a:rPr>
              <a:t>rewrite rules</a:t>
            </a:r>
          </a:p>
          <a:p>
            <a:pPr lvl="2"/>
            <a:r>
              <a:rPr lang="en-US" altLang="en-US" dirty="0"/>
              <a:t>simple syntactic string manipulation</a:t>
            </a:r>
          </a:p>
          <a:p>
            <a:pPr lvl="2"/>
            <a:r>
              <a:rPr lang="en-US" altLang="en-US" dirty="0"/>
              <a:t>no understanding or interpretation is required</a:t>
            </a:r>
          </a:p>
        </p:txBody>
      </p:sp>
    </p:spTree>
    <p:extLst>
      <p:ext uri="{BB962C8B-B14F-4D97-AF65-F5344CB8AC3E}">
        <p14:creationId xmlns:p14="http://schemas.microsoft.com/office/powerpoint/2010/main" val="191906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dirty="0"/>
              <a:t>MYCIN Sample Rule</a:t>
            </a:r>
          </a:p>
        </p:txBody>
      </p:sp>
      <p:sp>
        <p:nvSpPr>
          <p:cNvPr id="71684" name="Rectangle 4"/>
          <p:cNvSpPr>
            <a:spLocks noChangeArrowheads="1"/>
          </p:cNvSpPr>
          <p:nvPr/>
        </p:nvSpPr>
        <p:spPr bwMode="auto">
          <a:xfrm>
            <a:off x="1507958" y="1378745"/>
            <a:ext cx="8839200" cy="2819400"/>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r>
              <a:rPr lang="en-US" altLang="en-US" sz="2800" dirty="0">
                <a:solidFill>
                  <a:srgbClr val="000000"/>
                </a:solidFill>
                <a:latin typeface="Arial" panose="020B0604020202020204" pitchFamily="34" charset="0"/>
              </a:rPr>
              <a:t>Human-Readable Format</a:t>
            </a:r>
            <a:endParaRPr lang="en-US" altLang="en-US" sz="2400" dirty="0">
              <a:solidFill>
                <a:srgbClr val="00025A"/>
              </a:solidFill>
              <a:latin typeface="Arial" panose="020B0604020202020204" pitchFamily="34" charset="0"/>
            </a:endParaRP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IF	</a:t>
            </a:r>
            <a:r>
              <a:rPr lang="en-US" altLang="en-US" sz="2400" dirty="0">
                <a:solidFill>
                  <a:srgbClr val="00025A"/>
                </a:solidFill>
                <a:latin typeface="Arial" panose="020B0604020202020204" pitchFamily="34" charset="0"/>
              </a:rPr>
              <a:t>the stain of the organism is gram negative</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AND	</a:t>
            </a:r>
            <a:r>
              <a:rPr lang="en-US" altLang="en-US" sz="2400" dirty="0">
                <a:solidFill>
                  <a:srgbClr val="00025A"/>
                </a:solidFill>
                <a:latin typeface="Arial" panose="020B0604020202020204" pitchFamily="34" charset="0"/>
              </a:rPr>
              <a:t>the morphology of the organism is rod</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AND	</a:t>
            </a:r>
            <a:r>
              <a:rPr lang="en-US" altLang="en-US" sz="2400" dirty="0">
                <a:solidFill>
                  <a:srgbClr val="00025A"/>
                </a:solidFill>
                <a:latin typeface="Arial" panose="020B0604020202020204" pitchFamily="34" charset="0"/>
              </a:rPr>
              <a:t>the </a:t>
            </a:r>
            <a:r>
              <a:rPr lang="en-US" altLang="en-US" sz="2400" dirty="0" err="1">
                <a:solidFill>
                  <a:srgbClr val="00025A"/>
                </a:solidFill>
                <a:latin typeface="Arial" panose="020B0604020202020204" pitchFamily="34" charset="0"/>
              </a:rPr>
              <a:t>aerobiocity</a:t>
            </a:r>
            <a:r>
              <a:rPr lang="en-US" altLang="en-US" sz="2400" dirty="0">
                <a:solidFill>
                  <a:srgbClr val="00025A"/>
                </a:solidFill>
                <a:latin typeface="Arial" panose="020B0604020202020204" pitchFamily="34" charset="0"/>
              </a:rPr>
              <a:t> of the organism is gram anaerobic</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THEN	</a:t>
            </a:r>
            <a:r>
              <a:rPr lang="en-US" altLang="en-US" sz="2400" dirty="0">
                <a:solidFill>
                  <a:srgbClr val="00025A"/>
                </a:solidFill>
                <a:latin typeface="Arial" panose="020B0604020202020204" pitchFamily="34" charset="0"/>
              </a:rPr>
              <a:t>there is strong evidence (0.8) </a:t>
            </a:r>
          </a:p>
          <a:p>
            <a:pPr>
              <a:spcBef>
                <a:spcPct val="20000"/>
              </a:spcBef>
              <a:buClr>
                <a:srgbClr val="FAFD00"/>
              </a:buClr>
              <a:buSzPct val="75000"/>
              <a:buFont typeface="Zapf Dingbats" charset="2"/>
              <a:buNone/>
            </a:pPr>
            <a:r>
              <a:rPr lang="en-US" altLang="en-US" sz="2400" dirty="0">
                <a:solidFill>
                  <a:srgbClr val="00025A"/>
                </a:solidFill>
                <a:latin typeface="Arial" panose="020B0604020202020204" pitchFamily="34" charset="0"/>
              </a:rPr>
              <a:t>	that the class of the organism is </a:t>
            </a:r>
            <a:r>
              <a:rPr lang="en-US" altLang="en-US" sz="2400" dirty="0" err="1">
                <a:solidFill>
                  <a:srgbClr val="00025A"/>
                </a:solidFill>
                <a:latin typeface="Arial" panose="020B0604020202020204" pitchFamily="34" charset="0"/>
              </a:rPr>
              <a:t>enterobacteriaceae</a:t>
            </a:r>
            <a:endParaRPr lang="en-US" altLang="en-US" sz="2400" dirty="0">
              <a:solidFill>
                <a:srgbClr val="00025A"/>
              </a:solidFill>
              <a:latin typeface="Arial" panose="020B0604020202020204" pitchFamily="34" charset="0"/>
            </a:endParaRPr>
          </a:p>
        </p:txBody>
      </p:sp>
      <p:sp>
        <p:nvSpPr>
          <p:cNvPr id="71689" name="Rectangle 9"/>
          <p:cNvSpPr>
            <a:spLocks noChangeArrowheads="1"/>
          </p:cNvSpPr>
          <p:nvPr/>
        </p:nvSpPr>
        <p:spPr bwMode="auto">
          <a:xfrm>
            <a:off x="565483" y="3886201"/>
            <a:ext cx="10335127" cy="2581275"/>
          </a:xfrm>
          <a:prstGeom prst="rect">
            <a:avLst/>
          </a:prstGeom>
          <a:noFill/>
          <a:ln>
            <a:noFill/>
          </a:ln>
          <a:effectLst/>
          <a:extLst/>
        </p:spPr>
        <p:txBody>
          <a:bodyPr wrap="none" anchor="ctr"/>
          <a:lstStyle/>
          <a:p>
            <a:pPr>
              <a:spcBef>
                <a:spcPct val="20000"/>
              </a:spcBef>
              <a:buClr>
                <a:srgbClr val="FAFD00"/>
              </a:buClr>
              <a:buSzPct val="75000"/>
              <a:buFont typeface="Zapf Dingbats" charset="2"/>
              <a:buNone/>
            </a:pPr>
            <a:r>
              <a:rPr lang="en-US" altLang="en-US" sz="2800" dirty="0">
                <a:solidFill>
                  <a:srgbClr val="000000"/>
                </a:solidFill>
                <a:latin typeface="Arial" panose="020B0604020202020204" pitchFamily="34" charset="0"/>
              </a:rPr>
              <a:t>MYCIN Format</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IF	(AND (SAME CNTEXT GRAM GRAMNEG)</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		(SAME CNTEXT MORPH ROD)</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		(SAME CNTEXT AIR AEROBIC)</a:t>
            </a:r>
          </a:p>
          <a:p>
            <a:pPr>
              <a:spcBef>
                <a:spcPct val="20000"/>
              </a:spcBef>
              <a:buClr>
                <a:srgbClr val="FAFD00"/>
              </a:buClr>
              <a:buSzPct val="75000"/>
              <a:buFont typeface="Zapf Dingbats" charset="2"/>
              <a:buNone/>
            </a:pPr>
            <a:r>
              <a:rPr lang="en-US" altLang="en-US" sz="2400" dirty="0">
                <a:solidFill>
                  <a:srgbClr val="00025A"/>
                </a:solidFill>
                <a:latin typeface="Courier New" panose="02070309020205020404" pitchFamily="49" charset="0"/>
              </a:rPr>
              <a:t>THEN (CONCLUDE CNTEXT CLASS ENTEROBACTERIACEAE TALLY .8)</a:t>
            </a:r>
          </a:p>
        </p:txBody>
      </p:sp>
      <p:sp>
        <p:nvSpPr>
          <p:cNvPr id="71694" name="Rectangle 14"/>
          <p:cNvSpPr>
            <a:spLocks noChangeArrowheads="1"/>
          </p:cNvSpPr>
          <p:nvPr/>
        </p:nvSpPr>
        <p:spPr bwMode="auto">
          <a:xfrm>
            <a:off x="6096001" y="6477000"/>
            <a:ext cx="163671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Helvetica" panose="020B0604020202020204" pitchFamily="34" charset="0"/>
              </a:rPr>
              <a:t>[Durkin 94, p. 133]</a:t>
            </a:r>
          </a:p>
        </p:txBody>
      </p:sp>
    </p:spTree>
    <p:extLst>
      <p:ext uri="{BB962C8B-B14F-4D97-AF65-F5344CB8AC3E}">
        <p14:creationId xmlns:p14="http://schemas.microsoft.com/office/powerpoint/2010/main" val="1829232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Consider the problem of deciding which course to take in a university degree program</a:t>
            </a:r>
          </a:p>
          <a:p>
            <a:r>
              <a:rPr lang="en-US" dirty="0"/>
              <a:t>This decision is typically made by a student (“the domain expert”)</a:t>
            </a:r>
          </a:p>
          <a:p>
            <a:r>
              <a:rPr lang="en-US" dirty="0"/>
              <a:t>How could this decision making be automated?</a:t>
            </a:r>
          </a:p>
          <a:p>
            <a:pPr lvl="1"/>
            <a:r>
              <a:rPr lang="en-US" dirty="0"/>
              <a:t>What are the facts?</a:t>
            </a:r>
          </a:p>
          <a:p>
            <a:pPr lvl="1"/>
            <a:r>
              <a:rPr lang="en-US" dirty="0"/>
              <a:t>What are </a:t>
            </a:r>
            <a:r>
              <a:rPr lang="en-US"/>
              <a:t>the rules?</a:t>
            </a:r>
            <a:endParaRPr lang="en-US" dirty="0"/>
          </a:p>
          <a:p>
            <a:pPr lvl="1"/>
            <a:endParaRPr lang="en-US" dirty="0"/>
          </a:p>
        </p:txBody>
      </p:sp>
    </p:spTree>
    <p:extLst>
      <p:ext uri="{BB962C8B-B14F-4D97-AF65-F5344CB8AC3E}">
        <p14:creationId xmlns:p14="http://schemas.microsoft.com/office/powerpoint/2010/main" val="30394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Main Components of an XPS</a:t>
            </a:r>
          </a:p>
        </p:txBody>
      </p:sp>
      <p:sp>
        <p:nvSpPr>
          <p:cNvPr id="56347" name="Rectangle 27"/>
          <p:cNvSpPr>
            <a:spLocks noChangeArrowheads="1"/>
          </p:cNvSpPr>
          <p:nvPr/>
        </p:nvSpPr>
        <p:spPr bwMode="auto">
          <a:xfrm rot="-5400000">
            <a:off x="3238500" y="3314700"/>
            <a:ext cx="4343400" cy="1066800"/>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User Interface </a:t>
            </a:r>
            <a:endParaRPr lang="en-US" altLang="en-US" sz="2400"/>
          </a:p>
        </p:txBody>
      </p:sp>
      <p:sp>
        <p:nvSpPr>
          <p:cNvPr id="56330" name="Rectangle 10"/>
          <p:cNvSpPr>
            <a:spLocks noChangeArrowheads="1"/>
          </p:cNvSpPr>
          <p:nvPr/>
        </p:nvSpPr>
        <p:spPr bwMode="auto">
          <a:xfrm>
            <a:off x="6324600" y="1600200"/>
            <a:ext cx="3733800" cy="205740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chemeClr val="bg1"/>
                </a:solidFill>
              </a:rPr>
              <a:t>Knowledge Base</a:t>
            </a:r>
          </a:p>
        </p:txBody>
      </p:sp>
      <p:sp>
        <p:nvSpPr>
          <p:cNvPr id="56331" name="Rectangle 11"/>
          <p:cNvSpPr>
            <a:spLocks noChangeArrowheads="1"/>
          </p:cNvSpPr>
          <p:nvPr/>
        </p:nvSpPr>
        <p:spPr bwMode="auto">
          <a:xfrm>
            <a:off x="6324600" y="4038600"/>
            <a:ext cx="3733800" cy="2057400"/>
          </a:xfrm>
          <a:prstGeom prst="rect">
            <a:avLst/>
          </a:prstGeom>
          <a:solidFill>
            <a:srgbClr val="FC012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00025A"/>
                </a:solidFill>
              </a:rPr>
              <a:t>Inference Engine</a:t>
            </a:r>
            <a:endParaRPr lang="en-US" altLang="en-US" sz="2400"/>
          </a:p>
        </p:txBody>
      </p:sp>
      <p:sp>
        <p:nvSpPr>
          <p:cNvPr id="56332" name="AutoShape 12"/>
          <p:cNvSpPr>
            <a:spLocks noChangeArrowheads="1"/>
          </p:cNvSpPr>
          <p:nvPr/>
        </p:nvSpPr>
        <p:spPr bwMode="auto">
          <a:xfrm rot="5400000">
            <a:off x="7753351" y="3408363"/>
            <a:ext cx="723900" cy="841375"/>
          </a:xfrm>
          <a:prstGeom prst="leftRightArrow">
            <a:avLst>
              <a:gd name="adj1" fmla="val 50000"/>
              <a:gd name="adj2" fmla="val 2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AutoShape 29"/>
          <p:cNvSpPr>
            <a:spLocks noChangeArrowheads="1"/>
          </p:cNvSpPr>
          <p:nvPr/>
        </p:nvSpPr>
        <p:spPr bwMode="auto">
          <a:xfrm>
            <a:off x="5791200" y="4495800"/>
            <a:ext cx="685800" cy="457200"/>
          </a:xfrm>
          <a:prstGeom prst="leftRightArrow">
            <a:avLst>
              <a:gd name="adj1" fmla="val 50000"/>
              <a:gd name="adj2" fmla="val 3000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AutoShape 15"/>
          <p:cNvSpPr>
            <a:spLocks noChangeArrowheads="1"/>
          </p:cNvSpPr>
          <p:nvPr/>
        </p:nvSpPr>
        <p:spPr bwMode="auto">
          <a:xfrm>
            <a:off x="2849563" y="4432301"/>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AutoShape 30"/>
          <p:cNvSpPr>
            <a:spLocks noChangeArrowheads="1"/>
          </p:cNvSpPr>
          <p:nvPr/>
        </p:nvSpPr>
        <p:spPr bwMode="auto">
          <a:xfrm flipV="1">
            <a:off x="2849563" y="2911476"/>
            <a:ext cx="2209800" cy="4429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AutoShape 17"/>
          <p:cNvSpPr>
            <a:spLocks noChangeArrowheads="1"/>
          </p:cNvSpPr>
          <p:nvPr/>
        </p:nvSpPr>
        <p:spPr bwMode="auto">
          <a:xfrm>
            <a:off x="3854450" y="2224088"/>
            <a:ext cx="1295400" cy="304800"/>
          </a:xfrm>
          <a:prstGeom prst="leftArrow">
            <a:avLst>
              <a:gd name="adj1" fmla="val 50000"/>
              <a:gd name="adj2" fmla="val 1062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1" name="Rectangle 21"/>
          <p:cNvSpPr>
            <a:spLocks noChangeArrowheads="1"/>
          </p:cNvSpPr>
          <p:nvPr/>
        </p:nvSpPr>
        <p:spPr bwMode="auto">
          <a:xfrm>
            <a:off x="3778250" y="1766888"/>
            <a:ext cx="13350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451" y="1766888"/>
            <a:ext cx="2155825" cy="1243012"/>
          </a:xfrm>
          <a:prstGeom prst="rect">
            <a:avLst/>
          </a:prstGeom>
          <a:noFill/>
          <a:extLst>
            <a:ext uri="{909E8E84-426E-40DD-AFC4-6F175D3DCCD1}">
              <a14:hiddenFill xmlns:a14="http://schemas.microsoft.com/office/drawing/2010/main">
                <a:solidFill>
                  <a:srgbClr val="FFFFFF"/>
                </a:solidFill>
              </a14:hiddenFill>
            </a:ext>
          </a:extLst>
        </p:spPr>
      </p:pic>
      <p:sp>
        <p:nvSpPr>
          <p:cNvPr id="56351" name="Rectangle 31"/>
          <p:cNvSpPr>
            <a:spLocks noChangeArrowheads="1"/>
          </p:cNvSpPr>
          <p:nvPr/>
        </p:nvSpPr>
        <p:spPr bwMode="auto">
          <a:xfrm>
            <a:off x="2254251" y="1370013"/>
            <a:ext cx="671979" cy="369332"/>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2"/>
                </a:solidFill>
                <a:latin typeface="Arial" panose="020B0604020202020204" pitchFamily="34" charset="0"/>
              </a:rPr>
              <a:t>User</a:t>
            </a:r>
          </a:p>
        </p:txBody>
      </p:sp>
      <p:grpSp>
        <p:nvGrpSpPr>
          <p:cNvPr id="56356" name="Group 36"/>
          <p:cNvGrpSpPr>
            <a:grpSpLocks/>
          </p:cNvGrpSpPr>
          <p:nvPr/>
        </p:nvGrpSpPr>
        <p:grpSpPr bwMode="auto">
          <a:xfrm>
            <a:off x="2270125" y="4557714"/>
            <a:ext cx="2819400" cy="1589088"/>
            <a:chOff x="480" y="2736"/>
            <a:chExt cx="1776" cy="1001"/>
          </a:xfrm>
        </p:grpSpPr>
        <p:sp>
          <p:nvSpPr>
            <p:cNvPr id="56338" name="AutoShape 18"/>
            <p:cNvSpPr>
              <a:spLocks noChangeArrowheads="1"/>
            </p:cNvSpPr>
            <p:nvPr/>
          </p:nvSpPr>
          <p:spPr bwMode="auto">
            <a:xfrm rot="10800000">
              <a:off x="1152" y="3072"/>
              <a:ext cx="1104" cy="192"/>
            </a:xfrm>
            <a:prstGeom prst="leftArrow">
              <a:avLst>
                <a:gd name="adj1" fmla="val 50000"/>
                <a:gd name="adj2" fmla="val 143750"/>
              </a:avLst>
            </a:prstGeom>
            <a:solidFill>
              <a:srgbClr val="ED181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Rectangle 22"/>
            <p:cNvSpPr>
              <a:spLocks noChangeArrowheads="1"/>
            </p:cNvSpPr>
            <p:nvPr/>
          </p:nvSpPr>
          <p:spPr bwMode="auto">
            <a:xfrm>
              <a:off x="1319" y="3216"/>
              <a:ext cx="84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Expertise</a:t>
              </a:r>
            </a:p>
          </p:txBody>
        </p:sp>
        <p:pic>
          <p:nvPicPr>
            <p:cNvPr id="563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736"/>
              <a:ext cx="595" cy="743"/>
            </a:xfrm>
            <a:prstGeom prst="rect">
              <a:avLst/>
            </a:prstGeom>
            <a:noFill/>
            <a:extLst>
              <a:ext uri="{909E8E84-426E-40DD-AFC4-6F175D3DCCD1}">
                <a14:hiddenFill xmlns:a14="http://schemas.microsoft.com/office/drawing/2010/main">
                  <a:solidFill>
                    <a:srgbClr val="FFFFFF"/>
                  </a:solidFill>
                </a14:hiddenFill>
              </a:ext>
            </a:extLst>
          </p:spPr>
        </p:pic>
        <p:sp>
          <p:nvSpPr>
            <p:cNvPr id="56352" name="Rectangle 32"/>
            <p:cNvSpPr>
              <a:spLocks noChangeArrowheads="1"/>
            </p:cNvSpPr>
            <p:nvPr/>
          </p:nvSpPr>
          <p:spPr bwMode="auto">
            <a:xfrm>
              <a:off x="480" y="3504"/>
              <a:ext cx="779" cy="233"/>
            </a:xfrm>
            <a:prstGeom prst="rect">
              <a:avLst/>
            </a:prstGeom>
            <a:solidFill>
              <a:srgbClr val="FFE95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2"/>
                  </a:solidFill>
                  <a:latin typeface="Arial" panose="020B0604020202020204" pitchFamily="34" charset="0"/>
                </a:rPr>
                <a:t>Developer</a:t>
              </a:r>
            </a:p>
          </p:txBody>
        </p:sp>
      </p:grpSp>
      <p:sp>
        <p:nvSpPr>
          <p:cNvPr id="56354" name="Rectangle 34"/>
          <p:cNvSpPr>
            <a:spLocks noChangeArrowheads="1"/>
          </p:cNvSpPr>
          <p:nvPr/>
        </p:nvSpPr>
        <p:spPr bwMode="auto">
          <a:xfrm>
            <a:off x="2290763" y="3981450"/>
            <a:ext cx="2519362" cy="457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Knowledge / Rules</a:t>
            </a:r>
          </a:p>
        </p:txBody>
      </p:sp>
      <p:sp>
        <p:nvSpPr>
          <p:cNvPr id="56343" name="Rectangle 23"/>
          <p:cNvSpPr>
            <a:spLocks noChangeArrowheads="1"/>
          </p:cNvSpPr>
          <p:nvPr/>
        </p:nvSpPr>
        <p:spPr bwMode="auto">
          <a:xfrm>
            <a:off x="2179638" y="3338514"/>
            <a:ext cx="2719206" cy="46166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25A"/>
                </a:solidFill>
              </a:rPr>
              <a:t>Facts / Observations</a:t>
            </a:r>
          </a:p>
        </p:txBody>
      </p:sp>
    </p:spTree>
    <p:extLst>
      <p:ext uri="{BB962C8B-B14F-4D97-AF65-F5344CB8AC3E}">
        <p14:creationId xmlns:p14="http://schemas.microsoft.com/office/powerpoint/2010/main" val="174979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74638"/>
            <a:ext cx="8229600" cy="1143000"/>
          </a:xfrm>
        </p:spPr>
        <p:txBody>
          <a:bodyPr/>
          <a:lstStyle/>
          <a:p>
            <a:r>
              <a:rPr lang="en-US" dirty="0"/>
              <a:t>A bit about myself</a:t>
            </a:r>
          </a:p>
        </p:txBody>
      </p:sp>
      <p:sp>
        <p:nvSpPr>
          <p:cNvPr id="7" name="TextBox 6"/>
          <p:cNvSpPr txBox="1"/>
          <p:nvPr/>
        </p:nvSpPr>
        <p:spPr>
          <a:xfrm>
            <a:off x="2286000" y="1891287"/>
            <a:ext cx="3406382" cy="707886"/>
          </a:xfrm>
          <a:prstGeom prst="rect">
            <a:avLst/>
          </a:prstGeom>
          <a:noFill/>
        </p:spPr>
        <p:txBody>
          <a:bodyPr wrap="none" rtlCol="0">
            <a:spAutoFit/>
          </a:bodyPr>
          <a:lstStyle/>
          <a:p>
            <a:r>
              <a:rPr lang="en-US" sz="2000" dirty="0"/>
              <a:t>Associate Professor</a:t>
            </a:r>
          </a:p>
          <a:p>
            <a:r>
              <a:rPr lang="en-US" sz="2000" dirty="0"/>
              <a:t>Computer Science Department</a:t>
            </a:r>
          </a:p>
        </p:txBody>
      </p:sp>
      <p:pic>
        <p:nvPicPr>
          <p:cNvPr id="4" name="Picture 3" descr="Portrait photograph of Dr. Anand Panangadan">
            <a:extLst>
              <a:ext uri="{FF2B5EF4-FFF2-40B4-BE49-F238E27FC236}">
                <a16:creationId xmlns:a16="http://schemas.microsoft.com/office/drawing/2014/main" id="{B0D41692-0C5B-42E2-9922-B92DA07819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600200"/>
            <a:ext cx="2819400" cy="2819400"/>
          </a:xfrm>
          <a:prstGeom prst="rect">
            <a:avLst/>
          </a:prstGeom>
        </p:spPr>
      </p:pic>
    </p:spTree>
    <p:extLst>
      <p:ext uri="{BB962C8B-B14F-4D97-AF65-F5344CB8AC3E}">
        <p14:creationId xmlns:p14="http://schemas.microsoft.com/office/powerpoint/2010/main" val="227756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Inference Engine Cycle</a:t>
            </a:r>
          </a:p>
        </p:txBody>
      </p:sp>
      <p:sp>
        <p:nvSpPr>
          <p:cNvPr id="72707" name="Rectangle 3"/>
          <p:cNvSpPr>
            <a:spLocks noGrp="1" noChangeArrowheads="1"/>
          </p:cNvSpPr>
          <p:nvPr>
            <p:ph type="body" idx="1"/>
          </p:nvPr>
        </p:nvSpPr>
        <p:spPr/>
        <p:txBody>
          <a:bodyPr>
            <a:normAutofit lnSpcReduction="10000"/>
          </a:bodyPr>
          <a:lstStyle/>
          <a:p>
            <a:pPr>
              <a:lnSpc>
                <a:spcPct val="90000"/>
              </a:lnSpc>
            </a:pPr>
            <a:r>
              <a:rPr lang="en-US" altLang="en-US" sz="2400"/>
              <a:t>describes the execution of rules by the inference engine</a:t>
            </a:r>
          </a:p>
          <a:p>
            <a:pPr>
              <a:lnSpc>
                <a:spcPct val="90000"/>
              </a:lnSpc>
            </a:pPr>
            <a:r>
              <a:rPr lang="en-US" altLang="en-US" sz="2400"/>
              <a:t>“recognize-act cycle”</a:t>
            </a:r>
          </a:p>
          <a:p>
            <a:pPr lvl="1">
              <a:lnSpc>
                <a:spcPct val="90000"/>
              </a:lnSpc>
            </a:pPr>
            <a:r>
              <a:rPr lang="en-US" altLang="en-US" sz="2000"/>
              <a:t>pattern matching</a:t>
            </a:r>
          </a:p>
          <a:p>
            <a:pPr lvl="2">
              <a:lnSpc>
                <a:spcPct val="90000"/>
              </a:lnSpc>
            </a:pPr>
            <a:r>
              <a:rPr lang="en-US" altLang="en-US" sz="1800"/>
              <a:t>update the agenda (= conflict set)</a:t>
            </a:r>
          </a:p>
          <a:p>
            <a:pPr lvl="3">
              <a:lnSpc>
                <a:spcPct val="90000"/>
              </a:lnSpc>
            </a:pPr>
            <a:r>
              <a:rPr lang="en-US" altLang="en-US">
                <a:latin typeface="Arial" panose="020B0604020202020204" pitchFamily="34" charset="0"/>
              </a:rPr>
              <a:t>add rules, whose antecedents are satisfied</a:t>
            </a:r>
          </a:p>
          <a:p>
            <a:pPr lvl="3">
              <a:lnSpc>
                <a:spcPct val="90000"/>
              </a:lnSpc>
            </a:pPr>
            <a:r>
              <a:rPr lang="en-US" altLang="en-US">
                <a:latin typeface="Arial" panose="020B0604020202020204" pitchFamily="34" charset="0"/>
              </a:rPr>
              <a:t>remove rules with non-satisfied antecedents</a:t>
            </a:r>
          </a:p>
          <a:p>
            <a:pPr lvl="1">
              <a:lnSpc>
                <a:spcPct val="90000"/>
              </a:lnSpc>
            </a:pPr>
            <a:r>
              <a:rPr lang="en-US" altLang="en-US" sz="2000"/>
              <a:t>conflict resolution</a:t>
            </a:r>
          </a:p>
          <a:p>
            <a:pPr lvl="2">
              <a:lnSpc>
                <a:spcPct val="90000"/>
              </a:lnSpc>
            </a:pPr>
            <a:r>
              <a:rPr lang="en-US" altLang="en-US" sz="1800"/>
              <a:t>select the rule with the highest priority from the agenda</a:t>
            </a:r>
          </a:p>
          <a:p>
            <a:pPr lvl="1">
              <a:lnSpc>
                <a:spcPct val="90000"/>
              </a:lnSpc>
            </a:pPr>
            <a:r>
              <a:rPr lang="en-US" altLang="en-US" sz="2000"/>
              <a:t>execution</a:t>
            </a:r>
          </a:p>
          <a:p>
            <a:pPr lvl="2">
              <a:lnSpc>
                <a:spcPct val="90000"/>
              </a:lnSpc>
            </a:pPr>
            <a:r>
              <a:rPr lang="en-US" altLang="en-US" sz="1800"/>
              <a:t>perform the actions in the consequent part of the selected rule</a:t>
            </a:r>
          </a:p>
          <a:p>
            <a:pPr lvl="2">
              <a:lnSpc>
                <a:spcPct val="90000"/>
              </a:lnSpc>
            </a:pPr>
            <a:r>
              <a:rPr lang="en-US" altLang="en-US" sz="1800"/>
              <a:t>remove the rule from the agenda</a:t>
            </a:r>
          </a:p>
          <a:p>
            <a:pPr>
              <a:lnSpc>
                <a:spcPct val="90000"/>
              </a:lnSpc>
            </a:pPr>
            <a:r>
              <a:rPr lang="en-US" altLang="en-US" sz="2400"/>
              <a:t>the cycle ends when no more rules are on the agenda, or when an explicit stop command is encountered</a:t>
            </a:r>
          </a:p>
        </p:txBody>
      </p:sp>
    </p:spTree>
    <p:extLst>
      <p:ext uri="{BB962C8B-B14F-4D97-AF65-F5344CB8AC3E}">
        <p14:creationId xmlns:p14="http://schemas.microsoft.com/office/powerpoint/2010/main" val="271805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4" name="Object 6"/>
          <p:cNvGraphicFramePr>
            <a:graphicFrameLocks noChangeAspect="1"/>
          </p:cNvGraphicFramePr>
          <p:nvPr>
            <p:extLst>
              <p:ext uri="{D42A27DB-BD31-4B8C-83A1-F6EECF244321}">
                <p14:modId xmlns:p14="http://schemas.microsoft.com/office/powerpoint/2010/main" val="4110461264"/>
              </p:ext>
            </p:extLst>
          </p:nvPr>
        </p:nvGraphicFramePr>
        <p:xfrm>
          <a:off x="2683377" y="1902745"/>
          <a:ext cx="6384925" cy="4703762"/>
        </p:xfrm>
        <a:graphic>
          <a:graphicData uri="http://schemas.openxmlformats.org/presentationml/2006/ole">
            <mc:AlternateContent xmlns:mc="http://schemas.openxmlformats.org/markup-compatibility/2006">
              <mc:Choice xmlns:v="urn:schemas-microsoft-com:vml" Requires="v">
                <p:oleObj spid="_x0000_s7198" name="图片" r:id="rId3" imgW="3452400" imgH="2543040" progId="Word.Picture.8">
                  <p:embed/>
                </p:oleObj>
              </mc:Choice>
              <mc:Fallback>
                <p:oleObj name="图片" r:id="rId3" imgW="3452400" imgH="25430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3377" y="1902745"/>
                        <a:ext cx="6384925" cy="470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dirty="0"/>
              <a:t>Inference engine cycles via a match-fire procedure</a:t>
            </a:r>
          </a:p>
        </p:txBody>
      </p:sp>
    </p:spTree>
    <p:extLst>
      <p:ext uri="{BB962C8B-B14F-4D97-AF65-F5344CB8AC3E}">
        <p14:creationId xmlns:p14="http://schemas.microsoft.com/office/powerpoint/2010/main" val="200927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1771650" y="247650"/>
            <a:ext cx="8667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GB" altLang="en-US" sz="3000" b="1" dirty="0">
                <a:solidFill>
                  <a:schemeClr val="tx2"/>
                </a:solidFill>
              </a:rPr>
              <a:t>Comparison of expert systems with conventional systems and human experts</a:t>
            </a:r>
            <a:endParaRPr lang="en-US" altLang="zh-CN" sz="3000" dirty="0">
              <a:solidFill>
                <a:schemeClr val="tx2"/>
              </a:solidFill>
              <a:ea typeface="宋体" panose="02010600030101010101" pitchFamily="2" charset="-122"/>
            </a:endParaRPr>
          </a:p>
        </p:txBody>
      </p:sp>
      <p:graphicFrame>
        <p:nvGraphicFramePr>
          <p:cNvPr id="71688" name="Object 8"/>
          <p:cNvGraphicFramePr>
            <a:graphicFrameLocks noChangeAspect="1"/>
          </p:cNvGraphicFramePr>
          <p:nvPr/>
        </p:nvGraphicFramePr>
        <p:xfrm>
          <a:off x="1782764" y="1181101"/>
          <a:ext cx="8632825" cy="5046663"/>
        </p:xfrm>
        <a:graphic>
          <a:graphicData uri="http://schemas.openxmlformats.org/presentationml/2006/ole">
            <mc:AlternateContent xmlns:mc="http://schemas.openxmlformats.org/markup-compatibility/2006">
              <mc:Choice xmlns:v="urn:schemas-microsoft-com:vml" Requires="v">
                <p:oleObj spid="_x0000_s13329" name="Document" r:id="rId3" imgW="5632560" imgH="3297960" progId="Word.Document.8">
                  <p:embed/>
                </p:oleObj>
              </mc:Choice>
              <mc:Fallback>
                <p:oleObj name="Document" r:id="rId3" imgW="5632560" imgH="32979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0226"/>
                      <a:stretch>
                        <a:fillRect/>
                      </a:stretch>
                    </p:blipFill>
                    <p:spPr bwMode="auto">
                      <a:xfrm>
                        <a:off x="1782764" y="1181101"/>
                        <a:ext cx="8632825"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107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1771650" y="228600"/>
            <a:ext cx="8534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GB" altLang="en-US" sz="3000" b="1" dirty="0">
                <a:solidFill>
                  <a:schemeClr val="tx2"/>
                </a:solidFill>
              </a:rPr>
              <a:t>Comparison of expert systems with conventional systems and human experts (</a:t>
            </a:r>
            <a:r>
              <a:rPr lang="en-GB" altLang="en-US" sz="3000" b="1" i="1" dirty="0">
                <a:solidFill>
                  <a:schemeClr val="tx2"/>
                </a:solidFill>
              </a:rPr>
              <a:t>Continued</a:t>
            </a:r>
            <a:r>
              <a:rPr lang="en-GB" altLang="en-US" sz="3000" b="1" dirty="0">
                <a:solidFill>
                  <a:schemeClr val="tx2"/>
                </a:solidFill>
              </a:rPr>
              <a:t>)</a:t>
            </a:r>
            <a:endParaRPr lang="en-US" altLang="zh-CN" sz="3000" b="1" dirty="0">
              <a:solidFill>
                <a:schemeClr val="tx2"/>
              </a:solidFill>
              <a:ea typeface="宋体" panose="02010600030101010101" pitchFamily="2" charset="-122"/>
            </a:endParaRPr>
          </a:p>
        </p:txBody>
      </p:sp>
      <p:graphicFrame>
        <p:nvGraphicFramePr>
          <p:cNvPr id="72709" name="Object 5"/>
          <p:cNvGraphicFramePr>
            <a:graphicFrameLocks noChangeAspect="1"/>
          </p:cNvGraphicFramePr>
          <p:nvPr/>
        </p:nvGraphicFramePr>
        <p:xfrm>
          <a:off x="1866901" y="1409701"/>
          <a:ext cx="8493125" cy="4562475"/>
        </p:xfrm>
        <a:graphic>
          <a:graphicData uri="http://schemas.openxmlformats.org/presentationml/2006/ole">
            <mc:AlternateContent xmlns:mc="http://schemas.openxmlformats.org/markup-compatibility/2006">
              <mc:Choice xmlns:v="urn:schemas-microsoft-com:vml" Requires="v">
                <p:oleObj spid="_x0000_s14353" name="Document" r:id="rId3" imgW="8205120" imgH="4800600" progId="Word.Document.8">
                  <p:embed/>
                </p:oleObj>
              </mc:Choice>
              <mc:Fallback>
                <p:oleObj name="Document" r:id="rId3" imgW="8205120" imgH="4800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38171" b="36745"/>
                      <a:stretch>
                        <a:fillRect/>
                      </a:stretch>
                    </p:blipFill>
                    <p:spPr bwMode="auto">
                      <a:xfrm>
                        <a:off x="1866901" y="1409701"/>
                        <a:ext cx="84931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719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Advantages of rule-based expert systems </a:t>
            </a:r>
          </a:p>
        </p:txBody>
      </p:sp>
      <p:sp>
        <p:nvSpPr>
          <p:cNvPr id="3" name="Content Placeholder 2"/>
          <p:cNvSpPr>
            <a:spLocks noGrp="1"/>
          </p:cNvSpPr>
          <p:nvPr>
            <p:ph idx="1"/>
          </p:nvPr>
        </p:nvSpPr>
        <p:spPr/>
        <p:txBody>
          <a:bodyPr/>
          <a:lstStyle/>
          <a:p>
            <a:r>
              <a:rPr lang="en-US" dirty="0"/>
              <a:t>Natural knowledge representation. An expert usually explains the problem-solving procedure with such expressions as this: “In such-and-such situation, I do so-and-so”.  These expressions can be represented naturally as IF-THEN production rules.</a:t>
            </a:r>
          </a:p>
          <a:p>
            <a:r>
              <a:rPr lang="en-US" dirty="0"/>
              <a:t>Uniform structure.  Production rules have the uniform IF-THEN structure.  Each rule is an independent piece of knowledge. The syntax of production rules enables them to be self-documented.</a:t>
            </a:r>
          </a:p>
          <a:p>
            <a:endParaRPr lang="en-US" dirty="0"/>
          </a:p>
        </p:txBody>
      </p:sp>
    </p:spTree>
    <p:extLst>
      <p:ext uri="{BB962C8B-B14F-4D97-AF65-F5344CB8AC3E}">
        <p14:creationId xmlns:p14="http://schemas.microsoft.com/office/powerpoint/2010/main" val="25869383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Advantages of rule-based expert systems </a:t>
            </a:r>
          </a:p>
        </p:txBody>
      </p:sp>
      <p:sp>
        <p:nvSpPr>
          <p:cNvPr id="3" name="Content Placeholder 2"/>
          <p:cNvSpPr>
            <a:spLocks noGrp="1"/>
          </p:cNvSpPr>
          <p:nvPr>
            <p:ph idx="1"/>
          </p:nvPr>
        </p:nvSpPr>
        <p:spPr/>
        <p:txBody>
          <a:bodyPr/>
          <a:lstStyle/>
          <a:p>
            <a:r>
              <a:rPr lang="en-US" dirty="0"/>
              <a:t>Separation of knowledge from its processing.  </a:t>
            </a:r>
          </a:p>
          <a:p>
            <a:pPr lvl="1"/>
            <a:r>
              <a:rPr lang="en-US" dirty="0"/>
              <a:t>The structure of a rule-based expert system provides an effective separation of the knowledge base from the inference engine.  This makes it possible to develop different applications using the same expert system shell. </a:t>
            </a:r>
          </a:p>
          <a:p>
            <a:r>
              <a:rPr lang="en-US" dirty="0"/>
              <a:t>Dealing with incomplete and uncertain knowledge.  </a:t>
            </a:r>
          </a:p>
          <a:p>
            <a:pPr lvl="1"/>
            <a:r>
              <a:rPr lang="en-US" dirty="0"/>
              <a:t>Most rule-based expert systems are capable of representing and reasoning with incomplete and uncertain knowledge.</a:t>
            </a:r>
          </a:p>
          <a:p>
            <a:endParaRPr lang="en-US" dirty="0"/>
          </a:p>
        </p:txBody>
      </p:sp>
    </p:spTree>
    <p:extLst>
      <p:ext uri="{BB962C8B-B14F-4D97-AF65-F5344CB8AC3E}">
        <p14:creationId xmlns:p14="http://schemas.microsoft.com/office/powerpoint/2010/main" val="15699023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Disadvantages of rule-based expert systems </a:t>
            </a:r>
          </a:p>
        </p:txBody>
      </p:sp>
      <p:sp>
        <p:nvSpPr>
          <p:cNvPr id="3" name="Content Placeholder 2"/>
          <p:cNvSpPr>
            <a:spLocks noGrp="1"/>
          </p:cNvSpPr>
          <p:nvPr>
            <p:ph idx="1"/>
          </p:nvPr>
        </p:nvSpPr>
        <p:spPr/>
        <p:txBody>
          <a:bodyPr/>
          <a:lstStyle/>
          <a:p>
            <a:r>
              <a:rPr lang="en-US" dirty="0"/>
              <a:t>Opaque relations between rules.  </a:t>
            </a:r>
          </a:p>
          <a:p>
            <a:pPr lvl="1"/>
            <a:r>
              <a:rPr lang="en-US" dirty="0"/>
              <a:t>Although the individual production rules are relatively simple and self-documented, their logical interactions within the large set of rules may be opaque. Rule-based systems make it difficult to observe how individual rules serve the overall strategy.</a:t>
            </a:r>
          </a:p>
          <a:p>
            <a:r>
              <a:rPr lang="en-US" dirty="0"/>
              <a:t>Inefficient search strategy.  </a:t>
            </a:r>
          </a:p>
          <a:p>
            <a:pPr lvl="1"/>
            <a:r>
              <a:rPr lang="en-US" dirty="0"/>
              <a:t>The inference engine applies an exhaustive search through all the production rules during each cycle.  Expert systems with a large set of rules (over 100 rules) can be slow, and thus large rule-based systems can be unsuitable for real-time applications.</a:t>
            </a:r>
          </a:p>
          <a:p>
            <a:endParaRPr lang="en-US" dirty="0"/>
          </a:p>
        </p:txBody>
      </p:sp>
    </p:spTree>
    <p:extLst>
      <p:ext uri="{BB962C8B-B14F-4D97-AF65-F5344CB8AC3E}">
        <p14:creationId xmlns:p14="http://schemas.microsoft.com/office/powerpoint/2010/main" val="23426478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1828800" y="1028700"/>
            <a:ext cx="84010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n"/>
            </a:pPr>
            <a:endParaRPr lang="en-US" altLang="zh-CN" sz="3000" dirty="0">
              <a:effectLst>
                <a:outerShdw blurRad="38100" dist="38100" dir="2700000" algn="tl">
                  <a:srgbClr val="000000"/>
                </a:outerShdw>
              </a:effectLst>
              <a:ea typeface="宋体" panose="02010600030101010101" pitchFamily="2" charset="-122"/>
            </a:endParaRPr>
          </a:p>
        </p:txBody>
      </p:sp>
      <p:sp>
        <p:nvSpPr>
          <p:cNvPr id="31755" name="Rectangle 11"/>
          <p:cNvSpPr>
            <a:spLocks noChangeArrowheads="1"/>
          </p:cNvSpPr>
          <p:nvPr/>
        </p:nvSpPr>
        <p:spPr bwMode="auto">
          <a:xfrm>
            <a:off x="1676400" y="228600"/>
            <a:ext cx="8743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en-US" altLang="zh-CN" sz="4000" b="1" dirty="0">
              <a:solidFill>
                <a:schemeClr val="tx2"/>
              </a:solidFill>
              <a:effectLst>
                <a:outerShdw blurRad="38100" dist="38100" dir="2700000" algn="tl">
                  <a:srgbClr val="000000"/>
                </a:outerShdw>
              </a:effectLst>
              <a:ea typeface="宋体" panose="02010600030101010101" pitchFamily="2" charset="-122"/>
            </a:endParaRPr>
          </a:p>
        </p:txBody>
      </p:sp>
      <p:sp>
        <p:nvSpPr>
          <p:cNvPr id="2" name="Title 1"/>
          <p:cNvSpPr>
            <a:spLocks noGrp="1"/>
          </p:cNvSpPr>
          <p:nvPr>
            <p:ph type="title"/>
          </p:nvPr>
        </p:nvSpPr>
        <p:spPr/>
        <p:txBody>
          <a:bodyPr/>
          <a:lstStyle/>
          <a:p>
            <a:r>
              <a:rPr lang="en-US" dirty="0"/>
              <a:t>Disadvantages of rule-based expert systems </a:t>
            </a:r>
          </a:p>
        </p:txBody>
      </p:sp>
      <p:sp>
        <p:nvSpPr>
          <p:cNvPr id="3" name="Content Placeholder 2"/>
          <p:cNvSpPr>
            <a:spLocks noGrp="1"/>
          </p:cNvSpPr>
          <p:nvPr>
            <p:ph idx="1"/>
          </p:nvPr>
        </p:nvSpPr>
        <p:spPr/>
        <p:txBody>
          <a:bodyPr/>
          <a:lstStyle/>
          <a:p>
            <a:r>
              <a:rPr lang="en-US" dirty="0"/>
              <a:t>Inability to learn  </a:t>
            </a:r>
          </a:p>
          <a:p>
            <a:pPr lvl="1"/>
            <a:r>
              <a:rPr lang="en-US" dirty="0"/>
              <a:t>In general, rule-based expert systems do not have an ability to learn from the experience.  Unlike a human expert, who knows when to “break the rules”, an expert system cannot automatically modify its knowledge base, or adjust existing rules or add new ones.  The knowledge engineer is still responsible for revising and maintaining the system.</a:t>
            </a:r>
          </a:p>
          <a:p>
            <a:endParaRPr lang="en-US" dirty="0"/>
          </a:p>
        </p:txBody>
      </p:sp>
    </p:spTree>
    <p:extLst>
      <p:ext uri="{BB962C8B-B14F-4D97-AF65-F5344CB8AC3E}">
        <p14:creationId xmlns:p14="http://schemas.microsoft.com/office/powerpoint/2010/main" val="178329343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Disadvantages of rule-based expert systems </a:t>
            </a:r>
            <a:endParaRPr lang="en-US" altLang="en-US" dirty="0"/>
          </a:p>
        </p:txBody>
      </p:sp>
      <p:sp>
        <p:nvSpPr>
          <p:cNvPr id="60419" name="Rectangle 3"/>
          <p:cNvSpPr>
            <a:spLocks noGrp="1" noChangeArrowheads="1"/>
          </p:cNvSpPr>
          <p:nvPr>
            <p:ph idx="1"/>
          </p:nvPr>
        </p:nvSpPr>
        <p:spPr/>
        <p:txBody>
          <a:bodyPr>
            <a:normAutofit lnSpcReduction="10000"/>
          </a:bodyPr>
          <a:lstStyle/>
          <a:p>
            <a:pPr>
              <a:lnSpc>
                <a:spcPct val="90000"/>
              </a:lnSpc>
            </a:pPr>
            <a:r>
              <a:rPr lang="en-US" altLang="en-US" sz="2400" dirty="0"/>
              <a:t>limited knowledge</a:t>
            </a:r>
          </a:p>
          <a:p>
            <a:pPr lvl="1">
              <a:lnSpc>
                <a:spcPct val="90000"/>
              </a:lnSpc>
            </a:pPr>
            <a:r>
              <a:rPr lang="en-US" altLang="en-US" sz="2000" dirty="0"/>
              <a:t>“shallow” knowledge</a:t>
            </a:r>
          </a:p>
          <a:p>
            <a:pPr lvl="2">
              <a:lnSpc>
                <a:spcPct val="90000"/>
              </a:lnSpc>
            </a:pPr>
            <a:r>
              <a:rPr lang="en-US" altLang="en-US" sz="1800" dirty="0"/>
              <a:t>no “deep” understanding of the concepts and their relationships</a:t>
            </a:r>
          </a:p>
          <a:p>
            <a:pPr lvl="1">
              <a:lnSpc>
                <a:spcPct val="90000"/>
              </a:lnSpc>
            </a:pPr>
            <a:r>
              <a:rPr lang="en-US" altLang="en-US" sz="2000" dirty="0"/>
              <a:t>no “common-sense” knowledge</a:t>
            </a:r>
          </a:p>
          <a:p>
            <a:pPr lvl="1">
              <a:lnSpc>
                <a:spcPct val="90000"/>
              </a:lnSpc>
            </a:pPr>
            <a:r>
              <a:rPr lang="en-US" altLang="en-US" sz="2000" dirty="0"/>
              <a:t>no knowledge from possibly relevant related domains</a:t>
            </a:r>
          </a:p>
          <a:p>
            <a:pPr lvl="1">
              <a:lnSpc>
                <a:spcPct val="90000"/>
              </a:lnSpc>
            </a:pPr>
            <a:r>
              <a:rPr lang="en-US" altLang="en-US" sz="2000" dirty="0"/>
              <a:t>“closed world”</a:t>
            </a:r>
          </a:p>
          <a:p>
            <a:pPr lvl="2">
              <a:lnSpc>
                <a:spcPct val="90000"/>
              </a:lnSpc>
            </a:pPr>
            <a:r>
              <a:rPr lang="en-US" altLang="en-US" sz="1800" dirty="0"/>
              <a:t>the XPS knows only what it has been explicitly “told”</a:t>
            </a:r>
          </a:p>
          <a:p>
            <a:pPr lvl="2">
              <a:lnSpc>
                <a:spcPct val="90000"/>
              </a:lnSpc>
            </a:pPr>
            <a:r>
              <a:rPr lang="en-US" altLang="en-US" sz="1800" dirty="0"/>
              <a:t>it doesn’t know what it doesn’t know</a:t>
            </a:r>
          </a:p>
          <a:p>
            <a:pPr>
              <a:lnSpc>
                <a:spcPct val="90000"/>
              </a:lnSpc>
            </a:pPr>
            <a:r>
              <a:rPr lang="en-US" altLang="en-US" sz="2400" dirty="0"/>
              <a:t>mechanical reasoning</a:t>
            </a:r>
          </a:p>
          <a:p>
            <a:pPr lvl="1">
              <a:lnSpc>
                <a:spcPct val="90000"/>
              </a:lnSpc>
            </a:pPr>
            <a:r>
              <a:rPr lang="en-US" altLang="en-US" sz="2000" dirty="0"/>
              <a:t>may not have or select the most appropriate method for a particular problem</a:t>
            </a:r>
          </a:p>
          <a:p>
            <a:pPr lvl="1">
              <a:lnSpc>
                <a:spcPct val="90000"/>
              </a:lnSpc>
            </a:pPr>
            <a:r>
              <a:rPr lang="en-US" altLang="en-US" sz="2000" dirty="0"/>
              <a:t>some “easy” problems are computationally very expensive</a:t>
            </a:r>
          </a:p>
          <a:p>
            <a:pPr>
              <a:lnSpc>
                <a:spcPct val="90000"/>
              </a:lnSpc>
            </a:pPr>
            <a:r>
              <a:rPr lang="en-US" altLang="en-US" sz="2400" dirty="0"/>
              <a:t>lack of trust</a:t>
            </a:r>
          </a:p>
          <a:p>
            <a:pPr lvl="1">
              <a:lnSpc>
                <a:spcPct val="90000"/>
              </a:lnSpc>
            </a:pPr>
            <a:r>
              <a:rPr lang="en-US" altLang="en-US" sz="2000" dirty="0"/>
              <a:t>users may not want to leave critical decisions to machines</a:t>
            </a:r>
          </a:p>
        </p:txBody>
      </p:sp>
    </p:spTree>
    <p:extLst>
      <p:ext uri="{BB962C8B-B14F-4D97-AF65-F5344CB8AC3E}">
        <p14:creationId xmlns:p14="http://schemas.microsoft.com/office/powerpoint/2010/main" val="2447394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dirty="0"/>
              <a:t>When (Not) to Use an Expert System</a:t>
            </a:r>
          </a:p>
        </p:txBody>
      </p:sp>
      <p:sp>
        <p:nvSpPr>
          <p:cNvPr id="64515" name="Rectangle 3"/>
          <p:cNvSpPr>
            <a:spLocks noGrp="1" noChangeArrowheads="1"/>
          </p:cNvSpPr>
          <p:nvPr>
            <p:ph type="body" idx="1"/>
          </p:nvPr>
        </p:nvSpPr>
        <p:spPr/>
        <p:txBody>
          <a:bodyPr/>
          <a:lstStyle/>
          <a:p>
            <a:r>
              <a:rPr lang="en-US" altLang="en-US" dirty="0"/>
              <a:t>Expert systems are not suitable for all types of domains and tasks</a:t>
            </a:r>
          </a:p>
          <a:p>
            <a:r>
              <a:rPr lang="en-US" altLang="en-US" dirty="0"/>
              <a:t>They are not useful or preferable, when …</a:t>
            </a:r>
          </a:p>
          <a:p>
            <a:pPr lvl="1"/>
            <a:r>
              <a:rPr lang="en-US" altLang="en-US" dirty="0"/>
              <a:t>efficient conventional algorithms are known </a:t>
            </a:r>
          </a:p>
          <a:p>
            <a:pPr lvl="1"/>
            <a:r>
              <a:rPr lang="en-US" altLang="en-US" dirty="0"/>
              <a:t>the main challenge is computation, not knowledge</a:t>
            </a:r>
          </a:p>
          <a:p>
            <a:pPr lvl="1"/>
            <a:r>
              <a:rPr lang="en-US" altLang="en-US" dirty="0"/>
              <a:t>knowledge cannot be captured efficiently or used effectively</a:t>
            </a:r>
          </a:p>
          <a:p>
            <a:pPr lvl="1"/>
            <a:endParaRPr lang="en-US" altLang="en-US" dirty="0"/>
          </a:p>
        </p:txBody>
      </p:sp>
    </p:spTree>
    <p:extLst>
      <p:ext uri="{BB962C8B-B14F-4D97-AF65-F5344CB8AC3E}">
        <p14:creationId xmlns:p14="http://schemas.microsoft.com/office/powerpoint/2010/main" val="394927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 interests</a:t>
            </a:r>
            <a:endParaRPr lang="en-US" dirty="0"/>
          </a:p>
        </p:txBody>
      </p:sp>
      <p:sp>
        <p:nvSpPr>
          <p:cNvPr id="3" name="Content Placeholder 2"/>
          <p:cNvSpPr>
            <a:spLocks noGrp="1"/>
          </p:cNvSpPr>
          <p:nvPr>
            <p:ph idx="1"/>
          </p:nvPr>
        </p:nvSpPr>
        <p:spPr/>
        <p:txBody>
          <a:bodyPr/>
          <a:lstStyle/>
          <a:p>
            <a:r>
              <a:rPr lang="en-US"/>
              <a:t>Applications of machine learning</a:t>
            </a:r>
          </a:p>
          <a:p>
            <a:pPr lvl="1"/>
            <a:r>
              <a:rPr lang="en-US"/>
              <a:t>Transportation</a:t>
            </a:r>
          </a:p>
          <a:p>
            <a:r>
              <a:rPr lang="en-US"/>
              <a:t>Social network analysis</a:t>
            </a:r>
          </a:p>
          <a:p>
            <a:pPr lvl="1"/>
            <a:r>
              <a:rPr lang="en-US"/>
              <a:t>Text mining</a:t>
            </a:r>
          </a:p>
          <a:p>
            <a:r>
              <a:rPr lang="en-US"/>
              <a:t>Sensor networks</a:t>
            </a:r>
          </a:p>
          <a:p>
            <a:pPr lvl="1"/>
            <a:r>
              <a:rPr lang="en-US"/>
              <a:t>Classification of time-series</a:t>
            </a:r>
          </a:p>
          <a:p>
            <a:endParaRPr lang="en-US" dirty="0"/>
          </a:p>
        </p:txBody>
      </p:sp>
      <p:sp>
        <p:nvSpPr>
          <p:cNvPr id="4" name="Slide Number Placeholder 3"/>
          <p:cNvSpPr>
            <a:spLocks noGrp="1"/>
          </p:cNvSpPr>
          <p:nvPr>
            <p:ph type="sldNum" sz="quarter" idx="12"/>
          </p:nvPr>
        </p:nvSpPr>
        <p:spPr/>
        <p:txBody>
          <a:bodyPr/>
          <a:lstStyle/>
          <a:p>
            <a:fld id="{AD9F33D8-5447-47F5-B4F9-489CB73D74D3}" type="slidenum">
              <a:rPr lang="en-US" smtClean="0"/>
              <a:pPr/>
              <a:t>4</a:t>
            </a:fld>
            <a:endParaRPr lang="en-US"/>
          </a:p>
        </p:txBody>
      </p:sp>
    </p:spTree>
    <p:extLst>
      <p:ext uri="{BB962C8B-B14F-4D97-AF65-F5344CB8AC3E}">
        <p14:creationId xmlns:p14="http://schemas.microsoft.com/office/powerpoint/2010/main" val="225441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Syllabus</a:t>
            </a:r>
            <a:endParaRPr lang="en-US" dirty="0"/>
          </a:p>
        </p:txBody>
      </p:sp>
      <p:sp>
        <p:nvSpPr>
          <p:cNvPr id="5" name="Text Placeholder 4"/>
          <p:cNvSpPr>
            <a:spLocks noGrp="1"/>
          </p:cNvSpPr>
          <p:nvPr>
            <p:ph type="body" idx="1"/>
          </p:nvPr>
        </p:nvSpPr>
        <p:spPr/>
        <p:txBody>
          <a:bodyPr/>
          <a:lstStyle/>
          <a:p>
            <a:r>
              <a:rPr lang="en-US"/>
              <a:t>See Canvas page</a:t>
            </a:r>
            <a:endParaRPr lang="en-US" dirty="0"/>
          </a:p>
        </p:txBody>
      </p:sp>
      <p:sp>
        <p:nvSpPr>
          <p:cNvPr id="4" name="Slide Number Placeholder 3"/>
          <p:cNvSpPr>
            <a:spLocks noGrp="1"/>
          </p:cNvSpPr>
          <p:nvPr>
            <p:ph type="sldNum" sz="quarter" idx="12"/>
          </p:nvPr>
        </p:nvSpPr>
        <p:spPr/>
        <p:txBody>
          <a:bodyPr/>
          <a:lstStyle/>
          <a:p>
            <a:pPr lvl="0"/>
            <a:fld id="{AD9F33D8-5447-47F5-B4F9-489CB73D74D3}" type="slidenum">
              <a:rPr lang="en-US" noProof="0" smtClean="0"/>
              <a:pPr lvl="0"/>
              <a:t>40</a:t>
            </a:fld>
            <a:endParaRPr lang="en-US" noProof="0"/>
          </a:p>
        </p:txBody>
      </p:sp>
    </p:spTree>
    <p:extLst>
      <p:ext uri="{BB962C8B-B14F-4D97-AF65-F5344CB8AC3E}">
        <p14:creationId xmlns:p14="http://schemas.microsoft.com/office/powerpoint/2010/main" val="162822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bit about yourself?</a:t>
            </a:r>
            <a:endParaRPr lang="en-US" dirty="0"/>
          </a:p>
        </p:txBody>
      </p:sp>
      <p:sp>
        <p:nvSpPr>
          <p:cNvPr id="4" name="Content Placeholder 3"/>
          <p:cNvSpPr>
            <a:spLocks noGrp="1"/>
          </p:cNvSpPr>
          <p:nvPr>
            <p:ph idx="1"/>
          </p:nvPr>
        </p:nvSpPr>
        <p:spPr>
          <a:xfrm>
            <a:off x="1981200" y="1600201"/>
            <a:ext cx="8534400" cy="4525963"/>
          </a:xfrm>
        </p:spPr>
        <p:txBody>
          <a:bodyPr/>
          <a:lstStyle/>
          <a:p>
            <a:r>
              <a:rPr lang="en-US" dirty="0"/>
              <a:t>In the next 5 minutes:</a:t>
            </a:r>
          </a:p>
          <a:p>
            <a:pPr lvl="1"/>
            <a:r>
              <a:rPr lang="en-US" dirty="0"/>
              <a:t>Make groups of two</a:t>
            </a:r>
          </a:p>
          <a:p>
            <a:pPr lvl="1"/>
            <a:r>
              <a:rPr lang="en-US" dirty="0"/>
              <a:t>Introduce yourselves to each other</a:t>
            </a:r>
          </a:p>
          <a:p>
            <a:pPr lvl="2"/>
            <a:r>
              <a:rPr lang="en-US" dirty="0"/>
              <a:t>Learn your partner’s name</a:t>
            </a:r>
          </a:p>
          <a:p>
            <a:pPr lvl="2"/>
            <a:r>
              <a:rPr lang="en-US" dirty="0"/>
              <a:t>What they have heard of, or think of AI</a:t>
            </a:r>
          </a:p>
          <a:p>
            <a:pPr lvl="2"/>
            <a:r>
              <a:rPr lang="en-US" dirty="0"/>
              <a:t>Anything else they would like to share</a:t>
            </a:r>
          </a:p>
          <a:p>
            <a:r>
              <a:rPr lang="en-US" dirty="0"/>
              <a:t>Afterwards:</a:t>
            </a:r>
          </a:p>
          <a:p>
            <a:pPr lvl="1"/>
            <a:r>
              <a:rPr lang="en-US" dirty="0"/>
              <a:t>One group member introduces the other to the class</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5</a:t>
            </a:fld>
            <a:endParaRPr lang="en-US" noProof="0"/>
          </a:p>
        </p:txBody>
      </p:sp>
    </p:spTree>
    <p:extLst>
      <p:ext uri="{BB962C8B-B14F-4D97-AF65-F5344CB8AC3E}">
        <p14:creationId xmlns:p14="http://schemas.microsoft.com/office/powerpoint/2010/main" val="23789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noFill/>
          <a:ln/>
        </p:spPr>
        <p:txBody>
          <a:bodyPr>
            <a:normAutofit/>
          </a:bodyPr>
          <a:lstStyle/>
          <a:p>
            <a:pPr algn="l"/>
            <a:r>
              <a:rPr lang="en-GB" altLang="en-US" sz="4200" dirty="0"/>
              <a:t>What is an Expert System?</a:t>
            </a:r>
            <a:endParaRPr lang="en-US" altLang="zh-CN" sz="1000" dirty="0">
              <a:ea typeface="宋体" panose="02010600030101010101" pitchFamily="2" charset="-122"/>
            </a:endParaRPr>
          </a:p>
        </p:txBody>
      </p:sp>
      <p:sp>
        <p:nvSpPr>
          <p:cNvPr id="2" name="Content Placeholder 1"/>
          <p:cNvSpPr>
            <a:spLocks noGrp="1"/>
          </p:cNvSpPr>
          <p:nvPr>
            <p:ph idx="1"/>
          </p:nvPr>
        </p:nvSpPr>
        <p:spPr/>
        <p:txBody>
          <a:bodyPr>
            <a:normAutofit/>
          </a:bodyPr>
          <a:lstStyle/>
          <a:p>
            <a:r>
              <a:rPr lang="en-US" dirty="0"/>
              <a:t>Definition of Expert Systems</a:t>
            </a:r>
          </a:p>
          <a:p>
            <a:r>
              <a:rPr lang="en-US" dirty="0"/>
              <a:t>Rules as a knowledge representation technique</a:t>
            </a:r>
          </a:p>
          <a:p>
            <a:r>
              <a:rPr lang="en-US" dirty="0"/>
              <a:t>The main players in the development team</a:t>
            </a:r>
          </a:p>
          <a:p>
            <a:r>
              <a:rPr lang="en-US" dirty="0"/>
              <a:t>Structure of a rule-based expert system</a:t>
            </a:r>
          </a:p>
          <a:p>
            <a:r>
              <a:rPr lang="en-US" dirty="0"/>
              <a:t>Characteristics of an expert system</a:t>
            </a:r>
          </a:p>
          <a:p>
            <a:endParaRPr lang="en-US" dirty="0"/>
          </a:p>
          <a:p>
            <a:pPr marL="0" indent="0">
              <a:buNone/>
            </a:pPr>
            <a:endParaRPr lang="en-US" sz="2000" i="1" dirty="0"/>
          </a:p>
          <a:p>
            <a:pPr marL="0" indent="0">
              <a:buNone/>
            </a:pPr>
            <a:r>
              <a:rPr lang="en-US" sz="2000" i="1" dirty="0"/>
              <a:t>Following slides are based on “Artificial Intelligence: A Guide to Intelligent Systems” by M. </a:t>
            </a:r>
            <a:r>
              <a:rPr lang="en-US" sz="2000" i="1" dirty="0" err="1"/>
              <a:t>Negnevitsky</a:t>
            </a:r>
            <a:r>
              <a:rPr lang="en-US" sz="2000" i="1" dirty="0"/>
              <a:t> (Pearson education) and </a:t>
            </a:r>
            <a:r>
              <a:rPr lang="en-US" sz="2000" i="1" dirty="0" err="1"/>
              <a:t>Christel</a:t>
            </a:r>
            <a:r>
              <a:rPr lang="en-US" sz="2000" i="1" dirty="0"/>
              <a:t> </a:t>
            </a:r>
            <a:r>
              <a:rPr lang="en-US" sz="2000" i="1" dirty="0" err="1"/>
              <a:t>Kempke</a:t>
            </a:r>
            <a:endParaRPr lang="en-US" sz="2000" i="1" dirty="0"/>
          </a:p>
          <a:p>
            <a:pPr marL="0" indent="0">
              <a:buNone/>
            </a:pPr>
            <a:endParaRPr lang="en-US" dirty="0"/>
          </a:p>
        </p:txBody>
      </p:sp>
    </p:spTree>
    <p:extLst>
      <p:ext uri="{BB962C8B-B14F-4D97-AF65-F5344CB8AC3E}">
        <p14:creationId xmlns:p14="http://schemas.microsoft.com/office/powerpoint/2010/main" val="1588014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fld id="{AD9F33D8-5447-47F5-B4F9-489CB73D74D3}" type="slidenum">
              <a:rPr lang="en-US" noProof="0" smtClean="0"/>
              <a:pPr lvl="0"/>
              <a:t>7</a:t>
            </a:fld>
            <a:endParaRPr lang="en-US" noProof="0"/>
          </a:p>
        </p:txBody>
      </p:sp>
      <p:pic>
        <p:nvPicPr>
          <p:cNvPr id="3" name="Picture 2" descr="Timeline of key developments in AI" title="Timeline of key developments in 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706094"/>
            <a:ext cx="6775704" cy="5443728"/>
          </a:xfrm>
          <a:prstGeom prst="rect">
            <a:avLst/>
          </a:prstGeom>
        </p:spPr>
      </p:pic>
      <p:cxnSp>
        <p:nvCxnSpPr>
          <p:cNvPr id="5" name="Straight Connector 4"/>
          <p:cNvCxnSpPr/>
          <p:nvPr/>
        </p:nvCxnSpPr>
        <p:spPr>
          <a:xfrm>
            <a:off x="1905000" y="1307947"/>
            <a:ext cx="1828800"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28800"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43600"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95925" y="12317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7459" y="802256"/>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1847</a:t>
            </a:r>
          </a:p>
        </p:txBody>
      </p:sp>
      <p:sp>
        <p:nvSpPr>
          <p:cNvPr id="10" name="TextBox 9"/>
          <p:cNvSpPr txBox="1"/>
          <p:nvPr/>
        </p:nvSpPr>
        <p:spPr>
          <a:xfrm>
            <a:off x="5835134" y="795473"/>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1879</a:t>
            </a:r>
          </a:p>
        </p:txBody>
      </p:sp>
      <p:sp>
        <p:nvSpPr>
          <p:cNvPr id="11" name="TextBox 10"/>
          <p:cNvSpPr txBox="1"/>
          <p:nvPr/>
        </p:nvSpPr>
        <p:spPr>
          <a:xfrm>
            <a:off x="1720334" y="648363"/>
            <a:ext cx="369332" cy="590867"/>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330BC</a:t>
            </a:r>
          </a:p>
        </p:txBody>
      </p:sp>
      <p:sp>
        <p:nvSpPr>
          <p:cNvPr id="12" name="TextBox 11"/>
          <p:cNvSpPr txBox="1"/>
          <p:nvPr/>
        </p:nvSpPr>
        <p:spPr>
          <a:xfrm>
            <a:off x="1632330" y="1376667"/>
            <a:ext cx="768159" cy="461665"/>
          </a:xfrm>
          <a:prstGeom prst="rect">
            <a:avLst/>
          </a:prstGeom>
          <a:noFill/>
        </p:spPr>
        <p:txBody>
          <a:bodyPr wrap="none" rtlCol="0">
            <a:spAutoFit/>
          </a:bodyPr>
          <a:lstStyle/>
          <a:p>
            <a:r>
              <a:rPr lang="en-US" sz="1200" dirty="0"/>
              <a:t>Aristotle:</a:t>
            </a:r>
          </a:p>
          <a:p>
            <a:r>
              <a:rPr lang="en-US" sz="1200" dirty="0"/>
              <a:t>Logic</a:t>
            </a:r>
          </a:p>
        </p:txBody>
      </p:sp>
      <p:sp>
        <p:nvSpPr>
          <p:cNvPr id="13" name="TextBox 12"/>
          <p:cNvSpPr txBox="1"/>
          <p:nvPr/>
        </p:nvSpPr>
        <p:spPr>
          <a:xfrm>
            <a:off x="5213868" y="228601"/>
            <a:ext cx="710683" cy="461665"/>
          </a:xfrm>
          <a:prstGeom prst="rect">
            <a:avLst/>
          </a:prstGeom>
          <a:noFill/>
        </p:spPr>
        <p:txBody>
          <a:bodyPr wrap="square" rtlCol="0">
            <a:spAutoFit/>
          </a:bodyPr>
          <a:lstStyle/>
          <a:p>
            <a:pPr algn="r"/>
            <a:r>
              <a:rPr lang="en-US" sz="1200" dirty="0"/>
              <a:t>Boolean logic</a:t>
            </a:r>
          </a:p>
        </p:txBody>
      </p:sp>
      <p:cxnSp>
        <p:nvCxnSpPr>
          <p:cNvPr id="14" name="Straight Connector 13"/>
          <p:cNvCxnSpPr>
            <a:stCxn id="13" idx="2"/>
            <a:endCxn id="9" idx="0"/>
          </p:cNvCxnSpPr>
          <p:nvPr/>
        </p:nvCxnSpPr>
        <p:spPr>
          <a:xfrm>
            <a:off x="5569210" y="690266"/>
            <a:ext cx="2915" cy="11199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38542" y="244430"/>
            <a:ext cx="710683" cy="646331"/>
          </a:xfrm>
          <a:prstGeom prst="rect">
            <a:avLst/>
          </a:prstGeom>
          <a:noFill/>
        </p:spPr>
        <p:txBody>
          <a:bodyPr wrap="square" rtlCol="0">
            <a:spAutoFit/>
          </a:bodyPr>
          <a:lstStyle/>
          <a:p>
            <a:pPr algn="r"/>
            <a:r>
              <a:rPr lang="en-US" sz="1200" dirty="0"/>
              <a:t>First order logic</a:t>
            </a:r>
          </a:p>
        </p:txBody>
      </p:sp>
      <p:cxnSp>
        <p:nvCxnSpPr>
          <p:cNvPr id="19" name="Straight Connector 18"/>
          <p:cNvCxnSpPr>
            <a:stCxn id="18" idx="2"/>
          </p:cNvCxnSpPr>
          <p:nvPr/>
        </p:nvCxnSpPr>
        <p:spPr>
          <a:xfrm flipH="1">
            <a:off x="6096001" y="890761"/>
            <a:ext cx="197883" cy="285429"/>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48315" y="795473"/>
            <a:ext cx="369332" cy="483466"/>
          </a:xfrm>
          <a:prstGeom prst="rect">
            <a:avLst/>
          </a:prstGeom>
          <a:noFill/>
        </p:spPr>
        <p:txBody>
          <a:bodyPr vert="vert270" wrap="none" rtlCol="0">
            <a:spAutoFit/>
          </a:bodyPr>
          <a:lstStyle/>
          <a:p>
            <a:r>
              <a:rPr lang="en-US" sz="1200" b="1" dirty="0">
                <a:solidFill>
                  <a:srgbClr val="0070C0"/>
                </a:solidFill>
                <a:latin typeface="Lucida Sans" panose="020B0602030504020204" pitchFamily="34" charset="0"/>
              </a:rPr>
              <a:t>1954</a:t>
            </a:r>
          </a:p>
        </p:txBody>
      </p:sp>
      <p:sp>
        <p:nvSpPr>
          <p:cNvPr id="24" name="TextBox 23"/>
          <p:cNvSpPr txBox="1"/>
          <p:nvPr/>
        </p:nvSpPr>
        <p:spPr>
          <a:xfrm>
            <a:off x="9905234" y="417530"/>
            <a:ext cx="787478" cy="461665"/>
          </a:xfrm>
          <a:prstGeom prst="rect">
            <a:avLst/>
          </a:prstGeom>
          <a:noFill/>
        </p:spPr>
        <p:txBody>
          <a:bodyPr wrap="square" rtlCol="0">
            <a:spAutoFit/>
          </a:bodyPr>
          <a:lstStyle/>
          <a:p>
            <a:pPr algn="ctr"/>
            <a:r>
              <a:rPr lang="en-US" sz="1200" dirty="0"/>
              <a:t>“AI winter”</a:t>
            </a:r>
          </a:p>
        </p:txBody>
      </p:sp>
      <p:cxnSp>
        <p:nvCxnSpPr>
          <p:cNvPr id="25" name="Straight Connector 24"/>
          <p:cNvCxnSpPr>
            <a:stCxn id="24" idx="2"/>
          </p:cNvCxnSpPr>
          <p:nvPr/>
        </p:nvCxnSpPr>
        <p:spPr>
          <a:xfrm flipH="1">
            <a:off x="10062695" y="879195"/>
            <a:ext cx="236278" cy="470095"/>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982200" y="1307947"/>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32330" y="6066881"/>
            <a:ext cx="5211683" cy="276999"/>
          </a:xfrm>
          <a:prstGeom prst="rect">
            <a:avLst/>
          </a:prstGeom>
          <a:noFill/>
        </p:spPr>
        <p:txBody>
          <a:bodyPr wrap="none" rtlCol="0">
            <a:spAutoFit/>
          </a:bodyPr>
          <a:lstStyle/>
          <a:p>
            <a:r>
              <a:rPr lang="en-US" sz="1200" dirty="0"/>
              <a:t>https://qbi.uq.edu.au/files/40697/The-Brain-Intelligent-Machines-AI-timeline.jpg</a:t>
            </a:r>
          </a:p>
        </p:txBody>
      </p:sp>
      <p:sp>
        <p:nvSpPr>
          <p:cNvPr id="29" name="TextBox 28">
            <a:extLst>
              <a:ext uri="{FF2B5EF4-FFF2-40B4-BE49-F238E27FC236}">
                <a16:creationId xmlns:a16="http://schemas.microsoft.com/office/drawing/2014/main" id="{19DAEC30-7D8A-4BA1-B5C7-0F21B1BC68D8}"/>
              </a:ext>
            </a:extLst>
          </p:cNvPr>
          <p:cNvSpPr txBox="1"/>
          <p:nvPr/>
        </p:nvSpPr>
        <p:spPr>
          <a:xfrm>
            <a:off x="10556177" y="2425118"/>
            <a:ext cx="787478" cy="461665"/>
          </a:xfrm>
          <a:prstGeom prst="rect">
            <a:avLst/>
          </a:prstGeom>
          <a:noFill/>
        </p:spPr>
        <p:txBody>
          <a:bodyPr wrap="square" rtlCol="0">
            <a:spAutoFit/>
          </a:bodyPr>
          <a:lstStyle/>
          <a:p>
            <a:pPr algn="ctr"/>
            <a:r>
              <a:rPr lang="en-US" sz="1200" dirty="0"/>
              <a:t>Bayesian networks</a:t>
            </a:r>
          </a:p>
        </p:txBody>
      </p:sp>
      <p:cxnSp>
        <p:nvCxnSpPr>
          <p:cNvPr id="30" name="Straight Connector 29">
            <a:extLst>
              <a:ext uri="{FF2B5EF4-FFF2-40B4-BE49-F238E27FC236}">
                <a16:creationId xmlns:a16="http://schemas.microsoft.com/office/drawing/2014/main" id="{E133567B-B60D-43CD-9F6F-F888116F4165}"/>
              </a:ext>
            </a:extLst>
          </p:cNvPr>
          <p:cNvCxnSpPr>
            <a:cxnSpLocks/>
            <a:stCxn id="29" idx="2"/>
            <a:endCxn id="31" idx="7"/>
          </p:cNvCxnSpPr>
          <p:nvPr/>
        </p:nvCxnSpPr>
        <p:spPr>
          <a:xfrm flipH="1">
            <a:off x="9606361" y="2886783"/>
            <a:ext cx="1343555" cy="466347"/>
          </a:xfrm>
          <a:prstGeom prst="lin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ED4C65-56A3-48C3-967B-19E1B74214AC}"/>
              </a:ext>
            </a:extLst>
          </p:cNvPr>
          <p:cNvSpPr/>
          <p:nvPr/>
        </p:nvSpPr>
        <p:spPr>
          <a:xfrm>
            <a:off x="9476279" y="333081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a:t>
            </a:r>
          </a:p>
        </p:txBody>
      </p:sp>
      <p:sp>
        <p:nvSpPr>
          <p:cNvPr id="3" name="Content Placeholder 2"/>
          <p:cNvSpPr>
            <a:spLocks noGrp="1"/>
          </p:cNvSpPr>
          <p:nvPr>
            <p:ph idx="1"/>
          </p:nvPr>
        </p:nvSpPr>
        <p:spPr/>
        <p:txBody>
          <a:bodyPr>
            <a:normAutofit/>
          </a:bodyPr>
          <a:lstStyle/>
          <a:p>
            <a:r>
              <a:rPr lang="en-US" sz="1800" dirty="0"/>
              <a:t>1950   Claude Shannon’s “Programming a Computer for Playing Chess” is the first published article on developing a chess-playing computer program.</a:t>
            </a:r>
          </a:p>
          <a:p>
            <a:r>
              <a:rPr lang="en-US" sz="1800" dirty="0"/>
              <a:t>1950   Alan Turing publishes “Computing Machinery and Intelligence” in which he proposes “the imitation game” which will later become known as the “Turing Test.”</a:t>
            </a:r>
          </a:p>
          <a:p>
            <a:r>
              <a:rPr lang="en-US" sz="1800" dirty="0"/>
              <a:t>1956    the First AI Conference at Dartmouth: A program that simulates the machine; How can a computer be programmed to use a language; Neuron networks; Self-improvement through learning and reasoning</a:t>
            </a:r>
          </a:p>
          <a:p>
            <a:r>
              <a:rPr lang="en-US" sz="1800" dirty="0"/>
              <a:t>1970    The first anthropomorphic robot, the WABOT-1, is built at </a:t>
            </a:r>
            <a:r>
              <a:rPr lang="en-US" sz="1800" dirty="0" err="1"/>
              <a:t>Waseda</a:t>
            </a:r>
            <a:r>
              <a:rPr lang="en-US" sz="1800" dirty="0"/>
              <a:t> University in Japan. It consisted of a limb-control system, a vision system and a conversation system.</a:t>
            </a:r>
          </a:p>
          <a:p>
            <a:r>
              <a:rPr lang="en-US" sz="1800" b="1" dirty="0"/>
              <a:t>1972    MYCIN, an early expert system for identifying bacteria causing severe infections and recommending antibiotics, is developed at Stanford University.</a:t>
            </a:r>
          </a:p>
          <a:p>
            <a:r>
              <a:rPr lang="en-US" sz="1800" dirty="0"/>
              <a:t>1997    Deep Blue becomes the first computer chess-playing program to beat a reigning world chess champion.</a:t>
            </a:r>
          </a:p>
          <a:p>
            <a:endParaRPr lang="en-US" sz="1800" dirty="0"/>
          </a:p>
        </p:txBody>
      </p:sp>
      <p:sp>
        <p:nvSpPr>
          <p:cNvPr id="4" name="Slide Number Placeholder 3"/>
          <p:cNvSpPr>
            <a:spLocks noGrp="1"/>
          </p:cNvSpPr>
          <p:nvPr>
            <p:ph type="sldNum" sz="quarter" idx="12"/>
          </p:nvPr>
        </p:nvSpPr>
        <p:spPr/>
        <p:txBody>
          <a:bodyPr/>
          <a:lstStyle/>
          <a:p>
            <a:pPr>
              <a:defRPr/>
            </a:pPr>
            <a:fld id="{1A5D4A1F-1B9B-4B2F-AB6F-1EDBEB20A9C3}" type="slidenum">
              <a:rPr lang="en-US" altLang="en-US" smtClean="0"/>
              <a:pPr>
                <a:defRPr/>
              </a:pPr>
              <a:t>8</a:t>
            </a:fld>
            <a:endParaRPr lang="en-US" altLang="en-US"/>
          </a:p>
        </p:txBody>
      </p:sp>
    </p:spTree>
    <p:extLst>
      <p:ext uri="{BB962C8B-B14F-4D97-AF65-F5344CB8AC3E}">
        <p14:creationId xmlns:p14="http://schemas.microsoft.com/office/powerpoint/2010/main" val="326587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What is an “Expert System” (XPS)?</a:t>
            </a:r>
          </a:p>
        </p:txBody>
      </p:sp>
      <p:sp>
        <p:nvSpPr>
          <p:cNvPr id="55299" name="Rectangle 3"/>
          <p:cNvSpPr>
            <a:spLocks noGrp="1" noChangeArrowheads="1"/>
          </p:cNvSpPr>
          <p:nvPr>
            <p:ph type="body" idx="1"/>
          </p:nvPr>
        </p:nvSpPr>
        <p:spPr/>
        <p:txBody>
          <a:bodyPr/>
          <a:lstStyle/>
          <a:p>
            <a:r>
              <a:rPr lang="en-US" altLang="en-US" dirty="0"/>
              <a:t>Edward </a:t>
            </a:r>
            <a:r>
              <a:rPr lang="en-US" altLang="en-US" dirty="0" err="1"/>
              <a:t>Feigenbaum</a:t>
            </a:r>
            <a:endParaRPr lang="en-US" altLang="en-US" dirty="0"/>
          </a:p>
          <a:p>
            <a:pPr lvl="1"/>
            <a:r>
              <a:rPr lang="en-US" altLang="en-US" dirty="0"/>
              <a:t>“An intelligent computer program that uses </a:t>
            </a:r>
            <a:r>
              <a:rPr lang="en-US" altLang="en-US" dirty="0">
                <a:solidFill>
                  <a:srgbClr val="FF0000"/>
                </a:solidFill>
              </a:rPr>
              <a:t>knowledge</a:t>
            </a:r>
            <a:r>
              <a:rPr lang="en-US" altLang="en-US" dirty="0"/>
              <a:t> and </a:t>
            </a:r>
            <a:r>
              <a:rPr lang="en-US" altLang="en-US" dirty="0">
                <a:solidFill>
                  <a:srgbClr val="FF0000"/>
                </a:solidFill>
              </a:rPr>
              <a:t>inference procedures</a:t>
            </a:r>
            <a:r>
              <a:rPr lang="en-US" altLang="en-US" dirty="0"/>
              <a:t> to solve problems that are difficult enough to require significant human expertise for their solutions.” 	</a:t>
            </a:r>
            <a:r>
              <a:rPr lang="en-US" altLang="en-US" dirty="0">
                <a:hlinkClick r:id="rId3" action="ppaction://hlinksldjump"/>
              </a:rPr>
              <a:t>[</a:t>
            </a:r>
            <a:r>
              <a:rPr lang="en-US" altLang="en-US" dirty="0" err="1">
                <a:hlinkClick r:id="rId3" action="ppaction://hlinksldjump"/>
              </a:rPr>
              <a:t>Giarratano</a:t>
            </a:r>
            <a:r>
              <a:rPr lang="en-US" altLang="en-US" dirty="0">
                <a:hlinkClick r:id="rId3" action="ppaction://hlinksldjump"/>
              </a:rPr>
              <a:t> &amp; Riley 1998]</a:t>
            </a:r>
            <a:endParaRPr lang="en-US" altLang="en-US" dirty="0"/>
          </a:p>
          <a:p>
            <a:r>
              <a:rPr lang="en-US" altLang="en-US" dirty="0"/>
              <a:t>Also referred to as </a:t>
            </a:r>
            <a:r>
              <a:rPr lang="en-US" altLang="en-US" i="1" dirty="0"/>
              <a:t>knowledge-based system</a:t>
            </a:r>
            <a:endParaRPr lang="en-US" altLang="en-US" dirty="0"/>
          </a:p>
        </p:txBody>
      </p:sp>
    </p:spTree>
    <p:extLst>
      <p:ext uri="{BB962C8B-B14F-4D97-AF65-F5344CB8AC3E}">
        <p14:creationId xmlns:p14="http://schemas.microsoft.com/office/powerpoint/2010/main" val="69393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6270</TotalTime>
  <Words>2312</Words>
  <Application>Microsoft Office PowerPoint</Application>
  <PresentationFormat>Widescreen</PresentationFormat>
  <Paragraphs>256</Paragraphs>
  <Slides>40</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3" baseType="lpstr">
      <vt:lpstr>宋体</vt:lpstr>
      <vt:lpstr>Arial</vt:lpstr>
      <vt:lpstr>Calibri</vt:lpstr>
      <vt:lpstr>Calibri Light</vt:lpstr>
      <vt:lpstr>Courier New</vt:lpstr>
      <vt:lpstr>Helvetica</vt:lpstr>
      <vt:lpstr>Lucida Sans</vt:lpstr>
      <vt:lpstr>Monotype Sorts</vt:lpstr>
      <vt:lpstr>Times New Roman</vt:lpstr>
      <vt:lpstr>Zapf Dingbats</vt:lpstr>
      <vt:lpstr>Office Theme</vt:lpstr>
      <vt:lpstr>图片</vt:lpstr>
      <vt:lpstr>Document</vt:lpstr>
      <vt:lpstr>CPSC 583 Expert Systems Design Theory</vt:lpstr>
      <vt:lpstr>What we will cover today</vt:lpstr>
      <vt:lpstr>A bit about myself</vt:lpstr>
      <vt:lpstr>Research interests</vt:lpstr>
      <vt:lpstr>A bit about yourself?</vt:lpstr>
      <vt:lpstr>What is an Expert System?</vt:lpstr>
      <vt:lpstr>PowerPoint Presentation</vt:lpstr>
      <vt:lpstr>History</vt:lpstr>
      <vt:lpstr>What is an “Expert System” (XPS)?</vt:lpstr>
      <vt:lpstr>What is knowledge?</vt:lpstr>
      <vt:lpstr>Expert Systems </vt:lpstr>
      <vt:lpstr>Main Components of an XPS</vt:lpstr>
      <vt:lpstr>Main XPS Components</vt:lpstr>
      <vt:lpstr>The main players in the development team</vt:lpstr>
      <vt:lpstr>Domain expert</vt:lpstr>
      <vt:lpstr>Knowledge engineer (You!)</vt:lpstr>
      <vt:lpstr>Programmer (You!)</vt:lpstr>
      <vt:lpstr>End-user</vt:lpstr>
      <vt:lpstr>Early XPS Success Stories</vt:lpstr>
      <vt:lpstr>PowerPoint Presentation</vt:lpstr>
      <vt:lpstr>Development of expert systems</vt:lpstr>
      <vt:lpstr>Rules as a knowledge representation technique</vt:lpstr>
      <vt:lpstr>Example Rules</vt:lpstr>
      <vt:lpstr>Why rules?</vt:lpstr>
      <vt:lpstr>Rules and Humans</vt:lpstr>
      <vt:lpstr>Post Production Systems</vt:lpstr>
      <vt:lpstr>MYCIN Sample Rule</vt:lpstr>
      <vt:lpstr>Class work</vt:lpstr>
      <vt:lpstr>Main Components of an XPS</vt:lpstr>
      <vt:lpstr>Inference Engine Cycle</vt:lpstr>
      <vt:lpstr>Inference engine cycles via a match-fire procedure</vt:lpstr>
      <vt:lpstr>PowerPoint Presentation</vt:lpstr>
      <vt:lpstr>PowerPoint Presentation</vt:lpstr>
      <vt:lpstr>Advantages of rule-based expert systems </vt:lpstr>
      <vt:lpstr>Advantages of rule-based expert systems </vt:lpstr>
      <vt:lpstr>Disadvantages of rule-based expert systems </vt:lpstr>
      <vt:lpstr>Disadvantages of rule-based expert systems </vt:lpstr>
      <vt:lpstr>Disadvantages of rule-based expert systems </vt:lpstr>
      <vt:lpstr>When (Not) to Use an Expert System</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209</cp:revision>
  <dcterms:created xsi:type="dcterms:W3CDTF">2015-09-15T20:27:29Z</dcterms:created>
  <dcterms:modified xsi:type="dcterms:W3CDTF">2023-08-22T19:24:34Z</dcterms:modified>
</cp:coreProperties>
</file>