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5"/>
  </p:notesMasterIdLst>
  <p:sldIdLst>
    <p:sldId id="825" r:id="rId2"/>
    <p:sldId id="884" r:id="rId3"/>
    <p:sldId id="885" r:id="rId4"/>
    <p:sldId id="886" r:id="rId5"/>
    <p:sldId id="887" r:id="rId6"/>
    <p:sldId id="888" r:id="rId7"/>
    <p:sldId id="889" r:id="rId8"/>
    <p:sldId id="890" r:id="rId9"/>
    <p:sldId id="891" r:id="rId10"/>
    <p:sldId id="892" r:id="rId11"/>
    <p:sldId id="893" r:id="rId12"/>
    <p:sldId id="894" r:id="rId13"/>
    <p:sldId id="895" r:id="rId14"/>
    <p:sldId id="896" r:id="rId15"/>
    <p:sldId id="897" r:id="rId16"/>
    <p:sldId id="898" r:id="rId17"/>
    <p:sldId id="899" r:id="rId18"/>
    <p:sldId id="900" r:id="rId19"/>
    <p:sldId id="901" r:id="rId20"/>
    <p:sldId id="902" r:id="rId21"/>
    <p:sldId id="903" r:id="rId22"/>
    <p:sldId id="904" r:id="rId23"/>
    <p:sldId id="808" r:id="rId24"/>
    <p:sldId id="686" r:id="rId25"/>
    <p:sldId id="687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878" r:id="rId38"/>
    <p:sldId id="817" r:id="rId39"/>
    <p:sldId id="766" r:id="rId40"/>
    <p:sldId id="780" r:id="rId41"/>
    <p:sldId id="809" r:id="rId42"/>
    <p:sldId id="811" r:id="rId43"/>
    <p:sldId id="810" r:id="rId44"/>
    <p:sldId id="874" r:id="rId45"/>
    <p:sldId id="831" r:id="rId46"/>
    <p:sldId id="824" r:id="rId47"/>
    <p:sldId id="838" r:id="rId48"/>
    <p:sldId id="779" r:id="rId49"/>
    <p:sldId id="782" r:id="rId50"/>
    <p:sldId id="839" r:id="rId51"/>
    <p:sldId id="837" r:id="rId52"/>
    <p:sldId id="781" r:id="rId53"/>
    <p:sldId id="847" r:id="rId54"/>
    <p:sldId id="783" r:id="rId55"/>
    <p:sldId id="784" r:id="rId56"/>
    <p:sldId id="787" r:id="rId57"/>
    <p:sldId id="788" r:id="rId58"/>
    <p:sldId id="789" r:id="rId59"/>
    <p:sldId id="790" r:id="rId60"/>
    <p:sldId id="791" r:id="rId61"/>
    <p:sldId id="792" r:id="rId62"/>
    <p:sldId id="785" r:id="rId63"/>
    <p:sldId id="880" r:id="rId64"/>
    <p:sldId id="883" r:id="rId65"/>
    <p:sldId id="881" r:id="rId66"/>
    <p:sldId id="797" r:id="rId67"/>
    <p:sldId id="834" r:id="rId68"/>
    <p:sldId id="859" r:id="rId69"/>
    <p:sldId id="860" r:id="rId70"/>
    <p:sldId id="861" r:id="rId71"/>
    <p:sldId id="798" r:id="rId72"/>
    <p:sldId id="793" r:id="rId73"/>
    <p:sldId id="862" r:id="rId74"/>
    <p:sldId id="801" r:id="rId75"/>
    <p:sldId id="802" r:id="rId76"/>
    <p:sldId id="804" r:id="rId77"/>
    <p:sldId id="807" r:id="rId78"/>
    <p:sldId id="805" r:id="rId79"/>
    <p:sldId id="822" r:id="rId80"/>
    <p:sldId id="821" r:id="rId81"/>
    <p:sldId id="872" r:id="rId82"/>
    <p:sldId id="877" r:id="rId83"/>
    <p:sldId id="876" r:id="rId84"/>
    <p:sldId id="863" r:id="rId85"/>
    <p:sldId id="864" r:id="rId86"/>
    <p:sldId id="865" r:id="rId87"/>
    <p:sldId id="866" r:id="rId88"/>
    <p:sldId id="867" r:id="rId89"/>
    <p:sldId id="868" r:id="rId90"/>
    <p:sldId id="869" r:id="rId91"/>
    <p:sldId id="870" r:id="rId92"/>
    <p:sldId id="871" r:id="rId93"/>
    <p:sldId id="794" r:id="rId94"/>
    <p:sldId id="795" r:id="rId95"/>
    <p:sldId id="800" r:id="rId96"/>
    <p:sldId id="812" r:id="rId97"/>
    <p:sldId id="813" r:id="rId98"/>
    <p:sldId id="814" r:id="rId99"/>
    <p:sldId id="815" r:id="rId100"/>
    <p:sldId id="823" r:id="rId101"/>
    <p:sldId id="879" r:id="rId102"/>
    <p:sldId id="796" r:id="rId103"/>
    <p:sldId id="832" r:id="rId10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6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A4D9F-7AC5-42F4-AC57-8FDFE9436C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32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83FA9-CEE1-4C91-AF6C-AF71717E31FE}" type="slidenum">
              <a:rPr lang="en-GB"/>
              <a:pPr/>
              <a:t>20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pPr eaLnBrk="1" hangingPunct="1"/>
                <a:r>
                  <a:rPr lang="en-US" dirty="0"/>
                  <a:t>P(</a:t>
                </a:r>
                <a:r>
                  <a:rPr lang="en-US" dirty="0" err="1"/>
                  <a:t>s|d</a:t>
                </a:r>
                <a:r>
                  <a:rPr lang="en-US" dirty="0"/>
                  <a:t>): via</a:t>
                </a:r>
                <a:r>
                  <a:rPr lang="en-US" baseline="0" dirty="0"/>
                  <a:t> medical tests and observation</a:t>
                </a:r>
              </a:p>
              <a:p>
                <a:pPr eaLnBrk="1" hangingPunct="1"/>
                <a:r>
                  <a:rPr lang="en-US" baseline="0" dirty="0"/>
                  <a:t>Example: common cold and fever; running nose, cough, ear </a:t>
                </a:r>
                <a:r>
                  <a:rPr lang="en-US" baseline="0" dirty="0" err="1"/>
                  <a:t>infe</a:t>
                </a:r>
                <a:endParaRPr lang="en-US" baseline="0" dirty="0"/>
              </a:p>
              <a:p>
                <a:pPr eaLnBrk="1" hangingPunct="1"/>
                <a:r>
                  <a:rPr lang="en-US" sz="1200" dirty="0"/>
                  <a:t>So we can change </a:t>
                </a:r>
                <a:r>
                  <a:rPr lang="en-GB" sz="1200" dirty="0"/>
                  <a:t>the calculations of </a:t>
                </a:r>
                <a:r>
                  <a:rPr lang="en-GB" sz="1200" dirty="0">
                    <a:solidFill>
                      <a:srgbClr val="7030A0"/>
                    </a:solidFill>
                  </a:rPr>
                  <a:t>p(</a:t>
                </a:r>
                <a:r>
                  <a:rPr lang="en-GB" sz="1200" dirty="0" err="1">
                    <a:solidFill>
                      <a:srgbClr val="7030A0"/>
                    </a:solidFill>
                  </a:rPr>
                  <a:t>d</a:t>
                </a:r>
                <a:r>
                  <a:rPr lang="en-GB" sz="1200" dirty="0" err="1">
                    <a:solidFill>
                      <a:srgbClr val="7030A0"/>
                    </a:solidFill>
                    <a:cs typeface="Times New Roman" pitchFamily="31" charset="0"/>
                  </a:rPr>
                  <a:t>|s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)</a:t>
                </a:r>
                <a:r>
                  <a:rPr lang="en-GB" sz="1200" dirty="0">
                    <a:cs typeface="Times New Roman" pitchFamily="31" charset="0"/>
                  </a:rPr>
                  <a:t> as a function of 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p(</a:t>
                </a:r>
                <a:r>
                  <a:rPr lang="en-GB" sz="1200" dirty="0" err="1">
                    <a:solidFill>
                      <a:srgbClr val="7030A0"/>
                    </a:solidFill>
                    <a:cs typeface="Times New Roman" pitchFamily="31" charset="0"/>
                  </a:rPr>
                  <a:t>s|d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)</a:t>
                </a:r>
                <a:r>
                  <a:rPr lang="en-GB" sz="1200" dirty="0">
                    <a:solidFill>
                      <a:srgbClr val="0070C0"/>
                    </a:solidFill>
                    <a:cs typeface="Times New Roman" pitchFamily="31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aseline="0" dirty="0" err="1"/>
                  <a:t>ction</a:t>
                </a:r>
                <a:endParaRPr lang="en-US" dirty="0"/>
              </a:p>
            </p:txBody>
          </p:sp>
        </mc:Choice>
        <mc:Fallback xmlns="">
          <p:sp>
            <p:nvSpPr>
              <p:cNvPr id="399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pPr eaLnBrk="1" hangingPunct="1"/>
                <a:r>
                  <a:rPr lang="en-US" dirty="0"/>
                  <a:t>P(</a:t>
                </a:r>
                <a:r>
                  <a:rPr lang="en-US" dirty="0" err="1"/>
                  <a:t>s|d</a:t>
                </a:r>
                <a:r>
                  <a:rPr lang="en-US" dirty="0"/>
                  <a:t>): via</a:t>
                </a:r>
                <a:r>
                  <a:rPr lang="en-US" baseline="0" dirty="0"/>
                  <a:t> medical tests and observation</a:t>
                </a:r>
              </a:p>
              <a:p>
                <a:pPr eaLnBrk="1" hangingPunct="1"/>
                <a:r>
                  <a:rPr lang="en-US" baseline="0" dirty="0"/>
                  <a:t>Example: common cold and fever; running nose, cough, ear </a:t>
                </a:r>
                <a:r>
                  <a:rPr lang="en-US" baseline="0" dirty="0" err="1" smtClean="0"/>
                  <a:t>infe</a:t>
                </a:r>
                <a:endParaRPr lang="en-US" baseline="0" dirty="0" smtClean="0"/>
              </a:p>
              <a:p>
                <a:pPr eaLnBrk="1" hangingPunct="1"/>
                <a:r>
                  <a:rPr lang="en-US" sz="1200" dirty="0" smtClean="0"/>
                  <a:t>So we can change </a:t>
                </a:r>
                <a:r>
                  <a:rPr lang="en-GB" sz="1200" dirty="0"/>
                  <a:t>the calculations of </a:t>
                </a:r>
                <a:r>
                  <a:rPr lang="en-GB" sz="1200" dirty="0">
                    <a:solidFill>
                      <a:srgbClr val="7030A0"/>
                    </a:solidFill>
                  </a:rPr>
                  <a:t>p(</a:t>
                </a:r>
                <a:r>
                  <a:rPr lang="en-GB" sz="1200" dirty="0" err="1">
                    <a:solidFill>
                      <a:srgbClr val="7030A0"/>
                    </a:solidFill>
                  </a:rPr>
                  <a:t>d</a:t>
                </a:r>
                <a:r>
                  <a:rPr lang="en-GB" sz="1200" dirty="0" err="1">
                    <a:solidFill>
                      <a:srgbClr val="7030A0"/>
                    </a:solidFill>
                    <a:cs typeface="Times New Roman" pitchFamily="31" charset="0"/>
                  </a:rPr>
                  <a:t>|s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)</a:t>
                </a:r>
                <a:r>
                  <a:rPr lang="en-GB" sz="1200" dirty="0">
                    <a:cs typeface="Times New Roman" pitchFamily="31" charset="0"/>
                  </a:rPr>
                  <a:t> as a function of 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p(</a:t>
                </a:r>
                <a:r>
                  <a:rPr lang="en-GB" sz="1200" dirty="0" err="1">
                    <a:solidFill>
                      <a:srgbClr val="7030A0"/>
                    </a:solidFill>
                    <a:cs typeface="Times New Roman" pitchFamily="31" charset="0"/>
                  </a:rPr>
                  <a:t>s|d</a:t>
                </a:r>
                <a:r>
                  <a:rPr lang="en-GB" sz="1200" dirty="0">
                    <a:solidFill>
                      <a:srgbClr val="7030A0"/>
                    </a:solidFill>
                    <a:cs typeface="Times New Roman" pitchFamily="31" charset="0"/>
                  </a:rPr>
                  <a:t>)</a:t>
                </a:r>
                <a:r>
                  <a:rPr lang="en-GB" sz="1200" dirty="0">
                    <a:solidFill>
                      <a:srgbClr val="0070C0"/>
                    </a:solidFill>
                    <a:cs typeface="Times New Roman" pitchFamily="31" charset="0"/>
                  </a:rPr>
                  <a:t>, 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𝒑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𝒅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│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𝒔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=  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𝒑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𝒔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│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𝒅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𝒑(𝒅)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)/(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/>
                  </a:rPr>
                  <a:t>𝒑(𝒔)</a:t>
                </a:r>
                <a:r>
                  <a:rPr lang="en-US" b="1" i="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baseline="0" dirty="0" err="1" smtClean="0"/>
                  <a:t>ction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BC3D6-A0B5-4641-AB18-C093BD62BD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40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07A35-76D1-4D79-9C87-0A31DC8E4E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6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46DD8-BC1F-47B8-91F1-F88C678A6A14}" type="slidenum">
              <a:rPr lang="en-US"/>
              <a:pPr/>
              <a:t>41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36308"/>
            <a:ext cx="5140112" cy="41068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9865-61BA-420D-A7DB-A3FDD48A7815}" type="slidenum">
              <a:rPr lang="en-US"/>
              <a:pPr/>
              <a:t>42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36308"/>
            <a:ext cx="5140112" cy="41068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9106F-16FD-4933-B44D-4AEF7FF932FF}" type="slidenum">
              <a:rPr lang="en-US"/>
              <a:pPr/>
              <a:t>43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36308"/>
            <a:ext cx="5140112" cy="41068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1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P(x1,x2)p(x3|x1,x2)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Joint distributions: say whether outcomes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Normalized: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Ideally: only certain variables directly interact</a:t>
            </a:r>
          </a:p>
          <a:p>
            <a:endParaRPr lang="en-US" dirty="0"/>
          </a:p>
          <a:p>
            <a:r>
              <a:rPr lang="en-US" dirty="0" err="1"/>
              <a:t>d^n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4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6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1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8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3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7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5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9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8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6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3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7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6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0.6</a:t>
            </a:r>
          </a:p>
          <a:p>
            <a:r>
              <a:rPr lang="en-US" dirty="0"/>
              <a:t>0.4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3CCD04-12D1-492C-8BA5-40E8F00207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5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45669-2F06-4CA1-BDD0-A2080104B1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7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0.2/(0.2+0.4)= 1/3</a:t>
            </a:r>
          </a:p>
          <a:p>
            <a:r>
              <a:rPr lang="en-US" dirty="0"/>
              <a:t>0.4/(0.2+0.4)=2/3</a:t>
            </a:r>
          </a:p>
          <a:p>
            <a:r>
              <a:rPr lang="en-US" dirty="0"/>
              <a:t>0.3/(0.2+0.3)=0.6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Q1</a:t>
            </a:r>
            <a:r>
              <a:rPr lang="en-US" sz="2000" dirty="0"/>
              <a:t>:What is the sample space?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 = {HHH, HHT, HTH, HTT, THH, THT, TTH, TTT}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Q2</a:t>
            </a:r>
            <a:r>
              <a:rPr lang="en-US" sz="2000" dirty="0"/>
              <a:t>: What are the events and the probabilities of each event?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A</a:t>
            </a:r>
            <a:r>
              <a:rPr lang="en-US" sz="1600" dirty="0"/>
              <a:t> = {more heads than tails coming up} and </a:t>
            </a:r>
            <a:r>
              <a:rPr lang="en-US" sz="1600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 = {1</a:t>
            </a:r>
            <a:r>
              <a:rPr lang="en-US" sz="1600" baseline="30000" dirty="0"/>
              <a:t>st</a:t>
            </a:r>
            <a:r>
              <a:rPr lang="en-US" sz="1600" dirty="0"/>
              <a:t> toss is a head}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P(A)</a:t>
            </a:r>
            <a:r>
              <a:rPr lang="en-US" sz="1600" dirty="0"/>
              <a:t> = 4/8, </a:t>
            </a:r>
            <a:r>
              <a:rPr lang="en-US" sz="1600" dirty="0">
                <a:solidFill>
                  <a:srgbClr val="7030A0"/>
                </a:solidFill>
              </a:rPr>
              <a:t>P(B)</a:t>
            </a:r>
            <a:r>
              <a:rPr lang="en-US" sz="1600" dirty="0"/>
              <a:t> = 4/8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Q3</a:t>
            </a:r>
            <a:r>
              <a:rPr lang="en-US" sz="2000" dirty="0"/>
              <a:t>: What are the random variables?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Measurements of interest for any coin tossing event, e.g., </a:t>
            </a:r>
            <a:r>
              <a:rPr lang="en-US" sz="1600" dirty="0">
                <a:solidFill>
                  <a:srgbClr val="7030A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.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Q4</a:t>
            </a:r>
            <a:r>
              <a:rPr lang="en-US" sz="2000" dirty="0"/>
              <a:t>: What is the conditional probability and how can we compute it?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P(A|B)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7030A0"/>
                </a:solidFill>
              </a:rPr>
              <a:t>P(A∩B)/P(B)</a:t>
            </a:r>
            <a:r>
              <a:rPr lang="en-US" sz="1600" dirty="0"/>
              <a:t> = (3/8)/(4/8) = ¾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Or P(A|B) can be simply calculated by dividing the number of elements for A</a:t>
            </a:r>
            <a:r>
              <a:rPr lang="en-US" sz="1600" dirty="0">
                <a:cs typeface="Arial" charset="0"/>
              </a:rPr>
              <a:t>∩</a:t>
            </a:r>
            <a:r>
              <a:rPr lang="en-US" sz="1600" dirty="0"/>
              <a:t>B by the number of elements for B. </a:t>
            </a: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When the first toss is H.</a:t>
            </a: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rest are HH, HT, TH, TT. So 3/4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Q1</a:t>
            </a:r>
            <a:r>
              <a:rPr lang="en-US" sz="2000" dirty="0"/>
              <a:t>:What is the sample space?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 = {HHH, HHT, HTH, HTT, THH, THT, TTH, TTT}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Q2</a:t>
            </a:r>
            <a:r>
              <a:rPr lang="en-US" sz="2000" dirty="0"/>
              <a:t>: What are the events and the probabilities of each event?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A</a:t>
            </a:r>
            <a:r>
              <a:rPr lang="en-US" sz="1600" dirty="0"/>
              <a:t> = {more heads than tails coming up} and </a:t>
            </a:r>
            <a:r>
              <a:rPr lang="en-US" sz="1600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 = {1</a:t>
            </a:r>
            <a:r>
              <a:rPr lang="en-US" sz="1600" baseline="30000" dirty="0"/>
              <a:t>st</a:t>
            </a:r>
            <a:r>
              <a:rPr lang="en-US" sz="1600" dirty="0"/>
              <a:t> toss is a head}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P(A)</a:t>
            </a:r>
            <a:r>
              <a:rPr lang="en-US" sz="1600" dirty="0"/>
              <a:t> = 4/8, </a:t>
            </a:r>
            <a:r>
              <a:rPr lang="en-US" sz="1600" dirty="0">
                <a:solidFill>
                  <a:srgbClr val="7030A0"/>
                </a:solidFill>
              </a:rPr>
              <a:t>P(B)</a:t>
            </a:r>
            <a:r>
              <a:rPr lang="en-US" sz="1600" dirty="0"/>
              <a:t> = 4/8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Q3</a:t>
            </a:r>
            <a:r>
              <a:rPr lang="en-US" sz="2000" dirty="0"/>
              <a:t>: What are the random variables?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Measurements of interest for any coin tossing event, e.g., </a:t>
            </a:r>
            <a:r>
              <a:rPr lang="en-US" sz="1600" dirty="0">
                <a:solidFill>
                  <a:srgbClr val="7030A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.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Q4</a:t>
            </a:r>
            <a:r>
              <a:rPr lang="en-US" sz="2000" dirty="0"/>
              <a:t>: What is the conditional probability and how can we compute it?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solidFill>
                  <a:srgbClr val="7030A0"/>
                </a:solidFill>
              </a:rPr>
              <a:t>P(A|B)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7030A0"/>
                </a:solidFill>
              </a:rPr>
              <a:t>P(A∩B)/P(B)</a:t>
            </a:r>
            <a:r>
              <a:rPr lang="en-US" sz="1600" dirty="0"/>
              <a:t> = (3/8)/(4/8) = ¾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Or P(A|B) can be simply calculated by dividing the number of elements for A</a:t>
            </a:r>
            <a:r>
              <a:rPr lang="en-US" sz="1600" dirty="0">
                <a:cs typeface="Arial" charset="0"/>
              </a:rPr>
              <a:t>∩</a:t>
            </a:r>
            <a:r>
              <a:rPr lang="en-US" sz="1600" dirty="0"/>
              <a:t>B by the number of elements for B. </a:t>
            </a: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When the first toss is H.</a:t>
            </a: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rest are HH, HT, TH, TT. So 3/4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3DE-C53C-4826-90BB-A21743CDBA9C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4CA7-341E-474C-A5DF-91CC1294838A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32BE-AD6A-42BE-8D0F-FD09224B8F2B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65332"/>
            <a:ext cx="28448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3536" y="20647"/>
            <a:ext cx="109728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3952" y="1203159"/>
            <a:ext cx="10972800" cy="492106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>
                <a:solidFill>
                  <a:schemeClr val="accent3"/>
                </a:solidFill>
              </a:defRPr>
            </a:lvl2pPr>
            <a:lvl3pPr>
              <a:defRPr sz="2400"/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771" y="945083"/>
            <a:ext cx="11589172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C3E6-3602-4DC5-BC2C-DB2D4581C61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324D-4CC5-43AE-9DD7-0E23EEBA20A3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CB22-EB76-48CB-AC39-74BD0E38A778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B220-47FB-468B-92E7-AF33D1C7AB9B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4B7-2647-4B6A-AB58-CD2931BD9524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A1A2-C49B-490F-B5E7-D63CCB17B9EE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8AC-2E4D-4C88-98EE-0588E43CABF3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C604-0442-4138-B4E1-5E1F98E83C07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F5B0-0C2F-4FA4-A6EA-A2C4FF747782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3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28.xml"/><Relationship Id="rId10" Type="http://schemas.openxmlformats.org/officeDocument/2006/relationships/image" Target="../media/image29.png"/><Relationship Id="rId4" Type="http://schemas.openxmlformats.org/officeDocument/2006/relationships/tags" Target="../tags/tag27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2.png"/><Relationship Id="rId17" Type="http://schemas.openxmlformats.org/officeDocument/2006/relationships/image" Target="../media/image40.png"/><Relationship Id="rId2" Type="http://schemas.openxmlformats.org/officeDocument/2006/relationships/tags" Target="../tags/tag30.xml"/><Relationship Id="rId16" Type="http://schemas.openxmlformats.org/officeDocument/2006/relationships/image" Target="../media/image39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5.png"/><Relationship Id="rId5" Type="http://schemas.openxmlformats.org/officeDocument/2006/relationships/tags" Target="../tags/tag33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2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1.xml"/><Relationship Id="rId7" Type="http://schemas.openxmlformats.org/officeDocument/2006/relationships/image" Target="../media/image4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7.jpeg"/><Relationship Id="rId4" Type="http://schemas.openxmlformats.org/officeDocument/2006/relationships/slideLayout" Target="../slideLayouts/slideLayout2.xml"/><Relationship Id="rId9" Type="http://schemas.openxmlformats.org/officeDocument/2006/relationships/hyperlink" Target="http://en.wikipedia.org/wiki/Image:Thomasbayes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png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jpe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7.png"/><Relationship Id="rId17" Type="http://schemas.openxmlformats.org/officeDocument/2006/relationships/image" Target="../media/image14.png"/><Relationship Id="rId2" Type="http://schemas.openxmlformats.org/officeDocument/2006/relationships/tags" Target="../tags/tag4.xml"/><Relationship Id="rId16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6.png"/><Relationship Id="rId5" Type="http://schemas.openxmlformats.org/officeDocument/2006/relationships/tags" Target="../tags/tag7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75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.bin"/><Relationship Id="rId5" Type="http://schemas.openxmlformats.org/officeDocument/2006/relationships/image" Target="../media/image77.wmf"/><Relationship Id="rId10" Type="http://schemas.openxmlformats.org/officeDocument/2006/relationships/image" Target="../media/image73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0" Type="http://schemas.openxmlformats.org/officeDocument/2006/relationships/image" Target="../media/image18.png"/><Relationship Id="rId4" Type="http://schemas.openxmlformats.org/officeDocument/2006/relationships/tags" Target="../tags/tag15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37510" y="1752601"/>
            <a:ext cx="8061967" cy="204995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Typically, the events we care about are </a:t>
            </a:r>
            <a:r>
              <a:rPr lang="en-US" sz="2000" i="1" dirty="0"/>
              <a:t>partial outcomes</a:t>
            </a:r>
            <a:r>
              <a:rPr lang="en-US" sz="20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The set of </a:t>
            </a:r>
            <a:r>
              <a:rPr lang="en-US" sz="2000" b="1" dirty="0"/>
              <a:t>all possible outcomes </a:t>
            </a:r>
            <a:r>
              <a:rPr lang="en-US" sz="2000" dirty="0"/>
              <a:t>of an event E is its sample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/>
              <a:t>The sample space for it’s hot = {it’s hot and sun, it’s hot and rain}</a:t>
            </a:r>
          </a:p>
          <a:p>
            <a:pPr eaLnBrk="1" hangingPunct="1"/>
            <a:r>
              <a:rPr lang="en-US" sz="1800" dirty="0"/>
              <a:t>Marginal distributions are </a:t>
            </a:r>
            <a:r>
              <a:rPr lang="en-US" sz="1800" b="1" dirty="0"/>
              <a:t>sub-tables</a:t>
            </a:r>
            <a:r>
              <a:rPr lang="en-US" sz="1800" dirty="0"/>
              <a:t> which </a:t>
            </a:r>
            <a:r>
              <a:rPr lang="en-US" sz="1800" b="1" dirty="0"/>
              <a:t>eliminate variables </a:t>
            </a:r>
          </a:p>
          <a:p>
            <a:pPr eaLnBrk="1" hangingPunct="1"/>
            <a:r>
              <a:rPr lang="en-US" sz="18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/>
          </p:nvPr>
        </p:nvGraphicFramePr>
        <p:xfrm>
          <a:off x="1781662" y="4292202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/>
          </p:nvPr>
        </p:nvGraphicFramePr>
        <p:xfrm>
          <a:off x="6885685" y="4106164"/>
          <a:ext cx="1371600" cy="891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/>
          </p:nvPr>
        </p:nvGraphicFramePr>
        <p:xfrm>
          <a:off x="6885685" y="5477764"/>
          <a:ext cx="1371600" cy="891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4299656" y="4383536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4299656" y="5561591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91" y="3948112"/>
            <a:ext cx="883444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73" y="3802555"/>
            <a:ext cx="548879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3" y="5174155"/>
            <a:ext cx="6381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1" y="4383537"/>
            <a:ext cx="2215768" cy="14514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61718" y="4362236"/>
                <a:ext cx="2511364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18" y="4362236"/>
                <a:ext cx="2511364" cy="764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38600" y="5560224"/>
                <a:ext cx="2511364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560224"/>
                <a:ext cx="2511364" cy="764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7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90801" y="2133600"/>
            <a:ext cx="72170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Now the whole conditional probability table can be built: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P(~fever | ~cold, ~flu, ~malaria)   = 1.0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P(~fever | cold, ~flu, malaria) = 0.6 x 0.1 </a:t>
            </a:r>
          </a:p>
          <a:p>
            <a:pPr eaLnBrk="1" hangingPunct="1"/>
            <a:r>
              <a:rPr lang="en-US" altLang="en-US" sz="2400" dirty="0" smtClean="0"/>
              <a:t>P(~fever | cold, flu, ~malaria) = 0.6 x 0.2</a:t>
            </a:r>
          </a:p>
          <a:p>
            <a:pPr eaLnBrk="1" hangingPunct="1"/>
            <a:r>
              <a:rPr lang="en-US" altLang="en-US" sz="2400" dirty="0" smtClean="0"/>
              <a:t>P(~fever | ~cold, flu, malaria) = 0.2 x 0.1</a:t>
            </a:r>
          </a:p>
          <a:p>
            <a:pPr eaLnBrk="1" hangingPunct="1"/>
            <a:r>
              <a:rPr lang="en-US" altLang="en-US" sz="2400" dirty="0" smtClean="0"/>
              <a:t>P(~fever | cold, flu, malaria)   = 0.6 x 0.2 x 0.1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Noisy-OR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7"/>
          <p:cNvSpPr txBox="1">
            <a:spLocks noChangeArrowheads="1"/>
          </p:cNvSpPr>
          <p:nvPr/>
        </p:nvSpPr>
        <p:spPr bwMode="auto">
          <a:xfrm>
            <a:off x="2498726" y="2381250"/>
            <a:ext cx="561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Cold                          Flu                   Malaria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                             </a:t>
            </a:r>
          </a:p>
          <a:p>
            <a:pPr eaLnBrk="1" hangingPunct="1"/>
            <a:r>
              <a:rPr lang="en-US" altLang="en-US" sz="2400"/>
              <a:t>                               Fever</a:t>
            </a:r>
          </a:p>
        </p:txBody>
      </p:sp>
      <p:sp>
        <p:nvSpPr>
          <p:cNvPr id="18436" name="Oval 18"/>
          <p:cNvSpPr>
            <a:spLocks noChangeArrowheads="1"/>
          </p:cNvSpPr>
          <p:nvPr/>
        </p:nvSpPr>
        <p:spPr bwMode="auto">
          <a:xfrm>
            <a:off x="2362200" y="22860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7" name="Oval 19"/>
          <p:cNvSpPr>
            <a:spLocks noChangeArrowheads="1"/>
          </p:cNvSpPr>
          <p:nvPr/>
        </p:nvSpPr>
        <p:spPr bwMode="auto">
          <a:xfrm>
            <a:off x="4648200" y="37338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8" name="Oval 20"/>
          <p:cNvSpPr>
            <a:spLocks noChangeArrowheads="1"/>
          </p:cNvSpPr>
          <p:nvPr/>
        </p:nvSpPr>
        <p:spPr bwMode="auto">
          <a:xfrm>
            <a:off x="4876800" y="2286000"/>
            <a:ext cx="12192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9" name="Oval 21"/>
          <p:cNvSpPr>
            <a:spLocks noChangeArrowheads="1"/>
          </p:cNvSpPr>
          <p:nvPr/>
        </p:nvSpPr>
        <p:spPr bwMode="auto">
          <a:xfrm>
            <a:off x="6781800" y="2286000"/>
            <a:ext cx="16002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40" name="Line 22"/>
          <p:cNvSpPr>
            <a:spLocks noChangeShapeType="1"/>
          </p:cNvSpPr>
          <p:nvPr/>
        </p:nvSpPr>
        <p:spPr bwMode="auto">
          <a:xfrm>
            <a:off x="3352800" y="3048000"/>
            <a:ext cx="1568449" cy="7620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Line 23"/>
          <p:cNvSpPr>
            <a:spLocks noChangeShapeType="1"/>
          </p:cNvSpPr>
          <p:nvPr/>
        </p:nvSpPr>
        <p:spPr bwMode="auto">
          <a:xfrm flipH="1">
            <a:off x="5349874" y="3048000"/>
            <a:ext cx="136526" cy="685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Line 24"/>
          <p:cNvSpPr>
            <a:spLocks noChangeShapeType="1"/>
          </p:cNvSpPr>
          <p:nvPr/>
        </p:nvSpPr>
        <p:spPr bwMode="auto">
          <a:xfrm flipH="1">
            <a:off x="5775322" y="3124200"/>
            <a:ext cx="1692277" cy="685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3" name="Text Box 25"/>
          <p:cNvSpPr txBox="1">
            <a:spLocks noChangeArrowheads="1"/>
          </p:cNvSpPr>
          <p:nvPr/>
        </p:nvSpPr>
        <p:spPr bwMode="auto">
          <a:xfrm>
            <a:off x="713581" y="5238898"/>
            <a:ext cx="10387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Calculate: What is the probability of having Malaria given that Fever is observed?</a:t>
            </a:r>
            <a:endParaRPr lang="en-US" altLang="en-US" sz="2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Classwork: noisy-OR model</a:t>
            </a:r>
            <a:endParaRPr lang="en-US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29976" y="3350419"/>
            <a:ext cx="37048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 smtClean="0"/>
              <a:t>Inhibition </a:t>
            </a:r>
            <a:r>
              <a:rPr lang="en-US" altLang="en-US" sz="1800" dirty="0"/>
              <a:t>probabilities:</a:t>
            </a:r>
          </a:p>
          <a:p>
            <a:pPr eaLnBrk="1" hangingPunct="1"/>
            <a:r>
              <a:rPr lang="en-US" altLang="en-US" sz="1800" dirty="0" smtClean="0"/>
              <a:t> </a:t>
            </a:r>
            <a:r>
              <a:rPr lang="en-US" altLang="en-US" sz="1800" dirty="0"/>
              <a:t>P(~fever | </a:t>
            </a:r>
            <a:r>
              <a:rPr lang="en-US" altLang="en-US" sz="1800" dirty="0">
                <a:solidFill>
                  <a:srgbClr val="FF0000"/>
                </a:solidFill>
              </a:rPr>
              <a:t>cold</a:t>
            </a:r>
            <a:r>
              <a:rPr lang="en-US" altLang="en-US" sz="1800" dirty="0"/>
              <a:t>, ~flu, ~malaria) = 0.6 </a:t>
            </a:r>
          </a:p>
          <a:p>
            <a:pPr eaLnBrk="1" hangingPunct="1"/>
            <a:r>
              <a:rPr lang="en-US" altLang="en-US" sz="1800" dirty="0"/>
              <a:t> P(~fever | ~cold, </a:t>
            </a:r>
            <a:r>
              <a:rPr lang="en-US" altLang="en-US" sz="1800" dirty="0">
                <a:solidFill>
                  <a:srgbClr val="FF0000"/>
                </a:solidFill>
              </a:rPr>
              <a:t>flu</a:t>
            </a:r>
            <a:r>
              <a:rPr lang="en-US" altLang="en-US" sz="1800" dirty="0"/>
              <a:t>, ~malaria) = 0.2</a:t>
            </a:r>
          </a:p>
          <a:p>
            <a:pPr eaLnBrk="1" hangingPunct="1"/>
            <a:r>
              <a:rPr lang="en-US" altLang="en-US" sz="1800" dirty="0"/>
              <a:t> P(~fever | ~cold, ~flu, </a:t>
            </a:r>
            <a:r>
              <a:rPr lang="en-US" altLang="en-US" sz="1800" dirty="0">
                <a:solidFill>
                  <a:srgbClr val="FF0000"/>
                </a:solidFill>
              </a:rPr>
              <a:t>malaria</a:t>
            </a:r>
            <a:r>
              <a:rPr lang="en-US" altLang="en-US" sz="1800" dirty="0"/>
              <a:t>) = </a:t>
            </a:r>
            <a:r>
              <a:rPr lang="en-US" altLang="en-US" sz="1800" dirty="0" smtClean="0"/>
              <a:t>0.1</a:t>
            </a:r>
            <a:endParaRPr lang="en-US" altLang="en-US" sz="1800" dirty="0"/>
          </a:p>
        </p:txBody>
      </p:sp>
      <p:graphicFrame>
        <p:nvGraphicFramePr>
          <p:cNvPr id="16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17897"/>
              </p:ext>
            </p:extLst>
          </p:nvPr>
        </p:nvGraphicFramePr>
        <p:xfrm>
          <a:off x="1655032" y="1539240"/>
          <a:ext cx="1206501" cy="670560"/>
        </p:xfrm>
        <a:graphic>
          <a:graphicData uri="http://schemas.openxmlformats.org/drawingml/2006/table">
            <a:tbl>
              <a:tblPr firstRow="1"/>
              <a:tblGrid>
                <a:gridCol w="120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P(+cold)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78912"/>
              </p:ext>
            </p:extLst>
          </p:nvPr>
        </p:nvGraphicFramePr>
        <p:xfrm>
          <a:off x="4700587" y="1566919"/>
          <a:ext cx="1206501" cy="670560"/>
        </p:xfrm>
        <a:graphic>
          <a:graphicData uri="http://schemas.openxmlformats.org/drawingml/2006/table">
            <a:tbl>
              <a:tblPr firstRow="1"/>
              <a:tblGrid>
                <a:gridCol w="120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P(+flu)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62374"/>
              </p:ext>
            </p:extLst>
          </p:nvPr>
        </p:nvGraphicFramePr>
        <p:xfrm>
          <a:off x="6978649" y="1567815"/>
          <a:ext cx="1530650" cy="670560"/>
        </p:xfrm>
        <a:graphic>
          <a:graphicData uri="http://schemas.openxmlformats.org/drawingml/2006/table">
            <a:tbl>
              <a:tblPr firstRow="1"/>
              <a:tblGrid>
                <a:gridCol w="15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P(+malaria)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19754" y="6311900"/>
            <a:ext cx="2743200" cy="365125"/>
          </a:xfrm>
        </p:spPr>
        <p:txBody>
          <a:bodyPr/>
          <a:lstStyle/>
          <a:p>
            <a:fld id="{87352EE3-6069-4FCC-9DA8-C94936FD72BA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</a:t>
            </a:r>
            <a:r>
              <a:rPr lang="en-US" altLang="en-US" dirty="0" smtClean="0"/>
              <a:t>Networks summary</a:t>
            </a:r>
            <a:endParaRPr lang="en-US" altLang="en-US" dirty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Two important properties: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Is a compact representation of the joint probability distribution over the variables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Encodes </a:t>
            </a:r>
            <a:r>
              <a:rPr lang="en-US" altLang="en-US" dirty="0"/>
              <a:t>the conditional independence relationships between the variables in the graph </a:t>
            </a:r>
            <a:r>
              <a:rPr lang="en-US" altLang="en-US" dirty="0" smtClean="0"/>
              <a:t>structure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37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Russel </a:t>
            </a:r>
            <a:r>
              <a:rPr lang="en-US" sz="2000" dirty="0"/>
              <a:t>and </a:t>
            </a:r>
            <a:r>
              <a:rPr lang="en-US" sz="2000" dirty="0" err="1"/>
              <a:t>Norvig</a:t>
            </a:r>
            <a:r>
              <a:rPr lang="en-US" sz="2000" dirty="0"/>
              <a:t>, Artificial Intelligence: A Modern Approach, 3</a:t>
            </a:r>
            <a:r>
              <a:rPr lang="en-US" sz="2000" baseline="30000" dirty="0"/>
              <a:t>rd</a:t>
            </a:r>
            <a:r>
              <a:rPr lang="en-US" sz="2000" dirty="0"/>
              <a:t> edition, Prentice Hall, 2010. </a:t>
            </a:r>
            <a:r>
              <a:rPr lang="en-US" sz="2000" b="1" dirty="0"/>
              <a:t>Chapter </a:t>
            </a:r>
            <a:r>
              <a:rPr lang="en-US" sz="2000" b="1" dirty="0" smtClean="0"/>
              <a:t>14.1-14.4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64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Participation 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/>
        </p:nvGraphicFramePr>
        <p:xfrm>
          <a:off x="1759890" y="2728703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/>
        </p:nvGraphicFramePr>
        <p:xfrm>
          <a:off x="6863913" y="2292934"/>
          <a:ext cx="1371600" cy="891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/>
        </p:nvGraphicFramePr>
        <p:xfrm>
          <a:off x="6863913" y="3664534"/>
          <a:ext cx="1371600" cy="8917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9" marB="342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8580" marR="68580" marT="34299" marB="342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4277885" y="2820037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4277885" y="3998092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7101" y="2384614"/>
            <a:ext cx="861078" cy="2236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6900" y="3006965"/>
            <a:ext cx="1937205" cy="459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4898" y="1989326"/>
            <a:ext cx="593685" cy="224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3360" y="4170734"/>
            <a:ext cx="1913811" cy="4252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4690" y="3360925"/>
            <a:ext cx="570999" cy="223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32" y="1715911"/>
            <a:ext cx="2215768" cy="1451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6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Probability</a:t>
                </a:r>
                <a:r>
                  <a:rPr lang="en-US" sz="2000" dirty="0"/>
                  <a:t> of an </a:t>
                </a:r>
                <a:r>
                  <a:rPr lang="en-US" sz="2000" b="1" dirty="0"/>
                  <a:t>event occurring </a:t>
                </a:r>
                <a:r>
                  <a:rPr lang="en-US" sz="2000" dirty="0"/>
                  <a:t>given that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another event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has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occurred </a:t>
                </a:r>
                <a:r>
                  <a:rPr lang="en-US" sz="2000" dirty="0"/>
                  <a:t>(by assumption, presumption, assertion or evidence)  </a:t>
                </a:r>
              </a:p>
              <a:p>
                <a:r>
                  <a:rPr lang="en-US" altLang="en-US" dirty="0"/>
                  <a:t>Notation:</a:t>
                </a:r>
              </a:p>
              <a:p>
                <a:pPr lvl="1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Probability of event A, given B has already </a:t>
                </a:r>
                <a:r>
                  <a:rPr lang="en-US" altLang="en-US" dirty="0" err="1"/>
                  <a:t>occured</a:t>
                </a:r>
                <a:endParaRPr lang="en-US" altLang="en-US" dirty="0"/>
              </a:p>
              <a:p>
                <a:r>
                  <a:rPr lang="en-US" altLang="en-US" dirty="0"/>
                  <a:t>Applications:</a:t>
                </a:r>
              </a:p>
              <a:p>
                <a:pPr lvl="1"/>
                <a:r>
                  <a:rPr lang="en-US" altLang="en-US" dirty="0"/>
                  <a:t>Medical diagnosis</a:t>
                </a:r>
              </a:p>
              <a:p>
                <a:pPr lvl="2"/>
                <a:r>
                  <a:rPr lang="en-US" altLang="en-US" dirty="0"/>
                  <a:t>“Probability of disease, given medical test is true”</a:t>
                </a:r>
              </a:p>
              <a:p>
                <a:pPr lvl="2"/>
                <a:r>
                  <a:rPr lang="en-US" altLang="en-US" dirty="0"/>
                  <a:t>Sensitivity of a test</a:t>
                </a:r>
              </a:p>
              <a:p>
                <a:pPr lvl="2"/>
                <a:r>
                  <a:rPr lang="en-US" altLang="en-US" dirty="0"/>
                  <a:t>Specificity of a test</a:t>
                </a:r>
              </a:p>
              <a:p>
                <a:pPr lvl="1"/>
                <a:r>
                  <a:rPr lang="en-US" altLang="en-US" dirty="0"/>
                  <a:t>Robot localization</a:t>
                </a:r>
              </a:p>
              <a:p>
                <a:pPr lvl="2"/>
                <a:r>
                  <a:rPr lang="en-US" altLang="en-US" dirty="0"/>
                  <a:t>Probability robot is at a specific location, given sensor values</a:t>
                </a:r>
              </a:p>
              <a:p>
                <a:pPr lvl="1"/>
                <a:r>
                  <a:rPr lang="en-US" altLang="en-US" dirty="0"/>
                  <a:t>Spam filtering</a:t>
                </a:r>
              </a:p>
              <a:p>
                <a:pPr lvl="2"/>
                <a:r>
                  <a:rPr lang="en-US" altLang="en-US" dirty="0"/>
                  <a:t>Probability email is spam, given email contains URLs and has spelling mistakes …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3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2133600" cy="457200"/>
          </a:xfrm>
        </p:spPr>
        <p:txBody>
          <a:bodyPr/>
          <a:lstStyle/>
          <a:p>
            <a:pPr defTabSz="685800"/>
            <a:fld id="{39AFA552-00EF-44CD-B685-28E57CF76041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/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431" y="2755107"/>
            <a:ext cx="2896019" cy="196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2248766" y="1885950"/>
                <a:ext cx="6400800" cy="4114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Diagnosis using a clinical test </a:t>
                </a:r>
              </a:p>
              <a:p>
                <a:r>
                  <a:rPr lang="en-US" altLang="en-US" dirty="0"/>
                  <a:t>Sample space = all patients tested</a:t>
                </a:r>
              </a:p>
              <a:p>
                <a:pPr lvl="1"/>
                <a:r>
                  <a:rPr lang="en-US" altLang="en-US" dirty="0"/>
                  <a:t>Event A:  Subject has disease</a:t>
                </a:r>
              </a:p>
              <a:p>
                <a:pPr lvl="1"/>
                <a:r>
                  <a:rPr lang="en-US" altLang="en-US" dirty="0"/>
                  <a:t>Event B:  Test is positive</a:t>
                </a:r>
              </a:p>
              <a:p>
                <a:r>
                  <a:rPr lang="en-US" altLang="en-US" dirty="0"/>
                  <a:t>Interpret: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en-US" dirty="0"/>
                  <a:t> “probability of A and B”</a:t>
                </a:r>
              </a:p>
              <a:p>
                <a:pPr lvl="2"/>
                <a:r>
                  <a:rPr lang="en-US" altLang="en-US" dirty="0"/>
                  <a:t>Probability patient has disease and positive test (correct!)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Probability patient has disease BUT negative test (false negative)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Probability patient has no disease BUT positive test (false positive)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Probability patient has disease given a positive test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Probability patient has disease given a negative test</a:t>
                </a: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2248766" y="1885950"/>
                <a:ext cx="6400800" cy="4114800"/>
              </a:xfrm>
              <a:blipFill>
                <a:blip r:embed="rId3"/>
                <a:stretch>
                  <a:fillRect l="-857" t="-2667" r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61326"/>
            <a:ext cx="2914650" cy="198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78FC74C-1AAD-4A23-8CBA-CF1A3849B798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11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7184" y="286870"/>
            <a:ext cx="7543800" cy="726073"/>
          </a:xfrm>
        </p:spPr>
        <p:txBody>
          <a:bodyPr/>
          <a:lstStyle/>
          <a:p>
            <a:pPr eaLnBrk="1" hangingPunct="1"/>
            <a:r>
              <a:rPr lang="en-US" dirty="0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762127" y="1447800"/>
            <a:ext cx="6422231" cy="3889774"/>
          </a:xfrm>
        </p:spPr>
        <p:txBody>
          <a:bodyPr/>
          <a:lstStyle/>
          <a:p>
            <a:pPr eaLnBrk="1" hangingPunct="1"/>
            <a:r>
              <a:rPr lang="en-US" sz="1800" dirty="0"/>
              <a:t>A simple relation between joint and conditional probabilities</a:t>
            </a:r>
          </a:p>
          <a:p>
            <a:pPr lvl="1" eaLnBrk="1" hangingPunct="1"/>
            <a:r>
              <a:rPr lang="en-US" sz="1500" dirty="0">
                <a:solidFill>
                  <a:schemeClr val="accent2"/>
                </a:solidFill>
              </a:rPr>
              <a:t>In fact, this is taken as the </a:t>
            </a:r>
            <a:r>
              <a:rPr lang="en-US" sz="1500" i="1" dirty="0">
                <a:solidFill>
                  <a:schemeClr val="accent2"/>
                </a:solidFill>
              </a:rPr>
              <a:t>definition</a:t>
            </a:r>
            <a:r>
              <a:rPr lang="en-US" sz="15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47" y="2912270"/>
            <a:ext cx="1779984" cy="54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2095500" y="4289822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39863" y="2848867"/>
            <a:ext cx="1647825" cy="954116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29" y="4000500"/>
            <a:ext cx="884634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5249" y="4521477"/>
            <a:ext cx="2452206" cy="2351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39977" y="2549780"/>
            <a:ext cx="2381140" cy="16159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96831" y="3842598"/>
            <a:ext cx="49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9010" y="3820783"/>
            <a:ext cx="49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9928" y="2574257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15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15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5164" y="4372116"/>
            <a:ext cx="2127485" cy="548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836" y="4384354"/>
            <a:ext cx="627048" cy="4926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3078" y="4549684"/>
            <a:ext cx="615851" cy="1679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746" y="5209353"/>
            <a:ext cx="4232576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20" y="5587314"/>
            <a:ext cx="1276491" cy="1903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8518" y="5591046"/>
            <a:ext cx="604654" cy="1679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5112717" y="5135348"/>
            <a:ext cx="4515660" cy="748457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Participation: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/>
        </p:nvGraphicFramePr>
        <p:xfrm>
          <a:off x="1759890" y="2728703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7101" y="2384614"/>
            <a:ext cx="861078" cy="2236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680858" y="1863588"/>
            <a:ext cx="4453395" cy="38432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8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800" dirty="0"/>
              <a:t>P(-y | +x) ?</a:t>
            </a:r>
          </a:p>
          <a:p>
            <a:pPr marL="342882" lvl="1" indent="0">
              <a:lnSpc>
                <a:spcPct val="80000"/>
              </a:lnSpc>
              <a:buNone/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8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5A89AD-EE9E-4A62-A576-0F702D442543}" type="slidenum">
              <a:rPr lang="en-US" altLang="en-US"/>
              <a:pPr eaLnBrk="1" hangingPunct="1"/>
              <a:t>16</a:t>
            </a:fld>
            <a:endParaRPr lang="en-US" altLang="en-US" dirty="0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543800" cy="685800"/>
          </a:xfrm>
        </p:spPr>
        <p:txBody>
          <a:bodyPr/>
          <a:lstStyle/>
          <a:p>
            <a:pPr eaLnBrk="1" hangingPunct="1"/>
            <a:r>
              <a:rPr lang="en-US" sz="3200" dirty="0"/>
              <a:t>Exercise Questions for Probability</a:t>
            </a:r>
          </a:p>
        </p:txBody>
      </p:sp>
      <p:sp>
        <p:nvSpPr>
          <p:cNvPr id="6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458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Scenario</a:t>
            </a:r>
            <a:r>
              <a:rPr lang="en-US" sz="22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We toss a </a:t>
            </a:r>
            <a:r>
              <a:rPr lang="en-US" sz="2000" b="1" dirty="0"/>
              <a:t>fair coin three</a:t>
            </a:r>
            <a:r>
              <a:rPr lang="en-US" sz="2000" dirty="0"/>
              <a:t> </a:t>
            </a:r>
            <a:r>
              <a:rPr lang="en-US" sz="2000" b="1" dirty="0"/>
              <a:t>successive</a:t>
            </a:r>
            <a:r>
              <a:rPr lang="en-US" sz="2000" dirty="0"/>
              <a:t> times. What is the probability of seeing </a:t>
            </a:r>
            <a:r>
              <a:rPr lang="en-US" sz="2000" b="1" dirty="0"/>
              <a:t>more heads </a:t>
            </a:r>
            <a:r>
              <a:rPr lang="en-US" sz="2000" dirty="0"/>
              <a:t>than tails coming up when the </a:t>
            </a:r>
            <a:r>
              <a:rPr lang="en-US" sz="2000" b="1" dirty="0"/>
              <a:t>first toss is a head</a:t>
            </a:r>
            <a:r>
              <a:rPr lang="en-US" sz="2000" dirty="0"/>
              <a:t>?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Q1</a:t>
            </a:r>
            <a:r>
              <a:rPr lang="en-US" sz="2000" dirty="0"/>
              <a:t>: What is the sample space? 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Q2</a:t>
            </a:r>
            <a:r>
              <a:rPr lang="en-US" sz="2000" dirty="0"/>
              <a:t>: What are the random variables?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Q3</a:t>
            </a:r>
            <a:r>
              <a:rPr lang="en-US" sz="2000" dirty="0"/>
              <a:t>: What are the events and the probabilities of each event?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Q4</a:t>
            </a:r>
            <a:r>
              <a:rPr lang="en-US" sz="2000" dirty="0"/>
              <a:t>: What are the conditional probabilities?</a:t>
            </a:r>
          </a:p>
        </p:txBody>
      </p:sp>
      <p:sp>
        <p:nvSpPr>
          <p:cNvPr id="6157" name="Rectangle 5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9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5A89AD-EE9E-4A62-A576-0F702D442543}" type="slidenum">
              <a:rPr lang="en-US" altLang="en-US"/>
              <a:pPr eaLnBrk="1" hangingPunct="1"/>
              <a:t>17</a:t>
            </a:fld>
            <a:endParaRPr lang="en-US" altLang="en-US" dirty="0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7543800" cy="685800"/>
          </a:xfrm>
        </p:spPr>
        <p:txBody>
          <a:bodyPr/>
          <a:lstStyle/>
          <a:p>
            <a:pPr eaLnBrk="1" hangingPunct="1"/>
            <a:r>
              <a:rPr lang="en-US" sz="3200" dirty="0"/>
              <a:t>Exercise Questions for Probability</a:t>
            </a:r>
          </a:p>
        </p:txBody>
      </p:sp>
      <p:sp>
        <p:nvSpPr>
          <p:cNvPr id="6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4582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Scenario</a:t>
            </a:r>
            <a:r>
              <a:rPr lang="en-US" sz="22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We toss a </a:t>
            </a:r>
            <a:r>
              <a:rPr lang="en-US" sz="2000" b="1" dirty="0"/>
              <a:t>fair coin three</a:t>
            </a:r>
            <a:r>
              <a:rPr lang="en-US" sz="2000" dirty="0"/>
              <a:t> </a:t>
            </a:r>
            <a:r>
              <a:rPr lang="en-US" sz="2000" b="1" dirty="0"/>
              <a:t>successive</a:t>
            </a:r>
            <a:r>
              <a:rPr lang="en-US" sz="2000" dirty="0"/>
              <a:t> times. What is the probability of seeing </a:t>
            </a:r>
            <a:r>
              <a:rPr lang="en-US" sz="2000" b="1" dirty="0"/>
              <a:t>more heads </a:t>
            </a:r>
            <a:r>
              <a:rPr lang="en-US" sz="2000" dirty="0"/>
              <a:t>than tails coming up when the </a:t>
            </a:r>
            <a:r>
              <a:rPr lang="en-US" sz="2000" b="1" dirty="0"/>
              <a:t>first toss is a head</a:t>
            </a:r>
            <a:r>
              <a:rPr lang="en-US" sz="2000" dirty="0"/>
              <a:t>?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Q1</a:t>
            </a:r>
            <a:r>
              <a:rPr lang="en-US" sz="2000" dirty="0"/>
              <a:t>: What is the sample space?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{(HHH),(HHT),(HTT),(THH),(TTH),(THT),(HTH),(TTT)}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Q3</a:t>
            </a:r>
            <a:r>
              <a:rPr lang="en-US" sz="2000" dirty="0"/>
              <a:t>: What are the random variables?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seeing </a:t>
            </a:r>
            <a:r>
              <a:rPr lang="en-US" sz="1600" b="1" dirty="0"/>
              <a:t>more heads </a:t>
            </a:r>
            <a:r>
              <a:rPr lang="en-US" sz="1600" dirty="0"/>
              <a:t>than tails coming up: </a:t>
            </a:r>
            <a:r>
              <a:rPr lang="en-US" sz="1600" b="1" dirty="0"/>
              <a:t>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the </a:t>
            </a:r>
            <a:r>
              <a:rPr lang="en-US" sz="1600" b="1" dirty="0"/>
              <a:t>first toss is a head :B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Q2</a:t>
            </a:r>
            <a:r>
              <a:rPr lang="en-US" sz="2000" dirty="0"/>
              <a:t>: What are the events and the probabilities of each event?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(HHH): A=true, B=true  +a, +b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(HHT): A=true, B=true +a, +b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(HTT): -a, +b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(THH): +a, -b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(TTH): -a, -b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(THT): -a, -b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(HTH): +a, +b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(TTT): -a, -b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Q4</a:t>
            </a:r>
            <a:r>
              <a:rPr lang="en-US" sz="2000" dirty="0"/>
              <a:t>: What are the conditional probabilities?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P(A=+</a:t>
            </a:r>
            <a:r>
              <a:rPr lang="en-US" sz="1600" dirty="0" err="1"/>
              <a:t>a|B</a:t>
            </a:r>
            <a:r>
              <a:rPr lang="en-US" sz="1600" dirty="0"/>
              <a:t>=+b) = ? </a:t>
            </a:r>
          </a:p>
        </p:txBody>
      </p:sp>
      <p:sp>
        <p:nvSpPr>
          <p:cNvPr id="6157" name="Rectangle 5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9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42264" y="4352636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996468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141354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230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4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9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0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30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8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89" y="2078810"/>
            <a:ext cx="5972501" cy="34959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6A02A-7ACB-466E-A734-DD044FAE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3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2044920" y="2057400"/>
            <a:ext cx="5994180" cy="38290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Two ways to factor a joint distribution over two variables: </a:t>
            </a:r>
            <a:r>
              <a:rPr lang="en-US" sz="1800" b="1" dirty="0">
                <a:solidFill>
                  <a:srgbClr val="FF0000"/>
                </a:solidFill>
              </a:rPr>
              <a:t>p(x, y) = p(y, x)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900" dirty="0"/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b="1" dirty="0">
                <a:solidFill>
                  <a:srgbClr val="FF0000"/>
                </a:solidFill>
              </a:rPr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Foundation of many systems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1" y="2813446"/>
            <a:ext cx="2327672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11627"/>
            <a:ext cx="2315766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49" y="2813446"/>
            <a:ext cx="1510903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9" tooltip="Thomas Bayes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121" y="2908544"/>
            <a:ext cx="2195304" cy="235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7562888" y="2388105"/>
            <a:ext cx="2038312" cy="3429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0F677-9284-4F8E-868A-FA9F7D6B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with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325" y="18288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Medical diagnosis</a:t>
            </a:r>
          </a:p>
          <a:p>
            <a:pPr lvl="1"/>
            <a:r>
              <a:rPr lang="en-US" sz="1600" dirty="0"/>
              <a:t>Not always an obvious cause/effect relationship between the symptoms presented by the patient and the causes of these symptoms</a:t>
            </a:r>
          </a:p>
          <a:p>
            <a:pPr lvl="1"/>
            <a:r>
              <a:rPr lang="en-US" sz="1600" dirty="0"/>
              <a:t>The same sets of symptoms from multiple causes</a:t>
            </a:r>
          </a:p>
          <a:p>
            <a:r>
              <a:rPr lang="en-US" sz="2000" dirty="0"/>
              <a:t>Natural language understanding</a:t>
            </a:r>
          </a:p>
          <a:p>
            <a:pPr lvl="1"/>
            <a:r>
              <a:rPr lang="en-US" sz="1600" dirty="0"/>
              <a:t>Words, expressions, and metaphors are learned, but also change and evolve as they are used over time.</a:t>
            </a:r>
          </a:p>
          <a:p>
            <a:r>
              <a:rPr lang="en-US" sz="2000" dirty="0"/>
              <a:t>Planning and scheduling</a:t>
            </a:r>
          </a:p>
          <a:p>
            <a:pPr lvl="1"/>
            <a:r>
              <a:rPr lang="en-US" sz="1600" dirty="0"/>
              <a:t>When an agent forms a plan (e.g., a vacation trip by car), often no deterministic sequence of operations is guaranteed to succeed</a:t>
            </a:r>
          </a:p>
          <a:p>
            <a:pPr lvl="1"/>
            <a:r>
              <a:rPr lang="en-US" sz="1600" dirty="0"/>
              <a:t>Car can car breaks down, the car ferry is cancelled, a hotel is fully booked even though a reservation was made</a:t>
            </a:r>
          </a:p>
          <a:p>
            <a:r>
              <a:rPr lang="en-US" sz="2000" dirty="0"/>
              <a:t>Learning</a:t>
            </a:r>
          </a:p>
          <a:p>
            <a:pPr lvl="1"/>
            <a:r>
              <a:rPr lang="en-US" sz="1600" dirty="0"/>
              <a:t>An important component of many stochastic systems is that they have the ability to sample situations and learn over time</a:t>
            </a:r>
          </a:p>
        </p:txBody>
      </p:sp>
    </p:spTree>
    <p:extLst>
      <p:ext uri="{BB962C8B-B14F-4D97-AF65-F5344CB8AC3E}">
        <p14:creationId xmlns:p14="http://schemas.microsoft.com/office/powerpoint/2010/main" val="325200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1485900"/>
            <a:ext cx="4981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352801"/>
            <a:ext cx="2228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0" y="548173"/>
            <a:ext cx="7848600" cy="731838"/>
          </a:xfrm>
          <a:prstGeom prst="rect">
            <a:avLst/>
          </a:prstGeom>
        </p:spPr>
        <p:txBody>
          <a:bodyPr/>
          <a:lstStyle/>
          <a:p>
            <a:pPr lvl="0" eaLnBrk="0" hangingPunct="0">
              <a:defRPr/>
            </a:pPr>
            <a:r>
              <a:rPr lang="en-US" sz="29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Interpretation of Bayes rule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3214749"/>
            <a:ext cx="5410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p(</a:t>
            </a:r>
            <a:r>
              <a:rPr lang="en-US" sz="1600" b="1" dirty="0" err="1">
                <a:solidFill>
                  <a:srgbClr val="7030A0"/>
                </a:solidFill>
              </a:rPr>
              <a:t>d|s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  <a:r>
              <a:rPr lang="en-US" sz="1600" dirty="0"/>
              <a:t> means the probability of the disease </a:t>
            </a:r>
            <a:r>
              <a:rPr lang="en-US" sz="1600" b="1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 given symptom </a:t>
            </a:r>
            <a:r>
              <a:rPr lang="en-US" sz="1600" b="1" dirty="0">
                <a:solidFill>
                  <a:srgbClr val="7030A0"/>
                </a:solidFill>
              </a:rPr>
              <a:t>s</a:t>
            </a:r>
            <a:r>
              <a:rPr lang="en-US" sz="1600" dirty="0"/>
              <a:t>. </a:t>
            </a:r>
          </a:p>
          <a:p>
            <a:r>
              <a:rPr lang="en-US" sz="1600" dirty="0"/>
              <a:t>In many cases, it is difficult to know </a:t>
            </a:r>
            <a:r>
              <a:rPr lang="en-US" sz="1600" b="1" dirty="0">
                <a:solidFill>
                  <a:srgbClr val="7030A0"/>
                </a:solidFill>
              </a:rPr>
              <a:t>p(</a:t>
            </a:r>
            <a:r>
              <a:rPr lang="en-US" sz="1600" b="1" dirty="0" err="1">
                <a:solidFill>
                  <a:srgbClr val="7030A0"/>
                </a:solidFill>
              </a:rPr>
              <a:t>d|s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If we know what the </a:t>
            </a:r>
            <a:r>
              <a:rPr lang="en-US" sz="1600" b="1" dirty="0"/>
              <a:t>disease</a:t>
            </a:r>
            <a:r>
              <a:rPr lang="en-US" sz="1600" dirty="0"/>
              <a:t> (or </a:t>
            </a:r>
            <a:r>
              <a:rPr lang="en-US" sz="1600" dirty="0">
                <a:solidFill>
                  <a:srgbClr val="FF0000"/>
                </a:solidFill>
              </a:rPr>
              <a:t>cause</a:t>
            </a:r>
            <a:r>
              <a:rPr lang="en-US" sz="1600" dirty="0"/>
              <a:t>) is, telling those </a:t>
            </a:r>
            <a:r>
              <a:rPr lang="en-US" sz="1600" b="1" dirty="0"/>
              <a:t>symptoms</a:t>
            </a:r>
            <a:r>
              <a:rPr lang="en-US" sz="1600" dirty="0"/>
              <a:t> (or </a:t>
            </a:r>
            <a:r>
              <a:rPr lang="en-US" sz="1600" dirty="0">
                <a:solidFill>
                  <a:srgbClr val="FF0000"/>
                </a:solidFill>
              </a:rPr>
              <a:t>effect</a:t>
            </a:r>
            <a:r>
              <a:rPr lang="en-US" sz="1600" dirty="0"/>
              <a:t>) of the disease, is much </a:t>
            </a:r>
            <a:r>
              <a:rPr lang="en-US" sz="1600" b="1" dirty="0">
                <a:solidFill>
                  <a:srgbClr val="FF0000"/>
                </a:solidFill>
              </a:rPr>
              <a:t>easier</a:t>
            </a:r>
            <a:r>
              <a:rPr lang="en-US" sz="1600" dirty="0"/>
              <a:t> than figuring out a disease based on symptoms</a:t>
            </a:r>
          </a:p>
          <a:p>
            <a:endParaRPr lang="en-US" altLang="en-US" i="1" dirty="0"/>
          </a:p>
          <a:p>
            <a:r>
              <a:rPr lang="en-US" altLang="en-US" b="1" dirty="0"/>
              <a:t>s</a:t>
            </a:r>
            <a:r>
              <a:rPr lang="en-US" altLang="en-US" dirty="0"/>
              <a:t> can be the result of a medical test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|+</a:t>
            </a:r>
            <a:r>
              <a:rPr lang="en-US" altLang="en-US" i="1" dirty="0"/>
              <a:t>d</a:t>
            </a:r>
            <a:r>
              <a:rPr lang="en-US" altLang="en-US" dirty="0"/>
              <a:t>) is test’s sensitivity: TP/ (TP+FN)</a:t>
            </a:r>
          </a:p>
          <a:p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|-</a:t>
            </a:r>
            <a:r>
              <a:rPr lang="en-US" altLang="en-US" i="1" dirty="0"/>
              <a:t>d</a:t>
            </a:r>
            <a:r>
              <a:rPr lang="en-US" altLang="en-US" dirty="0"/>
              <a:t>) is test’s false positive rate: TP/ (TP+FN)</a:t>
            </a:r>
          </a:p>
          <a:p>
            <a:r>
              <a:rPr lang="en-US" altLang="en-US" dirty="0"/>
              <a:t>p(d) is occurrence of disease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09699" y="4516398"/>
            <a:ext cx="1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Bayes’ rule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7302" y="1280012"/>
            <a:ext cx="78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Cause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1" y="1292424"/>
            <a:ext cx="78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Effect</a:t>
            </a:r>
          </a:p>
        </p:txBody>
      </p:sp>
      <p:cxnSp>
        <p:nvCxnSpPr>
          <p:cNvPr id="6" name="Straight Arrow Connector 5"/>
          <p:cNvCxnSpPr>
            <a:endCxn id="38920" idx="2"/>
          </p:cNvCxnSpPr>
          <p:nvPr/>
        </p:nvCxnSpPr>
        <p:spPr>
          <a:xfrm flipV="1">
            <a:off x="3104649" y="4162426"/>
            <a:ext cx="143376" cy="353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29401" y="1752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Medical diagnosis system</a:t>
            </a:r>
            <a:r>
              <a:rPr lang="en-US" dirty="0"/>
              <a:t>: study the relationship between disease and symptom</a:t>
            </a:r>
          </a:p>
        </p:txBody>
      </p:sp>
    </p:spTree>
    <p:extLst>
      <p:ext uri="{BB962C8B-B14F-4D97-AF65-F5344CB8AC3E}">
        <p14:creationId xmlns:p14="http://schemas.microsoft.com/office/powerpoint/2010/main" val="154440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Take events A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 for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= 1 to k to be:</a:t>
                </a:r>
              </a:p>
              <a:p>
                <a:pPr lvl="1"/>
                <a:r>
                  <a:rPr lang="en-US" altLang="en-US" dirty="0"/>
                  <a:t>Mutually exclusive: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Exhaustive: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For any event B on 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Bayes rule</a:t>
                </a:r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6" name="Object 8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438400" y="3733801"/>
          <a:ext cx="38290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5" imgW="2590560" imgH="685800" progId="Equation.3">
                  <p:embed/>
                </p:oleObj>
              </mc:Choice>
              <mc:Fallback>
                <p:oleObj name="Equation" r:id="rId5" imgW="2590560" imgH="685800" progId="Equation.3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1"/>
                        <a:ext cx="38290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2133600" cy="457200"/>
          </a:xfrm>
        </p:spPr>
        <p:txBody>
          <a:bodyPr/>
          <a:lstStyle/>
          <a:p>
            <a:pPr defTabSz="685800"/>
            <a:fld id="{18106A22-6EAC-4C21-A695-813185AA606C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/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6227" y="2057402"/>
            <a:ext cx="777005" cy="1524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58302" y="2057402"/>
            <a:ext cx="777005" cy="1524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0377" y="2053487"/>
            <a:ext cx="777005" cy="1524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088086" y="1771650"/>
                <a:ext cx="4090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086" y="1771650"/>
                <a:ext cx="409023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40827" y="1747450"/>
                <a:ext cx="41306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827" y="1747450"/>
                <a:ext cx="413062" cy="3000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554446" y="1747450"/>
                <a:ext cx="41306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446" y="1747450"/>
                <a:ext cx="413062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8289691" y="2491087"/>
            <a:ext cx="1470352" cy="64906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882655" y="2631808"/>
                <a:ext cx="34163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55" y="2631808"/>
                <a:ext cx="341632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0"/>
          <p:cNvGraphicFramePr>
            <a:graphicFrameLocks noChangeAspect="1"/>
          </p:cNvGraphicFramePr>
          <p:nvPr>
            <p:extLst/>
          </p:nvPr>
        </p:nvGraphicFramePr>
        <p:xfrm>
          <a:off x="2667001" y="5295105"/>
          <a:ext cx="3736181" cy="101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11" imgW="2527200" imgH="685800" progId="Equation.3">
                  <p:embed/>
                </p:oleObj>
              </mc:Choice>
              <mc:Fallback>
                <p:oleObj name="Equation" r:id="rId11" imgW="2527200" imgH="6858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295105"/>
                        <a:ext cx="3736181" cy="1016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71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96712"/>
            <a:ext cx="6477000" cy="771481"/>
          </a:xfrm>
        </p:spPr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xfrm>
            <a:off x="1604058" y="1124139"/>
            <a:ext cx="8229600" cy="4411662"/>
          </a:xfrm>
        </p:spPr>
        <p:txBody>
          <a:bodyPr/>
          <a:lstStyle/>
          <a:p>
            <a:pPr eaLnBrk="1" hangingPunct="1"/>
            <a:r>
              <a:rPr lang="en-US" sz="1800" dirty="0"/>
              <a:t>Example: Diagnostic probability from causal probability: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Example:</a:t>
            </a:r>
          </a:p>
          <a:p>
            <a:pPr lvl="1" eaLnBrk="1" hangingPunct="1"/>
            <a:r>
              <a:rPr lang="en-US" sz="1500" dirty="0"/>
              <a:t>M: meningitis, S: stiff neck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lvl="4"/>
            <a:endParaRPr lang="en-US" sz="900" dirty="0"/>
          </a:p>
          <a:p>
            <a:pPr lvl="1" eaLnBrk="1" hangingPunct="1"/>
            <a:endParaRPr lang="en-US" sz="1500" dirty="0"/>
          </a:p>
          <a:p>
            <a:pPr lvl="1" eaLnBrk="1" hangingPunct="1"/>
            <a:endParaRPr lang="en-US" sz="1500" dirty="0"/>
          </a:p>
          <a:p>
            <a:pPr lvl="1" eaLnBrk="1" hangingPunct="1"/>
            <a:r>
              <a:rPr lang="en-US" sz="1600" dirty="0"/>
              <a:t>Note: posterior probability of meningitis still </a:t>
            </a:r>
            <a:r>
              <a:rPr lang="en-US" sz="1600" b="1" dirty="0"/>
              <a:t>very small</a:t>
            </a:r>
          </a:p>
          <a:p>
            <a:pPr lvl="1" eaLnBrk="1" hangingPunct="1"/>
            <a:r>
              <a:rPr lang="en-US" sz="1600" dirty="0"/>
              <a:t>Note: you should still get stiff necks checked out!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864255" y="2667000"/>
            <a:ext cx="179785" cy="7500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136909" y="2794397"/>
            <a:ext cx="10703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8" y="3234917"/>
            <a:ext cx="1935291" cy="24355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97" y="3772397"/>
            <a:ext cx="8353269" cy="42520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00" y="2673022"/>
            <a:ext cx="1671215" cy="23782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02" y="2936671"/>
            <a:ext cx="1785806" cy="23768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10" y="1629185"/>
            <a:ext cx="4084439" cy="534645"/>
          </a:xfrm>
          <a:prstGeom prst="rect">
            <a:avLst/>
          </a:prstGeom>
        </p:spPr>
      </p:pic>
      <p:sp>
        <p:nvSpPr>
          <p:cNvPr id="3" name="AutoShape 2" descr="an with severe headache and stiff neck due to brain inflammation. Close-up of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n with severe headache and stiff neck due to brain inflammation. Close-up of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91" y="4648201"/>
            <a:ext cx="3305235" cy="18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Bayesian Network Motivation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We want a representation and reasoning system that is based on conditional independence</a:t>
            </a:r>
          </a:p>
          <a:p>
            <a:pPr lvl="1">
              <a:defRPr/>
            </a:pPr>
            <a:r>
              <a:rPr lang="en-US" sz="2000" dirty="0"/>
              <a:t>Compact yet expressive representation</a:t>
            </a:r>
          </a:p>
          <a:p>
            <a:pPr lvl="1">
              <a:defRPr/>
            </a:pPr>
            <a:r>
              <a:rPr lang="en-US" sz="2000" dirty="0"/>
              <a:t>Efficient reasoning procedures</a:t>
            </a:r>
          </a:p>
          <a:p>
            <a:pPr>
              <a:defRPr/>
            </a:pPr>
            <a:r>
              <a:rPr lang="en-US" sz="2400" dirty="0"/>
              <a:t>Bayesian Networks are such a representation</a:t>
            </a:r>
          </a:p>
          <a:p>
            <a:pPr lvl="1">
              <a:defRPr/>
            </a:pPr>
            <a:r>
              <a:rPr lang="en-US" sz="2000" dirty="0"/>
              <a:t>Named after </a:t>
            </a:r>
            <a:r>
              <a:rPr lang="en-CA" sz="2000" dirty="0"/>
              <a:t>Thomas Bayes (ca. 1702 –1761)</a:t>
            </a:r>
          </a:p>
          <a:p>
            <a:pPr lvl="1">
              <a:defRPr/>
            </a:pPr>
            <a:r>
              <a:rPr lang="en-US" sz="2000" dirty="0"/>
              <a:t>Term coined in 1985 by Judea Pearl (1936 –  </a:t>
            </a:r>
            <a:r>
              <a:rPr lang="en-US" sz="2000" dirty="0" smtClean="0"/>
              <a:t>)</a:t>
            </a:r>
          </a:p>
          <a:p>
            <a:pPr lvl="2">
              <a:defRPr/>
            </a:pPr>
            <a:r>
              <a:rPr lang="en-US" altLang="en-US" sz="1600" dirty="0" smtClean="0"/>
              <a:t>Turing </a:t>
            </a:r>
            <a:r>
              <a:rPr lang="en-US" altLang="en-US" sz="1600" dirty="0"/>
              <a:t>Award winner, 2011</a:t>
            </a:r>
          </a:p>
          <a:p>
            <a:pPr lvl="1">
              <a:defRPr/>
            </a:pPr>
            <a:r>
              <a:rPr lang="en-US" sz="2000" dirty="0" smtClean="0"/>
              <a:t>Invention </a:t>
            </a:r>
            <a:r>
              <a:rPr lang="en-US" sz="2000" dirty="0"/>
              <a:t>changed the focus on AI from logic to probability!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86DEBD-31E5-45C2-AFAD-CA639FDA20C3}" type="slidenum">
              <a:rPr lang="en-US" sz="1400"/>
              <a:pPr eaLnBrk="1" hangingPunct="1"/>
              <a:t>23</a:t>
            </a:fld>
            <a:endParaRPr lang="en-US" sz="1400"/>
          </a:p>
        </p:txBody>
      </p:sp>
      <p:pic>
        <p:nvPicPr>
          <p:cNvPr id="6" name="Picture 5" descr="Photo of Judea Pearl" title="Judea Pear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29" y="3942278"/>
            <a:ext cx="179863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hoto of Thomas Bayes" title="Thomas Bay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953" y="2123281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92440" y="61548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dirty="0"/>
              <a:t>Judea Pearl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999997" y="4142343"/>
            <a:ext cx="15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Thomas Bayes </a:t>
            </a:r>
          </a:p>
        </p:txBody>
      </p:sp>
    </p:spTree>
    <p:extLst>
      <p:ext uri="{BB962C8B-B14F-4D97-AF65-F5344CB8AC3E}">
        <p14:creationId xmlns:p14="http://schemas.microsoft.com/office/powerpoint/2010/main" val="229029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are Bayesian </a:t>
            </a:r>
            <a:r>
              <a:rPr lang="en-US" altLang="en-US" dirty="0" smtClean="0"/>
              <a:t>networks</a:t>
            </a:r>
            <a:r>
              <a:rPr lang="en-US" altLang="en-US" dirty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Bayesian networks </a:t>
            </a:r>
            <a:r>
              <a:rPr lang="en-US" altLang="en-US" dirty="0"/>
              <a:t>(BN) are </a:t>
            </a: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00000"/>
                </a:solidFill>
              </a:rPr>
              <a:t>graph-based </a:t>
            </a:r>
            <a:r>
              <a:rPr lang="en-US" altLang="en-US" dirty="0">
                <a:solidFill>
                  <a:srgbClr val="0070C0"/>
                </a:solidFill>
              </a:rPr>
              <a:t>framework</a:t>
            </a:r>
            <a:r>
              <a:rPr lang="en-US" altLang="en-US" dirty="0"/>
              <a:t> for </a:t>
            </a:r>
            <a:r>
              <a:rPr lang="en-US" altLang="en-US" dirty="0">
                <a:solidFill>
                  <a:srgbClr val="7030A0"/>
                </a:solidFill>
              </a:rPr>
              <a:t>representing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7030A0"/>
                </a:solidFill>
              </a:rPr>
              <a:t>analyzing</a:t>
            </a:r>
            <a:r>
              <a:rPr lang="en-US" altLang="en-US" dirty="0"/>
              <a:t> models involving </a:t>
            </a:r>
            <a:r>
              <a:rPr lang="en-US" altLang="en-US" dirty="0" smtClean="0"/>
              <a:t>uncertainty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BN are different from other knowledge-based systems tools because uncertainty is handled in </a:t>
            </a:r>
            <a:r>
              <a:rPr lang="en-US" altLang="en-US" dirty="0" smtClean="0"/>
              <a:t>a mathematically </a:t>
            </a:r>
            <a:r>
              <a:rPr lang="en-US" altLang="en-US" dirty="0"/>
              <a:t>rigorous yet </a:t>
            </a:r>
            <a:r>
              <a:rPr lang="en-US" altLang="en-US" dirty="0">
                <a:solidFill>
                  <a:srgbClr val="C00000"/>
                </a:solidFill>
              </a:rPr>
              <a:t>efficient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simple</a:t>
            </a:r>
            <a:r>
              <a:rPr lang="en-US" altLang="en-US" dirty="0"/>
              <a:t> way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BN are different from other probabilistic analysis tools because of network representation of </a:t>
            </a:r>
            <a:r>
              <a:rPr lang="en-US" altLang="en-US" dirty="0" smtClean="0"/>
              <a:t>problems and </a:t>
            </a:r>
            <a:r>
              <a:rPr lang="en-US" altLang="en-US" dirty="0"/>
              <a:t>use of Bayesian </a:t>
            </a:r>
            <a:r>
              <a:rPr lang="en-US" altLang="en-US" dirty="0" smtClean="0"/>
              <a:t>statistics</a:t>
            </a:r>
            <a:endParaRPr lang="en-US" alt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1A0-309D-42BC-A0C3-4A6077437890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dirty="0"/>
              <a:t>a Bayesian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Graph-based knowledge structure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Nodes: variables</a:t>
            </a:r>
            <a:endParaRPr lang="en-US" dirty="0"/>
          </a:p>
          <a:p>
            <a:pPr lvl="1"/>
            <a:r>
              <a:rPr lang="en-US" dirty="0" smtClean="0"/>
              <a:t>Edges: </a:t>
            </a:r>
            <a:r>
              <a:rPr lang="en-US" dirty="0"/>
              <a:t>represent probabilistic dependence between variables</a:t>
            </a:r>
          </a:p>
          <a:p>
            <a:pPr lvl="1"/>
            <a:r>
              <a:rPr lang="en-US" dirty="0"/>
              <a:t>conditional probabilities encode the strength of the dependencies</a:t>
            </a:r>
          </a:p>
          <a:p>
            <a:r>
              <a:rPr lang="en-US" dirty="0"/>
              <a:t>Computational architecture: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posterior probabilities given evidence about some nodes</a:t>
            </a:r>
          </a:p>
          <a:p>
            <a:pPr lvl="1"/>
            <a:r>
              <a:rPr lang="en-US" dirty="0" smtClean="0"/>
              <a:t>exploits </a:t>
            </a:r>
            <a:r>
              <a:rPr lang="en-US" dirty="0"/>
              <a:t>probabilistic independence for efficient computation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E903-56D3-4104-A3E9-E3813FB0EDDE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“Icy roads”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road can be icy or not</a:t>
            </a:r>
          </a:p>
          <a:p>
            <a:r>
              <a:rPr lang="en-US" dirty="0" smtClean="0"/>
              <a:t>There is a chance that driving on that road will result in an accident</a:t>
            </a:r>
          </a:p>
          <a:p>
            <a:pPr lvl="1"/>
            <a:r>
              <a:rPr lang="en-US" dirty="0" smtClean="0"/>
              <a:t>Accident is much more likely if road is icy</a:t>
            </a:r>
          </a:p>
          <a:p>
            <a:r>
              <a:rPr lang="en-US" dirty="0" smtClean="0"/>
              <a:t>Consider two people, A and B, driving on that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27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73249" y="1465545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Road=Icy/Not icy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9063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has crashed/not crashed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31068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</a:t>
            </a:r>
            <a:r>
              <a:rPr lang="en-US" dirty="0"/>
              <a:t>has crashed/not crashed</a:t>
            </a:r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4129414" y="2524017"/>
            <a:ext cx="1269466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5" idx="0"/>
          </p:cNvCxnSpPr>
          <p:nvPr/>
        </p:nvCxnSpPr>
        <p:spPr>
          <a:xfrm>
            <a:off x="6488320" y="2524017"/>
            <a:ext cx="1213099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“Icy roads”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don’t know if road is icy, or if A/B had an accident</a:t>
            </a:r>
          </a:p>
          <a:p>
            <a:r>
              <a:rPr lang="en-US" dirty="0" smtClean="0"/>
              <a:t>You learn that A had an accident</a:t>
            </a:r>
          </a:p>
          <a:p>
            <a:pPr lvl="1"/>
            <a:r>
              <a:rPr lang="en-US" dirty="0" smtClean="0"/>
              <a:t>What can we say about the condition of the road and B’s chances of an accident?</a:t>
            </a:r>
          </a:p>
          <a:p>
            <a:pPr lvl="1"/>
            <a:r>
              <a:rPr lang="en-US" dirty="0" smtClean="0"/>
              <a:t>Our thinking: </a:t>
            </a:r>
          </a:p>
          <a:p>
            <a:pPr lvl="2"/>
            <a:r>
              <a:rPr lang="en-US" dirty="0" smtClean="0"/>
              <a:t>“If A has crashed, then it probably means the roads are icy, and so it is more likely that B will have an accident”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probability that B will have an accident </a:t>
            </a:r>
            <a:r>
              <a:rPr lang="en-US" b="1" dirty="0" smtClean="0"/>
              <a:t>has increased given this information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73249" y="1465545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Road=Icy/Not icy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9063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has crashed/</a:t>
            </a:r>
            <a:r>
              <a:rPr lang="en-US" strike="sngStrike" dirty="0" smtClean="0"/>
              <a:t>not crashed</a:t>
            </a:r>
            <a:endParaRPr lang="en-US" strike="sngStrike" dirty="0"/>
          </a:p>
        </p:txBody>
      </p:sp>
      <p:sp>
        <p:nvSpPr>
          <p:cNvPr id="5" name="Oval 4"/>
          <p:cNvSpPr/>
          <p:nvPr/>
        </p:nvSpPr>
        <p:spPr>
          <a:xfrm>
            <a:off x="6931068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</a:t>
            </a:r>
            <a:r>
              <a:rPr lang="en-US" dirty="0"/>
              <a:t>has crashed/not crashed</a:t>
            </a:r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4129414" y="2524017"/>
            <a:ext cx="1269466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5" idx="0"/>
          </p:cNvCxnSpPr>
          <p:nvPr/>
        </p:nvCxnSpPr>
        <p:spPr>
          <a:xfrm>
            <a:off x="6488320" y="2524017"/>
            <a:ext cx="1213099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11573" y="3592286"/>
            <a:ext cx="1446028" cy="6368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29414" y="2524017"/>
            <a:ext cx="770351" cy="692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7435" y="2341137"/>
            <a:ext cx="770351" cy="7757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 Arrow 7"/>
          <p:cNvSpPr/>
          <p:nvPr/>
        </p:nvSpPr>
        <p:spPr>
          <a:xfrm>
            <a:off x="6627767" y="1336967"/>
            <a:ext cx="470263" cy="53993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8140337" y="3240682"/>
            <a:ext cx="470263" cy="53993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Uncertainty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76400"/>
            <a:ext cx="6705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General situation: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Observed variables (evidence/fact)</a:t>
            </a:r>
            <a:r>
              <a:rPr lang="en-US" sz="1800" dirty="0"/>
              <a:t>: Agent knows </a:t>
            </a:r>
            <a:r>
              <a:rPr lang="en-US" sz="1800" b="1" dirty="0">
                <a:solidFill>
                  <a:srgbClr val="FF0000"/>
                </a:solidFill>
              </a:rPr>
              <a:t>certain</a:t>
            </a:r>
            <a:r>
              <a:rPr lang="en-US" sz="1800" dirty="0"/>
              <a:t> things about the state of the world (e.g., sensor readings or symptoms or weather now)</a:t>
            </a:r>
          </a:p>
          <a:p>
            <a:pPr lvl="4">
              <a:lnSpc>
                <a:spcPct val="80000"/>
              </a:lnSpc>
            </a:pPr>
            <a:endParaRPr lang="en-US" sz="1050" dirty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Unobserved variables</a:t>
            </a:r>
            <a:r>
              <a:rPr lang="en-US" sz="1800" dirty="0"/>
              <a:t>: Agent needs to </a:t>
            </a:r>
            <a:r>
              <a:rPr lang="en-US" sz="1800" b="1" dirty="0">
                <a:solidFill>
                  <a:srgbClr val="FF0000"/>
                </a:solidFill>
              </a:rPr>
              <a:t>reason </a:t>
            </a:r>
            <a:r>
              <a:rPr lang="en-US" sz="1800" dirty="0"/>
              <a:t>about </a:t>
            </a:r>
            <a:r>
              <a:rPr lang="en-US" sz="1800" b="1" dirty="0">
                <a:solidFill>
                  <a:srgbClr val="FF0000"/>
                </a:solidFill>
              </a:rPr>
              <a:t>other</a:t>
            </a:r>
            <a:r>
              <a:rPr lang="en-US" sz="1800" dirty="0"/>
              <a:t> aspects (e.g. where an object is or what disease is present or weather tomorrow)</a:t>
            </a:r>
          </a:p>
          <a:p>
            <a:pPr lvl="4">
              <a:lnSpc>
                <a:spcPct val="80000"/>
              </a:lnSpc>
            </a:pPr>
            <a:endParaRPr lang="en-US" sz="1050" dirty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/>
              <a:t>Model</a:t>
            </a:r>
            <a:r>
              <a:rPr lang="en-US" sz="1800" dirty="0"/>
              <a:t>: Agent knows </a:t>
            </a:r>
            <a:r>
              <a:rPr lang="en-US" sz="1800" b="1" dirty="0">
                <a:solidFill>
                  <a:srgbClr val="FF0000"/>
                </a:solidFill>
              </a:rPr>
              <a:t>something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about how the known variables </a:t>
            </a:r>
            <a:r>
              <a:rPr lang="en-US" sz="1800" b="1" dirty="0">
                <a:solidFill>
                  <a:srgbClr val="FF0000"/>
                </a:solidFill>
              </a:rPr>
              <a:t>relate</a:t>
            </a:r>
            <a:r>
              <a:rPr lang="en-US" sz="1800" dirty="0"/>
              <a:t> to the unknown variables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6">
              <a:lnSpc>
                <a:spcPct val="80000"/>
              </a:lnSpc>
            </a:pPr>
            <a:endParaRPr lang="en-US" sz="105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Probabilistic reasoning gives us a framework for managing our beliefs and knowledge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/>
          </p:nvPr>
        </p:nvGraphicFramePr>
        <p:xfrm>
          <a:off x="8684419" y="1821508"/>
          <a:ext cx="1221581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Photo Editor Photo" r:id="rId4" imgW="2430476" imgH="2430476" progId="MSPhotoEd.3">
                  <p:embed/>
                </p:oleObj>
              </mc:Choice>
              <mc:Fallback>
                <p:oleObj name="Photo Editor Photo" r:id="rId4" imgW="2430476" imgH="2430476" progId="MSPhotoEd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4419" y="1821508"/>
                        <a:ext cx="1221581" cy="1221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/>
          </p:nvPr>
        </p:nvGraphicFramePr>
        <p:xfrm>
          <a:off x="8684420" y="3202633"/>
          <a:ext cx="1297781" cy="129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Photo Editor Photo" r:id="rId6" imgW="2491956" imgH="2491956" progId="MSPhotoEd.3">
                  <p:embed/>
                </p:oleObj>
              </mc:Choice>
              <mc:Fallback>
                <p:oleObj name="Photo Editor Photo" r:id="rId6" imgW="2491956" imgH="2491956" progId="MSPhotoEd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4420" y="3202633"/>
                        <a:ext cx="1297781" cy="129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763000" y="4787504"/>
            <a:ext cx="1219200" cy="1297781"/>
            <a:chOff x="4027" y="3072"/>
            <a:chExt cx="891" cy="907"/>
          </a:xfrm>
        </p:grpSpPr>
        <p:graphicFrame>
          <p:nvGraphicFramePr>
            <p:cNvPr id="102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032" y="3072"/>
            <a:ext cx="88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5" name="Photo Editor Photo" r:id="rId8" imgW="2461473" imgH="2446232" progId="MSPhotoEd.3">
                    <p:embed/>
                  </p:oleObj>
                </mc:Choice>
                <mc:Fallback>
                  <p:oleObj name="Photo Editor Photo" r:id="rId8" imgW="2461473" imgH="2446232" progId="MSPhotoEd.3">
                    <p:embed/>
                    <p:pic>
                      <p:nvPicPr>
                        <p:cNvPr id="10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2"/>
                          <a:ext cx="886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3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43" r="62584" b="-1559"/>
            <a:stretch>
              <a:fillRect/>
            </a:stretch>
          </p:blipFill>
          <p:spPr bwMode="auto">
            <a:xfrm>
              <a:off x="4027" y="3643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46AA9-6681-4D83-858B-B56504F6A5F8}" type="slidenum">
              <a:rPr lang="en-US" altLang="en-US" sz="100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98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“Icy roads”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now find out that roads are not icy</a:t>
            </a:r>
            <a:endParaRPr lang="en-US" dirty="0"/>
          </a:p>
          <a:p>
            <a:pPr lvl="1"/>
            <a:r>
              <a:rPr lang="en-US" dirty="0"/>
              <a:t>Our thinking: </a:t>
            </a:r>
            <a:endParaRPr lang="en-US" dirty="0" smtClean="0"/>
          </a:p>
          <a:p>
            <a:pPr lvl="2"/>
            <a:r>
              <a:rPr lang="en-US" dirty="0" smtClean="0"/>
              <a:t>“A was just unlucky; B will probably not have </a:t>
            </a:r>
            <a:r>
              <a:rPr lang="en-US" dirty="0"/>
              <a:t>an accident”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that B will have an accident </a:t>
            </a:r>
            <a:r>
              <a:rPr lang="en-US" b="1" dirty="0"/>
              <a:t>has </a:t>
            </a:r>
            <a:r>
              <a:rPr lang="en-US" b="1" dirty="0" smtClean="0"/>
              <a:t>decreased </a:t>
            </a:r>
            <a:r>
              <a:rPr lang="en-US" b="1" dirty="0"/>
              <a:t>given this information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73249" y="1465545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Road=</a:t>
            </a:r>
            <a:r>
              <a:rPr lang="en-US" strike="sngStrike" dirty="0" smtClean="0"/>
              <a:t>Icy</a:t>
            </a:r>
            <a:r>
              <a:rPr lang="en-US" dirty="0" smtClean="0"/>
              <a:t>/Not icy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9063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has crashed/</a:t>
            </a:r>
            <a:r>
              <a:rPr lang="en-US" strike="sngStrike" dirty="0" smtClean="0"/>
              <a:t>not crashed</a:t>
            </a:r>
            <a:endParaRPr lang="en-US" strike="sngStrike" dirty="0"/>
          </a:p>
        </p:txBody>
      </p:sp>
      <p:sp>
        <p:nvSpPr>
          <p:cNvPr id="5" name="Oval 4"/>
          <p:cNvSpPr/>
          <p:nvPr/>
        </p:nvSpPr>
        <p:spPr>
          <a:xfrm>
            <a:off x="6931068" y="3709792"/>
            <a:ext cx="1540702" cy="1240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</a:t>
            </a:r>
            <a:r>
              <a:rPr lang="en-US" dirty="0"/>
              <a:t>has crashed/not crashed</a:t>
            </a:r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 flipH="1">
            <a:off x="4129414" y="2524017"/>
            <a:ext cx="1269466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5"/>
            <a:endCxn id="5" idx="0"/>
          </p:cNvCxnSpPr>
          <p:nvPr/>
        </p:nvCxnSpPr>
        <p:spPr>
          <a:xfrm>
            <a:off x="6488320" y="2524017"/>
            <a:ext cx="1213099" cy="118577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79405" y="3592286"/>
            <a:ext cx="978196" cy="6368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Evid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87435" y="2341137"/>
            <a:ext cx="770351" cy="7757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p Arrow 13"/>
          <p:cNvSpPr/>
          <p:nvPr/>
        </p:nvSpPr>
        <p:spPr>
          <a:xfrm rot="10800000">
            <a:off x="8444255" y="4229100"/>
            <a:ext cx="470263" cy="53993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33014" y="1357967"/>
            <a:ext cx="978196" cy="6368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Evid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2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8AA-FFC7-4608-8A05-5C9B44D9728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4876800" cy="3276600"/>
          </a:xfrm>
        </p:spPr>
        <p:txBody>
          <a:bodyPr/>
          <a:lstStyle/>
          <a:p>
            <a:r>
              <a:rPr lang="en-US" altLang="en-US" sz="2400" dirty="0"/>
              <a:t>Joint probabilities can be between any number of variables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. </a:t>
            </a:r>
            <a:r>
              <a:rPr lang="en-US" altLang="en-US" sz="2400" i="1" dirty="0"/>
              <a:t>P(A = true, B = true, C = true)</a:t>
            </a:r>
          </a:p>
          <a:p>
            <a:r>
              <a:rPr lang="en-US" altLang="en-US" sz="2400" dirty="0"/>
              <a:t>For each combination of variables, we need to say how probable that combination is</a:t>
            </a:r>
          </a:p>
          <a:p>
            <a:r>
              <a:rPr lang="en-US" altLang="en-US" sz="2400" dirty="0"/>
              <a:t>The probabilities of these combinations need to sum to 1</a:t>
            </a:r>
          </a:p>
        </p:txBody>
      </p:sp>
      <p:graphicFrame>
        <p:nvGraphicFramePr>
          <p:cNvPr id="85409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13727"/>
              </p:ext>
            </p:extLst>
          </p:nvPr>
        </p:nvGraphicFramePr>
        <p:xfrm>
          <a:off x="6934200" y="1447800"/>
          <a:ext cx="3124200" cy="3291840"/>
        </p:xfrm>
        <a:graphic>
          <a:graphicData uri="http://schemas.openxmlformats.org/drawingml/2006/table">
            <a:tbl>
              <a:tblPr first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4094" name="AutoShape 78"/>
          <p:cNvSpPr>
            <a:spLocks/>
          </p:cNvSpPr>
          <p:nvPr/>
        </p:nvSpPr>
        <p:spPr bwMode="auto">
          <a:xfrm rot="5400000">
            <a:off x="9296400" y="4343400"/>
            <a:ext cx="381000" cy="11430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4095" name="Text Box 79"/>
          <p:cNvSpPr txBox="1">
            <a:spLocks noChangeArrowheads="1"/>
          </p:cNvSpPr>
          <p:nvPr/>
        </p:nvSpPr>
        <p:spPr bwMode="auto">
          <a:xfrm>
            <a:off x="8763000" y="5257800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Sums to 1</a:t>
            </a:r>
          </a:p>
        </p:txBody>
      </p:sp>
    </p:spTree>
    <p:extLst>
      <p:ext uri="{BB962C8B-B14F-4D97-AF65-F5344CB8AC3E}">
        <p14:creationId xmlns:p14="http://schemas.microsoft.com/office/powerpoint/2010/main" val="41169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840A8-11D8-4370-9BA3-D81E2355B0D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863" y="1590339"/>
            <a:ext cx="5016137" cy="2286000"/>
          </a:xfrm>
        </p:spPr>
        <p:txBody>
          <a:bodyPr>
            <a:normAutofit/>
          </a:bodyPr>
          <a:lstStyle/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Once you have the joint probability distribution, you can calculate </a:t>
            </a:r>
            <a:r>
              <a:rPr lang="en-US" altLang="en-US" sz="2400" b="1" dirty="0">
                <a:solidFill>
                  <a:srgbClr val="FF0000"/>
                </a:solidFill>
              </a:rPr>
              <a:t>any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probability involving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</a:t>
            </a:r>
          </a:p>
          <a:p>
            <a:pPr marL="350838" indent="-350838">
              <a:lnSpc>
                <a:spcPct val="80000"/>
              </a:lnSpc>
            </a:pPr>
            <a:r>
              <a:rPr lang="en-US" altLang="en-US" sz="2400" dirty="0"/>
              <a:t>Note: </a:t>
            </a:r>
            <a:r>
              <a:rPr lang="en-US" altLang="en-US" sz="2400" dirty="0" smtClean="0"/>
              <a:t>use </a:t>
            </a:r>
            <a:r>
              <a:rPr lang="en-US" altLang="en-US" sz="2400" dirty="0">
                <a:solidFill>
                  <a:srgbClr val="FF0000"/>
                </a:solidFill>
              </a:rPr>
              <a:t>marginalization</a:t>
            </a:r>
            <a:r>
              <a:rPr lang="en-US" altLang="en-US" sz="2400" dirty="0"/>
              <a:t> and </a:t>
            </a:r>
            <a:r>
              <a:rPr lang="en-US" altLang="en-US" sz="2400" dirty="0" smtClean="0"/>
              <a:t>definition of conditional probability</a:t>
            </a:r>
            <a:endParaRPr lang="en-US" altLang="en-US" sz="2400" dirty="0"/>
          </a:p>
        </p:txBody>
      </p:sp>
      <p:graphicFrame>
        <p:nvGraphicFramePr>
          <p:cNvPr id="855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91618"/>
              </p:ext>
            </p:extLst>
          </p:nvPr>
        </p:nvGraphicFramePr>
        <p:xfrm>
          <a:off x="7304954" y="1329119"/>
          <a:ext cx="3124200" cy="3291840"/>
        </p:xfrm>
        <a:graphic>
          <a:graphicData uri="http://schemas.openxmlformats.org/drawingml/2006/table">
            <a:tbl>
              <a:tblPr first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5098" name="Text Box 58"/>
              <p:cNvSpPr txBox="1">
                <a:spLocks noChangeArrowheads="1"/>
              </p:cNvSpPr>
              <p:nvPr/>
            </p:nvSpPr>
            <p:spPr bwMode="auto">
              <a:xfrm>
                <a:off x="1011218" y="4259390"/>
                <a:ext cx="9176273" cy="2028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50838" indent="-350838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5138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/>
                  <a:t>Examples of things you can compute: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A=</a:t>
                </a:r>
                <a:r>
                  <a:rPr lang="en-US" altLang="en-US" dirty="0"/>
                  <a:t>true) = sum of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A,B,C</a:t>
                </a:r>
                <a:r>
                  <a:rPr lang="en-US" altLang="en-US" dirty="0"/>
                  <a:t>) in rows with </a:t>
                </a:r>
                <a:r>
                  <a:rPr lang="en-US" altLang="en-US" i="1" dirty="0"/>
                  <a:t>A=</a:t>
                </a:r>
                <a:r>
                  <a:rPr lang="en-US" altLang="en-US" dirty="0"/>
                  <a:t>true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i="1" dirty="0"/>
                  <a:t>P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A=</a:t>
                </a:r>
                <a:r>
                  <a:rPr lang="en-US" altLang="en-US" dirty="0"/>
                  <a:t>true</a:t>
                </a:r>
                <a:r>
                  <a:rPr lang="en-US" altLang="en-US" i="1" dirty="0"/>
                  <a:t>, B = </a:t>
                </a:r>
                <a:r>
                  <a:rPr lang="en-US" altLang="en-US" dirty="0" smtClean="0"/>
                  <a:t>true</a:t>
                </a:r>
                <a:r>
                  <a:rPr lang="en-US" alt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i="1" dirty="0"/>
                      <m:t>|</m:t>
                    </m:r>
                  </m:oMath>
                </a14:m>
                <a:r>
                  <a:rPr lang="en-US" altLang="en-US" i="1" dirty="0" smtClean="0"/>
                  <a:t> C</a:t>
                </a:r>
                <a:r>
                  <a:rPr lang="en-US" altLang="en-US" dirty="0" smtClean="0"/>
                  <a:t>=true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en-US" b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A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=</m:t>
                        </m:r>
                        <m:r>
                          <m:rPr>
                            <m:nor/>
                          </m:rPr>
                          <a:rPr lang="en-US" alt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altLang="en-US" b="0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B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 =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altLang="en-US" i="1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dirty="0"/>
                          <m:t>=</m:t>
                        </m:r>
                        <m:r>
                          <m:rPr>
                            <m:nor/>
                          </m:rPr>
                          <a:rPr lang="en-US" alt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altLang="en-US" b="0" i="0" dirty="0" smtClean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dirty="0"/>
                          <m:t>=</m:t>
                        </m:r>
                        <m:r>
                          <m:rPr>
                            <m:nor/>
                          </m:rPr>
                          <a:rPr lang="en-US" altLang="en-US" dirty="0"/>
                          <m:t>true</m:t>
                        </m:r>
                        <m:r>
                          <m:rPr>
                            <m:nor/>
                          </m:rPr>
                          <a:rPr lang="en-US" altLang="en-US" dirty="0"/>
                          <m:t>)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55098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218" y="4259390"/>
                <a:ext cx="9176273" cy="2028569"/>
              </a:xfrm>
              <a:prstGeom prst="rect">
                <a:avLst/>
              </a:prstGeom>
              <a:blipFill>
                <a:blip r:embed="rId2"/>
                <a:stretch>
                  <a:fillRect l="-1063" t="-2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probability </a:t>
            </a:r>
            <a:r>
              <a:rPr lang="en-US" b="1" i="1" dirty="0" smtClean="0"/>
              <a:t>without</a:t>
            </a:r>
            <a:r>
              <a:rPr lang="en-US" dirty="0" smtClean="0"/>
              <a:t> a variable </a:t>
            </a:r>
            <a:r>
              <a:rPr lang="en-US" i="1" dirty="0" smtClean="0"/>
              <a:t>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Sum </a:t>
            </a:r>
            <a:r>
              <a:rPr lang="en-US" dirty="0"/>
              <a:t>up all rows containing different values of </a:t>
            </a:r>
            <a:r>
              <a:rPr lang="en-US" i="1" dirty="0" smtClean="0"/>
              <a:t>A</a:t>
            </a:r>
            <a:r>
              <a:rPr lang="en-US" dirty="0"/>
              <a:t>, without changing other variable values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08229"/>
              </p:ext>
            </p:extLst>
          </p:nvPr>
        </p:nvGraphicFramePr>
        <p:xfrm>
          <a:off x="838200" y="1825625"/>
          <a:ext cx="10514508" cy="43048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7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Road is icy?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has accident?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 has accident?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P(Road is icy?, A has accident?, B has accident?)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0.648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0.072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0.072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0.098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0.042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0.042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Classwork: 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Prior) probability that A has </a:t>
            </a:r>
            <a:r>
              <a:rPr lang="en-US" dirty="0" smtClean="0"/>
              <a:t>accident</a:t>
            </a:r>
          </a:p>
          <a:p>
            <a:r>
              <a:rPr lang="en-US" dirty="0" smtClean="0"/>
              <a:t>Probability </a:t>
            </a:r>
            <a:r>
              <a:rPr lang="en-US" dirty="0"/>
              <a:t>that A has accident if it is known that the road is </a:t>
            </a:r>
            <a:r>
              <a:rPr lang="en-US" dirty="0" smtClean="0"/>
              <a:t>icy</a:t>
            </a:r>
            <a:endParaRPr lang="en-US" dirty="0"/>
          </a:p>
          <a:p>
            <a:r>
              <a:rPr lang="en-US" dirty="0" smtClean="0"/>
              <a:t>Probability </a:t>
            </a:r>
            <a:r>
              <a:rPr lang="en-US" dirty="0"/>
              <a:t>that A has accident if it is known that B had an accident (and it is not known if the road is icy or not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Probability </a:t>
            </a:r>
            <a:r>
              <a:rPr lang="en-US" dirty="0"/>
              <a:t>that A has accident if it is known that B had an accident and Road is not 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Classwork: Compute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(</a:t>
            </a:r>
            <a:r>
              <a:rPr lang="en-US" sz="2600" dirty="0"/>
              <a:t>Prior) probability that A has </a:t>
            </a:r>
            <a:r>
              <a:rPr lang="en-US" sz="2600" dirty="0" smtClean="0"/>
              <a:t>accident</a:t>
            </a:r>
          </a:p>
          <a:p>
            <a:pPr lvl="1"/>
            <a:r>
              <a:rPr lang="en-US" dirty="0" smtClean="0"/>
              <a:t>P(A=true)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= 0.072+0.08+0.042+0.018 = 0.14</a:t>
            </a:r>
          </a:p>
          <a:p>
            <a:r>
              <a:rPr lang="en-US" sz="2600" dirty="0" smtClean="0"/>
              <a:t>Probability </a:t>
            </a:r>
            <a:r>
              <a:rPr lang="en-US" sz="2600" dirty="0"/>
              <a:t>that A has accident if it is known that the road is </a:t>
            </a:r>
            <a:r>
              <a:rPr lang="en-US" sz="2600" dirty="0" smtClean="0"/>
              <a:t>icy</a:t>
            </a:r>
          </a:p>
          <a:p>
            <a:pPr lvl="1"/>
            <a:r>
              <a:rPr lang="en-US" dirty="0" smtClean="0"/>
              <a:t>P(A=</a:t>
            </a:r>
            <a:r>
              <a:rPr lang="en-US" dirty="0" err="1" smtClean="0"/>
              <a:t>true|Icy</a:t>
            </a:r>
            <a:r>
              <a:rPr lang="en-US" dirty="0" smtClean="0"/>
              <a:t>=true) = P(A=</a:t>
            </a:r>
            <a:r>
              <a:rPr lang="en-US" dirty="0" err="1" smtClean="0"/>
              <a:t>true,Icy</a:t>
            </a:r>
            <a:r>
              <a:rPr lang="en-US" dirty="0" smtClean="0"/>
              <a:t>=true)/P(Icy=true)</a:t>
            </a:r>
          </a:p>
          <a:p>
            <a:pPr marL="914400" lvl="2" indent="0">
              <a:buNone/>
            </a:pPr>
            <a:r>
              <a:rPr lang="en-US" dirty="0"/>
              <a:t>	= </a:t>
            </a:r>
            <a:r>
              <a:rPr lang="en-US" dirty="0" smtClean="0"/>
              <a:t>(0.042+0.018)/(.</a:t>
            </a:r>
            <a:r>
              <a:rPr lang="en-US" dirty="0"/>
              <a:t>098 + .042 + .042 + .</a:t>
            </a:r>
            <a:r>
              <a:rPr lang="en-US" dirty="0" smtClean="0"/>
              <a:t>018) = 0.06/0.2 = 0.3</a:t>
            </a:r>
            <a:endParaRPr lang="en-US" dirty="0"/>
          </a:p>
          <a:p>
            <a:r>
              <a:rPr lang="en-US" sz="2600" dirty="0" smtClean="0"/>
              <a:t>Probability </a:t>
            </a:r>
            <a:r>
              <a:rPr lang="en-US" sz="2600" dirty="0"/>
              <a:t>that A has accident if it is known that B had an accident (and it is not known if the road is icy or not</a:t>
            </a:r>
            <a:r>
              <a:rPr lang="en-US" sz="2600" dirty="0" smtClean="0"/>
              <a:t>)</a:t>
            </a:r>
          </a:p>
          <a:p>
            <a:pPr lvl="1"/>
            <a:r>
              <a:rPr lang="en-US" dirty="0" smtClean="0"/>
              <a:t>P(A=</a:t>
            </a:r>
            <a:r>
              <a:rPr lang="en-US" dirty="0" err="1" smtClean="0"/>
              <a:t>true|B</a:t>
            </a:r>
            <a:r>
              <a:rPr lang="en-US" dirty="0" smtClean="0"/>
              <a:t>=true) = P(A=</a:t>
            </a:r>
            <a:r>
              <a:rPr lang="en-US" dirty="0" err="1" smtClean="0"/>
              <a:t>true,B</a:t>
            </a:r>
            <a:r>
              <a:rPr lang="en-US" dirty="0" smtClean="0"/>
              <a:t>=true</a:t>
            </a:r>
            <a:r>
              <a:rPr lang="en-US" dirty="0"/>
              <a:t>)/</a:t>
            </a:r>
            <a:r>
              <a:rPr lang="en-US" dirty="0" smtClean="0"/>
              <a:t>P(B=true</a:t>
            </a:r>
            <a:r>
              <a:rPr lang="en-US" dirty="0"/>
              <a:t>)</a:t>
            </a:r>
          </a:p>
          <a:p>
            <a:pPr marL="1371600" lvl="3" indent="0">
              <a:buNone/>
            </a:pPr>
            <a:r>
              <a:rPr lang="en-US" dirty="0" smtClean="0"/>
              <a:t>	= (</a:t>
            </a:r>
            <a:r>
              <a:rPr lang="en-US" dirty="0"/>
              <a:t>0.008+0.018</a:t>
            </a:r>
            <a:r>
              <a:rPr lang="en-US" dirty="0" smtClean="0"/>
              <a:t>)/(0.072+0.008+0.042+0.018) </a:t>
            </a:r>
            <a:r>
              <a:rPr lang="en-US" dirty="0"/>
              <a:t>= 0.1857</a:t>
            </a:r>
          </a:p>
          <a:p>
            <a:r>
              <a:rPr lang="en-US" sz="2400" dirty="0" smtClean="0"/>
              <a:t>Probability </a:t>
            </a:r>
            <a:r>
              <a:rPr lang="en-US" sz="2400" dirty="0"/>
              <a:t>that A has accident if it is known that B had an accident and Road is not </a:t>
            </a:r>
            <a:r>
              <a:rPr lang="en-US" sz="2400" dirty="0" smtClean="0"/>
              <a:t>icy</a:t>
            </a:r>
          </a:p>
          <a:p>
            <a:pPr lvl="1"/>
            <a:r>
              <a:rPr lang="en-US" dirty="0" smtClean="0"/>
              <a:t>P(A=</a:t>
            </a:r>
            <a:r>
              <a:rPr lang="en-US" dirty="0" err="1" smtClean="0"/>
              <a:t>true|B</a:t>
            </a:r>
            <a:r>
              <a:rPr lang="en-US" dirty="0" smtClean="0"/>
              <a:t>=true, Icy=false) =</a:t>
            </a:r>
            <a:r>
              <a:rPr lang="en-US" dirty="0"/>
              <a:t> </a:t>
            </a:r>
            <a:r>
              <a:rPr lang="en-US" dirty="0" smtClean="0"/>
              <a:t>P(A=</a:t>
            </a:r>
            <a:r>
              <a:rPr lang="en-US" dirty="0" err="1" smtClean="0"/>
              <a:t>true,B</a:t>
            </a:r>
            <a:r>
              <a:rPr lang="en-US" dirty="0" smtClean="0"/>
              <a:t>=true</a:t>
            </a:r>
            <a:r>
              <a:rPr lang="en-US" dirty="0"/>
              <a:t>, Icy=false) </a:t>
            </a:r>
            <a:r>
              <a:rPr lang="en-US" dirty="0" smtClean="0"/>
              <a:t>/P(B=true</a:t>
            </a:r>
            <a:r>
              <a:rPr lang="en-US" dirty="0"/>
              <a:t>, </a:t>
            </a:r>
            <a:r>
              <a:rPr lang="en-US" dirty="0" smtClean="0"/>
              <a:t>Icy=false)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=0.008/(0.072+0.008) = 0.1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8F432-6FF5-4144-A15A-C23745C80B8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Problem with the Joint Distribution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5562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Lots of entries in the table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i="1" dirty="0"/>
              <a:t>k</a:t>
            </a:r>
            <a:r>
              <a:rPr lang="en-US" altLang="en-US" dirty="0"/>
              <a:t> Boolean random variables, </a:t>
            </a:r>
            <a:r>
              <a:rPr lang="en-US" altLang="en-US" dirty="0" smtClean="0"/>
              <a:t> </a:t>
            </a:r>
            <a:r>
              <a:rPr lang="en-US" altLang="en-US" dirty="0"/>
              <a:t>table of size 2</a:t>
            </a:r>
            <a:r>
              <a:rPr lang="en-US" altLang="en-US" baseline="30000" dirty="0"/>
              <a:t>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 do we use fewer numbers? 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Exploit </a:t>
            </a:r>
            <a:r>
              <a:rPr lang="en-US" altLang="en-US" dirty="0"/>
              <a:t>the concept of </a:t>
            </a:r>
            <a:r>
              <a:rPr lang="en-US" altLang="en-US" b="1" dirty="0" smtClean="0"/>
              <a:t>conditional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independence</a:t>
            </a:r>
            <a:endParaRPr lang="en-US" altLang="en-US" b="1" dirty="0"/>
          </a:p>
        </p:txBody>
      </p:sp>
      <p:graphicFrame>
        <p:nvGraphicFramePr>
          <p:cNvPr id="856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37485"/>
              </p:ext>
            </p:extLst>
          </p:nvPr>
        </p:nvGraphicFramePr>
        <p:xfrm>
          <a:off x="7010400" y="1676400"/>
          <a:ext cx="3124200" cy="3291840"/>
        </p:xfrm>
        <a:graphic>
          <a:graphicData uri="http://schemas.openxmlformats.org/drawingml/2006/table">
            <a:tbl>
              <a:tblPr first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P(A,B,C)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D6031-4CB7-40A7-AA76-9F5816DFDFD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9247" y="152400"/>
            <a:ext cx="9282953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Bayesian network: A </a:t>
            </a:r>
            <a:r>
              <a:rPr lang="en-US" altLang="en-US" dirty="0"/>
              <a:t>Directed Acyclic Graph</a:t>
            </a:r>
          </a:p>
        </p:txBody>
      </p:sp>
      <p:sp>
        <p:nvSpPr>
          <p:cNvPr id="863241" name="Oval 9"/>
          <p:cNvSpPr>
            <a:spLocks noChangeArrowheads="1"/>
          </p:cNvSpPr>
          <p:nvPr/>
        </p:nvSpPr>
        <p:spPr bwMode="auto">
          <a:xfrm>
            <a:off x="5715000" y="2438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3242" name="Oval 10"/>
          <p:cNvSpPr>
            <a:spLocks noChangeArrowheads="1"/>
          </p:cNvSpPr>
          <p:nvPr/>
        </p:nvSpPr>
        <p:spPr bwMode="auto">
          <a:xfrm>
            <a:off x="5715000" y="3352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3243" name="Oval 11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3244" name="Oval 12"/>
          <p:cNvSpPr>
            <a:spLocks noChangeArrowheads="1"/>
          </p:cNvSpPr>
          <p:nvPr/>
        </p:nvSpPr>
        <p:spPr bwMode="auto">
          <a:xfrm>
            <a:off x="6324600" y="4191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3245" name="AutoShape 13"/>
          <p:cNvCxnSpPr>
            <a:cxnSpLocks noChangeShapeType="1"/>
            <a:stCxn id="863241" idx="4"/>
            <a:endCxn id="863242" idx="0"/>
          </p:cNvCxnSpPr>
          <p:nvPr/>
        </p:nvCxnSpPr>
        <p:spPr bwMode="auto">
          <a:xfrm>
            <a:off x="5981700" y="2971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6" name="AutoShape 14"/>
          <p:cNvCxnSpPr>
            <a:cxnSpLocks noChangeShapeType="1"/>
            <a:stCxn id="863242" idx="3"/>
            <a:endCxn id="863243" idx="0"/>
          </p:cNvCxnSpPr>
          <p:nvPr/>
        </p:nvCxnSpPr>
        <p:spPr bwMode="auto">
          <a:xfrm flipH="1">
            <a:off x="5448300" y="38084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7" name="AutoShape 15"/>
          <p:cNvCxnSpPr>
            <a:cxnSpLocks noChangeShapeType="1"/>
            <a:stCxn id="863242" idx="5"/>
            <a:endCxn id="863244" idx="0"/>
          </p:cNvCxnSpPr>
          <p:nvPr/>
        </p:nvCxnSpPr>
        <p:spPr bwMode="auto">
          <a:xfrm>
            <a:off x="6170614" y="38084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1447800" y="1563469"/>
            <a:ext cx="3581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Each node in the graph is a random variable</a:t>
            </a:r>
          </a:p>
        </p:txBody>
      </p:sp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6629400" y="1937842"/>
            <a:ext cx="3810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node </a:t>
            </a:r>
            <a:r>
              <a:rPr lang="en-US" altLang="en-US" i="1" dirty="0"/>
              <a:t>X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FF0000"/>
                </a:solidFill>
              </a:rPr>
              <a:t>parent</a:t>
            </a:r>
            <a:r>
              <a:rPr lang="en-US" altLang="en-US" dirty="0"/>
              <a:t> of another node </a:t>
            </a:r>
            <a:r>
              <a:rPr lang="en-US" altLang="en-US" i="1" dirty="0"/>
              <a:t>Y</a:t>
            </a:r>
            <a:r>
              <a:rPr lang="en-US" altLang="en-US" dirty="0"/>
              <a:t> if there is an arrow from node </a:t>
            </a:r>
            <a:r>
              <a:rPr lang="en-US" altLang="en-US" i="1" dirty="0"/>
              <a:t>X</a:t>
            </a:r>
            <a:r>
              <a:rPr lang="en-US" altLang="en-US" dirty="0"/>
              <a:t> to node </a:t>
            </a:r>
            <a:r>
              <a:rPr lang="en-US" altLang="en-US" i="1" dirty="0"/>
              <a:t>Y</a:t>
            </a:r>
            <a:r>
              <a:rPr lang="en-US" altLang="en-US" dirty="0"/>
              <a:t> </a:t>
            </a:r>
            <a:r>
              <a:rPr lang="en-US" altLang="en-US" dirty="0" err="1"/>
              <a:t>eg</a:t>
            </a:r>
            <a:r>
              <a:rPr lang="en-US" altLang="en-US" dirty="0"/>
              <a:t>. </a:t>
            </a:r>
            <a:r>
              <a:rPr lang="en-US" altLang="en-US" i="1" dirty="0"/>
              <a:t>A</a:t>
            </a:r>
            <a:r>
              <a:rPr lang="en-US" altLang="en-US" dirty="0"/>
              <a:t> is a parent of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1828800" y="4953000"/>
            <a:ext cx="35814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Informally,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means </a:t>
            </a:r>
            <a:r>
              <a:rPr lang="en-US" altLang="en-US" i="1"/>
              <a:t>X</a:t>
            </a:r>
            <a:r>
              <a:rPr lang="en-US" altLang="en-US"/>
              <a:t> has a direct influence on </a:t>
            </a:r>
            <a:r>
              <a:rPr lang="en-US" altLang="en-US" i="1"/>
              <a:t>Y</a:t>
            </a:r>
          </a:p>
        </p:txBody>
      </p:sp>
      <p:sp>
        <p:nvSpPr>
          <p:cNvPr id="863252" name="Line 20"/>
          <p:cNvSpPr>
            <a:spLocks noChangeShapeType="1"/>
          </p:cNvSpPr>
          <p:nvPr/>
        </p:nvSpPr>
        <p:spPr bwMode="auto">
          <a:xfrm>
            <a:off x="5029200" y="2209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 flipH="1">
            <a:off x="6172200" y="28956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54" name="Line 22"/>
          <p:cNvSpPr>
            <a:spLocks noChangeShapeType="1"/>
          </p:cNvSpPr>
          <p:nvPr/>
        </p:nvSpPr>
        <p:spPr bwMode="auto">
          <a:xfrm flipV="1">
            <a:off x="3962400" y="39624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97510" y="1923680"/>
            <a:ext cx="5752060" cy="354687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A random variable is </a:t>
            </a:r>
            <a:r>
              <a:rPr lang="en-US" sz="1800" b="1" dirty="0"/>
              <a:t>some aspect of the world </a:t>
            </a:r>
            <a:r>
              <a:rPr lang="en-US" sz="1800" dirty="0"/>
              <a:t>about which we (may) have </a:t>
            </a:r>
            <a:r>
              <a:rPr lang="en-US" sz="1800" b="1" dirty="0">
                <a:solidFill>
                  <a:srgbClr val="FF0000"/>
                </a:solidFill>
              </a:rPr>
              <a:t>uncertainty</a:t>
            </a:r>
          </a:p>
          <a:p>
            <a:pPr lvl="8">
              <a:lnSpc>
                <a:spcPct val="90000"/>
              </a:lnSpc>
            </a:pPr>
            <a:endParaRPr lang="en-US" sz="900" dirty="0"/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L = Where is the ghost (Pacman project)?</a:t>
            </a:r>
          </a:p>
          <a:p>
            <a:pPr lvl="2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We denote random variables with </a:t>
            </a:r>
            <a:r>
              <a:rPr lang="en-US" sz="1800" b="1" dirty="0"/>
              <a:t>capital letters</a:t>
            </a:r>
          </a:p>
          <a:p>
            <a:pPr lvl="2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Random variables have </a:t>
            </a:r>
            <a:r>
              <a:rPr lang="en-US" sz="1800" b="1" dirty="0">
                <a:solidFill>
                  <a:srgbClr val="FF0000"/>
                </a:solidFill>
              </a:rPr>
              <a:t>domains</a:t>
            </a:r>
          </a:p>
          <a:p>
            <a:pPr lvl="8">
              <a:lnSpc>
                <a:spcPct val="90000"/>
              </a:lnSpc>
            </a:pPr>
            <a:endParaRPr lang="en-US" sz="900" dirty="0"/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R in {true, false}   (often write as {+r, </a:t>
            </a:r>
            <a:r>
              <a:rPr lang="en-US" sz="1500" dirty="0">
                <a:sym typeface="Symbol" pitchFamily="18" charset="2"/>
              </a:rPr>
              <a:t>-</a:t>
            </a:r>
            <a:r>
              <a:rPr lang="en-US" sz="15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D in [0, </a:t>
            </a:r>
            <a:r>
              <a:rPr lang="en-US" sz="1500" dirty="0">
                <a:sym typeface="Symbol" pitchFamily="18" charset="2"/>
              </a:rPr>
              <a:t>)</a:t>
            </a:r>
            <a:endParaRPr lang="en-US" sz="1500" dirty="0"/>
          </a:p>
          <a:p>
            <a:pPr lvl="1" eaLnBrk="1" hangingPunct="1">
              <a:lnSpc>
                <a:spcPct val="90000"/>
              </a:lnSpc>
            </a:pPr>
            <a:r>
              <a:rPr lang="en-US" sz="15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66" y="1856531"/>
            <a:ext cx="3070557" cy="30954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5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838200"/>
          </a:xfrm>
        </p:spPr>
        <p:txBody>
          <a:bodyPr/>
          <a:lstStyle/>
          <a:p>
            <a:r>
              <a:rPr lang="en-US" altLang="en-US" dirty="0"/>
              <a:t>A Bayesian Network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7317892" y="1773522"/>
            <a:ext cx="44666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Each node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has a conditional probability distribution P(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| Parents(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)) that quantifies the effect of the parents on the </a:t>
            </a:r>
            <a:r>
              <a:rPr lang="en-US" altLang="en-US" dirty="0" smtClean="0">
                <a:solidFill>
                  <a:srgbClr val="FF0000"/>
                </a:solidFill>
              </a:rPr>
              <a:t>node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44572"/>
              </p:ext>
            </p:extLst>
          </p:nvPr>
        </p:nvGraphicFramePr>
        <p:xfrm>
          <a:off x="5760675" y="1991811"/>
          <a:ext cx="1295400" cy="100584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02333"/>
              </p:ext>
            </p:extLst>
          </p:nvPr>
        </p:nvGraphicFramePr>
        <p:xfrm>
          <a:off x="9098280" y="3157204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8889"/>
              </p:ext>
            </p:extLst>
          </p:nvPr>
        </p:nvGraphicFramePr>
        <p:xfrm>
          <a:off x="228166" y="3673187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45841"/>
              </p:ext>
            </p:extLst>
          </p:nvPr>
        </p:nvGraphicFramePr>
        <p:xfrm>
          <a:off x="6857774" y="4980749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3277051" y="2917567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3277051" y="3831967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2743651" y="4670167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3886651" y="4670167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3543751" y="3450967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3010351" y="4287581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3732665" y="4287581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 flipH="1">
            <a:off x="3810450" y="3831967"/>
            <a:ext cx="2747684" cy="2289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3810449" y="2690941"/>
            <a:ext cx="393008" cy="4954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 flipV="1">
            <a:off x="4420050" y="5029200"/>
            <a:ext cx="754377" cy="64008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 flipV="1">
            <a:off x="2362877" y="5029200"/>
            <a:ext cx="380774" cy="46795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40</a:t>
            </a:fld>
            <a:endParaRPr lang="en-US"/>
          </a:p>
        </p:txBody>
      </p:sp>
      <p:sp>
        <p:nvSpPr>
          <p:cNvPr id="20" name="Text Box 202"/>
          <p:cNvSpPr txBox="1">
            <a:spLocks noChangeArrowheads="1"/>
          </p:cNvSpPr>
          <p:nvPr/>
        </p:nvSpPr>
        <p:spPr bwMode="auto">
          <a:xfrm>
            <a:off x="611187" y="1027359"/>
            <a:ext cx="527324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en-US" dirty="0" smtClean="0"/>
              <a:t>A </a:t>
            </a:r>
            <a:r>
              <a:rPr lang="en-US" altLang="en-US" dirty="0"/>
              <a:t>Directed Acyclic </a:t>
            </a:r>
            <a:r>
              <a:rPr lang="en-US" altLang="en-US" dirty="0" smtClean="0"/>
              <a:t>Graph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A node represents a variable</a:t>
            </a: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en-US" dirty="0" smtClean="0"/>
              <a:t>A conditional probability table for each node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2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24691"/>
              </p:ext>
            </p:extLst>
          </p:nvPr>
        </p:nvGraphicFramePr>
        <p:xfrm>
          <a:off x="6558134" y="3163540"/>
          <a:ext cx="2422044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886917649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b|A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P(-</a:t>
                      </a:r>
                      <a:r>
                        <a:rPr kumimoji="0" lang="en-US" altLang="en-US" sz="1600" b="1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b|A</a:t>
                      </a:r>
                      <a:r>
                        <a:rPr kumimoji="0" lang="en-US" altLang="en-US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52751"/>
              </p:ext>
            </p:extLst>
          </p:nvPr>
        </p:nvGraphicFramePr>
        <p:xfrm>
          <a:off x="4203457" y="2315332"/>
          <a:ext cx="13864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P(-a)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9916"/>
              </p:ext>
            </p:extLst>
          </p:nvPr>
        </p:nvGraphicFramePr>
        <p:xfrm>
          <a:off x="5174427" y="5316029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d|B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1075"/>
              </p:ext>
            </p:extLst>
          </p:nvPr>
        </p:nvGraphicFramePr>
        <p:xfrm>
          <a:off x="779863" y="5533072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c|B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83820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Examples of 3-way Bayesian Networks</a:t>
            </a:r>
          </a:p>
        </p:txBody>
      </p:sp>
      <p:grpSp>
        <p:nvGrpSpPr>
          <p:cNvPr id="195587" name="Group 3"/>
          <p:cNvGrpSpPr>
            <a:grpSpLocks/>
          </p:cNvGrpSpPr>
          <p:nvPr/>
        </p:nvGrpSpPr>
        <p:grpSpPr bwMode="auto">
          <a:xfrm>
            <a:off x="2857500" y="2981325"/>
            <a:ext cx="2901950" cy="501650"/>
            <a:chOff x="772" y="988"/>
            <a:chExt cx="1828" cy="316"/>
          </a:xfrm>
        </p:grpSpPr>
        <p:grpSp>
          <p:nvGrpSpPr>
            <p:cNvPr id="195588" name="Group 4"/>
            <p:cNvGrpSpPr>
              <a:grpSpLocks/>
            </p:cNvGrpSpPr>
            <p:nvPr/>
          </p:nvGrpSpPr>
          <p:grpSpPr bwMode="auto">
            <a:xfrm>
              <a:off x="772" y="1000"/>
              <a:ext cx="352" cy="304"/>
              <a:chOff x="772" y="1000"/>
              <a:chExt cx="352" cy="304"/>
            </a:xfrm>
          </p:grpSpPr>
          <p:sp>
            <p:nvSpPr>
              <p:cNvPr id="195589" name="Rectangle 5"/>
              <p:cNvSpPr>
                <a:spLocks noChangeArrowheads="1"/>
              </p:cNvSpPr>
              <p:nvPr/>
            </p:nvSpPr>
            <p:spPr bwMode="auto">
              <a:xfrm>
                <a:off x="855" y="1030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195590" name="Oval 6"/>
              <p:cNvSpPr>
                <a:spLocks noChangeArrowheads="1"/>
              </p:cNvSpPr>
              <p:nvPr/>
            </p:nvSpPr>
            <p:spPr bwMode="auto">
              <a:xfrm>
                <a:off x="772" y="10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591" name="Group 7"/>
            <p:cNvGrpSpPr>
              <a:grpSpLocks/>
            </p:cNvGrpSpPr>
            <p:nvPr/>
          </p:nvGrpSpPr>
          <p:grpSpPr bwMode="auto">
            <a:xfrm>
              <a:off x="2248" y="988"/>
              <a:ext cx="352" cy="304"/>
              <a:chOff x="2248" y="988"/>
              <a:chExt cx="352" cy="304"/>
            </a:xfrm>
          </p:grpSpPr>
          <p:sp>
            <p:nvSpPr>
              <p:cNvPr id="195592" name="Rectangle 8"/>
              <p:cNvSpPr>
                <a:spLocks noChangeArrowheads="1"/>
              </p:cNvSpPr>
              <p:nvPr/>
            </p:nvSpPr>
            <p:spPr bwMode="auto">
              <a:xfrm>
                <a:off x="2319" y="103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C</a:t>
                </a:r>
              </a:p>
            </p:txBody>
          </p:sp>
          <p:sp>
            <p:nvSpPr>
              <p:cNvPr id="195593" name="Oval 9"/>
              <p:cNvSpPr>
                <a:spLocks noChangeArrowheads="1"/>
              </p:cNvSpPr>
              <p:nvPr/>
            </p:nvSpPr>
            <p:spPr bwMode="auto">
              <a:xfrm>
                <a:off x="2248" y="98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594" name="Group 10"/>
            <p:cNvGrpSpPr>
              <a:grpSpLocks/>
            </p:cNvGrpSpPr>
            <p:nvPr/>
          </p:nvGrpSpPr>
          <p:grpSpPr bwMode="auto">
            <a:xfrm>
              <a:off x="1516" y="988"/>
              <a:ext cx="352" cy="304"/>
              <a:chOff x="1516" y="988"/>
              <a:chExt cx="352" cy="304"/>
            </a:xfrm>
          </p:grpSpPr>
          <p:sp>
            <p:nvSpPr>
              <p:cNvPr id="195595" name="Rectangle 11"/>
              <p:cNvSpPr>
                <a:spLocks noChangeArrowheads="1"/>
              </p:cNvSpPr>
              <p:nvPr/>
            </p:nvSpPr>
            <p:spPr bwMode="auto">
              <a:xfrm>
                <a:off x="1587" y="103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B</a:t>
                </a:r>
              </a:p>
            </p:txBody>
          </p:sp>
          <p:sp>
            <p:nvSpPr>
              <p:cNvPr id="195596" name="Oval 12"/>
              <p:cNvSpPr>
                <a:spLocks noChangeArrowheads="1"/>
              </p:cNvSpPr>
              <p:nvPr/>
            </p:nvSpPr>
            <p:spPr bwMode="auto">
              <a:xfrm>
                <a:off x="1516" y="98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6494463" y="3009900"/>
            <a:ext cx="250793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/>
              <a:t>Absolute Independence:</a:t>
            </a:r>
          </a:p>
          <a:p>
            <a:pPr eaLnBrk="0" hangingPunct="0"/>
            <a:r>
              <a:rPr lang="en-US" b="1" dirty="0"/>
              <a:t>p(A,B,C) = p(A) p(B) p(C)</a:t>
            </a:r>
          </a:p>
        </p:txBody>
      </p:sp>
      <p:graphicFrame>
        <p:nvGraphicFramePr>
          <p:cNvPr id="16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06350"/>
              </p:ext>
            </p:extLst>
          </p:nvPr>
        </p:nvGraphicFramePr>
        <p:xfrm>
          <a:off x="2180856" y="2261553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19873"/>
              </p:ext>
            </p:extLst>
          </p:nvPr>
        </p:nvGraphicFramePr>
        <p:xfrm>
          <a:off x="3804713" y="2261553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94021"/>
              </p:ext>
            </p:extLst>
          </p:nvPr>
        </p:nvGraphicFramePr>
        <p:xfrm>
          <a:off x="5316133" y="2261553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1"/>
          <p:cNvSpPr txBox="1">
            <a:spLocks/>
          </p:cNvSpPr>
          <p:nvPr/>
        </p:nvSpPr>
        <p:spPr>
          <a:xfrm>
            <a:off x="5614924" y="5395754"/>
            <a:ext cx="5864352" cy="9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 smtClean="0"/>
              <a:t>What do the 3 tables look like?</a:t>
            </a:r>
          </a:p>
          <a:p>
            <a:pPr lvl="1" eaLnBrk="0" hangingPunct="0"/>
            <a:r>
              <a:rPr lang="en-US" sz="2000" dirty="0" smtClean="0"/>
              <a:t>Assume all variables are binary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613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/>
              <a:t>Examples of 3-way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/>
                  <a:t>Independent </a:t>
                </a:r>
                <a:r>
                  <a:rPr lang="en-US" sz="2400" dirty="0" smtClean="0"/>
                  <a:t>Causes</a:t>
                </a:r>
                <a:endParaRPr lang="en-US" sz="2400" dirty="0"/>
              </a:p>
              <a:p>
                <a:pPr lvl="1" eaLnBrk="0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dirty="0"/>
                      <m:t>A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and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B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are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independent</m:t>
                    </m:r>
                  </m:oMath>
                </a14:m>
                <a:endParaRPr lang="en-US" sz="2100" dirty="0"/>
              </a:p>
              <a:p>
                <a:pPr lvl="1" eaLnBrk="0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100" dirty="0"/>
                      <m:t>A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and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B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b="1" dirty="0"/>
                      <m:t>become</m:t>
                    </m:r>
                    <m:r>
                      <m:rPr>
                        <m:nor/>
                      </m:rPr>
                      <a:rPr lang="en-US" sz="2100" b="1" dirty="0"/>
                      <m:t> </m:t>
                    </m:r>
                    <m:r>
                      <m:rPr>
                        <m:nor/>
                      </m:rPr>
                      <a:rPr lang="en-US" sz="2100" b="1" dirty="0"/>
                      <m:t>dependent</m:t>
                    </m:r>
                    <m:r>
                      <m:rPr>
                        <m:nor/>
                      </m:rPr>
                      <a:rPr lang="en-US" sz="2100" b="1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once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C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is</m:t>
                    </m:r>
                    <m:r>
                      <m:rPr>
                        <m:nor/>
                      </m:rPr>
                      <a:rPr lang="en-US" sz="2100" dirty="0"/>
                      <m:t> </m:t>
                    </m:r>
                    <m:r>
                      <m:rPr>
                        <m:nor/>
                      </m:rPr>
                      <a:rPr lang="en-US" sz="2100" dirty="0"/>
                      <m:t>known</m:t>
                    </m:r>
                  </m:oMath>
                </a14:m>
                <a:endParaRPr lang="en-US" sz="2100" dirty="0" smtClean="0"/>
              </a:p>
              <a:p>
                <a:pPr lvl="1" eaLnBrk="0" hangingPunct="0"/>
                <a:r>
                  <a:rPr lang="en-US" sz="2000" dirty="0"/>
                  <a:t>e.g., A is </a:t>
                </a:r>
                <a:r>
                  <a:rPr lang="en-US" sz="2000" dirty="0" smtClean="0"/>
                  <a:t>“exposure to toxins”, B is “exposure to radiation” </a:t>
                </a:r>
                <a:endParaRPr lang="en-US" sz="2000" dirty="0"/>
              </a:p>
              <a:p>
                <a:pPr lvl="1" eaLnBrk="0" hangingPunct="0"/>
                <a:r>
                  <a:rPr lang="en-US" sz="2000" dirty="0" smtClean="0"/>
                  <a:t>C is “cancer”</a:t>
                </a:r>
                <a:endParaRPr lang="en-US" sz="2000" dirty="0"/>
              </a:p>
              <a:p>
                <a:pPr lvl="1" eaLnBrk="0" hangingPunct="0">
                  <a:lnSpc>
                    <a:spcPct val="150000"/>
                  </a:lnSpc>
                </a:pPr>
                <a:endParaRPr lang="en-US" sz="2100" dirty="0"/>
              </a:p>
              <a:p>
                <a:pPr marL="0" indent="0" eaLnBrk="0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𝑝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𝐵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>
                        <a:rPr lang="en-US" sz="2400" i="1" dirty="0">
                          <a:latin typeface="Cambria Math"/>
                        </a:rPr>
                        <m:t>𝑝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𝑝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𝐵</m:t>
                      </m:r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𝑝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latin typeface="Cambria Math"/>
                        </a:rPr>
                        <m:t>|</m:t>
                      </m:r>
                      <m:r>
                        <a:rPr lang="en-US" sz="2400" i="1" dirty="0">
                          <a:latin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𝐵</m:t>
                      </m:r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 eaLnBrk="0" hangingPunc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683" name="Group 3"/>
          <p:cNvGrpSpPr>
            <a:grpSpLocks/>
          </p:cNvGrpSpPr>
          <p:nvPr/>
        </p:nvGrpSpPr>
        <p:grpSpPr bwMode="auto">
          <a:xfrm>
            <a:off x="7848600" y="2896394"/>
            <a:ext cx="2482850" cy="1225550"/>
            <a:chOff x="912" y="1728"/>
            <a:chExt cx="1564" cy="772"/>
          </a:xfrm>
        </p:grpSpPr>
        <p:sp>
          <p:nvSpPr>
            <p:cNvPr id="199684" name="Line 4"/>
            <p:cNvSpPr>
              <a:spLocks noChangeShapeType="1"/>
            </p:cNvSpPr>
            <p:nvPr/>
          </p:nvSpPr>
          <p:spPr bwMode="auto">
            <a:xfrm>
              <a:off x="1188" y="2016"/>
              <a:ext cx="328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85" name="Line 5"/>
            <p:cNvSpPr>
              <a:spLocks noChangeShapeType="1"/>
            </p:cNvSpPr>
            <p:nvPr/>
          </p:nvSpPr>
          <p:spPr bwMode="auto">
            <a:xfrm flipH="1">
              <a:off x="1824" y="1968"/>
              <a:ext cx="336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686" name="Group 6"/>
            <p:cNvGrpSpPr>
              <a:grpSpLocks/>
            </p:cNvGrpSpPr>
            <p:nvPr/>
          </p:nvGrpSpPr>
          <p:grpSpPr bwMode="auto">
            <a:xfrm>
              <a:off x="912" y="1728"/>
              <a:ext cx="352" cy="304"/>
              <a:chOff x="904" y="1708"/>
              <a:chExt cx="352" cy="304"/>
            </a:xfrm>
          </p:grpSpPr>
          <p:sp>
            <p:nvSpPr>
              <p:cNvPr id="199687" name="Rectangle 7"/>
              <p:cNvSpPr>
                <a:spLocks noChangeArrowheads="1"/>
              </p:cNvSpPr>
              <p:nvPr/>
            </p:nvSpPr>
            <p:spPr bwMode="auto">
              <a:xfrm>
                <a:off x="987" y="1738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199688" name="Oval 8"/>
              <p:cNvSpPr>
                <a:spLocks noChangeArrowheads="1"/>
              </p:cNvSpPr>
              <p:nvPr/>
            </p:nvSpPr>
            <p:spPr bwMode="auto">
              <a:xfrm>
                <a:off x="904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9689" name="Group 9"/>
            <p:cNvGrpSpPr>
              <a:grpSpLocks/>
            </p:cNvGrpSpPr>
            <p:nvPr/>
          </p:nvGrpSpPr>
          <p:grpSpPr bwMode="auto">
            <a:xfrm>
              <a:off x="2124" y="1728"/>
              <a:ext cx="352" cy="304"/>
              <a:chOff x="2116" y="1708"/>
              <a:chExt cx="352" cy="304"/>
            </a:xfrm>
          </p:grpSpPr>
          <p:sp>
            <p:nvSpPr>
              <p:cNvPr id="199690" name="Rectangle 10"/>
              <p:cNvSpPr>
                <a:spLocks noChangeArrowheads="1"/>
              </p:cNvSpPr>
              <p:nvPr/>
            </p:nvSpPr>
            <p:spPr bwMode="auto">
              <a:xfrm>
                <a:off x="2187" y="175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B</a:t>
                </a:r>
              </a:p>
            </p:txBody>
          </p:sp>
          <p:sp>
            <p:nvSpPr>
              <p:cNvPr id="199691" name="Oval 11"/>
              <p:cNvSpPr>
                <a:spLocks noChangeArrowheads="1"/>
              </p:cNvSpPr>
              <p:nvPr/>
            </p:nvSpPr>
            <p:spPr bwMode="auto">
              <a:xfrm>
                <a:off x="2116" y="170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9692" name="Group 12"/>
            <p:cNvGrpSpPr>
              <a:grpSpLocks/>
            </p:cNvGrpSpPr>
            <p:nvPr/>
          </p:nvGrpSpPr>
          <p:grpSpPr bwMode="auto">
            <a:xfrm>
              <a:off x="1500" y="2196"/>
              <a:ext cx="352" cy="304"/>
              <a:chOff x="1492" y="2176"/>
              <a:chExt cx="352" cy="304"/>
            </a:xfrm>
          </p:grpSpPr>
          <p:sp>
            <p:nvSpPr>
              <p:cNvPr id="199693" name="Rectangle 13"/>
              <p:cNvSpPr>
                <a:spLocks noChangeArrowheads="1"/>
              </p:cNvSpPr>
              <p:nvPr/>
            </p:nvSpPr>
            <p:spPr bwMode="auto">
              <a:xfrm>
                <a:off x="1563" y="2218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C</a:t>
                </a:r>
              </a:p>
            </p:txBody>
          </p:sp>
          <p:sp>
            <p:nvSpPr>
              <p:cNvPr id="199694" name="Oval 14"/>
              <p:cNvSpPr>
                <a:spLocks noChangeArrowheads="1"/>
              </p:cNvSpPr>
              <p:nvPr/>
            </p:nvSpPr>
            <p:spPr bwMode="auto">
              <a:xfrm>
                <a:off x="1492" y="2176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5614924" y="5395754"/>
            <a:ext cx="5864352" cy="9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 smtClean="0"/>
              <a:t>What do the 3 tables look like?</a:t>
            </a:r>
          </a:p>
          <a:p>
            <a:pPr lvl="1" eaLnBrk="0" hangingPunct="0"/>
            <a:r>
              <a:rPr lang="en-US" sz="2000" dirty="0" smtClean="0"/>
              <a:t>Assume all variables are binary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22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1239"/>
              </p:ext>
            </p:extLst>
          </p:nvPr>
        </p:nvGraphicFramePr>
        <p:xfrm>
          <a:off x="9563100" y="3613468"/>
          <a:ext cx="2559113" cy="1645920"/>
        </p:xfrm>
        <a:graphic>
          <a:graphicData uri="http://schemas.openxmlformats.org/drawingml/2006/table">
            <a:tbl>
              <a:tblPr firstRow="1"/>
              <a:tblGrid>
                <a:gridCol w="818916">
                  <a:extLst>
                    <a:ext uri="{9D8B030D-6E8A-4147-A177-3AD203B41FA5}">
                      <a16:colId xmlns:a16="http://schemas.microsoft.com/office/drawing/2014/main" val="3936492535"/>
                    </a:ext>
                  </a:extLst>
                </a:gridCol>
                <a:gridCol w="81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c|A,B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 (+b)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9293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 (-a)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28728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100427"/>
                  </a:ext>
                </a:extLst>
              </a:tr>
            </a:tbl>
          </a:graphicData>
        </a:graphic>
      </p:graphicFrame>
      <p:graphicFrame>
        <p:nvGraphicFramePr>
          <p:cNvPr id="1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2971"/>
              </p:ext>
            </p:extLst>
          </p:nvPr>
        </p:nvGraphicFramePr>
        <p:xfrm>
          <a:off x="8193625" y="2204879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2489"/>
              </p:ext>
            </p:extLst>
          </p:nvPr>
        </p:nvGraphicFramePr>
        <p:xfrm>
          <a:off x="10331450" y="2316798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21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Examples of 3-way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0" hangingPunct="0"/>
                <a:r>
                  <a:rPr lang="en-US" dirty="0"/>
                  <a:t>Conditionally independent </a:t>
                </a:r>
                <a:r>
                  <a:rPr lang="en-US" dirty="0" smtClean="0"/>
                  <a:t>effects</a:t>
                </a:r>
                <a:endParaRPr lang="en-US" dirty="0"/>
              </a:p>
              <a:p>
                <a:pPr eaLnBrk="0" hangingPunct="0"/>
                <a:r>
                  <a:rPr lang="en-US" dirty="0" smtClean="0"/>
                  <a:t>B </a:t>
                </a:r>
                <a:r>
                  <a:rPr lang="en-US" dirty="0"/>
                  <a:t>and C are </a:t>
                </a:r>
                <a:r>
                  <a:rPr lang="en-US" i="1" dirty="0" smtClean="0"/>
                  <a:t>not</a:t>
                </a:r>
                <a:r>
                  <a:rPr lang="en-US" dirty="0" smtClean="0"/>
                  <a:t> independent</a:t>
                </a:r>
              </a:p>
              <a:p>
                <a:pPr eaLnBrk="0" hangingPunct="0"/>
                <a:r>
                  <a:rPr lang="en-US" dirty="0" smtClean="0"/>
                  <a:t>But B </a:t>
                </a:r>
                <a:r>
                  <a:rPr lang="en-US" dirty="0"/>
                  <a:t>and C </a:t>
                </a:r>
                <a:r>
                  <a:rPr lang="en-US" b="1" dirty="0" smtClean="0"/>
                  <a:t>become conditionally </a:t>
                </a:r>
                <a:r>
                  <a:rPr lang="en-US" b="1" dirty="0"/>
                  <a:t>independent </a:t>
                </a:r>
                <a:r>
                  <a:rPr lang="en-US" dirty="0"/>
                  <a:t>given A</a:t>
                </a:r>
              </a:p>
              <a:p>
                <a:pPr lvl="1" eaLnBrk="0" hangingPunct="0"/>
                <a:r>
                  <a:rPr lang="en-US" dirty="0" smtClean="0"/>
                  <a:t>e.g</a:t>
                </a:r>
                <a:r>
                  <a:rPr lang="en-US" dirty="0"/>
                  <a:t>., A is a disease, and </a:t>
                </a:r>
                <a:endParaRPr lang="en-US" dirty="0" smtClean="0"/>
              </a:p>
              <a:p>
                <a:pPr lvl="1" eaLnBrk="0" hangingPunct="0"/>
                <a:r>
                  <a:rPr lang="en-US" dirty="0" smtClean="0"/>
                  <a:t>B </a:t>
                </a:r>
                <a:r>
                  <a:rPr lang="en-US" dirty="0"/>
                  <a:t>and C </a:t>
                </a:r>
                <a:r>
                  <a:rPr lang="en-US" dirty="0" smtClean="0"/>
                  <a:t>are </a:t>
                </a:r>
                <a:r>
                  <a:rPr lang="en-US" dirty="0"/>
                  <a:t>conditionally </a:t>
                </a:r>
                <a:r>
                  <a:rPr lang="en-US" dirty="0" smtClean="0"/>
                  <a:t>independent symptoms </a:t>
                </a:r>
                <a:r>
                  <a:rPr lang="en-US" dirty="0"/>
                  <a:t>given A</a:t>
                </a:r>
              </a:p>
              <a:p>
                <a:pPr marL="285750" indent="-285750" eaLnBrk="0" hangingPunct="0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) =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 eaLnBrk="0" hangingPunct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9199563" y="2611568"/>
            <a:ext cx="2616200" cy="1473200"/>
            <a:chOff x="720" y="2784"/>
            <a:chExt cx="1648" cy="928"/>
          </a:xfrm>
        </p:grpSpPr>
        <p:sp>
          <p:nvSpPr>
            <p:cNvPr id="197636" name="Line 4"/>
            <p:cNvSpPr>
              <a:spLocks noChangeShapeType="1"/>
            </p:cNvSpPr>
            <p:nvPr/>
          </p:nvSpPr>
          <p:spPr bwMode="auto">
            <a:xfrm flipH="1">
              <a:off x="1008" y="3045"/>
              <a:ext cx="40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1344" y="2784"/>
              <a:ext cx="352" cy="304"/>
              <a:chOff x="892" y="2800"/>
              <a:chExt cx="352" cy="304"/>
            </a:xfrm>
          </p:grpSpPr>
          <p:sp>
            <p:nvSpPr>
              <p:cNvPr id="197638" name="Rectangle 6"/>
              <p:cNvSpPr>
                <a:spLocks noChangeArrowheads="1"/>
              </p:cNvSpPr>
              <p:nvPr/>
            </p:nvSpPr>
            <p:spPr bwMode="auto">
              <a:xfrm>
                <a:off x="975" y="2830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A</a:t>
                </a:r>
              </a:p>
            </p:txBody>
          </p:sp>
          <p:sp>
            <p:nvSpPr>
              <p:cNvPr id="197639" name="Oval 7"/>
              <p:cNvSpPr>
                <a:spLocks noChangeArrowheads="1"/>
              </p:cNvSpPr>
              <p:nvPr/>
            </p:nvSpPr>
            <p:spPr bwMode="auto">
              <a:xfrm>
                <a:off x="892" y="28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40" name="Group 8"/>
            <p:cNvGrpSpPr>
              <a:grpSpLocks/>
            </p:cNvGrpSpPr>
            <p:nvPr/>
          </p:nvGrpSpPr>
          <p:grpSpPr bwMode="auto">
            <a:xfrm>
              <a:off x="2016" y="3408"/>
              <a:ext cx="352" cy="304"/>
              <a:chOff x="2104" y="2800"/>
              <a:chExt cx="352" cy="304"/>
            </a:xfrm>
          </p:grpSpPr>
          <p:sp>
            <p:nvSpPr>
              <p:cNvPr id="197641" name="Rectangle 9"/>
              <p:cNvSpPr>
                <a:spLocks noChangeArrowheads="1"/>
              </p:cNvSpPr>
              <p:nvPr/>
            </p:nvSpPr>
            <p:spPr bwMode="auto">
              <a:xfrm>
                <a:off x="2175" y="284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/>
                  <a:t>C</a:t>
                </a:r>
              </a:p>
            </p:txBody>
          </p:sp>
          <p:sp>
            <p:nvSpPr>
              <p:cNvPr id="197642" name="Oval 10"/>
              <p:cNvSpPr>
                <a:spLocks noChangeArrowheads="1"/>
              </p:cNvSpPr>
              <p:nvPr/>
            </p:nvSpPr>
            <p:spPr bwMode="auto">
              <a:xfrm>
                <a:off x="2104" y="2800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643" name="Group 11"/>
            <p:cNvGrpSpPr>
              <a:grpSpLocks/>
            </p:cNvGrpSpPr>
            <p:nvPr/>
          </p:nvGrpSpPr>
          <p:grpSpPr bwMode="auto">
            <a:xfrm>
              <a:off x="720" y="3408"/>
              <a:ext cx="352" cy="304"/>
              <a:chOff x="1480" y="3268"/>
              <a:chExt cx="352" cy="304"/>
            </a:xfrm>
          </p:grpSpPr>
          <p:sp>
            <p:nvSpPr>
              <p:cNvPr id="197644" name="Rectangle 12"/>
              <p:cNvSpPr>
                <a:spLocks noChangeArrowheads="1"/>
              </p:cNvSpPr>
              <p:nvPr/>
            </p:nvSpPr>
            <p:spPr bwMode="auto">
              <a:xfrm>
                <a:off x="1551" y="331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/>
                  <a:t>B</a:t>
                </a:r>
              </a:p>
            </p:txBody>
          </p:sp>
          <p:sp>
            <p:nvSpPr>
              <p:cNvPr id="197645" name="Oval 13"/>
              <p:cNvSpPr>
                <a:spLocks noChangeArrowheads="1"/>
              </p:cNvSpPr>
              <p:nvPr/>
            </p:nvSpPr>
            <p:spPr bwMode="auto">
              <a:xfrm>
                <a:off x="1480" y="3268"/>
                <a:ext cx="352" cy="30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1680" y="3024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7819740" y="5483067"/>
            <a:ext cx="4481576" cy="9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 smtClean="0"/>
              <a:t>What do the 3 tables look like?</a:t>
            </a:r>
          </a:p>
          <a:p>
            <a:pPr lvl="1" eaLnBrk="0" hangingPunct="0"/>
            <a:r>
              <a:rPr lang="en-US" sz="2000" dirty="0" smtClean="0"/>
              <a:t>Assume all variables are binary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31299"/>
              </p:ext>
            </p:extLst>
          </p:nvPr>
        </p:nvGraphicFramePr>
        <p:xfrm>
          <a:off x="10136457" y="1883317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73151"/>
              </p:ext>
            </p:extLst>
          </p:nvPr>
        </p:nvGraphicFramePr>
        <p:xfrm>
          <a:off x="8647346" y="4104006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b|A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50288"/>
              </p:ext>
            </p:extLst>
          </p:nvPr>
        </p:nvGraphicFramePr>
        <p:xfrm>
          <a:off x="10560572" y="4117059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c|A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91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1143000"/>
          </a:xfrm>
        </p:spPr>
        <p:txBody>
          <a:bodyPr/>
          <a:lstStyle/>
          <a:p>
            <a:r>
              <a:rPr lang="en-US" dirty="0"/>
              <a:t>Examples of 3-way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18903" y="1143001"/>
                <a:ext cx="6582047" cy="383830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</a:t>
                </a:r>
                <a:r>
                  <a:rPr lang="en-US" dirty="0"/>
                  <a:t>: </a:t>
                </a:r>
                <a:r>
                  <a:rPr lang="en-US" i="1" dirty="0"/>
                  <a:t>causal chain</a:t>
                </a:r>
              </a:p>
              <a:p>
                <a:r>
                  <a:rPr lang="en-US" dirty="0" smtClean="0"/>
                  <a:t>Are </a:t>
                </a: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dirty="0" smtClean="0"/>
                  <a:t>C </a:t>
                </a:r>
                <a:r>
                  <a:rPr lang="en-US" dirty="0"/>
                  <a:t>independent?</a:t>
                </a:r>
              </a:p>
              <a:p>
                <a:r>
                  <a:rPr lang="en-US" dirty="0"/>
                  <a:t>Is </a:t>
                </a:r>
                <a:r>
                  <a:rPr lang="en-US" dirty="0" smtClean="0"/>
                  <a:t>C </a:t>
                </a:r>
                <a:r>
                  <a:rPr lang="en-US" dirty="0"/>
                  <a:t>independent of </a:t>
                </a:r>
                <a:r>
                  <a:rPr lang="en-US" dirty="0" smtClean="0"/>
                  <a:t>A </a:t>
                </a:r>
                <a:r>
                  <a:rPr lang="en-US" dirty="0"/>
                  <a:t>given </a:t>
                </a:r>
                <a:r>
                  <a:rPr lang="en-US" dirty="0" smtClean="0"/>
                  <a:t>B?</a:t>
                </a:r>
              </a:p>
              <a:p>
                <a:r>
                  <a:rPr lang="en-US" dirty="0" smtClean="0"/>
                  <a:t>E.g.,</a:t>
                </a:r>
              </a:p>
              <a:p>
                <a:pPr lvl="1"/>
                <a:r>
                  <a:rPr lang="en-US" dirty="0" smtClean="0"/>
                  <a:t>A: Low pressure</a:t>
                </a:r>
              </a:p>
              <a:p>
                <a:pPr lvl="1"/>
                <a:r>
                  <a:rPr lang="en-US" dirty="0" smtClean="0"/>
                  <a:t>B: Rain</a:t>
                </a:r>
              </a:p>
              <a:p>
                <a:pPr lvl="1"/>
                <a:r>
                  <a:rPr lang="en-US" dirty="0" smtClean="0"/>
                  <a:t>C: Traffic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) =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8903" y="1143001"/>
                <a:ext cx="6582047" cy="3838302"/>
              </a:xfrm>
              <a:blipFill>
                <a:blip r:embed="rId3"/>
                <a:stretch>
                  <a:fillRect l="-166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388916" y="1561375"/>
            <a:ext cx="0" cy="496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0121900" y="1078776"/>
            <a:ext cx="558800" cy="48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0181307" y="3079072"/>
            <a:ext cx="558800" cy="48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0137775" y="2057990"/>
            <a:ext cx="527050" cy="48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0388916" y="2523683"/>
            <a:ext cx="0" cy="555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7819740" y="5483067"/>
            <a:ext cx="4481576" cy="9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dirty="0" smtClean="0"/>
              <a:t>What do the 3 tables look like?</a:t>
            </a:r>
          </a:p>
          <a:p>
            <a:pPr lvl="1" eaLnBrk="0" hangingPunct="0"/>
            <a:r>
              <a:rPr lang="en-US" sz="2000" dirty="0" smtClean="0"/>
              <a:t>Assume all variables are binary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8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62550"/>
              </p:ext>
            </p:extLst>
          </p:nvPr>
        </p:nvGraphicFramePr>
        <p:xfrm>
          <a:off x="9339800" y="1078776"/>
          <a:ext cx="693200" cy="670560"/>
        </p:xfrm>
        <a:graphic>
          <a:graphicData uri="http://schemas.openxmlformats.org/drawingml/2006/table">
            <a:tbl>
              <a:tblPr firstRow="1"/>
              <a:tblGrid>
                <a:gridCol w="6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42344"/>
              </p:ext>
            </p:extLst>
          </p:nvPr>
        </p:nvGraphicFramePr>
        <p:xfrm>
          <a:off x="8540434" y="2004025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b|A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53007"/>
              </p:ext>
            </p:extLst>
          </p:nvPr>
        </p:nvGraphicFramePr>
        <p:xfrm>
          <a:off x="10074395" y="3616202"/>
          <a:ext cx="1533961" cy="1005840"/>
        </p:xfrm>
        <a:graphic>
          <a:graphicData uri="http://schemas.openxmlformats.org/drawingml/2006/table">
            <a:tbl>
              <a:tblPr firstRow="1"/>
              <a:tblGrid>
                <a:gridCol w="64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c|B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The product rule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 smtClean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1800" dirty="0" smtClean="0"/>
                  <a:t>More </a:t>
                </a:r>
                <a:r>
                  <a:rPr lang="en-US" sz="1800" dirty="0"/>
                  <a:t>generally, can always write </a:t>
                </a:r>
                <a:r>
                  <a:rPr lang="en-US" sz="1800" b="1" dirty="0"/>
                  <a:t>any</a:t>
                </a:r>
                <a:r>
                  <a:rPr lang="en-US" sz="1800" dirty="0"/>
                  <a:t> joint distribution as an incremental product of conditional </a:t>
                </a:r>
                <a:r>
                  <a:rPr lang="en-US" sz="1800" dirty="0" smtClean="0"/>
                  <a:t>distributions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82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BA3FB9-8DA3-44D6-A8FB-7A77EAFB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5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2007-D3AA-4904-81D7-990B85E23F3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" name="Oval 2"/>
          <p:cNvSpPr/>
          <p:nvPr/>
        </p:nvSpPr>
        <p:spPr>
          <a:xfrm>
            <a:off x="1699708" y="1828800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87270" y="1828800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487270" y="2977903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Smoking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1699708" y="2977903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Exposure to Toxics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593489" y="4127006"/>
            <a:ext cx="1097280" cy="645459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487270" y="5276109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 tumor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99708" y="5276109"/>
            <a:ext cx="1097280" cy="645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Serum Calcium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3" idx="4"/>
            <a:endCxn id="8" idx="0"/>
          </p:cNvCxnSpPr>
          <p:nvPr/>
        </p:nvCxnSpPr>
        <p:spPr>
          <a:xfrm>
            <a:off x="2248348" y="2474259"/>
            <a:ext cx="0" cy="5036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7" idx="0"/>
          </p:cNvCxnSpPr>
          <p:nvPr/>
        </p:nvCxnSpPr>
        <p:spPr>
          <a:xfrm>
            <a:off x="4035910" y="2474259"/>
            <a:ext cx="0" cy="5036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7"/>
          </p:cNvCxnSpPr>
          <p:nvPr/>
        </p:nvCxnSpPr>
        <p:spPr>
          <a:xfrm flipH="1">
            <a:off x="3530076" y="3623362"/>
            <a:ext cx="505834" cy="59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1"/>
          </p:cNvCxnSpPr>
          <p:nvPr/>
        </p:nvCxnSpPr>
        <p:spPr>
          <a:xfrm>
            <a:off x="2248348" y="3623362"/>
            <a:ext cx="505834" cy="59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0"/>
          </p:cNvCxnSpPr>
          <p:nvPr/>
        </p:nvCxnSpPr>
        <p:spPr>
          <a:xfrm>
            <a:off x="3530076" y="4677940"/>
            <a:ext cx="505834" cy="59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0"/>
          </p:cNvCxnSpPr>
          <p:nvPr/>
        </p:nvCxnSpPr>
        <p:spPr>
          <a:xfrm flipH="1">
            <a:off x="2248348" y="4677940"/>
            <a:ext cx="505834" cy="5981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5"/>
            <a:endCxn id="7" idx="1"/>
          </p:cNvCxnSpPr>
          <p:nvPr/>
        </p:nvCxnSpPr>
        <p:spPr>
          <a:xfrm>
            <a:off x="2636295" y="2379734"/>
            <a:ext cx="1011668" cy="6926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45" name="TextBox 138244"/>
          <p:cNvSpPr txBox="1"/>
          <p:nvPr/>
        </p:nvSpPr>
        <p:spPr>
          <a:xfrm>
            <a:off x="7247965" y="1618981"/>
            <a:ext cx="470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variable (node) is conditionally independent of its non-descendants given its parents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798377" y="2792800"/>
            <a:ext cx="395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Cancer</a:t>
            </a:r>
            <a:r>
              <a:rPr lang="en-US" sz="2000" dirty="0" smtClean="0"/>
              <a:t> is independent of </a:t>
            </a:r>
            <a:r>
              <a:rPr lang="en-US" sz="2000" i="1" dirty="0" smtClean="0"/>
              <a:t>Age</a:t>
            </a:r>
            <a:r>
              <a:rPr lang="en-US" sz="2000" dirty="0" smtClean="0"/>
              <a:t> and </a:t>
            </a:r>
            <a:r>
              <a:rPr lang="en-US" sz="2000" i="1" dirty="0" smtClean="0"/>
              <a:t>Gender</a:t>
            </a:r>
            <a:r>
              <a:rPr lang="en-US" sz="2000" dirty="0" smtClean="0"/>
              <a:t> given </a:t>
            </a:r>
            <a:r>
              <a:rPr lang="en-US" sz="2000" i="1" dirty="0" smtClean="0"/>
              <a:t>Exposure to Toxics </a:t>
            </a:r>
            <a:r>
              <a:rPr lang="en-US" sz="2000" dirty="0" smtClean="0"/>
              <a:t>and </a:t>
            </a:r>
            <a:r>
              <a:rPr lang="en-US" sz="2000" i="1" dirty="0" smtClean="0"/>
              <a:t>Smoking</a:t>
            </a:r>
            <a:endParaRPr lang="en-US" sz="2000" i="1" dirty="0"/>
          </a:p>
        </p:txBody>
      </p:sp>
      <p:sp>
        <p:nvSpPr>
          <p:cNvPr id="138246" name="Right Brace 138245"/>
          <p:cNvSpPr/>
          <p:nvPr/>
        </p:nvSpPr>
        <p:spPr>
          <a:xfrm>
            <a:off x="4719918" y="1828800"/>
            <a:ext cx="53788" cy="7395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Brace 39"/>
          <p:cNvSpPr/>
          <p:nvPr/>
        </p:nvSpPr>
        <p:spPr>
          <a:xfrm>
            <a:off x="4746812" y="2883774"/>
            <a:ext cx="53788" cy="7395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4762499" y="5181980"/>
            <a:ext cx="53788" cy="73958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47" name="TextBox 138246"/>
          <p:cNvSpPr txBox="1"/>
          <p:nvPr/>
        </p:nvSpPr>
        <p:spPr>
          <a:xfrm>
            <a:off x="4800600" y="2004886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Non-descendants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30372" y="3039491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52113" y="5367108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escendants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47965" y="4066743"/>
            <a:ext cx="4177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 is conditionally independent of Q if 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Q </a:t>
            </a:r>
            <a:r>
              <a:rPr lang="en-US" sz="2000" dirty="0"/>
              <a:t>is a non-descendant of </a:t>
            </a:r>
            <a:r>
              <a:rPr lang="en-US" sz="2000" dirty="0" smtClean="0"/>
              <a:t>P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given </a:t>
            </a:r>
            <a:r>
              <a:rPr lang="en-US" sz="2000" i="1" dirty="0"/>
              <a:t>all</a:t>
            </a:r>
            <a:r>
              <a:rPr lang="en-US" sz="2000" dirty="0"/>
              <a:t> parents(P)</a:t>
            </a:r>
          </a:p>
        </p:txBody>
      </p:sp>
    </p:spTree>
    <p:extLst>
      <p:ext uri="{BB962C8B-B14F-4D97-AF65-F5344CB8AC3E}">
        <p14:creationId xmlns:p14="http://schemas.microsoft.com/office/powerpoint/2010/main" val="965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Independence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node 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is conditionally independent of its non-descendants (</a:t>
            </a:r>
            <a:r>
              <a:rPr lang="en-US" altLang="en-US" sz="2400" i="1" dirty="0"/>
              <a:t>Z</a:t>
            </a:r>
            <a:r>
              <a:rPr lang="en-US" altLang="en-US" sz="2400" i="1" baseline="-25000" dirty="0"/>
              <a:t>1j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Z</a:t>
            </a:r>
            <a:r>
              <a:rPr lang="en-US" altLang="en-US" sz="2400" i="1" baseline="-25000" dirty="0" err="1"/>
              <a:t>nj</a:t>
            </a:r>
            <a:r>
              <a:rPr lang="en-US" altLang="en-US" sz="2400" dirty="0"/>
              <a:t>), given its parents (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U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).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D39CB5-DAE3-4161-933C-65BF3E909A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15365" name="Picture 4" descr="The node (X) is conditionally independent of its non-descendants (Z1j, Znj), given its parents (U1, and Um).&#10;" title="A node, parents and conditional indepen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1"/>
            <a:ext cx="44958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5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D292-E48C-40CB-A1BF-4D8C62FFDA4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93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86933" y="1447799"/>
                <a:ext cx="8695267" cy="3550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 smtClean="0"/>
                  <a:t>Assuming conditional independence due </a:t>
                </a:r>
                <a:r>
                  <a:rPr lang="en-US" altLang="en-US" dirty="0"/>
                  <a:t>to </a:t>
                </a:r>
                <a:r>
                  <a:rPr lang="en-US" altLang="en-US" dirty="0" smtClean="0"/>
                  <a:t>parents,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the </a:t>
                </a:r>
                <a:r>
                  <a:rPr lang="en-US" altLang="en-US" dirty="0"/>
                  <a:t>joint probability distribution over all the variables 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…, </a:t>
                </a:r>
                <a:r>
                  <a:rPr lang="en-US" altLang="en-US" dirty="0" err="1"/>
                  <a:t>X</a:t>
                </a:r>
                <a:r>
                  <a:rPr lang="en-US" altLang="en-US" baseline="-25000" dirty="0" err="1"/>
                  <a:t>n</a:t>
                </a:r>
                <a:r>
                  <a:rPr lang="en-US" altLang="en-US" dirty="0"/>
                  <a:t> in the Bayesian </a:t>
                </a:r>
                <a:r>
                  <a:rPr lang="en-US" altLang="en-US" dirty="0" smtClean="0"/>
                  <a:t>network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8693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86933" y="1447799"/>
                <a:ext cx="8695267" cy="3550921"/>
              </a:xfrm>
              <a:blipFill>
                <a:blip r:embed="rId2"/>
                <a:stretch>
                  <a:fillRect l="-1402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23481" y="4517573"/>
                <a:ext cx="7222170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Compare to the general case: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81" y="4517573"/>
                <a:ext cx="7222170" cy="1469890"/>
              </a:xfrm>
              <a:prstGeom prst="rect">
                <a:avLst/>
              </a:prstGeom>
              <a:blipFill>
                <a:blip r:embed="rId3"/>
                <a:stretch>
                  <a:fillRect l="-1350" t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1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49F86-B58B-4AAB-B329-2FA68B68EB7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Using a Bayesian Network Example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668" y="1447800"/>
            <a:ext cx="9745532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Using the network in the </a:t>
            </a:r>
            <a:r>
              <a:rPr lang="en-US" altLang="en-US" sz="2400" dirty="0" smtClean="0"/>
              <a:t>example (Slide 21), </a:t>
            </a:r>
            <a:r>
              <a:rPr lang="en-US" altLang="en-US" sz="2400" dirty="0"/>
              <a:t>suppose you want to calculate:</a:t>
            </a:r>
          </a:p>
          <a:p>
            <a:pPr marL="0" indent="0">
              <a:buNone/>
            </a:pPr>
            <a:r>
              <a:rPr lang="en-US" altLang="en-US" sz="2400" dirty="0"/>
              <a:t>P(A = true, B = true, C = true, D = true)</a:t>
            </a:r>
          </a:p>
          <a:p>
            <a:pPr marL="0" indent="0">
              <a:buNone/>
            </a:pPr>
            <a:r>
              <a:rPr lang="en-US" altLang="en-US" sz="2400" dirty="0"/>
              <a:t>= P(A = true) </a:t>
            </a:r>
            <a:r>
              <a:rPr lang="en-US" altLang="en-US" sz="2400" dirty="0" smtClean="0"/>
              <a:t>x </a:t>
            </a:r>
            <a:r>
              <a:rPr lang="en-US" altLang="en-US" sz="2400" dirty="0"/>
              <a:t>P(B = true | A = true) </a:t>
            </a:r>
            <a:r>
              <a:rPr lang="en-US" altLang="en-US" sz="2400" dirty="0" smtClean="0"/>
              <a:t>x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P(C = true | B = </a:t>
            </a:r>
            <a:r>
              <a:rPr lang="en-US" altLang="en-US" sz="2400" dirty="0" smtClean="0"/>
              <a:t>true) x </a:t>
            </a:r>
            <a:r>
              <a:rPr lang="en-US" altLang="en-US" sz="2400" dirty="0"/>
              <a:t>P( D = true | B = true) </a:t>
            </a:r>
          </a:p>
          <a:p>
            <a:pPr marL="0" indent="0">
              <a:buNone/>
            </a:pPr>
            <a:r>
              <a:rPr lang="en-US" altLang="en-US" sz="2400" dirty="0"/>
              <a:t>= </a:t>
            </a:r>
            <a:r>
              <a:rPr lang="en-US" altLang="en-US" sz="2400" dirty="0" smtClean="0"/>
              <a:t>0.4 x 0.3 x 0.1 x 0.95</a:t>
            </a:r>
            <a:endParaRPr lang="en-US" altLang="en-US" sz="2400" dirty="0"/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8915400" y="3657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71429" name="Oval 5"/>
          <p:cNvSpPr>
            <a:spLocks noChangeArrowheads="1"/>
          </p:cNvSpPr>
          <p:nvPr/>
        </p:nvSpPr>
        <p:spPr bwMode="auto">
          <a:xfrm>
            <a:off x="8915400" y="4572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8382000" y="5410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9525000" y="5410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1432" name="AutoShape 8"/>
          <p:cNvCxnSpPr>
            <a:cxnSpLocks noChangeShapeType="1"/>
            <a:stCxn id="871428" idx="4"/>
            <a:endCxn id="871429" idx="0"/>
          </p:cNvCxnSpPr>
          <p:nvPr/>
        </p:nvCxnSpPr>
        <p:spPr bwMode="auto">
          <a:xfrm>
            <a:off x="91821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3" name="AutoShape 9"/>
          <p:cNvCxnSpPr>
            <a:cxnSpLocks noChangeShapeType="1"/>
            <a:stCxn id="871429" idx="3"/>
            <a:endCxn id="871430" idx="0"/>
          </p:cNvCxnSpPr>
          <p:nvPr/>
        </p:nvCxnSpPr>
        <p:spPr bwMode="auto">
          <a:xfrm flipH="1">
            <a:off x="8648700" y="5027614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4" name="AutoShape 10"/>
          <p:cNvCxnSpPr>
            <a:cxnSpLocks noChangeShapeType="1"/>
            <a:stCxn id="871429" idx="5"/>
            <a:endCxn id="871431" idx="0"/>
          </p:cNvCxnSpPr>
          <p:nvPr/>
        </p:nvCxnSpPr>
        <p:spPr bwMode="auto">
          <a:xfrm>
            <a:off x="9371014" y="5027614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1435" name="AutoShape 11"/>
          <p:cNvSpPr>
            <a:spLocks/>
          </p:cNvSpPr>
          <p:nvPr/>
        </p:nvSpPr>
        <p:spPr bwMode="auto">
          <a:xfrm>
            <a:off x="6171701" y="1918833"/>
            <a:ext cx="304800" cy="1351492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6" name="Text Box 12"/>
          <p:cNvSpPr txBox="1">
            <a:spLocks noChangeArrowheads="1"/>
          </p:cNvSpPr>
          <p:nvPr/>
        </p:nvSpPr>
        <p:spPr bwMode="auto">
          <a:xfrm>
            <a:off x="6400551" y="223349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from the graph structure</a:t>
            </a:r>
          </a:p>
        </p:txBody>
      </p:sp>
      <p:sp>
        <p:nvSpPr>
          <p:cNvPr id="871438" name="AutoShape 14"/>
          <p:cNvSpPr>
            <a:spLocks/>
          </p:cNvSpPr>
          <p:nvPr/>
        </p:nvSpPr>
        <p:spPr bwMode="auto">
          <a:xfrm rot="5400000">
            <a:off x="1866900" y="2318330"/>
            <a:ext cx="381000" cy="3048000"/>
          </a:xfrm>
          <a:prstGeom prst="rightBrace">
            <a:avLst>
              <a:gd name="adj1" fmla="val 108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9" name="Text Box 15"/>
          <p:cNvSpPr txBox="1">
            <a:spLocks noChangeArrowheads="1"/>
          </p:cNvSpPr>
          <p:nvPr/>
        </p:nvSpPr>
        <p:spPr bwMode="auto">
          <a:xfrm>
            <a:off x="792263" y="3973721"/>
            <a:ext cx="388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These numbers are from the conditional probability tables</a:t>
            </a:r>
          </a:p>
        </p:txBody>
      </p:sp>
      <p:graphicFrame>
        <p:nvGraphicFramePr>
          <p:cNvPr id="18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45685"/>
              </p:ext>
            </p:extLst>
          </p:nvPr>
        </p:nvGraphicFramePr>
        <p:xfrm>
          <a:off x="7576457" y="3793967"/>
          <a:ext cx="1295400" cy="100584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71115"/>
              </p:ext>
            </p:extLst>
          </p:nvPr>
        </p:nvGraphicFramePr>
        <p:xfrm>
          <a:off x="9603377" y="3004130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81919"/>
              </p:ext>
            </p:extLst>
          </p:nvPr>
        </p:nvGraphicFramePr>
        <p:xfrm>
          <a:off x="6171701" y="5104946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3455"/>
              </p:ext>
            </p:extLst>
          </p:nvPr>
        </p:nvGraphicFramePr>
        <p:xfrm>
          <a:off x="10055928" y="4929053"/>
          <a:ext cx="2133600" cy="167640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073" y="1835345"/>
            <a:ext cx="5161970" cy="3529612"/>
          </a:xfrm>
        </p:spPr>
        <p:txBody>
          <a:bodyPr/>
          <a:lstStyle/>
          <a:p>
            <a:r>
              <a:rPr lang="en-US" sz="1800" dirty="0"/>
              <a:t>Associate a probability with each value</a:t>
            </a:r>
          </a:p>
          <a:p>
            <a:endParaRPr lang="en-US" sz="1800" dirty="0"/>
          </a:p>
          <a:p>
            <a:pPr lvl="1"/>
            <a:r>
              <a:rPr lang="en-US" sz="1500" dirty="0"/>
              <a:t>Temperature: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3"/>
            <a:endParaRPr lang="en-US" sz="9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4169493" y="3770793"/>
          <a:ext cx="1071563" cy="84582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24" y="3487423"/>
            <a:ext cx="54887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/>
        </p:nvGraphicFramePr>
        <p:xfrm>
          <a:off x="8835167" y="3584315"/>
          <a:ext cx="1441848" cy="1409700"/>
        </p:xfrm>
        <a:graphic>
          <a:graphicData uri="http://schemas.openxmlformats.org/drawingml/2006/table">
            <a:tbl>
              <a:tblPr/>
              <a:tblGrid>
                <a:gridCol w="86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033" y="3249673"/>
            <a:ext cx="6381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9" y="3283718"/>
            <a:ext cx="1908666" cy="17872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0" y="3371759"/>
            <a:ext cx="2408462" cy="1605641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23609" y="1790881"/>
            <a:ext cx="3532007" cy="117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500" dirty="0"/>
              <a:t>Weather: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3"/>
            <a:endParaRPr lang="en-US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2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joint distribution represented by this BN?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27429" y="1913478"/>
            <a:ext cx="1607288" cy="6914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Road=Icy/Not 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52553" y="3377968"/>
            <a:ext cx="1874875" cy="10554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has accident/ no accident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15986" y="3377968"/>
            <a:ext cx="1874875" cy="10554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has accident/ no accident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6" idx="0"/>
          </p:cNvCxnSpPr>
          <p:nvPr/>
        </p:nvCxnSpPr>
        <p:spPr>
          <a:xfrm flipH="1">
            <a:off x="4089991" y="2604976"/>
            <a:ext cx="1741082" cy="77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831073" y="2604976"/>
            <a:ext cx="1622351" cy="77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6857"/>
              </p:ext>
            </p:extLst>
          </p:nvPr>
        </p:nvGraphicFramePr>
        <p:xfrm>
          <a:off x="4208722" y="1919506"/>
          <a:ext cx="777952" cy="640080"/>
        </p:xfrm>
        <a:graphic>
          <a:graphicData uri="http://schemas.openxmlformats.org/drawingml/2006/table">
            <a:tbl>
              <a:tblPr firstRow="1"/>
              <a:tblGrid>
                <a:gridCol w="77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P(+icy)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01794"/>
              </p:ext>
            </p:extLst>
          </p:nvPr>
        </p:nvGraphicFramePr>
        <p:xfrm>
          <a:off x="6879921" y="4529952"/>
          <a:ext cx="2028947" cy="1005840"/>
        </p:xfrm>
        <a:graphic>
          <a:graphicData uri="http://schemas.openxmlformats.org/drawingml/2006/table">
            <a:tbl>
              <a:tblPr firstRow="1"/>
              <a:tblGrid>
                <a:gridCol w="85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b|ICY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8300"/>
              </p:ext>
            </p:extLst>
          </p:nvPr>
        </p:nvGraphicFramePr>
        <p:xfrm>
          <a:off x="2998481" y="4529952"/>
          <a:ext cx="2028947" cy="1005840"/>
        </p:xfrm>
        <a:graphic>
          <a:graphicData uri="http://schemas.openxmlformats.org/drawingml/2006/table">
            <a:tbl>
              <a:tblPr firstRow="1"/>
              <a:tblGrid>
                <a:gridCol w="85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a|ICY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joint distribution represented by this BN?</a:t>
            </a:r>
            <a:endParaRPr lang="en-US" dirty="0"/>
          </a:p>
        </p:txBody>
      </p:sp>
      <p:graphicFrame>
        <p:nvGraphicFramePr>
          <p:cNvPr id="1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03680"/>
              </p:ext>
            </p:extLst>
          </p:nvPr>
        </p:nvGraphicFramePr>
        <p:xfrm>
          <a:off x="838200" y="1825625"/>
          <a:ext cx="10514508" cy="43048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7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Road is icy?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has accident?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 has accident?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P(Road is icy?, A has accident?, B has accident?)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0.648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0.072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0.072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False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0.008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0.098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0.042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0.042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True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0.018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28" marR="8652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E6A5-B8F1-4F21-B38A-EC9B784188E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Classwork: Using </a:t>
            </a:r>
            <a:r>
              <a:rPr lang="en-US" altLang="en-US" sz="4000" dirty="0"/>
              <a:t>a Bayesian </a:t>
            </a:r>
            <a:r>
              <a:rPr lang="en-US" altLang="en-US" sz="4000" dirty="0" smtClean="0"/>
              <a:t>Network</a:t>
            </a:r>
            <a:endParaRPr lang="en-US" altLang="en-US" sz="4000" dirty="0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691" y="1447800"/>
            <a:ext cx="9076509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Using the network </a:t>
            </a:r>
            <a:r>
              <a:rPr lang="en-US" altLang="en-US" sz="2400" dirty="0" smtClean="0"/>
              <a:t>shown below, calculate</a:t>
            </a:r>
            <a:r>
              <a:rPr lang="en-US" altLang="en-US" sz="2400" dirty="0"/>
              <a:t>:</a:t>
            </a:r>
          </a:p>
          <a:p>
            <a:pPr marL="0" indent="0">
              <a:buNone/>
            </a:pPr>
            <a:r>
              <a:rPr lang="en-US" altLang="en-US" sz="2400" dirty="0"/>
              <a:t>P(A = true, B = </a:t>
            </a:r>
            <a:r>
              <a:rPr lang="en-US" altLang="en-US" sz="2400" dirty="0" smtClean="0"/>
              <a:t>false, </a:t>
            </a:r>
            <a:r>
              <a:rPr lang="en-US" altLang="en-US" sz="2400" dirty="0"/>
              <a:t>C = </a:t>
            </a:r>
            <a:r>
              <a:rPr lang="en-US" altLang="en-US" sz="2400" dirty="0" smtClean="0"/>
              <a:t>false, </a:t>
            </a:r>
            <a:r>
              <a:rPr lang="en-US" altLang="en-US" sz="2400" dirty="0"/>
              <a:t>D = true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8915400" y="2017481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70405" name="Oval 5"/>
          <p:cNvSpPr>
            <a:spLocks noChangeArrowheads="1"/>
          </p:cNvSpPr>
          <p:nvPr/>
        </p:nvSpPr>
        <p:spPr bwMode="auto">
          <a:xfrm>
            <a:off x="8915400" y="2931881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0406" name="Oval 6"/>
          <p:cNvSpPr>
            <a:spLocks noChangeArrowheads="1"/>
          </p:cNvSpPr>
          <p:nvPr/>
        </p:nvSpPr>
        <p:spPr bwMode="auto">
          <a:xfrm>
            <a:off x="8382000" y="3770081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0407" name="Oval 7"/>
          <p:cNvSpPr>
            <a:spLocks noChangeArrowheads="1"/>
          </p:cNvSpPr>
          <p:nvPr/>
        </p:nvSpPr>
        <p:spPr bwMode="auto">
          <a:xfrm>
            <a:off x="9525000" y="3770081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0408" name="AutoShape 8"/>
          <p:cNvCxnSpPr>
            <a:cxnSpLocks noChangeShapeType="1"/>
            <a:stCxn id="870404" idx="4"/>
            <a:endCxn id="870405" idx="0"/>
          </p:cNvCxnSpPr>
          <p:nvPr/>
        </p:nvCxnSpPr>
        <p:spPr bwMode="auto">
          <a:xfrm>
            <a:off x="9182100" y="2550881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09" name="AutoShape 9"/>
          <p:cNvCxnSpPr>
            <a:cxnSpLocks noChangeShapeType="1"/>
            <a:stCxn id="870405" idx="3"/>
            <a:endCxn id="870406" idx="0"/>
          </p:cNvCxnSpPr>
          <p:nvPr/>
        </p:nvCxnSpPr>
        <p:spPr bwMode="auto">
          <a:xfrm flipH="1">
            <a:off x="8648700" y="3387495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410" name="AutoShape 10"/>
          <p:cNvCxnSpPr>
            <a:cxnSpLocks noChangeShapeType="1"/>
            <a:stCxn id="870405" idx="5"/>
            <a:endCxn id="870407" idx="0"/>
          </p:cNvCxnSpPr>
          <p:nvPr/>
        </p:nvCxnSpPr>
        <p:spPr bwMode="auto">
          <a:xfrm>
            <a:off x="9371014" y="3387495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96818"/>
              </p:ext>
            </p:extLst>
          </p:nvPr>
        </p:nvGraphicFramePr>
        <p:xfrm>
          <a:off x="7734300" y="1346920"/>
          <a:ext cx="1295400" cy="67056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09917"/>
              </p:ext>
            </p:extLst>
          </p:nvPr>
        </p:nvGraphicFramePr>
        <p:xfrm>
          <a:off x="9484722" y="2124161"/>
          <a:ext cx="1678577" cy="1005840"/>
        </p:xfrm>
        <a:graphic>
          <a:graphicData uri="http://schemas.openxmlformats.org/drawingml/2006/table">
            <a:tbl>
              <a:tblPr/>
              <a:tblGrid>
                <a:gridCol w="7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b|A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87893"/>
              </p:ext>
            </p:extLst>
          </p:nvPr>
        </p:nvGraphicFramePr>
        <p:xfrm>
          <a:off x="6857207" y="4075516"/>
          <a:ext cx="1447800" cy="1005840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c|B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1903"/>
              </p:ext>
            </p:extLst>
          </p:nvPr>
        </p:nvGraphicFramePr>
        <p:xfrm>
          <a:off x="10096501" y="3980447"/>
          <a:ext cx="1747668" cy="1005840"/>
        </p:xfrm>
        <a:graphic>
          <a:graphicData uri="http://schemas.openxmlformats.org/drawingml/2006/table">
            <a:tbl>
              <a:tblPr firstRow="1"/>
              <a:tblGrid>
                <a:gridCol w="73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P(+</a:t>
                      </a:r>
                      <a:r>
                        <a:rPr kumimoji="0" lang="en-US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d|B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</a:t>
            </a:r>
          </a:p>
          <a:p>
            <a:pPr lvl="1"/>
            <a:r>
              <a:rPr lang="en-US" sz="2000" dirty="0"/>
              <a:t>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</a:t>
            </a:r>
            <a:r>
              <a:rPr lang="en-US" sz="2000" dirty="0" smtClean="0"/>
              <a:t>distribution</a:t>
            </a:r>
            <a:endParaRPr lang="en-US" dirty="0"/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7441" y="3831773"/>
            <a:ext cx="1209675" cy="120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8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FBC48-A7E5-4B17-9EAF-40689116567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057400"/>
          </a:xfrm>
        </p:spPr>
        <p:txBody>
          <a:bodyPr/>
          <a:lstStyle/>
          <a:p>
            <a:pPr marL="350838" indent="-350838"/>
            <a:r>
              <a:rPr lang="en-US" altLang="en-US"/>
              <a:t>Using a Bayesian network to compute probabilities is called inference</a:t>
            </a:r>
          </a:p>
          <a:p>
            <a:pPr marL="350838" indent="-350838"/>
            <a:r>
              <a:rPr lang="en-US" altLang="en-US"/>
              <a:t>In general, inference involves queries of the form:</a:t>
            </a:r>
          </a:p>
          <a:p>
            <a:pPr marL="350838" indent="-350838">
              <a:buNone/>
            </a:pPr>
            <a:r>
              <a:rPr lang="en-US" altLang="en-US"/>
              <a:t>	P( X | E )</a:t>
            </a:r>
          </a:p>
        </p:txBody>
      </p:sp>
      <p:sp>
        <p:nvSpPr>
          <p:cNvPr id="872465" name="Text Box 17"/>
          <p:cNvSpPr txBox="1">
            <a:spLocks noChangeArrowheads="1"/>
          </p:cNvSpPr>
          <p:nvPr/>
        </p:nvSpPr>
        <p:spPr bwMode="auto">
          <a:xfrm>
            <a:off x="3200400" y="426720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FF"/>
                </a:solidFill>
              </a:rPr>
              <a:t>X = The query variable(s)</a:t>
            </a:r>
          </a:p>
        </p:txBody>
      </p:sp>
      <p:sp>
        <p:nvSpPr>
          <p:cNvPr id="872466" name="Text Box 18"/>
          <p:cNvSpPr txBox="1">
            <a:spLocks noChangeArrowheads="1"/>
          </p:cNvSpPr>
          <p:nvPr/>
        </p:nvSpPr>
        <p:spPr bwMode="auto">
          <a:xfrm>
            <a:off x="3962400" y="3657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E = The evidence variable(s)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 flipH="1" flipV="1">
            <a:off x="3200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 flipH="1" flipV="1">
            <a:off x="3657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2FF17-3116-4990-AB73-A034F817D44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665538"/>
            <a:ext cx="10780059" cy="2667000"/>
          </a:xfrm>
        </p:spPr>
        <p:txBody>
          <a:bodyPr>
            <a:normAutofit/>
          </a:bodyPr>
          <a:lstStyle/>
          <a:p>
            <a:pPr marL="350838" indent="-350838"/>
            <a:r>
              <a:rPr lang="en-US" altLang="en-US" sz="2400" dirty="0"/>
              <a:t>An example </a:t>
            </a:r>
            <a:r>
              <a:rPr lang="en-US" altLang="en-US" sz="2400" dirty="0" smtClean="0"/>
              <a:t>query:</a:t>
            </a:r>
            <a:endParaRPr lang="en-US" altLang="en-US" sz="2400" dirty="0"/>
          </a:p>
          <a:p>
            <a:pPr marL="350838" indent="-350838">
              <a:buNone/>
            </a:pPr>
            <a:r>
              <a:rPr lang="en-US" altLang="en-US" sz="2400" dirty="0"/>
              <a:t>	P( </a:t>
            </a:r>
            <a:r>
              <a:rPr lang="en-US" altLang="en-US" sz="2400" i="1" dirty="0" err="1"/>
              <a:t>HasPneumonia</a:t>
            </a:r>
            <a:r>
              <a:rPr lang="en-US" altLang="en-US" sz="2400" i="1" dirty="0"/>
              <a:t> = true</a:t>
            </a:r>
            <a:r>
              <a:rPr lang="en-US" altLang="en-US" sz="2400" dirty="0"/>
              <a:t> | </a:t>
            </a:r>
            <a:r>
              <a:rPr lang="en-US" altLang="en-US" sz="2400" i="1" dirty="0" err="1"/>
              <a:t>HasFever</a:t>
            </a:r>
            <a:r>
              <a:rPr lang="en-US" altLang="en-US" sz="2400" i="1" dirty="0"/>
              <a:t> = true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HasCough</a:t>
            </a:r>
            <a:r>
              <a:rPr lang="en-US" altLang="en-US" sz="2400" dirty="0"/>
              <a:t> </a:t>
            </a:r>
            <a:r>
              <a:rPr lang="en-US" altLang="en-US" sz="2400" i="1" dirty="0"/>
              <a:t>= true</a:t>
            </a:r>
            <a:r>
              <a:rPr lang="en-US" altLang="en-US" sz="2400" dirty="0" smtClean="0"/>
              <a:t>)?</a:t>
            </a:r>
            <a:endParaRPr lang="en-US" altLang="en-US" sz="2400" dirty="0"/>
          </a:p>
          <a:p>
            <a:pPr marL="350838" indent="-350838"/>
            <a:r>
              <a:rPr lang="en-US" altLang="en-US" sz="2400" dirty="0"/>
              <a:t>Note:  Even though </a:t>
            </a:r>
            <a:r>
              <a:rPr lang="en-US" altLang="en-US" sz="2400" i="1" dirty="0" err="1"/>
              <a:t>HasDifficultyBreathing</a:t>
            </a:r>
            <a:r>
              <a:rPr lang="en-US" altLang="en-US" sz="2400" dirty="0"/>
              <a:t> and </a:t>
            </a:r>
            <a:r>
              <a:rPr lang="en-US" altLang="en-US" sz="2400" i="1" dirty="0" err="1"/>
              <a:t>ChestXrayPositive</a:t>
            </a:r>
            <a:r>
              <a:rPr lang="en-US" altLang="en-US" sz="2400" dirty="0"/>
              <a:t> are in the Bayesian network, they are not given values in the query </a:t>
            </a:r>
            <a:endParaRPr lang="en-US" altLang="en-US" sz="2400" dirty="0" smtClean="0"/>
          </a:p>
          <a:p>
            <a:pPr marL="808038" lvl="1" indent="-350838"/>
            <a:r>
              <a:rPr lang="en-US" altLang="en-US" sz="2000" dirty="0" smtClean="0"/>
              <a:t>Neither </a:t>
            </a:r>
            <a:r>
              <a:rPr lang="en-US" altLang="en-US" sz="2000" dirty="0"/>
              <a:t>query variables </a:t>
            </a:r>
            <a:r>
              <a:rPr lang="en-US" altLang="en-US" sz="2000" dirty="0" smtClean="0"/>
              <a:t>nor </a:t>
            </a:r>
            <a:r>
              <a:rPr lang="en-US" altLang="en-US" sz="2000" dirty="0"/>
              <a:t>evidence </a:t>
            </a:r>
            <a:r>
              <a:rPr lang="en-US" altLang="en-US" sz="2000" dirty="0" smtClean="0"/>
              <a:t>variables</a:t>
            </a:r>
            <a:endParaRPr lang="en-US" altLang="en-US" sz="2000" dirty="0"/>
          </a:p>
          <a:p>
            <a:pPr marL="808038" lvl="1" indent="-350838"/>
            <a:r>
              <a:rPr lang="en-US" altLang="en-US" sz="2000" dirty="0"/>
              <a:t>They are treated as unobserved </a:t>
            </a:r>
            <a:r>
              <a:rPr lang="en-US" altLang="en-US" sz="2000" dirty="0" smtClean="0"/>
              <a:t>or hidden variables</a:t>
            </a:r>
            <a:endParaRPr lang="en-US" altLang="en-US" sz="2000" dirty="0"/>
          </a:p>
        </p:txBody>
      </p:sp>
      <p:sp>
        <p:nvSpPr>
          <p:cNvPr id="873481" name="Oval 9"/>
          <p:cNvSpPr>
            <a:spLocks noChangeArrowheads="1"/>
          </p:cNvSpPr>
          <p:nvPr/>
        </p:nvSpPr>
        <p:spPr bwMode="auto">
          <a:xfrm>
            <a:off x="5105400" y="1371600"/>
            <a:ext cx="1600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HasPneumonia</a:t>
            </a:r>
          </a:p>
        </p:txBody>
      </p:sp>
      <p:sp>
        <p:nvSpPr>
          <p:cNvPr id="873482" name="Oval 10"/>
          <p:cNvSpPr>
            <a:spLocks noChangeArrowheads="1"/>
          </p:cNvSpPr>
          <p:nvPr/>
        </p:nvSpPr>
        <p:spPr bwMode="auto">
          <a:xfrm>
            <a:off x="2209800" y="2590800"/>
            <a:ext cx="11430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HasCough</a:t>
            </a:r>
          </a:p>
        </p:txBody>
      </p:sp>
      <p:sp>
        <p:nvSpPr>
          <p:cNvPr id="873483" name="Oval 11"/>
          <p:cNvSpPr>
            <a:spLocks noChangeArrowheads="1"/>
          </p:cNvSpPr>
          <p:nvPr/>
        </p:nvSpPr>
        <p:spPr bwMode="auto">
          <a:xfrm>
            <a:off x="3505200" y="2590800"/>
            <a:ext cx="11430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HasFever</a:t>
            </a:r>
          </a:p>
        </p:txBody>
      </p:sp>
      <p:sp>
        <p:nvSpPr>
          <p:cNvPr id="873484" name="Oval 12"/>
          <p:cNvSpPr>
            <a:spLocks noChangeArrowheads="1"/>
          </p:cNvSpPr>
          <p:nvPr/>
        </p:nvSpPr>
        <p:spPr bwMode="auto">
          <a:xfrm>
            <a:off x="4800600" y="2590800"/>
            <a:ext cx="2438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HasDifficultyBreathing</a:t>
            </a:r>
          </a:p>
        </p:txBody>
      </p:sp>
      <p:sp>
        <p:nvSpPr>
          <p:cNvPr id="873485" name="Oval 13"/>
          <p:cNvSpPr>
            <a:spLocks noChangeArrowheads="1"/>
          </p:cNvSpPr>
          <p:nvPr/>
        </p:nvSpPr>
        <p:spPr bwMode="auto">
          <a:xfrm>
            <a:off x="7391400" y="2590800"/>
            <a:ext cx="28194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ChestXrayPositive</a:t>
            </a:r>
          </a:p>
        </p:txBody>
      </p:sp>
      <p:cxnSp>
        <p:nvCxnSpPr>
          <p:cNvPr id="873486" name="AutoShape 14"/>
          <p:cNvCxnSpPr>
            <a:cxnSpLocks noChangeShapeType="1"/>
            <a:stCxn id="873481" idx="4"/>
            <a:endCxn id="873482" idx="0"/>
          </p:cNvCxnSpPr>
          <p:nvPr/>
        </p:nvCxnSpPr>
        <p:spPr bwMode="auto">
          <a:xfrm flipH="1">
            <a:off x="2781300" y="1828800"/>
            <a:ext cx="3124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7" name="AutoShape 15"/>
          <p:cNvCxnSpPr>
            <a:cxnSpLocks noChangeShapeType="1"/>
            <a:stCxn id="873481" idx="4"/>
            <a:endCxn id="873483" idx="0"/>
          </p:cNvCxnSpPr>
          <p:nvPr/>
        </p:nvCxnSpPr>
        <p:spPr bwMode="auto">
          <a:xfrm flipH="1">
            <a:off x="4076700" y="1828800"/>
            <a:ext cx="18288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8" name="AutoShape 16"/>
          <p:cNvCxnSpPr>
            <a:cxnSpLocks noChangeShapeType="1"/>
            <a:stCxn id="873481" idx="4"/>
            <a:endCxn id="873484" idx="0"/>
          </p:cNvCxnSpPr>
          <p:nvPr/>
        </p:nvCxnSpPr>
        <p:spPr bwMode="auto">
          <a:xfrm>
            <a:off x="5905500" y="1828800"/>
            <a:ext cx="1143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3489" name="AutoShape 17"/>
          <p:cNvCxnSpPr>
            <a:cxnSpLocks noChangeShapeType="1"/>
            <a:stCxn id="873481" idx="4"/>
            <a:endCxn id="873485" idx="0"/>
          </p:cNvCxnSpPr>
          <p:nvPr/>
        </p:nvCxnSpPr>
        <p:spPr bwMode="auto">
          <a:xfrm>
            <a:off x="5905500" y="1828800"/>
            <a:ext cx="28956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55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A0C4-5F23-403C-BA80-976C4FAE1553}" type="slidenum">
              <a:rPr lang="en-US" altLang="en-US"/>
              <a:pPr/>
              <a:t>56</a:t>
            </a:fld>
            <a:endParaRPr lang="en-US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l"/>
            <a:r>
              <a:rPr lang="en-US" altLang="en-US"/>
              <a:t>Example from Medical Diagnostics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488" y="5724525"/>
            <a:ext cx="8831262" cy="45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r>
              <a:rPr lang="en-US" altLang="en-US" sz="1800" dirty="0"/>
              <a:t>Network represents a knowledge structure that models the relationship between medical difficulties, their causes and effects, patient information and diagnostic tests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20980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71713" y="1349376"/>
            <a:ext cx="1275350" cy="3667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Visit to Asia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2161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71714" y="2720975"/>
            <a:ext cx="136207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Tuberculosis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197350" y="3663950"/>
            <a:ext cx="1511300" cy="7493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252914" y="3711576"/>
            <a:ext cx="1362075" cy="638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Tuberculosis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or Cancer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216150" y="48831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271714" y="4930776"/>
            <a:ext cx="12692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XRay Result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5873750" y="4959350"/>
            <a:ext cx="306705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929314" y="5006975"/>
            <a:ext cx="28887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Dyspnea (difficult breathing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85407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8596314" y="2720975"/>
            <a:ext cx="1133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Bronchitis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5568950" y="26733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5624514" y="2720975"/>
            <a:ext cx="1368425" cy="363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Lung Cancer</a:t>
            </a: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7016750" y="1301750"/>
            <a:ext cx="1511300" cy="444500"/>
          </a:xfrm>
          <a:prstGeom prst="roundRect">
            <a:avLst>
              <a:gd name="adj" fmla="val 12495"/>
            </a:avLst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7072314" y="1349375"/>
            <a:ext cx="1006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Smoking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8596314" y="1852613"/>
            <a:ext cx="16085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dirty="0"/>
              <a:t>Patient Information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8520113" y="3224213"/>
            <a:ext cx="15805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/>
              <a:t>Medical Difficulties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8748713" y="5411788"/>
            <a:ext cx="14605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400"/>
              <a:t>Diagnostic Tests</a:t>
            </a:r>
          </a:p>
        </p:txBody>
      </p:sp>
      <p:cxnSp>
        <p:nvCxnSpPr>
          <p:cNvPr id="7195" name="AutoShape 27"/>
          <p:cNvCxnSpPr>
            <a:cxnSpLocks noChangeShapeType="1"/>
            <a:stCxn id="7172" idx="2"/>
            <a:endCxn id="7174" idx="0"/>
          </p:cNvCxnSpPr>
          <p:nvPr/>
        </p:nvCxnSpPr>
        <p:spPr bwMode="auto">
          <a:xfrm>
            <a:off x="2965450" y="1746250"/>
            <a:ext cx="635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6" name="AutoShape 28"/>
          <p:cNvCxnSpPr>
            <a:cxnSpLocks noChangeShapeType="1"/>
            <a:stCxn id="7186" idx="2"/>
            <a:endCxn id="7184" idx="0"/>
          </p:cNvCxnSpPr>
          <p:nvPr/>
        </p:nvCxnSpPr>
        <p:spPr bwMode="auto">
          <a:xfrm flipH="1">
            <a:off x="6324600" y="1746250"/>
            <a:ext cx="14478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7" name="AutoShape 29"/>
          <p:cNvCxnSpPr>
            <a:cxnSpLocks noChangeShapeType="1"/>
            <a:stCxn id="7186" idx="2"/>
            <a:endCxn id="7182" idx="0"/>
          </p:cNvCxnSpPr>
          <p:nvPr/>
        </p:nvCxnSpPr>
        <p:spPr bwMode="auto">
          <a:xfrm>
            <a:off x="7772400" y="1746250"/>
            <a:ext cx="1524000" cy="927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8" name="AutoShape 30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2971800" y="3117850"/>
            <a:ext cx="19812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9" name="AutoShape 31"/>
          <p:cNvCxnSpPr>
            <a:cxnSpLocks noChangeShapeType="1"/>
            <a:stCxn id="7184" idx="2"/>
            <a:endCxn id="7176" idx="0"/>
          </p:cNvCxnSpPr>
          <p:nvPr/>
        </p:nvCxnSpPr>
        <p:spPr bwMode="auto">
          <a:xfrm flipH="1">
            <a:off x="4953000" y="3117850"/>
            <a:ext cx="1371600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0" name="AutoShape 32"/>
          <p:cNvCxnSpPr>
            <a:cxnSpLocks noChangeShapeType="1"/>
            <a:stCxn id="7182" idx="2"/>
            <a:endCxn id="7180" idx="0"/>
          </p:cNvCxnSpPr>
          <p:nvPr/>
        </p:nvCxnSpPr>
        <p:spPr bwMode="auto">
          <a:xfrm flipH="1">
            <a:off x="7407275" y="3117850"/>
            <a:ext cx="1889125" cy="184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AutoShape 33"/>
          <p:cNvCxnSpPr>
            <a:cxnSpLocks noChangeShapeType="1"/>
            <a:stCxn id="7176" idx="2"/>
            <a:endCxn id="7180" idx="0"/>
          </p:cNvCxnSpPr>
          <p:nvPr/>
        </p:nvCxnSpPr>
        <p:spPr bwMode="auto">
          <a:xfrm>
            <a:off x="4953000" y="4413250"/>
            <a:ext cx="2454275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2" name="AutoShape 34"/>
          <p:cNvCxnSpPr>
            <a:cxnSpLocks noChangeShapeType="1"/>
            <a:stCxn id="7176" idx="2"/>
            <a:endCxn id="7178" idx="0"/>
          </p:cNvCxnSpPr>
          <p:nvPr/>
        </p:nvCxnSpPr>
        <p:spPr bwMode="auto">
          <a:xfrm flipH="1">
            <a:off x="2971800" y="4413250"/>
            <a:ext cx="1981200" cy="469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1835150" y="9969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1835150" y="2292350"/>
            <a:ext cx="836930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1835150" y="4578350"/>
            <a:ext cx="8369300" cy="11303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5195" y="6248791"/>
            <a:ext cx="98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smtClean="0"/>
              <a:t>D.M</a:t>
            </a:r>
            <a:r>
              <a:rPr lang="en-US" sz="1400" dirty="0"/>
              <a:t>. </a:t>
            </a:r>
            <a:r>
              <a:rPr lang="en-US" sz="1400" dirty="0" err="1" smtClean="0"/>
              <a:t>Buede</a:t>
            </a:r>
            <a:r>
              <a:rPr lang="en-US" sz="1400" dirty="0" smtClean="0"/>
              <a:t>, J.A</a:t>
            </a:r>
            <a:r>
              <a:rPr lang="en-US" sz="1400" dirty="0"/>
              <a:t>. </a:t>
            </a:r>
            <a:r>
              <a:rPr lang="en-US" sz="1400" dirty="0" err="1" smtClean="0"/>
              <a:t>Tatman</a:t>
            </a:r>
            <a:r>
              <a:rPr lang="en-US" sz="1400" dirty="0" smtClean="0"/>
              <a:t>, T.A</a:t>
            </a:r>
            <a:r>
              <a:rPr lang="en-US" sz="1400" dirty="0"/>
              <a:t>. </a:t>
            </a:r>
            <a:r>
              <a:rPr lang="en-US" sz="1400" dirty="0" err="1"/>
              <a:t>Bresnick</a:t>
            </a:r>
            <a:r>
              <a:rPr lang="en-US" sz="1400" dirty="0"/>
              <a:t> “</a:t>
            </a:r>
            <a:r>
              <a:rPr lang="en-US" sz="1400" dirty="0" smtClean="0"/>
              <a:t>Introduction to </a:t>
            </a:r>
            <a:r>
              <a:rPr lang="en-US" sz="1400" dirty="0"/>
              <a:t>Bayesian </a:t>
            </a:r>
            <a:r>
              <a:rPr lang="en-US" sz="1400" dirty="0" smtClean="0"/>
              <a:t>Networks,” Tutorial </a:t>
            </a:r>
            <a:r>
              <a:rPr lang="en-US" sz="1400" dirty="0"/>
              <a:t>for the 66th MORS Symposium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9787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5" descr="Initial belief in the variables" title="Bayesian networ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27088"/>
            <a:ext cx="7543800" cy="4125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1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5" descr="Belief in the variables after Visit to Asia" title="Bayesian network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467600" cy="408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00400" y="42672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3600" y="42672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343400" y="32766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971800" y="22098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274" y="5246688"/>
            <a:ext cx="10237259" cy="13525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As a finding is entered, the propagation algorithm updates the beliefs attached to each relevant node in the network</a:t>
            </a:r>
          </a:p>
          <a:p>
            <a:r>
              <a:rPr lang="en-US" altLang="en-US" sz="1800" dirty="0" smtClean="0"/>
              <a:t>Interviewing the patient produces the information that “Visit to Asia” is “Visit”</a:t>
            </a:r>
          </a:p>
          <a:p>
            <a:r>
              <a:rPr lang="en-US" altLang="en-US" sz="1800" dirty="0" smtClean="0"/>
              <a:t>This finding propagates through the network and the belief functions of several nodes are updated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33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59</a:t>
            </a:fld>
            <a:endParaRPr lang="en-US"/>
          </a:p>
        </p:txBody>
      </p:sp>
      <p:pic>
        <p:nvPicPr>
          <p:cNvPr id="9" name="Picture 9" descr="Belief in the variables after Smoking=Smoker" title="Bayesian network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9963"/>
            <a:ext cx="7696200" cy="4211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124200" y="44751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43600" y="44751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7200" y="3484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77200" y="2341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486400" y="234156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838199" y="5562600"/>
            <a:ext cx="93387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Further interviewing of the patient produces the finding “Smoking” is “Smoker”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This information propagates through the network</a:t>
            </a:r>
          </a:p>
        </p:txBody>
      </p:sp>
    </p:spTree>
    <p:extLst>
      <p:ext uri="{BB962C8B-B14F-4D97-AF65-F5344CB8AC3E}">
        <p14:creationId xmlns:p14="http://schemas.microsoft.com/office/powerpoint/2010/main" val="75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162199" y="1982724"/>
            <a:ext cx="3401627" cy="235314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	Shorthand notation: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OK </a:t>
            </a:r>
            <a:r>
              <a:rPr lang="en-US" sz="1800" i="1" dirty="0"/>
              <a:t>if</a:t>
            </a:r>
            <a:r>
              <a:rPr lang="en-US" sz="1800" dirty="0"/>
              <a:t> all domain entries are unique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073" y="1676401"/>
            <a:ext cx="5485125" cy="383023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Unobserved random variables have distributions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3"/>
            <a:endParaRPr lang="en-US" sz="900" dirty="0"/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F0000"/>
                </a:solidFill>
              </a:rPr>
              <a:t>distribution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is a </a:t>
            </a:r>
            <a:r>
              <a:rPr lang="en-US" sz="1800" b="1" dirty="0">
                <a:solidFill>
                  <a:srgbClr val="FF0000"/>
                </a:solidFill>
              </a:rPr>
              <a:t>TABLE</a:t>
            </a:r>
            <a:r>
              <a:rPr lang="en-US" sz="1800" dirty="0"/>
              <a:t> of probabilities of values</a:t>
            </a:r>
          </a:p>
          <a:p>
            <a:pPr lvl="8"/>
            <a:endParaRPr lang="en-US" sz="900" dirty="0"/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F0000"/>
                </a:solidFill>
              </a:rPr>
              <a:t>probability</a:t>
            </a:r>
            <a:r>
              <a:rPr lang="en-US" sz="1800" dirty="0"/>
              <a:t> (lower case value) is a </a:t>
            </a:r>
            <a:r>
              <a:rPr lang="en-US" sz="1800" b="1" dirty="0">
                <a:solidFill>
                  <a:srgbClr val="FF0000"/>
                </a:solidFill>
              </a:rPr>
              <a:t>single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number</a:t>
            </a:r>
          </a:p>
          <a:p>
            <a:pPr lvl="2"/>
            <a:endParaRPr lang="en-US" sz="1200" dirty="0"/>
          </a:p>
          <a:p>
            <a:endParaRPr lang="en-US" sz="1800" dirty="0"/>
          </a:p>
          <a:p>
            <a:r>
              <a:rPr lang="en-US" sz="18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2544723" y="2519355"/>
          <a:ext cx="1071563" cy="845820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54" y="2235986"/>
            <a:ext cx="548878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/>
        </p:nvGraphicFramePr>
        <p:xfrm>
          <a:off x="4081819" y="2519356"/>
          <a:ext cx="1441848" cy="1409700"/>
        </p:xfrm>
        <a:graphic>
          <a:graphicData uri="http://schemas.openxmlformats.org/drawingml/2006/table">
            <a:tbl>
              <a:tblPr/>
              <a:tblGrid>
                <a:gridCol w="86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68578" marR="6857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68578" marR="6857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6" y="2240749"/>
            <a:ext cx="6381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05" y="5506637"/>
            <a:ext cx="21383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3717" y="6095995"/>
            <a:ext cx="1937985" cy="224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509" y="6075544"/>
            <a:ext cx="1869383" cy="4253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6887" y="3352843"/>
            <a:ext cx="2720534" cy="223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041" y="2574104"/>
            <a:ext cx="2384666" cy="223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12" y="2969075"/>
            <a:ext cx="2530209" cy="2239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4123" y="3798844"/>
            <a:ext cx="246304" cy="447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60</a:t>
            </a:fld>
            <a:endParaRPr lang="en-US"/>
          </a:p>
        </p:txBody>
      </p:sp>
      <p:pic>
        <p:nvPicPr>
          <p:cNvPr id="3" name="Picture 12" descr="Belief in the variables after XRay=normal" title="Bayesian network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957263"/>
            <a:ext cx="7542212" cy="4125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 flipV="1">
            <a:off x="5905500" y="4379913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flipV="1">
            <a:off x="4305300" y="33528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 flipV="1">
            <a:off x="5486400" y="22669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flipV="1">
            <a:off x="2895600" y="22669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38199" y="5334000"/>
            <a:ext cx="1006686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Finished with interviewing the patient, the physician begins the examination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The physician now moves to specific diagnostic tests such as an X-Ray, which results in a “Normal” finding which propagates through the network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Note that the information from this finding propagates backward and forward through the arcs</a:t>
            </a:r>
          </a:p>
        </p:txBody>
      </p:sp>
    </p:spTree>
    <p:extLst>
      <p:ext uri="{BB962C8B-B14F-4D97-AF65-F5344CB8AC3E}">
        <p14:creationId xmlns:p14="http://schemas.microsoft.com/office/powerpoint/2010/main" val="5126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61</a:t>
            </a:fld>
            <a:endParaRPr lang="en-US"/>
          </a:p>
        </p:txBody>
      </p:sp>
      <p:pic>
        <p:nvPicPr>
          <p:cNvPr id="3" name="Picture 11" descr="Belief in the variables after Dyspnea=Present" title="Bayesian network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9638"/>
            <a:ext cx="7391400" cy="4043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286250" y="32194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905750" y="219075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410200" y="21717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895600" y="2171700"/>
            <a:ext cx="533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838200" y="5334000"/>
            <a:ext cx="9296400" cy="990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The physician also determines that the patient is having difficulty breathing, the finding “Present” is entered for “Dyspnea” and is propagated through the network</a:t>
            </a:r>
          </a:p>
          <a:p>
            <a:r>
              <a:rPr lang="en-US" altLang="en-US" sz="1800" dirty="0" smtClean="0"/>
              <a:t>The doctor might now conclude that the patient has bronchitis and does not have tuberculosis or lung cancer</a:t>
            </a: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50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Inference </a:t>
            </a:r>
            <a:r>
              <a:rPr lang="en-US" altLang="en-US" dirty="0" smtClean="0"/>
              <a:t>in Bayesian networks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general probabilistic inference problem is to find the probability of an event given a set of evidence</a:t>
            </a:r>
          </a:p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Just construct the entire joint distribution and then marginalize (to remove variables not in the query)</a:t>
            </a:r>
          </a:p>
          <a:p>
            <a:pPr lvl="1"/>
            <a:r>
              <a:rPr lang="en-US" dirty="0" smtClean="0"/>
              <a:t>Exponential in the number of variables</a:t>
            </a:r>
          </a:p>
          <a:p>
            <a:pPr lvl="2"/>
            <a:r>
              <a:rPr lang="en-US" dirty="0" smtClean="0"/>
              <a:t>The full joint distribution includes every possible combination of variables</a:t>
            </a:r>
          </a:p>
          <a:p>
            <a:pPr lvl="2"/>
            <a:r>
              <a:rPr lang="en-US" dirty="0"/>
              <a:t>In time and space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We need more efficient algorithms</a:t>
            </a:r>
          </a:p>
          <a:p>
            <a:pPr lvl="1"/>
            <a:r>
              <a:rPr lang="en-US" dirty="0" smtClean="0"/>
              <a:t>Idea: no need to create the full joint distribution and then marginalize</a:t>
            </a:r>
          </a:p>
          <a:p>
            <a:pPr lvl="1"/>
            <a:r>
              <a:rPr lang="en-US" dirty="0" smtClean="0"/>
              <a:t>Do marginalization (remove variables) before creating the joint distribution</a:t>
            </a:r>
          </a:p>
          <a:p>
            <a:pPr lvl="1"/>
            <a:r>
              <a:rPr lang="en-US" dirty="0" smtClean="0"/>
              <a:t>Fewer variables -&gt; smaller table</a:t>
            </a:r>
          </a:p>
          <a:p>
            <a:r>
              <a:rPr lang="en-US" dirty="0" smtClean="0"/>
              <a:t>Variable Elimination algorithm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D33D-13DD-4F0C-BDE0-2C3A75277DEC}" type="slidenum">
              <a:rPr lang="en-US" altLang="en-US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Inference in Bayesian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Elimination algorithm</a:t>
            </a:r>
          </a:p>
          <a:p>
            <a:pPr lvl="1"/>
            <a:r>
              <a:rPr lang="en-US" dirty="0" smtClean="0"/>
              <a:t>An exact inference algorithm for BNs</a:t>
            </a:r>
          </a:p>
          <a:p>
            <a:pPr lvl="1"/>
            <a:r>
              <a:rPr lang="en-US" dirty="0" smtClean="0"/>
              <a:t>Worst-case exponential complexity, but practical for certain BNs</a:t>
            </a:r>
          </a:p>
          <a:p>
            <a:pPr lvl="2"/>
            <a:r>
              <a:rPr lang="en-US" dirty="0" smtClean="0"/>
              <a:t>With low “tree-width”: </a:t>
            </a:r>
            <a:r>
              <a:rPr lang="en-US" dirty="0"/>
              <a:t>informally, how far </a:t>
            </a:r>
            <a:r>
              <a:rPr lang="en-US" dirty="0" smtClean="0"/>
              <a:t>is the </a:t>
            </a:r>
            <a:r>
              <a:rPr lang="en-US" dirty="0"/>
              <a:t>graph is from being a </a:t>
            </a:r>
            <a:r>
              <a:rPr lang="en-US" dirty="0" smtClean="0"/>
              <a:t>tree?</a:t>
            </a:r>
          </a:p>
          <a:p>
            <a:pPr lvl="1"/>
            <a:r>
              <a:rPr lang="en-US" dirty="0" smtClean="0"/>
              <a:t>Intuitive idea:</a:t>
            </a:r>
          </a:p>
          <a:p>
            <a:pPr lvl="1"/>
            <a:r>
              <a:rPr lang="en-US" dirty="0" smtClean="0"/>
              <a:t>Similar to simplification of algebraic formula </a:t>
            </a:r>
            <a:r>
              <a:rPr lang="en-US" dirty="0"/>
              <a:t>with multiplication and </a:t>
            </a:r>
            <a:r>
              <a:rPr lang="en-US" dirty="0" smtClean="0"/>
              <a:t>addition</a:t>
            </a:r>
            <a:endParaRPr lang="en-US" dirty="0"/>
          </a:p>
          <a:p>
            <a:pPr lvl="1"/>
            <a:r>
              <a:rPr lang="en-US" dirty="0"/>
              <a:t>a b + a c + a d + a e h + a f h + a g h. 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takes 14  multiplications or additions to evaluate the expression 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(b + </a:t>
            </a:r>
            <a:r>
              <a:rPr lang="en-US" dirty="0"/>
              <a:t>c + </a:t>
            </a:r>
            <a:r>
              <a:rPr lang="en-US" dirty="0" smtClean="0"/>
              <a:t>d </a:t>
            </a:r>
            <a:r>
              <a:rPr lang="en-US" dirty="0"/>
              <a:t>+ </a:t>
            </a:r>
            <a:r>
              <a:rPr lang="en-US" dirty="0" smtClean="0"/>
              <a:t>h*(e + f + g))  </a:t>
            </a:r>
            <a:endParaRPr lang="en-US" dirty="0"/>
          </a:p>
          <a:p>
            <a:pPr lvl="2"/>
            <a:r>
              <a:rPr lang="en-US" dirty="0" smtClean="0"/>
              <a:t>This expression only needs 7 operations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D33D-13DD-4F0C-BDE0-2C3A75277DEC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</a:t>
            </a:r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84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Why is </a:t>
                </a:r>
                <a:r>
                  <a:rPr lang="en-US" smtClean="0"/>
                  <a:t>this better? </a:t>
                </a:r>
                <a:endParaRPr lang="en-US" dirty="0"/>
              </a:p>
              <a:p>
                <a:pPr lvl="1"/>
                <a:r>
                  <a:rPr lang="en-US" dirty="0" smtClean="0"/>
                  <a:t>Fewer multiplications </a:t>
                </a:r>
                <a:r>
                  <a:rPr lang="en-US" dirty="0"/>
                  <a:t>and </a:t>
                </a:r>
                <a:r>
                  <a:rPr lang="en-US" dirty="0" smtClean="0"/>
                  <a:t>additions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843"/>
              </a:xfrm>
              <a:blipFill>
                <a:blip r:embed="rId2"/>
                <a:stretch>
                  <a:fillRect l="-1043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7836-A88A-4C3B-9E7E-6BB7F8A64E5A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086349" y="3515003"/>
            <a:ext cx="4859809" cy="811513"/>
            <a:chOff x="3809999" y="3514997"/>
            <a:chExt cx="4859809" cy="81151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809999" y="3514997"/>
              <a:ext cx="2131543" cy="8115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12408" y="3740024"/>
                  <a:ext cx="2057400" cy="307777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993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+mj-lt"/>
                      <a:cs typeface="Arial"/>
                    </a:rPr>
                    <a:t>Let’s call this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sz="1400" i="1" baseline="-25000" dirty="0" err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sz="1400" dirty="0">
                    <a:latin typeface="+mj-lt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408" y="3740024"/>
                  <a:ext cx="205740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8" t="-1923" b="-17308"/>
                  </a:stretch>
                </a:blipFill>
                <a:ln>
                  <a:solidFill>
                    <a:srgbClr val="FF99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cxnSpLocks/>
              <a:stCxn id="21" idx="3"/>
              <a:endCxn id="22" idx="1"/>
            </p:cNvCxnSpPr>
            <p:nvPr/>
          </p:nvCxnSpPr>
          <p:spPr bwMode="auto">
            <a:xfrm flipV="1">
              <a:off x="5941542" y="3909301"/>
              <a:ext cx="670867" cy="114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258FCF-F06B-4B16-96FE-042CFD18E460}"/>
                  </a:ext>
                </a:extLst>
              </p:cNvPr>
              <p:cNvSpPr txBox="1"/>
              <p:nvPr/>
            </p:nvSpPr>
            <p:spPr>
              <a:xfrm>
                <a:off x="3158113" y="3370088"/>
                <a:ext cx="4118987" cy="98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258FCF-F06B-4B16-96FE-042CFD18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113" y="3370088"/>
                <a:ext cx="4118987" cy="986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 bwMode="auto">
          <a:xfrm>
            <a:off x="3467100" y="1196624"/>
            <a:ext cx="381000" cy="3668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19800" y="1196624"/>
            <a:ext cx="381000" cy="3668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572500" y="1193801"/>
            <a:ext cx="381000" cy="3668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15635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2171" y="15635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227" y="15312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</a:p>
        </p:txBody>
      </p: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 bwMode="auto">
          <a:xfrm>
            <a:off x="3848101" y="1380067"/>
            <a:ext cx="2171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400801" y="1380067"/>
            <a:ext cx="2171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77100" y="4504168"/>
                <a:ext cx="2438400" cy="52322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9933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1400" i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  <a:cs typeface="Arial"/>
                  </a:rPr>
                  <a:t>has been (instantiated and) eliminated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4504168"/>
                <a:ext cx="2438400" cy="523220"/>
              </a:xfrm>
              <a:prstGeom prst="rect">
                <a:avLst/>
              </a:prstGeom>
              <a:blipFill>
                <a:blip r:embed="rId5"/>
                <a:stretch>
                  <a:fillRect l="-498" t="-1136" b="-9091"/>
                </a:stretch>
              </a:blipFill>
              <a:ln>
                <a:solidFill>
                  <a:srgbClr val="FF993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E36D48-FD7C-4D42-BB5E-B71332D6ABAF}"/>
                  </a:ext>
                </a:extLst>
              </p:cNvPr>
              <p:cNvSpPr txBox="1"/>
              <p:nvPr/>
            </p:nvSpPr>
            <p:spPr>
              <a:xfrm>
                <a:off x="1944549" y="2509590"/>
                <a:ext cx="9441787" cy="98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E36D48-FD7C-4D42-BB5E-B71332D6A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49" y="2509590"/>
                <a:ext cx="9441787" cy="986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1B6DB0-4869-439D-917A-427AA27F6609}"/>
                  </a:ext>
                </a:extLst>
              </p:cNvPr>
              <p:cNvSpPr txBox="1"/>
              <p:nvPr/>
            </p:nvSpPr>
            <p:spPr>
              <a:xfrm>
                <a:off x="2546456" y="4326509"/>
                <a:ext cx="4118987" cy="98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1B6DB0-4869-439D-917A-427AA27F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56" y="4326509"/>
                <a:ext cx="4118987" cy="986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4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14" grpId="0"/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Inference in Bayesian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Inexact</a:t>
            </a:r>
            <a:r>
              <a:rPr lang="en-US" dirty="0" smtClean="0"/>
              <a:t> inference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computationally expensive to make exact inference from a large </a:t>
            </a:r>
            <a:r>
              <a:rPr lang="en-US" dirty="0" smtClean="0"/>
              <a:t>and/or </a:t>
            </a:r>
            <a:r>
              <a:rPr lang="en-US" dirty="0"/>
              <a:t>highly connected Bayes Network.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these cases, we can </a:t>
            </a:r>
            <a:r>
              <a:rPr lang="en-US" dirty="0">
                <a:solidFill>
                  <a:srgbClr val="C00000"/>
                </a:solidFill>
              </a:rPr>
              <a:t>approximate</a:t>
            </a:r>
            <a:r>
              <a:rPr lang="en-US" dirty="0"/>
              <a:t> inferences by sampling. 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/>
              <a:t>is a technique to select and count the </a:t>
            </a:r>
            <a:r>
              <a:rPr lang="en-US" dirty="0" smtClean="0"/>
              <a:t>occurrences </a:t>
            </a:r>
            <a:r>
              <a:rPr lang="en-US" dirty="0"/>
              <a:t>of the query and evidence variables to estimate the probability distributions in the network.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D33D-13DD-4F0C-BDE0-2C3A75277DEC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BNs</a:t>
            </a:r>
            <a:endParaRPr lang="en-US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D0C1-180C-43EE-A114-996569F7C23B}" type="slidenum">
              <a:rPr lang="en-US" altLang="en-US"/>
              <a:pPr/>
              <a:t>66</a:t>
            </a:fld>
            <a:endParaRPr lang="en-US" altLang="en-US"/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2438400" y="4267201"/>
            <a:ext cx="7467600" cy="2314575"/>
            <a:chOff x="576" y="2688"/>
            <a:chExt cx="4704" cy="1458"/>
          </a:xfrm>
        </p:grpSpPr>
        <p:grpSp>
          <p:nvGrpSpPr>
            <p:cNvPr id="251909" name="Group 5"/>
            <p:cNvGrpSpPr>
              <a:grpSpLocks/>
            </p:cNvGrpSpPr>
            <p:nvPr/>
          </p:nvGrpSpPr>
          <p:grpSpPr bwMode="auto">
            <a:xfrm>
              <a:off x="576" y="2688"/>
              <a:ext cx="1020" cy="624"/>
              <a:chOff x="528" y="2544"/>
              <a:chExt cx="1122" cy="724"/>
            </a:xfrm>
          </p:grpSpPr>
          <p:pic>
            <p:nvPicPr>
              <p:cNvPr id="251910" name="Picture 6" descr="A Physician" title="A Physicia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544"/>
                <a:ext cx="768" cy="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1911" name="Rectangle 7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73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ahoma" panose="020B0604030504040204" pitchFamily="34" charset="0"/>
                  </a:rPr>
                  <a:t>Medicine</a:t>
                </a:r>
              </a:p>
            </p:txBody>
          </p:sp>
        </p:grpSp>
        <p:grpSp>
          <p:nvGrpSpPr>
            <p:cNvPr id="251912" name="Group 8"/>
            <p:cNvGrpSpPr>
              <a:grpSpLocks/>
            </p:cNvGrpSpPr>
            <p:nvPr/>
          </p:nvGrpSpPr>
          <p:grpSpPr bwMode="auto">
            <a:xfrm>
              <a:off x="3264" y="2688"/>
              <a:ext cx="1440" cy="624"/>
              <a:chOff x="3264" y="2688"/>
              <a:chExt cx="1440" cy="624"/>
            </a:xfrm>
          </p:grpSpPr>
          <p:pic>
            <p:nvPicPr>
              <p:cNvPr id="251913" name="Picture 9" descr="Bio-informatics" title="Bio-informatic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4" y="2688"/>
                <a:ext cx="622" cy="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1914" name="Rectangle 10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1152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Tahoma" panose="020B0604030504040204" pitchFamily="34" charset="0"/>
                  </a:rPr>
                  <a:t>Bio-informatics</a:t>
                </a:r>
              </a:p>
            </p:txBody>
          </p:sp>
        </p:grpSp>
        <p:grpSp>
          <p:nvGrpSpPr>
            <p:cNvPr id="251915" name="Group 11"/>
            <p:cNvGrpSpPr>
              <a:grpSpLocks/>
            </p:cNvGrpSpPr>
            <p:nvPr/>
          </p:nvGrpSpPr>
          <p:grpSpPr bwMode="auto">
            <a:xfrm>
              <a:off x="3936" y="3408"/>
              <a:ext cx="1344" cy="738"/>
              <a:chOff x="3696" y="3264"/>
              <a:chExt cx="1440" cy="883"/>
            </a:xfrm>
          </p:grpSpPr>
          <p:sp>
            <p:nvSpPr>
              <p:cNvPr id="251916" name="Rectangle 12" descr="Computer troubleshooting" title="Computer troubleshooting"/>
              <p:cNvSpPr>
                <a:spLocks noChangeArrowheads="1"/>
              </p:cNvSpPr>
              <p:nvPr/>
            </p:nvSpPr>
            <p:spPr bwMode="auto">
              <a:xfrm>
                <a:off x="3696" y="3664"/>
                <a:ext cx="1183" cy="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latin typeface="Tahoma" panose="020B0604030504040204" pitchFamily="34" charset="0"/>
                  </a:rPr>
                  <a:t>Computer </a:t>
                </a:r>
              </a:p>
              <a:p>
                <a:r>
                  <a:rPr lang="en-US" altLang="en-US" dirty="0">
                    <a:latin typeface="Tahoma" panose="020B0604030504040204" pitchFamily="34" charset="0"/>
                  </a:rPr>
                  <a:t>troubleshooting</a:t>
                </a:r>
              </a:p>
            </p:txBody>
          </p:sp>
          <p:sp>
            <p:nvSpPr>
              <p:cNvPr id="251917" name="laptop"/>
              <p:cNvSpPr>
                <a:spLocks noEditPoints="1" noChangeArrowheads="1"/>
              </p:cNvSpPr>
              <p:nvPr/>
            </p:nvSpPr>
            <p:spPr bwMode="auto">
              <a:xfrm>
                <a:off x="4512" y="3264"/>
                <a:ext cx="624" cy="52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1918" name="Group 14"/>
            <p:cNvGrpSpPr>
              <a:grpSpLocks/>
            </p:cNvGrpSpPr>
            <p:nvPr/>
          </p:nvGrpSpPr>
          <p:grpSpPr bwMode="auto">
            <a:xfrm>
              <a:off x="960" y="3360"/>
              <a:ext cx="1367" cy="672"/>
              <a:chOff x="1104" y="3360"/>
              <a:chExt cx="1416" cy="717"/>
            </a:xfrm>
          </p:grpSpPr>
          <p:pic>
            <p:nvPicPr>
              <p:cNvPr id="251919" name="Picture 15" descr="Stock market" title="Stock market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360"/>
                <a:ext cx="720" cy="7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1920" name="Rectangle 16"/>
              <p:cNvSpPr>
                <a:spLocks noChangeArrowheads="1"/>
              </p:cNvSpPr>
              <p:nvPr/>
            </p:nvSpPr>
            <p:spPr bwMode="auto">
              <a:xfrm>
                <a:off x="1536" y="3792"/>
                <a:ext cx="984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ahoma" panose="020B0604030504040204" pitchFamily="34" charset="0"/>
                  </a:rPr>
                  <a:t>Stock market</a:t>
                </a:r>
              </a:p>
            </p:txBody>
          </p:sp>
        </p:grpSp>
        <p:grpSp>
          <p:nvGrpSpPr>
            <p:cNvPr id="251921" name="Group 17"/>
            <p:cNvGrpSpPr>
              <a:grpSpLocks/>
            </p:cNvGrpSpPr>
            <p:nvPr/>
          </p:nvGrpSpPr>
          <p:grpSpPr bwMode="auto">
            <a:xfrm>
              <a:off x="2784" y="3456"/>
              <a:ext cx="960" cy="528"/>
              <a:chOff x="2928" y="2400"/>
              <a:chExt cx="960" cy="528"/>
            </a:xfrm>
          </p:grpSpPr>
          <p:sp>
            <p:nvSpPr>
              <p:cNvPr id="251922" name="Documents"/>
              <p:cNvSpPr>
                <a:spLocks noEditPoints="1" noChangeArrowheads="1"/>
              </p:cNvSpPr>
              <p:nvPr/>
            </p:nvSpPr>
            <p:spPr bwMode="auto">
              <a:xfrm>
                <a:off x="2928" y="2400"/>
                <a:ext cx="960" cy="528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923" name="Rectangle 1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91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600" dirty="0">
                    <a:latin typeface="Tahoma" panose="020B0604030504040204" pitchFamily="34" charset="0"/>
                  </a:rPr>
                  <a:t>Text </a:t>
                </a:r>
              </a:p>
              <a:p>
                <a:r>
                  <a:rPr lang="en-US" altLang="en-US" sz="1600" dirty="0">
                    <a:latin typeface="Tahoma" panose="020B0604030504040204" pitchFamily="34" charset="0"/>
                  </a:rPr>
                  <a:t>Classification</a:t>
                </a:r>
              </a:p>
            </p:txBody>
          </p:sp>
        </p:grpSp>
        <p:grpSp>
          <p:nvGrpSpPr>
            <p:cNvPr id="251924" name="Group 20"/>
            <p:cNvGrpSpPr>
              <a:grpSpLocks/>
            </p:cNvGrpSpPr>
            <p:nvPr/>
          </p:nvGrpSpPr>
          <p:grpSpPr bwMode="auto">
            <a:xfrm>
              <a:off x="1728" y="2832"/>
              <a:ext cx="1200" cy="864"/>
              <a:chOff x="2496" y="3024"/>
              <a:chExt cx="1222" cy="912"/>
            </a:xfrm>
          </p:grpSpPr>
          <p:pic>
            <p:nvPicPr>
              <p:cNvPr id="251925" name="Picture 21" descr="Application of speech recognition - call centers" title="Application of speech recogniti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3072"/>
                <a:ext cx="790" cy="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1926" name="Rectangle 22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835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ahoma" panose="020B0604030504040204" pitchFamily="34" charset="0"/>
                  </a:rPr>
                  <a:t>  Speech</a:t>
                </a:r>
              </a:p>
              <a:p>
                <a:r>
                  <a:rPr lang="en-US" altLang="en-US">
                    <a:latin typeface="Tahoma" panose="020B0604030504040204" pitchFamily="34" charset="0"/>
                  </a:rPr>
                  <a:t>recognition</a:t>
                </a:r>
              </a:p>
            </p:txBody>
          </p:sp>
        </p:grpSp>
      </p:grpSp>
      <p:sp>
        <p:nvSpPr>
          <p:cNvPr id="251927" name="Rectangle 23"/>
          <p:cNvSpPr>
            <a:spLocks noChangeArrowheads="1"/>
          </p:cNvSpPr>
          <p:nvPr/>
        </p:nvSpPr>
        <p:spPr bwMode="auto">
          <a:xfrm>
            <a:off x="2589213" y="1892301"/>
            <a:ext cx="53340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/>
              <a:t>Diagnosis: </a:t>
            </a:r>
            <a:r>
              <a:rPr lang="en-US" altLang="en-US" dirty="0">
                <a:solidFill>
                  <a:schemeClr val="hlink"/>
                </a:solidFill>
              </a:rPr>
              <a:t>P(</a:t>
            </a:r>
            <a:r>
              <a:rPr lang="en-US" altLang="en-US" dirty="0" err="1">
                <a:solidFill>
                  <a:schemeClr val="hlink"/>
                </a:solidFill>
              </a:rPr>
              <a:t>cause|</a:t>
            </a:r>
            <a:r>
              <a:rPr lang="en-US" altLang="en-US" dirty="0" err="1">
                <a:solidFill>
                  <a:schemeClr val="tx2"/>
                </a:solidFill>
              </a:rPr>
              <a:t>symptom</a:t>
            </a:r>
            <a:r>
              <a:rPr lang="en-US" altLang="en-US" dirty="0">
                <a:solidFill>
                  <a:schemeClr val="hlink"/>
                </a:solidFill>
              </a:rPr>
              <a:t>)=?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smtClean="0"/>
              <a:t>Prediction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hlink"/>
                </a:solidFill>
              </a:rPr>
              <a:t>P(</a:t>
            </a:r>
            <a:r>
              <a:rPr lang="en-US" altLang="en-US" dirty="0" err="1">
                <a:solidFill>
                  <a:schemeClr val="hlink"/>
                </a:solidFill>
              </a:rPr>
              <a:t>symptom|</a:t>
            </a:r>
            <a:r>
              <a:rPr lang="en-US" altLang="en-US" dirty="0" err="1">
                <a:solidFill>
                  <a:schemeClr val="tx2"/>
                </a:solidFill>
              </a:rPr>
              <a:t>cause</a:t>
            </a:r>
            <a:r>
              <a:rPr lang="en-US" altLang="en-US" dirty="0">
                <a:solidFill>
                  <a:schemeClr val="hlink"/>
                </a:solidFill>
              </a:rPr>
              <a:t>)=?</a:t>
            </a:r>
          </a:p>
        </p:txBody>
      </p:sp>
      <p:grpSp>
        <p:nvGrpSpPr>
          <p:cNvPr id="251928" name="Group 24"/>
          <p:cNvGrpSpPr>
            <a:grpSpLocks/>
          </p:cNvGrpSpPr>
          <p:nvPr/>
        </p:nvGrpSpPr>
        <p:grpSpPr bwMode="auto">
          <a:xfrm>
            <a:off x="2590800" y="2787650"/>
            <a:ext cx="5181600" cy="641350"/>
            <a:chOff x="672" y="1708"/>
            <a:chExt cx="3264" cy="404"/>
          </a:xfrm>
        </p:grpSpPr>
        <p:graphicFrame>
          <p:nvGraphicFramePr>
            <p:cNvPr id="25192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1748" y="1708"/>
            <a:ext cx="45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6" name="Equation" r:id="rId7" imgW="317160" imgH="279360" progId="Equation.3">
                    <p:embed/>
                  </p:oleObj>
                </mc:Choice>
                <mc:Fallback>
                  <p:oleObj name="Equation" r:id="rId7" imgW="3171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1708"/>
                          <a:ext cx="45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30" name="Rectangle 26"/>
            <p:cNvSpPr>
              <a:spLocks noChangeArrowheads="1"/>
            </p:cNvSpPr>
            <p:nvPr/>
          </p:nvSpPr>
          <p:spPr bwMode="auto">
            <a:xfrm>
              <a:off x="672" y="1776"/>
              <a:ext cx="326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en-US" dirty="0">
                  <a:latin typeface="Tahoma" panose="020B0604030504040204" pitchFamily="34" charset="0"/>
                </a:rPr>
                <a:t>  Classification:          </a:t>
              </a:r>
              <a:r>
                <a:rPr lang="en-US" altLang="en-US" dirty="0">
                  <a:solidFill>
                    <a:schemeClr val="hlink"/>
                  </a:solidFill>
                  <a:latin typeface="Tahoma" panose="020B0604030504040204" pitchFamily="34" charset="0"/>
                </a:rPr>
                <a:t>P(</a:t>
              </a:r>
              <a:r>
                <a:rPr lang="en-US" altLang="en-US" dirty="0" err="1">
                  <a:solidFill>
                    <a:schemeClr val="hlink"/>
                  </a:solidFill>
                  <a:latin typeface="Tahoma" panose="020B0604030504040204" pitchFamily="34" charset="0"/>
                </a:rPr>
                <a:t>class|</a:t>
              </a:r>
              <a:r>
                <a:rPr lang="en-US" altLang="en-US" dirty="0" err="1">
                  <a:solidFill>
                    <a:schemeClr val="tx2"/>
                  </a:solidFill>
                  <a:latin typeface="Tahoma" panose="020B0604030504040204" pitchFamily="34" charset="0"/>
                </a:rPr>
                <a:t>data</a:t>
              </a:r>
              <a:r>
                <a:rPr lang="en-US" altLang="en-US" dirty="0">
                  <a:solidFill>
                    <a:schemeClr val="hlin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</p:grpSp>
      <p:sp>
        <p:nvSpPr>
          <p:cNvPr id="251931" name="Rectangle 27"/>
          <p:cNvSpPr>
            <a:spLocks noChangeArrowheads="1"/>
          </p:cNvSpPr>
          <p:nvPr/>
        </p:nvSpPr>
        <p:spPr bwMode="auto">
          <a:xfrm>
            <a:off x="2590800" y="3429000"/>
            <a:ext cx="47198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>
                <a:latin typeface="Tahoma" panose="020B0604030504040204" pitchFamily="34" charset="0"/>
              </a:rPr>
              <a:t>  Decision-making </a:t>
            </a:r>
            <a:r>
              <a:rPr lang="en-US" altLang="en-US" sz="2000" dirty="0">
                <a:latin typeface="Tahoma" panose="020B0604030504040204" pitchFamily="34" charset="0"/>
              </a:rPr>
              <a:t>(given a cost function)</a:t>
            </a:r>
          </a:p>
        </p:txBody>
      </p:sp>
      <p:grpSp>
        <p:nvGrpSpPr>
          <p:cNvPr id="251932" name="Group 28"/>
          <p:cNvGrpSpPr>
            <a:grpSpLocks/>
          </p:cNvGrpSpPr>
          <p:nvPr/>
        </p:nvGrpSpPr>
        <p:grpSpPr bwMode="auto">
          <a:xfrm>
            <a:off x="7924800" y="2057400"/>
            <a:ext cx="2057400" cy="1981200"/>
            <a:chOff x="4176" y="1296"/>
            <a:chExt cx="1296" cy="1248"/>
          </a:xfrm>
        </p:grpSpPr>
        <p:sp>
          <p:nvSpPr>
            <p:cNvPr id="251933" name="Oval 29"/>
            <p:cNvSpPr>
              <a:spLocks noChangeArrowheads="1"/>
            </p:cNvSpPr>
            <p:nvPr/>
          </p:nvSpPr>
          <p:spPr bwMode="auto">
            <a:xfrm>
              <a:off x="4368" y="1296"/>
              <a:ext cx="67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2000"/>
            </a:p>
          </p:txBody>
        </p:sp>
        <p:sp>
          <p:nvSpPr>
            <p:cNvPr id="251934" name="Oval 30"/>
            <p:cNvSpPr>
              <a:spLocks noChangeArrowheads="1"/>
            </p:cNvSpPr>
            <p:nvPr/>
          </p:nvSpPr>
          <p:spPr bwMode="auto">
            <a:xfrm>
              <a:off x="4766" y="2274"/>
              <a:ext cx="706" cy="2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2000"/>
            </a:p>
          </p:txBody>
        </p:sp>
        <p:cxnSp>
          <p:nvCxnSpPr>
            <p:cNvPr id="251935" name="AutoShape 31"/>
            <p:cNvCxnSpPr>
              <a:cxnSpLocks noChangeShapeType="1"/>
            </p:cNvCxnSpPr>
            <p:nvPr/>
          </p:nvCxnSpPr>
          <p:spPr bwMode="auto">
            <a:xfrm>
              <a:off x="4878" y="1534"/>
              <a:ext cx="332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936" name="AutoShape 32"/>
            <p:cNvCxnSpPr>
              <a:cxnSpLocks noChangeShapeType="1"/>
            </p:cNvCxnSpPr>
            <p:nvPr/>
          </p:nvCxnSpPr>
          <p:spPr bwMode="auto">
            <a:xfrm flipH="1">
              <a:off x="4505" y="1550"/>
              <a:ext cx="283" cy="7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937" name="AutoShape 33"/>
            <p:cNvCxnSpPr>
              <a:cxnSpLocks noChangeShapeType="1"/>
              <a:stCxn id="251933" idx="3"/>
              <a:endCxn id="251941" idx="0"/>
            </p:cNvCxnSpPr>
            <p:nvPr/>
          </p:nvCxnSpPr>
          <p:spPr bwMode="auto">
            <a:xfrm flipH="1">
              <a:off x="4376" y="1513"/>
              <a:ext cx="90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938" name="AutoShape 34"/>
            <p:cNvCxnSpPr>
              <a:cxnSpLocks noChangeShapeType="1"/>
              <a:stCxn id="251941" idx="5"/>
              <a:endCxn id="251934" idx="1"/>
            </p:cNvCxnSpPr>
            <p:nvPr/>
          </p:nvCxnSpPr>
          <p:spPr bwMode="auto">
            <a:xfrm>
              <a:off x="4517" y="1978"/>
              <a:ext cx="352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1939" name="Oval 35"/>
            <p:cNvSpPr>
              <a:spLocks noChangeArrowheads="1"/>
            </p:cNvSpPr>
            <p:nvPr/>
          </p:nvSpPr>
          <p:spPr bwMode="auto">
            <a:xfrm>
              <a:off x="4224" y="2277"/>
              <a:ext cx="352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 sz="2000"/>
            </a:p>
          </p:txBody>
        </p:sp>
        <p:cxnSp>
          <p:nvCxnSpPr>
            <p:cNvPr id="251940" name="AutoShape 36"/>
            <p:cNvCxnSpPr>
              <a:cxnSpLocks noChangeShapeType="1"/>
              <a:stCxn id="251941" idx="4"/>
              <a:endCxn id="251939" idx="0"/>
            </p:cNvCxnSpPr>
            <p:nvPr/>
          </p:nvCxnSpPr>
          <p:spPr bwMode="auto">
            <a:xfrm>
              <a:off x="4376" y="2016"/>
              <a:ext cx="24" cy="2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1941" name="Oval 37"/>
            <p:cNvSpPr>
              <a:spLocks noChangeArrowheads="1"/>
            </p:cNvSpPr>
            <p:nvPr/>
          </p:nvSpPr>
          <p:spPr bwMode="auto">
            <a:xfrm>
              <a:off x="4176" y="1757"/>
              <a:ext cx="400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sp>
          <p:nvSpPr>
            <p:cNvPr id="251942" name="Oval 38"/>
            <p:cNvSpPr>
              <a:spLocks noChangeArrowheads="1"/>
            </p:cNvSpPr>
            <p:nvPr/>
          </p:nvSpPr>
          <p:spPr bwMode="auto">
            <a:xfrm>
              <a:off x="4992" y="1728"/>
              <a:ext cx="400" cy="2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cxnSp>
          <p:nvCxnSpPr>
            <p:cNvPr id="251943" name="AutoShape 39"/>
            <p:cNvCxnSpPr>
              <a:cxnSpLocks noChangeShapeType="1"/>
              <a:endCxn id="251934" idx="0"/>
            </p:cNvCxnSpPr>
            <p:nvPr/>
          </p:nvCxnSpPr>
          <p:spPr bwMode="auto">
            <a:xfrm flipH="1">
              <a:off x="5119" y="1987"/>
              <a:ext cx="82" cy="2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944" name="Group 40"/>
          <p:cNvGrpSpPr>
            <a:grpSpLocks/>
          </p:cNvGrpSpPr>
          <p:nvPr/>
        </p:nvGrpSpPr>
        <p:grpSpPr bwMode="auto">
          <a:xfrm>
            <a:off x="7924800" y="2743200"/>
            <a:ext cx="1930400" cy="457200"/>
            <a:chOff x="4032" y="1728"/>
            <a:chExt cx="1216" cy="288"/>
          </a:xfrm>
        </p:grpSpPr>
        <p:sp>
          <p:nvSpPr>
            <p:cNvPr id="251945" name="Oval 41"/>
            <p:cNvSpPr>
              <a:spLocks noChangeArrowheads="1"/>
            </p:cNvSpPr>
            <p:nvPr/>
          </p:nvSpPr>
          <p:spPr bwMode="auto">
            <a:xfrm>
              <a:off x="4032" y="1728"/>
              <a:ext cx="40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graphicFrame>
          <p:nvGraphicFramePr>
            <p:cNvPr id="251946" name="Object 42"/>
            <p:cNvGraphicFramePr>
              <a:graphicFrameLocks noChangeAspect="1"/>
            </p:cNvGraphicFramePr>
            <p:nvPr/>
          </p:nvGraphicFramePr>
          <p:xfrm>
            <a:off x="4128" y="1749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7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49"/>
                          <a:ext cx="22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47" name="Oval 43"/>
            <p:cNvSpPr>
              <a:spLocks noChangeArrowheads="1"/>
            </p:cNvSpPr>
            <p:nvPr/>
          </p:nvSpPr>
          <p:spPr bwMode="auto">
            <a:xfrm>
              <a:off x="4848" y="1728"/>
              <a:ext cx="400" cy="25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  <p:graphicFrame>
          <p:nvGraphicFramePr>
            <p:cNvPr id="251948" name="Object 44"/>
            <p:cNvGraphicFramePr>
              <a:graphicFrameLocks noChangeAspect="1"/>
            </p:cNvGraphicFramePr>
            <p:nvPr/>
          </p:nvGraphicFramePr>
          <p:xfrm>
            <a:off x="4937" y="1747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98" name="Equation" r:id="rId11" imgW="215640" imgH="215640" progId="Equation.3">
                    <p:embed/>
                  </p:oleObj>
                </mc:Choice>
                <mc:Fallback>
                  <p:oleObj name="Equation" r:id="rId1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7" y="1747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1949" name="Group 45"/>
          <p:cNvGrpSpPr>
            <a:grpSpLocks/>
          </p:cNvGrpSpPr>
          <p:nvPr/>
        </p:nvGrpSpPr>
        <p:grpSpPr bwMode="auto">
          <a:xfrm>
            <a:off x="8229600" y="2057400"/>
            <a:ext cx="1828800" cy="1981200"/>
            <a:chOff x="4224" y="1296"/>
            <a:chExt cx="1152" cy="1248"/>
          </a:xfrm>
        </p:grpSpPr>
        <p:grpSp>
          <p:nvGrpSpPr>
            <p:cNvPr id="251950" name="Group 46"/>
            <p:cNvGrpSpPr>
              <a:grpSpLocks/>
            </p:cNvGrpSpPr>
            <p:nvPr/>
          </p:nvGrpSpPr>
          <p:grpSpPr bwMode="auto">
            <a:xfrm>
              <a:off x="4224" y="1296"/>
              <a:ext cx="672" cy="254"/>
              <a:chOff x="4800" y="480"/>
              <a:chExt cx="672" cy="254"/>
            </a:xfrm>
          </p:grpSpPr>
          <p:sp>
            <p:nvSpPr>
              <p:cNvPr id="251951" name="Oval 47"/>
              <p:cNvSpPr>
                <a:spLocks noChangeArrowheads="1"/>
              </p:cNvSpPr>
              <p:nvPr/>
            </p:nvSpPr>
            <p:spPr bwMode="auto">
              <a:xfrm>
                <a:off x="4800" y="480"/>
                <a:ext cx="672" cy="25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sp>
            <p:nvSpPr>
              <p:cNvPr id="251952" name="Text Box 48"/>
              <p:cNvSpPr txBox="1">
                <a:spLocks noChangeArrowheads="1"/>
              </p:cNvSpPr>
              <p:nvPr/>
            </p:nvSpPr>
            <p:spPr bwMode="auto">
              <a:xfrm>
                <a:off x="4848" y="480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ahoma" panose="020B0604030504040204" pitchFamily="34" charset="0"/>
                  </a:rPr>
                  <a:t>cause</a:t>
                </a:r>
              </a:p>
            </p:txBody>
          </p:sp>
        </p:grpSp>
        <p:grpSp>
          <p:nvGrpSpPr>
            <p:cNvPr id="251953" name="Group 49"/>
            <p:cNvGrpSpPr>
              <a:grpSpLocks/>
            </p:cNvGrpSpPr>
            <p:nvPr/>
          </p:nvGrpSpPr>
          <p:grpSpPr bwMode="auto">
            <a:xfrm>
              <a:off x="4608" y="2256"/>
              <a:ext cx="768" cy="288"/>
              <a:chOff x="4752" y="3024"/>
              <a:chExt cx="768" cy="288"/>
            </a:xfrm>
          </p:grpSpPr>
          <p:sp>
            <p:nvSpPr>
              <p:cNvPr id="251954" name="Oval 50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753" cy="2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sp>
            <p:nvSpPr>
              <p:cNvPr id="251955" name="Text Box 51"/>
              <p:cNvSpPr txBox="1">
                <a:spLocks noChangeArrowheads="1"/>
              </p:cNvSpPr>
              <p:nvPr/>
            </p:nvSpPr>
            <p:spPr bwMode="auto">
              <a:xfrm>
                <a:off x="4752" y="302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>
                    <a:latin typeface="Tahoma" panose="020B0604030504040204" pitchFamily="34" charset="0"/>
                  </a:rPr>
                  <a:t>symptom</a:t>
                </a:r>
              </a:p>
            </p:txBody>
          </p:sp>
        </p:grpSp>
      </p:grpSp>
      <p:grpSp>
        <p:nvGrpSpPr>
          <p:cNvPr id="251956" name="Group 52"/>
          <p:cNvGrpSpPr>
            <a:grpSpLocks/>
          </p:cNvGrpSpPr>
          <p:nvPr/>
        </p:nvGrpSpPr>
        <p:grpSpPr bwMode="auto">
          <a:xfrm>
            <a:off x="8229600" y="2057400"/>
            <a:ext cx="1828800" cy="1981200"/>
            <a:chOff x="4224" y="1296"/>
            <a:chExt cx="1152" cy="1248"/>
          </a:xfrm>
        </p:grpSpPr>
        <p:grpSp>
          <p:nvGrpSpPr>
            <p:cNvPr id="251957" name="Group 53"/>
            <p:cNvGrpSpPr>
              <a:grpSpLocks/>
            </p:cNvGrpSpPr>
            <p:nvPr/>
          </p:nvGrpSpPr>
          <p:grpSpPr bwMode="auto">
            <a:xfrm>
              <a:off x="4608" y="2256"/>
              <a:ext cx="768" cy="288"/>
              <a:chOff x="4608" y="2544"/>
              <a:chExt cx="768" cy="288"/>
            </a:xfrm>
          </p:grpSpPr>
          <p:sp>
            <p:nvSpPr>
              <p:cNvPr id="251958" name="Oval 54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753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sp>
            <p:nvSpPr>
              <p:cNvPr id="251959" name="Text Box 55"/>
              <p:cNvSpPr txBox="1">
                <a:spLocks noChangeArrowheads="1"/>
              </p:cNvSpPr>
              <p:nvPr/>
            </p:nvSpPr>
            <p:spPr bwMode="auto">
              <a:xfrm>
                <a:off x="4608" y="2544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symptom</a:t>
                </a:r>
              </a:p>
            </p:txBody>
          </p:sp>
        </p:grpSp>
        <p:grpSp>
          <p:nvGrpSpPr>
            <p:cNvPr id="251960" name="Group 56"/>
            <p:cNvGrpSpPr>
              <a:grpSpLocks/>
            </p:cNvGrpSpPr>
            <p:nvPr/>
          </p:nvGrpSpPr>
          <p:grpSpPr bwMode="auto">
            <a:xfrm>
              <a:off x="4224" y="1296"/>
              <a:ext cx="672" cy="254"/>
              <a:chOff x="4848" y="480"/>
              <a:chExt cx="672" cy="254"/>
            </a:xfrm>
          </p:grpSpPr>
          <p:sp>
            <p:nvSpPr>
              <p:cNvPr id="251961" name="Oval 57"/>
              <p:cNvSpPr>
                <a:spLocks noChangeArrowheads="1"/>
              </p:cNvSpPr>
              <p:nvPr/>
            </p:nvSpPr>
            <p:spPr bwMode="auto">
              <a:xfrm>
                <a:off x="4848" y="480"/>
                <a:ext cx="672" cy="25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altLang="en-US" sz="2000"/>
              </a:p>
            </p:txBody>
          </p:sp>
          <p:sp>
            <p:nvSpPr>
              <p:cNvPr id="251962" name="Text Box 58"/>
              <p:cNvSpPr txBox="1">
                <a:spLocks noChangeArrowheads="1"/>
              </p:cNvSpPr>
              <p:nvPr/>
            </p:nvSpPr>
            <p:spPr bwMode="auto">
              <a:xfrm>
                <a:off x="4896" y="480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cause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car diagnosis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0E47-2A4C-4221-B6B9-A2AC2F1C1077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7" name="Content Placeholder 6" descr="Bayesian network for car diagnosis" title="Bayesian network for car diagnosis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2379"/>
          <a:stretch/>
        </p:blipFill>
        <p:spPr>
          <a:xfrm>
            <a:off x="2833394" y="1690688"/>
            <a:ext cx="6525212" cy="4121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581400" y="5983858"/>
            <a:ext cx="3768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Russel and </a:t>
            </a:r>
            <a:r>
              <a:rPr lang="en-US" sz="1100" dirty="0" err="1" smtClean="0"/>
              <a:t>Norvig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12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A complex Bayesian network for car insurance" title="Bayesian network for car insura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9234" y="990601"/>
            <a:ext cx="88463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insurance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562601"/>
            <a:ext cx="8229600" cy="94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Causal Protein-Signaling Networks Derived from </a:t>
            </a:r>
            <a:r>
              <a:rPr lang="en-US" sz="1600" b="1" dirty="0" err="1"/>
              <a:t>Multiparameter</a:t>
            </a:r>
            <a:r>
              <a:rPr lang="en-US" sz="1600" b="1" dirty="0"/>
              <a:t> Single-Cell Data </a:t>
            </a:r>
          </a:p>
          <a:p>
            <a:pPr>
              <a:buNone/>
            </a:pPr>
            <a:r>
              <a:rPr lang="en-US" sz="1600" dirty="0"/>
              <a:t>Karen Sachs, Omar Perez, Dana </a:t>
            </a:r>
            <a:r>
              <a:rPr lang="en-US" sz="1600" dirty="0" err="1"/>
              <a:t>Pe'er</a:t>
            </a:r>
            <a:r>
              <a:rPr lang="en-US" sz="1600" dirty="0"/>
              <a:t>, Douglas A. </a:t>
            </a:r>
            <a:r>
              <a:rPr lang="en-US" sz="1600" dirty="0" err="1"/>
              <a:t>Lauffenburger</a:t>
            </a:r>
            <a:r>
              <a:rPr lang="en-US" sz="1600" dirty="0"/>
              <a:t>, and Garry P. Nolan</a:t>
            </a:r>
          </a:p>
          <a:p>
            <a:pPr>
              <a:buNone/>
            </a:pPr>
            <a:r>
              <a:rPr lang="en-US" sz="1600" dirty="0"/>
              <a:t>(22 April 2005) </a:t>
            </a:r>
            <a:r>
              <a:rPr lang="en-US" sz="1600" i="1" dirty="0"/>
              <a:t>Science</a:t>
            </a:r>
            <a:r>
              <a:rPr lang="en-US" sz="1600" dirty="0"/>
              <a:t> </a:t>
            </a:r>
            <a:r>
              <a:rPr lang="en-US" sz="1600" b="1" dirty="0"/>
              <a:t>308</a:t>
            </a:r>
            <a:r>
              <a:rPr lang="en-US" sz="1600" dirty="0"/>
              <a:t> (5721), 523.</a:t>
            </a:r>
          </a:p>
        </p:txBody>
      </p:sp>
      <p:pic>
        <p:nvPicPr>
          <p:cNvPr id="97282" name="Picture 2" descr="A complex Bayesian network from bioinformatics" title="A complex Bayesian network from bioinformatic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914401"/>
            <a:ext cx="5403338" cy="4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4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79915"/>
          </a:xfrm>
        </p:spPr>
        <p:txBody>
          <a:bodyPr/>
          <a:lstStyle/>
          <a:p>
            <a:pPr eaLnBrk="1" hangingPunct="1"/>
            <a:r>
              <a:rPr lang="en-US" dirty="0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79985" y="1861785"/>
            <a:ext cx="5943482" cy="3714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A </a:t>
            </a:r>
            <a:r>
              <a:rPr lang="en-US" sz="1800" i="1" dirty="0"/>
              <a:t>joint distribution</a:t>
            </a:r>
            <a:r>
              <a:rPr lang="en-US" sz="1800" dirty="0"/>
              <a:t> over </a:t>
            </a:r>
            <a:r>
              <a:rPr lang="en-US" sz="1800" b="1" dirty="0"/>
              <a:t>a set of random variables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specifies a real number for each </a:t>
            </a:r>
            <a:r>
              <a:rPr lang="en-US" sz="1800" i="1" dirty="0"/>
              <a:t>outcome</a:t>
            </a:r>
            <a:r>
              <a:rPr lang="en-US" sz="1800" dirty="0"/>
              <a:t>: </a:t>
            </a:r>
          </a:p>
          <a:p>
            <a:pPr lvl="2" eaLnBrk="1" hangingPunct="1">
              <a:lnSpc>
                <a:spcPct val="80000"/>
              </a:lnSpc>
            </a:pPr>
            <a:endParaRPr lang="en-US" sz="1350" dirty="0"/>
          </a:p>
          <a:p>
            <a:pPr lvl="1" eaLnBrk="1" hangingPunct="1">
              <a:lnSpc>
                <a:spcPct val="80000"/>
              </a:lnSpc>
            </a:pPr>
            <a:endParaRPr lang="en-US" sz="135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5">
              <a:lnSpc>
                <a:spcPct val="80000"/>
              </a:lnSpc>
            </a:pPr>
            <a:endParaRPr lang="en-US" sz="900" dirty="0"/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lvl="7">
              <a:lnSpc>
                <a:spcPct val="80000"/>
              </a:lnSpc>
            </a:pPr>
            <a:endParaRPr lang="en-US" sz="9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15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37148"/>
            <a:ext cx="1352550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033" y="2648288"/>
            <a:ext cx="3650456" cy="2239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18" y="3060089"/>
            <a:ext cx="1834011" cy="24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68" y="3677299"/>
            <a:ext cx="212764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4" y="4132289"/>
            <a:ext cx="3269456" cy="50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/>
          </p:nvPr>
        </p:nvGraphicFramePr>
        <p:xfrm>
          <a:off x="7924801" y="2712585"/>
          <a:ext cx="1766215" cy="1485900"/>
        </p:xfrm>
        <a:graphic>
          <a:graphicData uri="http://schemas.openxmlformats.org/drawingml/2006/table">
            <a:tbl>
              <a:tblPr/>
              <a:tblGrid>
                <a:gridCol w="58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50" y="2362200"/>
            <a:ext cx="884634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67295" y="6400800"/>
            <a:ext cx="2133600" cy="457200"/>
          </a:xfrm>
        </p:spPr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8096086" y="4947287"/>
            <a:ext cx="1647825" cy="954116"/>
            <a:chOff x="5105400" y="2512724"/>
            <a:chExt cx="2895600" cy="1676400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696200" y="4648200"/>
            <a:ext cx="2381140" cy="16159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053054" y="5941018"/>
            <a:ext cx="49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95233" y="5919203"/>
            <a:ext cx="49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6151" y="4672677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15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15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6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5562601"/>
            <a:ext cx="7010400" cy="94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Describing Visual Scenes Using Transformed Objects and Parts</a:t>
            </a:r>
          </a:p>
          <a:p>
            <a:pPr>
              <a:buNone/>
            </a:pPr>
            <a:r>
              <a:rPr lang="en-US" sz="1600" dirty="0"/>
              <a:t>E. </a:t>
            </a:r>
            <a:r>
              <a:rPr lang="en-US" sz="1600" dirty="0" err="1"/>
              <a:t>Sudderth</a:t>
            </a:r>
            <a:r>
              <a:rPr lang="en-US" sz="1600" dirty="0"/>
              <a:t>, A. </a:t>
            </a:r>
            <a:r>
              <a:rPr lang="en-US" sz="1600" dirty="0" err="1"/>
              <a:t>Torralba</a:t>
            </a:r>
            <a:r>
              <a:rPr lang="en-US" sz="1600" dirty="0"/>
              <a:t>, W. T. Freeman, and A. </a:t>
            </a:r>
            <a:r>
              <a:rPr lang="en-US" sz="1600" dirty="0" err="1"/>
              <a:t>Willsky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International Journal of Computer Vision, No. 1-3, May 2008, pp. 291-330.</a:t>
            </a:r>
          </a:p>
        </p:txBody>
      </p:sp>
      <p:pic>
        <p:nvPicPr>
          <p:cNvPr id="98306" name="Picture 2" descr="A complex Bayesian network for describing visual scenes" title="A complex Bayesian network for describing visual sce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864" y="1076326"/>
            <a:ext cx="9058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2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0988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Combining</a:t>
            </a:r>
            <a:r>
              <a:rPr lang="en-US" altLang="en-US" dirty="0">
                <a:latin typeface="Tahoma" panose="020B0604030504040204" pitchFamily="34" charset="0"/>
              </a:rPr>
              <a:t> domain expert knowledge with data</a:t>
            </a:r>
          </a:p>
          <a:p>
            <a:r>
              <a:rPr lang="en-US" altLang="en-US" dirty="0" smtClean="0">
                <a:latin typeface="Tahoma" panose="020B0604030504040204" pitchFamily="34" charset="0"/>
              </a:rPr>
              <a:t>Efficient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representation</a:t>
            </a:r>
            <a:r>
              <a:rPr lang="en-US" altLang="en-US" dirty="0">
                <a:latin typeface="Tahoma" panose="020B0604030504040204" pitchFamily="34" charset="0"/>
              </a:rPr>
              <a:t> and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inference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</a:p>
          <a:p>
            <a:r>
              <a:rPr lang="en-US" altLang="en-US" dirty="0" smtClean="0">
                <a:latin typeface="Tahoma" panose="020B0604030504040204" pitchFamily="34" charset="0"/>
              </a:rPr>
              <a:t>Handling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missing data: Not all variable states need to be known in a query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</a:rPr>
              <a:t>Learning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causal</a:t>
            </a:r>
            <a:r>
              <a:rPr lang="en-US" altLang="en-US" dirty="0">
                <a:latin typeface="Tahoma" panose="020B0604030504040204" pitchFamily="34" charset="0"/>
              </a:rPr>
              <a:t> relationships:</a:t>
            </a:r>
          </a:p>
          <a:p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E7F4-D3E2-42CB-A7C8-7EC000F9E2D4}" type="slidenum">
              <a:rPr lang="en-US" altLang="en-US"/>
              <a:pPr/>
              <a:t>71</a:t>
            </a:fld>
            <a:endParaRPr lang="en-US" altLang="en-US"/>
          </a:p>
        </p:txBody>
      </p:sp>
      <p:grpSp>
        <p:nvGrpSpPr>
          <p:cNvPr id="252936" name="Group 8"/>
          <p:cNvGrpSpPr>
            <a:grpSpLocks/>
          </p:cNvGrpSpPr>
          <p:nvPr/>
        </p:nvGrpSpPr>
        <p:grpSpPr bwMode="auto">
          <a:xfrm>
            <a:off x="6096000" y="4269377"/>
            <a:ext cx="1416050" cy="228600"/>
            <a:chOff x="3456" y="3504"/>
            <a:chExt cx="892" cy="144"/>
          </a:xfrm>
        </p:grpSpPr>
        <p:sp>
          <p:nvSpPr>
            <p:cNvPr id="252937" name="Oval 9"/>
            <p:cNvSpPr>
              <a:spLocks noChangeArrowheads="1"/>
            </p:cNvSpPr>
            <p:nvPr/>
          </p:nvSpPr>
          <p:spPr bwMode="auto">
            <a:xfrm>
              <a:off x="3456" y="3504"/>
              <a:ext cx="289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252938" name="Oval 10"/>
            <p:cNvSpPr>
              <a:spLocks noChangeArrowheads="1"/>
            </p:cNvSpPr>
            <p:nvPr/>
          </p:nvSpPr>
          <p:spPr bwMode="auto">
            <a:xfrm>
              <a:off x="4080" y="3504"/>
              <a:ext cx="26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C</a:t>
              </a:r>
            </a:p>
          </p:txBody>
        </p:sp>
        <p:cxnSp>
          <p:nvCxnSpPr>
            <p:cNvPr id="252939" name="AutoShape 11"/>
            <p:cNvCxnSpPr>
              <a:cxnSpLocks noChangeShapeType="1"/>
              <a:stCxn id="252937" idx="6"/>
              <a:endCxn id="252938" idx="2"/>
            </p:cNvCxnSpPr>
            <p:nvPr/>
          </p:nvCxnSpPr>
          <p:spPr bwMode="auto">
            <a:xfrm>
              <a:off x="3745" y="3576"/>
              <a:ext cx="33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7663544" y="1473925"/>
            <a:ext cx="3608388" cy="2163763"/>
            <a:chOff x="3024" y="1421"/>
            <a:chExt cx="2273" cy="1363"/>
          </a:xfrm>
        </p:grpSpPr>
        <p:pic>
          <p:nvPicPr>
            <p:cNvPr id="38" name="Picture 17" descr="Cartoon of domain experts" title="Domain exper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21"/>
              <a:ext cx="1056" cy="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18"/>
            <p:cNvGrpSpPr>
              <a:grpSpLocks/>
            </p:cNvGrpSpPr>
            <p:nvPr/>
          </p:nvGrpSpPr>
          <p:grpSpPr bwMode="auto">
            <a:xfrm>
              <a:off x="4320" y="1538"/>
              <a:ext cx="977" cy="563"/>
              <a:chOff x="4368" y="2836"/>
              <a:chExt cx="881" cy="505"/>
            </a:xfrm>
          </p:grpSpPr>
          <p:sp>
            <p:nvSpPr>
              <p:cNvPr id="56" name="AutoShape 19"/>
              <p:cNvSpPr>
                <a:spLocks noChangeArrowheads="1"/>
              </p:cNvSpPr>
              <p:nvPr/>
            </p:nvSpPr>
            <p:spPr bwMode="auto">
              <a:xfrm>
                <a:off x="4368" y="2842"/>
                <a:ext cx="870" cy="499"/>
              </a:xfrm>
              <a:prstGeom prst="can">
                <a:avLst>
                  <a:gd name="adj" fmla="val 25000"/>
                </a:avLst>
              </a:prstGeom>
              <a:solidFill>
                <a:srgbClr val="BFF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20"/>
              <p:cNvSpPr txBox="1">
                <a:spLocks noChangeArrowheads="1"/>
              </p:cNvSpPr>
              <p:nvPr/>
            </p:nvSpPr>
            <p:spPr bwMode="auto">
              <a:xfrm>
                <a:off x="4374" y="2836"/>
                <a:ext cx="875" cy="4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sz="12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   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en-US" sz="12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</a:t>
                </a:r>
                <a:r>
                  <a:rPr lang="en-US" altLang="en-US" sz="1000" b="1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&lt;9.7  0.6  8  14 18&gt;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en-US" sz="1000" b="1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&lt;0.2  1.3  5  ??  ??&gt;  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en-US" sz="1000" b="1" dirty="0" smtClean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&lt;1.3  2.8  ??  0  1 &gt;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en-US" sz="1000" b="1" dirty="0" smtClean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&lt;??   5.6  0   10 ??&gt;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en-US" sz="1000" b="1" dirty="0" smtClean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       ……………….</a:t>
                </a:r>
                <a:endParaRPr lang="en-US" altLang="en-US" sz="1000" b="1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3840" y="2162"/>
              <a:ext cx="960" cy="622"/>
              <a:chOff x="3936" y="1922"/>
              <a:chExt cx="960" cy="622"/>
            </a:xfrm>
          </p:grpSpPr>
          <p:sp>
            <p:nvSpPr>
              <p:cNvPr id="42" name="AutoShape 22"/>
              <p:cNvSpPr>
                <a:spLocks noChangeArrowheads="1"/>
              </p:cNvSpPr>
              <p:nvPr/>
            </p:nvSpPr>
            <p:spPr bwMode="auto">
              <a:xfrm rot="20322889" flipH="1">
                <a:off x="4702" y="1922"/>
                <a:ext cx="194" cy="48"/>
              </a:xfrm>
              <a:prstGeom prst="rightArrow">
                <a:avLst>
                  <a:gd name="adj1" fmla="val 50000"/>
                  <a:gd name="adj2" fmla="val 10104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" name="Group 23"/>
              <p:cNvGrpSpPr>
                <a:grpSpLocks/>
              </p:cNvGrpSpPr>
              <p:nvPr/>
            </p:nvGrpSpPr>
            <p:grpSpPr bwMode="auto">
              <a:xfrm>
                <a:off x="4176" y="1968"/>
                <a:ext cx="599" cy="576"/>
                <a:chOff x="3936" y="1920"/>
                <a:chExt cx="791" cy="729"/>
              </a:xfrm>
            </p:grpSpPr>
            <p:sp>
              <p:nvSpPr>
                <p:cNvPr id="45" name="Oval 24"/>
                <p:cNvSpPr>
                  <a:spLocks noChangeArrowheads="1"/>
                </p:cNvSpPr>
                <p:nvPr/>
              </p:nvSpPr>
              <p:spPr bwMode="auto">
                <a:xfrm>
                  <a:off x="3936" y="2172"/>
                  <a:ext cx="232" cy="11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/>
                </a:p>
              </p:txBody>
            </p:sp>
            <p:sp>
              <p:nvSpPr>
                <p:cNvPr id="46" name="Oval 25"/>
                <p:cNvSpPr>
                  <a:spLocks noChangeArrowheads="1"/>
                </p:cNvSpPr>
                <p:nvPr/>
              </p:nvSpPr>
              <p:spPr bwMode="auto">
                <a:xfrm>
                  <a:off x="4203" y="1920"/>
                  <a:ext cx="209" cy="10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47" name="Oval 26"/>
                <p:cNvSpPr>
                  <a:spLocks noChangeArrowheads="1"/>
                </p:cNvSpPr>
                <p:nvPr/>
              </p:nvSpPr>
              <p:spPr bwMode="auto">
                <a:xfrm>
                  <a:off x="4472" y="2156"/>
                  <a:ext cx="255" cy="11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sp>
              <p:nvSpPr>
                <p:cNvPr id="48" name="Oval 27"/>
                <p:cNvSpPr>
                  <a:spLocks noChangeArrowheads="1"/>
                </p:cNvSpPr>
                <p:nvPr/>
              </p:nvSpPr>
              <p:spPr bwMode="auto">
                <a:xfrm>
                  <a:off x="4293" y="2529"/>
                  <a:ext cx="254" cy="11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cxnSp>
              <p:nvCxnSpPr>
                <p:cNvPr id="49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4367" y="2018"/>
                  <a:ext cx="219" cy="14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21" y="2029"/>
                  <a:ext cx="187" cy="51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AutoShape 3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420" y="2266"/>
                  <a:ext cx="180" cy="26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AutoShape 31"/>
                <p:cNvCxnSpPr>
                  <a:cxnSpLocks noChangeShapeType="1"/>
                  <a:stCxn id="46" idx="3"/>
                  <a:endCxn id="45" idx="0"/>
                </p:cNvCxnSpPr>
                <p:nvPr/>
              </p:nvCxnSpPr>
              <p:spPr bwMode="auto">
                <a:xfrm flipH="1">
                  <a:off x="4052" y="2014"/>
                  <a:ext cx="181" cy="15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32"/>
                <p:cNvCxnSpPr>
                  <a:cxnSpLocks noChangeShapeType="1"/>
                  <a:stCxn id="45" idx="5"/>
                  <a:endCxn id="48" idx="1"/>
                </p:cNvCxnSpPr>
                <p:nvPr/>
              </p:nvCxnSpPr>
              <p:spPr bwMode="auto">
                <a:xfrm>
                  <a:off x="4134" y="2272"/>
                  <a:ext cx="196" cy="27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4" name="Oval 33"/>
                <p:cNvSpPr>
                  <a:spLocks noChangeArrowheads="1"/>
                </p:cNvSpPr>
                <p:nvPr/>
              </p:nvSpPr>
              <p:spPr bwMode="auto">
                <a:xfrm>
                  <a:off x="3936" y="2531"/>
                  <a:ext cx="232" cy="11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2000"/>
                </a:p>
              </p:txBody>
            </p:sp>
            <p:cxnSp>
              <p:nvCxnSpPr>
                <p:cNvPr id="55" name="AutoShape 34"/>
                <p:cNvCxnSpPr>
                  <a:cxnSpLocks noChangeShapeType="1"/>
                  <a:stCxn id="45" idx="4"/>
                  <a:endCxn id="54" idx="0"/>
                </p:cNvCxnSpPr>
                <p:nvPr/>
              </p:nvCxnSpPr>
              <p:spPr bwMode="auto">
                <a:xfrm>
                  <a:off x="4052" y="2289"/>
                  <a:ext cx="0" cy="24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4" name="AutoShape 35"/>
              <p:cNvSpPr>
                <a:spLocks noChangeArrowheads="1"/>
              </p:cNvSpPr>
              <p:nvPr/>
            </p:nvSpPr>
            <p:spPr bwMode="auto">
              <a:xfrm rot="12167300" flipH="1">
                <a:off x="3936" y="1968"/>
                <a:ext cx="208" cy="48"/>
              </a:xfrm>
              <a:prstGeom prst="rightArrow">
                <a:avLst>
                  <a:gd name="adj1" fmla="val 50000"/>
                  <a:gd name="adj2" fmla="val 10833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4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75F3-285B-4987-9A4B-9A5B8704102F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r>
              <a:rPr lang="en-US" altLang="en-US" sz="4000"/>
              <a:t>How is the Bayesian network created?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733" y="1295400"/>
            <a:ext cx="9711267" cy="5181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400" dirty="0"/>
              <a:t>Get an expert to design it</a:t>
            </a:r>
          </a:p>
          <a:p>
            <a:pPr marL="1273175" lvl="1" indent="-533400"/>
            <a:r>
              <a:rPr lang="en-US" altLang="en-US" sz="2000" dirty="0"/>
              <a:t>Expert must determine the structure of the Bayesian network</a:t>
            </a:r>
          </a:p>
          <a:p>
            <a:pPr marL="1844675" lvl="2" indent="-457200"/>
            <a:r>
              <a:rPr lang="en-US" altLang="en-US" dirty="0"/>
              <a:t>This is best done by modeling direct causes of a variable as its parents</a:t>
            </a:r>
          </a:p>
          <a:p>
            <a:pPr marL="1273175" lvl="1" indent="-533400"/>
            <a:r>
              <a:rPr lang="en-US" altLang="en-US" sz="2000" dirty="0"/>
              <a:t>Expert must determine the values of the CPT entries</a:t>
            </a:r>
          </a:p>
          <a:p>
            <a:pPr marL="1844675" lvl="2" indent="-457200"/>
            <a:r>
              <a:rPr lang="en-US" altLang="en-US" dirty="0"/>
              <a:t>These values could come from the expert’s informed opinion</a:t>
            </a:r>
          </a:p>
          <a:p>
            <a:pPr marL="1844675" lvl="2" indent="-457200"/>
            <a:r>
              <a:rPr lang="en-US" altLang="en-US" dirty="0"/>
              <a:t>Or an external source </a:t>
            </a:r>
            <a:r>
              <a:rPr lang="en-US" altLang="en-US" dirty="0" smtClean="0"/>
              <a:t>e.g</a:t>
            </a:r>
            <a:r>
              <a:rPr lang="en-US" altLang="en-US" dirty="0"/>
              <a:t>. census information</a:t>
            </a:r>
          </a:p>
          <a:p>
            <a:pPr marL="1844675" lvl="2" indent="-457200"/>
            <a:r>
              <a:rPr lang="en-US" altLang="en-US" dirty="0"/>
              <a:t>Or they are estimated from data</a:t>
            </a:r>
          </a:p>
          <a:p>
            <a:pPr marL="1844675" lvl="2" indent="-457200"/>
            <a:r>
              <a:rPr lang="en-US" altLang="en-US" dirty="0"/>
              <a:t>Or a combination of the above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/>
          </a:p>
          <a:p>
            <a:pPr marL="609600" indent="-609600">
              <a:buFontTx/>
              <a:buAutoNum type="arabicPeriod"/>
            </a:pPr>
            <a:r>
              <a:rPr lang="en-US" altLang="en-US" sz="2400" b="1" dirty="0"/>
              <a:t>Learn</a:t>
            </a:r>
            <a:r>
              <a:rPr lang="en-US" altLang="en-US" sz="2400" dirty="0"/>
              <a:t> it from data</a:t>
            </a:r>
          </a:p>
          <a:p>
            <a:pPr marL="1273175" lvl="1" indent="-533400"/>
            <a:r>
              <a:rPr lang="en-US" altLang="en-US" sz="2000" dirty="0"/>
              <a:t>This is a much better option but it </a:t>
            </a:r>
            <a:r>
              <a:rPr lang="en-US" altLang="en-US" sz="2000" dirty="0" smtClean="0"/>
              <a:t>requires </a:t>
            </a:r>
            <a:r>
              <a:rPr lang="en-US" altLang="en-US" sz="2000" dirty="0"/>
              <a:t>a large amount of </a:t>
            </a:r>
            <a:r>
              <a:rPr lang="en-US" altLang="en-US" sz="2000" dirty="0" smtClean="0"/>
              <a:t>data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6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X</a:t>
            </a:r>
            <a:r>
              <a:rPr lang="en-US" sz="2400" baseline="-25000" dirty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dirty="0"/>
              <a:t>add X</a:t>
            </a:r>
            <a:r>
              <a:rPr lang="en-US" baseline="-25000" dirty="0"/>
              <a:t>i</a:t>
            </a:r>
            <a:r>
              <a:rPr lang="en-US" dirty="0"/>
              <a:t> to the network</a:t>
            </a:r>
          </a:p>
          <a:p>
            <a:pPr marL="914400" lvl="1" indent="-457200"/>
            <a:r>
              <a:rPr lang="en-US" dirty="0"/>
              <a:t>select parents from X</a:t>
            </a:r>
            <a:r>
              <a:rPr lang="en-US" baseline="-25000" dirty="0"/>
              <a:t>1</a:t>
            </a:r>
            <a:r>
              <a:rPr lang="en-US" dirty="0"/>
              <a:t>, … ,X</a:t>
            </a:r>
            <a:r>
              <a:rPr lang="en-US" baseline="-25000" dirty="0"/>
              <a:t>i-1</a:t>
            </a:r>
            <a:r>
              <a:rPr lang="en-US" dirty="0"/>
              <a:t> such that</a:t>
            </a:r>
            <a:br>
              <a:rPr lang="en-US" dirty="0"/>
            </a:br>
            <a:r>
              <a:rPr lang="fr-FR" dirty="0">
                <a:solidFill>
                  <a:srgbClr val="0066FF"/>
                </a:solidFill>
              </a:rPr>
              <a:t>P(X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 | Parents(X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)) = P(X</a:t>
            </a:r>
            <a:r>
              <a:rPr lang="fr-FR" baseline="-25000" dirty="0">
                <a:solidFill>
                  <a:srgbClr val="0066FF"/>
                </a:solidFill>
              </a:rPr>
              <a:t>i</a:t>
            </a:r>
            <a:r>
              <a:rPr lang="fr-FR" dirty="0">
                <a:solidFill>
                  <a:srgbClr val="0066FF"/>
                </a:solidFill>
              </a:rPr>
              <a:t> | X</a:t>
            </a:r>
            <a:r>
              <a:rPr lang="fr-FR" baseline="-25000" dirty="0">
                <a:solidFill>
                  <a:srgbClr val="0066FF"/>
                </a:solidFill>
              </a:rPr>
              <a:t>1</a:t>
            </a:r>
            <a:r>
              <a:rPr lang="fr-FR" dirty="0">
                <a:solidFill>
                  <a:srgbClr val="0066FF"/>
                </a:solidFill>
              </a:rPr>
              <a:t>, ... X</a:t>
            </a:r>
            <a:r>
              <a:rPr lang="fr-FR" baseline="-25000" dirty="0">
                <a:solidFill>
                  <a:srgbClr val="0066FF"/>
                </a:solidFill>
              </a:rPr>
              <a:t>i-1</a:t>
            </a:r>
            <a:r>
              <a:rPr lang="fr-FR" dirty="0">
                <a:solidFill>
                  <a:srgbClr val="0066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98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 for BN construction: Fire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86" y="1825625"/>
            <a:ext cx="59327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You </a:t>
            </a:r>
            <a:r>
              <a:rPr lang="en-US" dirty="0"/>
              <a:t>want to diagnose whether there is a </a:t>
            </a:r>
            <a:r>
              <a:rPr lang="en-US" dirty="0" smtClean="0">
                <a:solidFill>
                  <a:srgbClr val="C00000"/>
                </a:solidFill>
              </a:rPr>
              <a:t>fire</a:t>
            </a:r>
            <a:r>
              <a:rPr lang="en-US" dirty="0" smtClean="0"/>
              <a:t> </a:t>
            </a:r>
            <a:r>
              <a:rPr lang="en-US" dirty="0"/>
              <a:t>in a building</a:t>
            </a:r>
          </a:p>
          <a:p>
            <a:pPr>
              <a:defRPr/>
            </a:pPr>
            <a:r>
              <a:rPr lang="en-US" dirty="0"/>
              <a:t>If there is a fire, there </a:t>
            </a:r>
            <a:r>
              <a:rPr lang="en-US" i="1" dirty="0"/>
              <a:t>may</a:t>
            </a:r>
            <a:r>
              <a:rPr lang="en-US" dirty="0"/>
              <a:t> be </a:t>
            </a:r>
            <a:r>
              <a:rPr lang="en-US" dirty="0">
                <a:solidFill>
                  <a:srgbClr val="C00000"/>
                </a:solidFill>
              </a:rPr>
              <a:t>smoke</a:t>
            </a:r>
          </a:p>
          <a:p>
            <a:pPr>
              <a:defRPr/>
            </a:pPr>
            <a:r>
              <a:rPr lang="en-US" dirty="0"/>
              <a:t>If there is a </a:t>
            </a:r>
            <a:r>
              <a:rPr lang="en-US" dirty="0">
                <a:solidFill>
                  <a:srgbClr val="C00000"/>
                </a:solidFill>
              </a:rPr>
              <a:t>fire alarm</a:t>
            </a:r>
            <a:r>
              <a:rPr lang="en-US" dirty="0"/>
              <a:t>, it </a:t>
            </a:r>
            <a:r>
              <a:rPr lang="en-US" i="1" dirty="0"/>
              <a:t>may</a:t>
            </a:r>
            <a:r>
              <a:rPr lang="en-US" dirty="0"/>
              <a:t> have been caused by a </a:t>
            </a:r>
            <a:r>
              <a:rPr lang="en-US" dirty="0">
                <a:solidFill>
                  <a:srgbClr val="C00000"/>
                </a:solidFill>
              </a:rPr>
              <a:t>fire</a:t>
            </a:r>
            <a:r>
              <a:rPr lang="en-US" dirty="0"/>
              <a:t> </a:t>
            </a:r>
            <a:r>
              <a:rPr lang="en-US" i="1" dirty="0"/>
              <a:t>or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tampering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If everyone is leaving, this </a:t>
            </a:r>
            <a:r>
              <a:rPr lang="en-US" i="1" dirty="0"/>
              <a:t>may</a:t>
            </a:r>
            <a:r>
              <a:rPr lang="en-US" dirty="0"/>
              <a:t> have been caused by a </a:t>
            </a:r>
            <a:r>
              <a:rPr lang="en-US" dirty="0">
                <a:solidFill>
                  <a:srgbClr val="C00000"/>
                </a:solidFill>
              </a:rPr>
              <a:t>fire alarm</a:t>
            </a:r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/>
              <a:t>receive a </a:t>
            </a:r>
            <a:r>
              <a:rPr lang="en-US" i="1" dirty="0"/>
              <a:t>noisy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report</a:t>
            </a:r>
            <a:r>
              <a:rPr lang="en-US" dirty="0"/>
              <a:t> about whether everyone is </a:t>
            </a:r>
            <a:r>
              <a:rPr lang="en-US" dirty="0" smtClean="0">
                <a:solidFill>
                  <a:srgbClr val="C00000"/>
                </a:solidFill>
              </a:rPr>
              <a:t>leaving</a:t>
            </a:r>
            <a:r>
              <a:rPr lang="en-US" dirty="0" smtClean="0"/>
              <a:t> the building</a:t>
            </a:r>
            <a:endParaRPr lang="en-US" dirty="0"/>
          </a:p>
        </p:txBody>
      </p:sp>
      <p:pic>
        <p:nvPicPr>
          <p:cNvPr id="6" name="Content Placeholder 5" descr="People leaving a burning building" title="People leaving a burning buildi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27174" r="41214" b="15810"/>
          <a:stretch/>
        </p:blipFill>
        <p:spPr>
          <a:xfrm>
            <a:off x="6668588" y="1825625"/>
            <a:ext cx="5181600" cy="34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 for BN construction: Fire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First </a:t>
            </a:r>
            <a:r>
              <a:rPr lang="en-US" dirty="0"/>
              <a:t>you </a:t>
            </a:r>
            <a:r>
              <a:rPr lang="en-US" dirty="0">
                <a:solidFill>
                  <a:srgbClr val="C00000"/>
                </a:solidFill>
              </a:rPr>
              <a:t>choose the variables</a:t>
            </a:r>
            <a:r>
              <a:rPr lang="en-US" dirty="0"/>
              <a:t>. In this case, all are </a:t>
            </a:r>
            <a:r>
              <a:rPr lang="en-US" dirty="0" smtClean="0"/>
              <a:t>Boolean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 smtClean="0">
                <a:solidFill>
                  <a:srgbClr val="3233D0"/>
                </a:solidFill>
              </a:rPr>
              <a:t>Fire </a:t>
            </a:r>
            <a:r>
              <a:rPr lang="en-US" dirty="0"/>
              <a:t>is true when there is a </a:t>
            </a:r>
            <a:r>
              <a:rPr lang="en-US" dirty="0" smtClean="0"/>
              <a:t>fire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3233D0"/>
                </a:solidFill>
              </a:rPr>
              <a:t>Smoke </a:t>
            </a:r>
            <a:r>
              <a:rPr lang="en-US" dirty="0"/>
              <a:t>is true when there is smoke</a:t>
            </a:r>
          </a:p>
          <a:p>
            <a:pPr>
              <a:defRPr/>
            </a:pPr>
            <a:r>
              <a:rPr lang="en-US" dirty="0" smtClean="0">
                <a:solidFill>
                  <a:srgbClr val="3233D0"/>
                </a:solidFill>
              </a:rPr>
              <a:t>Alarm </a:t>
            </a:r>
            <a:r>
              <a:rPr lang="en-US" dirty="0"/>
              <a:t>is true when there is an alarm</a:t>
            </a:r>
          </a:p>
          <a:p>
            <a:pPr>
              <a:defRPr/>
            </a:pPr>
            <a:r>
              <a:rPr lang="en-US" dirty="0">
                <a:solidFill>
                  <a:srgbClr val="3233D0"/>
                </a:solidFill>
              </a:rPr>
              <a:t>Tampering </a:t>
            </a:r>
            <a:r>
              <a:rPr lang="en-US" dirty="0"/>
              <a:t>is true when the alarm has been tampered with</a:t>
            </a:r>
          </a:p>
          <a:p>
            <a:pPr>
              <a:defRPr/>
            </a:pPr>
            <a:r>
              <a:rPr lang="en-US" dirty="0" smtClean="0">
                <a:solidFill>
                  <a:srgbClr val="3233D0"/>
                </a:solidFill>
              </a:rPr>
              <a:t>Leaving </a:t>
            </a:r>
            <a:r>
              <a:rPr lang="en-US" dirty="0"/>
              <a:t>is true if there are lots of people leaving the building</a:t>
            </a:r>
          </a:p>
          <a:p>
            <a:pPr>
              <a:defRPr/>
            </a:pPr>
            <a:r>
              <a:rPr lang="en-US" dirty="0">
                <a:solidFill>
                  <a:srgbClr val="3233D0"/>
                </a:solidFill>
              </a:rPr>
              <a:t>Report </a:t>
            </a:r>
            <a:r>
              <a:rPr lang="en-US" dirty="0"/>
              <a:t>is true if the </a:t>
            </a:r>
            <a:r>
              <a:rPr lang="en-US" dirty="0" smtClean="0"/>
              <a:t>news </a:t>
            </a:r>
            <a:r>
              <a:rPr lang="en-US" dirty="0"/>
              <a:t>reports that </a:t>
            </a:r>
            <a:r>
              <a:rPr lang="en-US" dirty="0" smtClean="0"/>
              <a:t>lots of people </a:t>
            </a:r>
            <a:r>
              <a:rPr lang="en-US" dirty="0"/>
              <a:t>are leaving </a:t>
            </a:r>
            <a:r>
              <a:rPr lang="en-US" dirty="0" smtClean="0"/>
              <a:t>the building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Let’s construct the Bayesian network for this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 for BN construction: Fire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974874" cy="4724401"/>
          </a:xfrm>
        </p:spPr>
        <p:txBody>
          <a:bodyPr>
            <a:normAutofit fontScale="85000" lnSpcReduction="10000"/>
          </a:bodyPr>
          <a:lstStyle/>
          <a:p>
            <a:pPr>
              <a:buSzTx/>
              <a:buFontTx/>
              <a:buChar char="•"/>
            </a:pPr>
            <a:r>
              <a:rPr lang="en-US" dirty="0" smtClean="0"/>
              <a:t>Using the total ordering of variables: </a:t>
            </a:r>
          </a:p>
          <a:p>
            <a:pPr lvl="1"/>
            <a:r>
              <a:rPr lang="en-US" dirty="0" smtClean="0"/>
              <a:t>(1)Fire, (2) Tampering, (3) Alarm, (4) Smoke, (5) Leaving, (6) Report</a:t>
            </a:r>
          </a:p>
          <a:p>
            <a:pPr>
              <a:buSzTx/>
              <a:buFontTx/>
              <a:buChar char="•"/>
            </a:pPr>
            <a:endParaRPr lang="en-US" sz="400" dirty="0"/>
          </a:p>
          <a:p>
            <a:pPr>
              <a:buSzTx/>
              <a:buFontTx/>
              <a:buChar char="•"/>
            </a:pPr>
            <a:r>
              <a:rPr lang="en-US" dirty="0" smtClean="0"/>
              <a:t>Choose the parents for each variable by evaluating conditional independencies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Fire</a:t>
            </a:r>
            <a:r>
              <a:rPr lang="en-US" dirty="0" smtClean="0"/>
              <a:t> is the first variable in the ordering. It does not have parents.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Tampering</a:t>
            </a:r>
            <a:r>
              <a:rPr lang="en-US" dirty="0" smtClean="0"/>
              <a:t> independent of fire (learning that one is true would not change your beliefs about the probability of the other)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Alarm</a:t>
            </a:r>
            <a:r>
              <a:rPr lang="en-US" dirty="0" smtClean="0"/>
              <a:t> depends on both Fire and Tampering: it could be caused by either or both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Smoke</a:t>
            </a:r>
            <a:r>
              <a:rPr lang="en-US" dirty="0" smtClean="0"/>
              <a:t> is caused by Fire, and so is independent of Tampering and Alarm given whether there is a Fire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Leaving</a:t>
            </a:r>
            <a:r>
              <a:rPr lang="en-US" dirty="0" smtClean="0"/>
              <a:t> is caused by Alarm, and thus is independent of the other variables given Alarm</a:t>
            </a:r>
          </a:p>
          <a:p>
            <a:pPr lvl="1"/>
            <a:r>
              <a:rPr lang="en-US" dirty="0" smtClean="0">
                <a:solidFill>
                  <a:srgbClr val="3233D0"/>
                </a:solidFill>
              </a:rPr>
              <a:t>Report</a:t>
            </a:r>
            <a:r>
              <a:rPr lang="en-US" dirty="0" smtClean="0"/>
              <a:t> is caused by Leaving, and thus is independent of the other variables given Leaving</a:t>
            </a:r>
          </a:p>
          <a:p>
            <a:pPr lvl="1"/>
            <a:endParaRPr lang="en-US" sz="100" dirty="0"/>
          </a:p>
        </p:txBody>
      </p:sp>
      <p:sp>
        <p:nvSpPr>
          <p:cNvPr id="5" name="Oval 4"/>
          <p:cNvSpPr/>
          <p:nvPr/>
        </p:nvSpPr>
        <p:spPr>
          <a:xfrm>
            <a:off x="8709661" y="1889760"/>
            <a:ext cx="1383573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Tampering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4"/>
            <a:endCxn id="10" idx="0"/>
          </p:cNvCxnSpPr>
          <p:nvPr/>
        </p:nvCxnSpPr>
        <p:spPr>
          <a:xfrm>
            <a:off x="9401448" y="2227589"/>
            <a:ext cx="814688" cy="5769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490564" y="1889760"/>
            <a:ext cx="673825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42935" y="2804585"/>
            <a:ext cx="946401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Alarm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030823" y="2785701"/>
            <a:ext cx="946401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Smoke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708098" y="3672653"/>
            <a:ext cx="1055695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Leaving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25516" y="4385674"/>
            <a:ext cx="1038277" cy="33782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 flipH="1">
            <a:off x="10216136" y="2227589"/>
            <a:ext cx="611341" cy="5769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1" idx="0"/>
          </p:cNvCxnSpPr>
          <p:nvPr/>
        </p:nvCxnSpPr>
        <p:spPr>
          <a:xfrm>
            <a:off x="10827477" y="2227589"/>
            <a:ext cx="676547" cy="558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2" idx="0"/>
          </p:cNvCxnSpPr>
          <p:nvPr/>
        </p:nvCxnSpPr>
        <p:spPr>
          <a:xfrm>
            <a:off x="10216136" y="3142414"/>
            <a:ext cx="19810" cy="5302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3" idx="0"/>
          </p:cNvCxnSpPr>
          <p:nvPr/>
        </p:nvCxnSpPr>
        <p:spPr>
          <a:xfrm>
            <a:off x="10235946" y="4010482"/>
            <a:ext cx="8709" cy="375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for BN construction: Fire Diagnosis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2218" y="1532059"/>
            <a:ext cx="3267563" cy="2833743"/>
            <a:chOff x="8709661" y="1889760"/>
            <a:chExt cx="3267563" cy="2833743"/>
          </a:xfrm>
        </p:grpSpPr>
        <p:sp>
          <p:nvSpPr>
            <p:cNvPr id="7" name="Oval 6"/>
            <p:cNvSpPr/>
            <p:nvPr/>
          </p:nvSpPr>
          <p:spPr>
            <a:xfrm>
              <a:off x="8709661" y="1889760"/>
              <a:ext cx="1383573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Tampering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4"/>
              <a:endCxn id="10" idx="0"/>
            </p:cNvCxnSpPr>
            <p:nvPr/>
          </p:nvCxnSpPr>
          <p:spPr>
            <a:xfrm>
              <a:off x="9401448" y="2227589"/>
              <a:ext cx="814688" cy="5769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0490564" y="1889760"/>
              <a:ext cx="67382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42935" y="2804585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Alarm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030823" y="2785701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Smoke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08098" y="3672653"/>
              <a:ext cx="105569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Leaving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25516" y="4385674"/>
              <a:ext cx="1038277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4"/>
              <a:endCxn id="10" idx="0"/>
            </p:cNvCxnSpPr>
            <p:nvPr/>
          </p:nvCxnSpPr>
          <p:spPr>
            <a:xfrm flipH="1">
              <a:off x="10216136" y="2227589"/>
              <a:ext cx="611341" cy="5769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4"/>
              <a:endCxn id="11" idx="0"/>
            </p:cNvCxnSpPr>
            <p:nvPr/>
          </p:nvCxnSpPr>
          <p:spPr>
            <a:xfrm>
              <a:off x="10827477" y="2227589"/>
              <a:ext cx="676547" cy="5581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4"/>
              <a:endCxn id="12" idx="0"/>
            </p:cNvCxnSpPr>
            <p:nvPr/>
          </p:nvCxnSpPr>
          <p:spPr>
            <a:xfrm>
              <a:off x="10216136" y="3142414"/>
              <a:ext cx="19810" cy="5302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4"/>
              <a:endCxn id="13" idx="0"/>
            </p:cNvCxnSpPr>
            <p:nvPr/>
          </p:nvCxnSpPr>
          <p:spPr>
            <a:xfrm>
              <a:off x="10235946" y="4010482"/>
              <a:ext cx="8709" cy="375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75466" y="5057775"/>
            <a:ext cx="1068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P(Tampering, Fire, Alarm, Smoke, Leaving, Report) =</a:t>
            </a:r>
          </a:p>
          <a:p>
            <a:r>
              <a:rPr lang="en-US" sz="2000" dirty="0" smtClean="0"/>
              <a:t>P(Tampering) x P(Fire) x P(</a:t>
            </a:r>
            <a:r>
              <a:rPr lang="en-US" sz="2000" dirty="0" err="1" smtClean="0"/>
              <a:t>Alarm|Tampering</a:t>
            </a:r>
            <a:r>
              <a:rPr lang="en-US" sz="2000" dirty="0" smtClean="0"/>
              <a:t>, Fire) x P(</a:t>
            </a:r>
            <a:r>
              <a:rPr lang="en-US" sz="2000" dirty="0" err="1" smtClean="0"/>
              <a:t>Smoke|Fire</a:t>
            </a:r>
            <a:r>
              <a:rPr lang="en-US" sz="2000" dirty="0" smtClean="0"/>
              <a:t>) x P(</a:t>
            </a:r>
            <a:r>
              <a:rPr lang="en-US" sz="2000" dirty="0" err="1" smtClean="0"/>
              <a:t>Leaving|Alarm</a:t>
            </a:r>
            <a:r>
              <a:rPr lang="en-US" sz="2000" dirty="0" smtClean="0"/>
              <a:t>) x P(</a:t>
            </a:r>
            <a:r>
              <a:rPr lang="en-US" sz="2000" dirty="0" err="1" smtClean="0"/>
              <a:t>Report|Leaving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49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 for BN construction: Fire Diagnosis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sz="1800" dirty="0"/>
          </a:p>
          <a:p>
            <a:pPr>
              <a:buSzTx/>
              <a:buFontTx/>
              <a:buChar char="•"/>
            </a:pPr>
            <a:r>
              <a:rPr lang="en-US" dirty="0" smtClean="0"/>
              <a:t>How many probabilities do we need to specify for this Bayesian network?</a:t>
            </a:r>
          </a:p>
          <a:p>
            <a:pPr lvl="1">
              <a:buSzTx/>
              <a:buFontTx/>
              <a:buChar char="•"/>
            </a:pPr>
            <a:r>
              <a:rPr lang="en-US" sz="2800" dirty="0"/>
              <a:t>1+1+4+2+2+2 = 12</a:t>
            </a:r>
          </a:p>
          <a:p>
            <a:pPr lvl="1">
              <a:buSzTx/>
              <a:buFontTx/>
              <a:buChar char="•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462218" y="1532059"/>
            <a:ext cx="3267563" cy="2833743"/>
            <a:chOff x="8709661" y="1889760"/>
            <a:chExt cx="3267563" cy="2833743"/>
          </a:xfrm>
        </p:grpSpPr>
        <p:sp>
          <p:nvSpPr>
            <p:cNvPr id="6" name="Oval 5"/>
            <p:cNvSpPr/>
            <p:nvPr/>
          </p:nvSpPr>
          <p:spPr>
            <a:xfrm>
              <a:off x="8709661" y="1889760"/>
              <a:ext cx="1383573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Tampering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4"/>
              <a:endCxn id="9" idx="0"/>
            </p:cNvCxnSpPr>
            <p:nvPr/>
          </p:nvCxnSpPr>
          <p:spPr>
            <a:xfrm>
              <a:off x="9401448" y="2227589"/>
              <a:ext cx="814688" cy="5769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490564" y="1889760"/>
              <a:ext cx="67382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742935" y="2804585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Alarm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030823" y="2785701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Smoke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9708098" y="3672653"/>
              <a:ext cx="105569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Leaving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25516" y="4385674"/>
              <a:ext cx="1038277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4"/>
              <a:endCxn id="9" idx="0"/>
            </p:cNvCxnSpPr>
            <p:nvPr/>
          </p:nvCxnSpPr>
          <p:spPr>
            <a:xfrm flipH="1">
              <a:off x="10216136" y="2227589"/>
              <a:ext cx="611341" cy="5769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4"/>
              <a:endCxn id="10" idx="0"/>
            </p:cNvCxnSpPr>
            <p:nvPr/>
          </p:nvCxnSpPr>
          <p:spPr>
            <a:xfrm>
              <a:off x="10827477" y="2227589"/>
              <a:ext cx="676547" cy="5581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4"/>
              <a:endCxn id="11" idx="0"/>
            </p:cNvCxnSpPr>
            <p:nvPr/>
          </p:nvCxnSpPr>
          <p:spPr>
            <a:xfrm>
              <a:off x="10216136" y="3142414"/>
              <a:ext cx="19810" cy="5302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4"/>
              <a:endCxn id="12" idx="0"/>
            </p:cNvCxnSpPr>
            <p:nvPr/>
          </p:nvCxnSpPr>
          <p:spPr>
            <a:xfrm>
              <a:off x="10235946" y="4010482"/>
              <a:ext cx="8709" cy="375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BN construction</a:t>
            </a:r>
            <a:endParaRPr lang="en-US" sz="36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Tx/>
              <a:buFontTx/>
              <a:buChar char="•"/>
            </a:pPr>
            <a:r>
              <a:rPr lang="en-US" dirty="0" smtClean="0"/>
              <a:t>Order matters!</a:t>
            </a:r>
          </a:p>
          <a:p>
            <a:pPr>
              <a:buSzTx/>
              <a:buFontTx/>
              <a:buChar char="•"/>
            </a:pPr>
            <a:r>
              <a:rPr lang="en-US" sz="2800" dirty="0" smtClean="0"/>
              <a:t>The complexity of the BN depends on the order in which the variables are introduced</a:t>
            </a:r>
          </a:p>
          <a:p>
            <a:pPr>
              <a:buSzTx/>
              <a:buFontTx/>
              <a:buChar char="•"/>
            </a:pPr>
            <a:r>
              <a:rPr lang="en-US" dirty="0" smtClean="0"/>
              <a:t>A “bad” order -&gt; many unnecessary links</a:t>
            </a:r>
          </a:p>
          <a:p>
            <a:pPr lvl="1">
              <a:buFontTx/>
              <a:buChar char="•"/>
            </a:pPr>
            <a:r>
              <a:rPr lang="en-US" sz="2400" dirty="0" smtClean="0"/>
              <a:t>Not exploiting conditional independence as much</a:t>
            </a:r>
            <a:endParaRPr lang="en-US" sz="2400" dirty="0"/>
          </a:p>
          <a:p>
            <a:pPr lvl="1">
              <a:buSzTx/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9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7543800" cy="1066800"/>
          </a:xfrm>
        </p:spPr>
        <p:txBody>
          <a:bodyPr/>
          <a:lstStyle/>
          <a:p>
            <a:pPr eaLnBrk="1" hangingPunct="1"/>
            <a:r>
              <a:rPr lang="en-US" dirty="0"/>
              <a:t>Events and Sample Space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476"/>
            <a:ext cx="5105400" cy="384324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An </a:t>
            </a:r>
            <a:r>
              <a:rPr lang="en-US" sz="2100" i="1" dirty="0"/>
              <a:t>event</a:t>
            </a:r>
            <a:r>
              <a:rPr lang="en-US" sz="21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marL="2743063" lvl="8" indent="0">
              <a:lnSpc>
                <a:spcPct val="80000"/>
              </a:lnSpc>
              <a:buNone/>
            </a:pPr>
            <a:endParaRPr lang="en-US" sz="2100" dirty="0"/>
          </a:p>
          <a:p>
            <a:pPr marL="2743063" lvl="8" indent="0">
              <a:lnSpc>
                <a:spcPct val="80000"/>
              </a:lnSpc>
              <a:buNone/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From a joint distribution, we can calculate the probability of </a:t>
            </a:r>
            <a:r>
              <a:rPr lang="en-US" sz="2100" i="1" dirty="0"/>
              <a:t>any</a:t>
            </a:r>
            <a:r>
              <a:rPr lang="en-US" sz="2100" dirty="0"/>
              <a:t> event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Probability that it’s hot OR sunny?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/>
        </p:nvGraphicFramePr>
        <p:xfrm>
          <a:off x="7693677" y="3446100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3036764" cy="4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108" y="3074390"/>
            <a:ext cx="884634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5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Example for BN construction: Fire Diagnosis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dirty="0" smtClean="0"/>
          </a:p>
          <a:p>
            <a:pPr>
              <a:buSzTx/>
              <a:buFontTx/>
              <a:buChar char="•"/>
            </a:pPr>
            <a:endParaRPr lang="en-US" sz="1800" dirty="0"/>
          </a:p>
          <a:p>
            <a:pPr>
              <a:buSzTx/>
              <a:buFontTx/>
              <a:buChar char="•"/>
            </a:pPr>
            <a:r>
              <a:rPr lang="en-US" dirty="0" smtClean="0"/>
              <a:t>How many probabilities do we need to specify for this Bayesian network?</a:t>
            </a:r>
          </a:p>
          <a:p>
            <a:pPr lvl="1">
              <a:buSzTx/>
              <a:buFontTx/>
              <a:buChar char="•"/>
            </a:pPr>
            <a:r>
              <a:rPr lang="en-US" sz="2800" dirty="0" smtClean="0"/>
              <a:t>1+2+2+4+4+4 </a:t>
            </a:r>
            <a:r>
              <a:rPr lang="en-US" sz="2800" dirty="0"/>
              <a:t>= </a:t>
            </a:r>
            <a:r>
              <a:rPr lang="en-US" sz="2800" dirty="0" smtClean="0"/>
              <a:t>17</a:t>
            </a:r>
            <a:endParaRPr lang="en-US" sz="2800" dirty="0"/>
          </a:p>
          <a:p>
            <a:pPr lvl="1">
              <a:buSzTx/>
              <a:buFontTx/>
              <a:buChar char="•"/>
            </a:pPr>
            <a:endParaRPr lang="en-US" dirty="0" smtClean="0"/>
          </a:p>
        </p:txBody>
      </p:sp>
      <p:grpSp>
        <p:nvGrpSpPr>
          <p:cNvPr id="32773" name="Group 32772"/>
          <p:cNvGrpSpPr/>
          <p:nvPr/>
        </p:nvGrpSpPr>
        <p:grpSpPr>
          <a:xfrm>
            <a:off x="5034702" y="1386655"/>
            <a:ext cx="2503595" cy="3292226"/>
            <a:chOff x="9590197" y="1253305"/>
            <a:chExt cx="2503595" cy="3292226"/>
          </a:xfrm>
        </p:grpSpPr>
        <p:sp>
          <p:nvSpPr>
            <p:cNvPr id="20" name="Oval 19"/>
            <p:cNvSpPr/>
            <p:nvPr/>
          </p:nvSpPr>
          <p:spPr>
            <a:xfrm>
              <a:off x="10124999" y="4207702"/>
              <a:ext cx="1383573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Tampering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3" idx="3"/>
              <a:endCxn id="20" idx="0"/>
            </p:cNvCxnSpPr>
            <p:nvPr/>
          </p:nvCxnSpPr>
          <p:spPr>
            <a:xfrm flipH="1">
              <a:off x="10816786" y="3713141"/>
              <a:ext cx="635693" cy="4945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1353800" y="3424786"/>
              <a:ext cx="67382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1147391" y="2141485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Alarm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21599" y="3021321"/>
              <a:ext cx="946401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Smoke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90197" y="2152289"/>
              <a:ext cx="1055695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Leaving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139285" y="1253305"/>
              <a:ext cx="1038277" cy="33782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4" idx="4"/>
              <a:endCxn id="23" idx="0"/>
            </p:cNvCxnSpPr>
            <p:nvPr/>
          </p:nvCxnSpPr>
          <p:spPr>
            <a:xfrm>
              <a:off x="11620592" y="2479314"/>
              <a:ext cx="70121" cy="9454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4"/>
              <a:endCxn id="26" idx="0"/>
            </p:cNvCxnSpPr>
            <p:nvPr/>
          </p:nvCxnSpPr>
          <p:spPr>
            <a:xfrm>
              <a:off x="10118045" y="2490118"/>
              <a:ext cx="76755" cy="5312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4"/>
              <a:endCxn id="24" idx="0"/>
            </p:cNvCxnSpPr>
            <p:nvPr/>
          </p:nvCxnSpPr>
          <p:spPr>
            <a:xfrm>
              <a:off x="10658424" y="1591134"/>
              <a:ext cx="962168" cy="550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  <a:endCxn id="27" idx="0"/>
            </p:cNvCxnSpPr>
            <p:nvPr/>
          </p:nvCxnSpPr>
          <p:spPr>
            <a:xfrm flipH="1">
              <a:off x="10118045" y="1591134"/>
              <a:ext cx="540379" cy="561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6" idx="4"/>
              <a:endCxn id="23" idx="2"/>
            </p:cNvCxnSpPr>
            <p:nvPr/>
          </p:nvCxnSpPr>
          <p:spPr>
            <a:xfrm>
              <a:off x="10194800" y="3359150"/>
              <a:ext cx="1159000" cy="2345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4" idx="4"/>
              <a:endCxn id="26" idx="7"/>
            </p:cNvCxnSpPr>
            <p:nvPr/>
          </p:nvCxnSpPr>
          <p:spPr>
            <a:xfrm flipH="1">
              <a:off x="10529403" y="2479314"/>
              <a:ext cx="1091189" cy="591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4"/>
              <a:endCxn id="20" idx="0"/>
            </p:cNvCxnSpPr>
            <p:nvPr/>
          </p:nvCxnSpPr>
          <p:spPr>
            <a:xfrm flipH="1">
              <a:off x="10816786" y="2479314"/>
              <a:ext cx="803806" cy="17283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9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have a burglar alarm that is sometimes set off by minor earthquakes. My two neighbors, John and Mary, promised to call me at work if they hear the alarm</a:t>
            </a:r>
          </a:p>
          <a:p>
            <a:pPr lvl="1"/>
            <a:r>
              <a:rPr lang="en-US" sz="2000" dirty="0"/>
              <a:t>Example inference task: suppose Mary calls and John doesn’t call. What is the probability of a burglary?</a:t>
            </a:r>
          </a:p>
          <a:p>
            <a:r>
              <a:rPr lang="en-US" sz="2400" dirty="0"/>
              <a:t>What are the random variables? </a:t>
            </a:r>
          </a:p>
          <a:p>
            <a:pPr lvl="1"/>
            <a:r>
              <a:rPr lang="en-US" sz="2000" i="1" dirty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Earthquake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Alarm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JohnCalls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MaryCalls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Create a Bayesian Network (only the graph) for this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3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 have a burglar alarm that is sometimes set off by minor earthquakes. My two neighbors, John and Mary, promised to call me at work if they hear the alarm</a:t>
            </a:r>
          </a:p>
          <a:p>
            <a:pPr lvl="1"/>
            <a:r>
              <a:rPr lang="en-US" sz="2000" dirty="0"/>
              <a:t>Example inference task: suppose Mary calls and John doesn’t call. What is the probability of a burglary?</a:t>
            </a:r>
          </a:p>
          <a:p>
            <a:r>
              <a:rPr lang="en-US" sz="2400" dirty="0"/>
              <a:t>What are the random variables? </a:t>
            </a:r>
          </a:p>
          <a:p>
            <a:pPr lvl="1"/>
            <a:r>
              <a:rPr lang="en-US" sz="2000" i="1" dirty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Earthquake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Alarm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JohnCalls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MaryCalls</a:t>
            </a:r>
            <a:endParaRPr lang="en-US" sz="2000" dirty="0"/>
          </a:p>
          <a:p>
            <a:r>
              <a:rPr lang="en-US" sz="2400" dirty="0"/>
              <a:t>Create a Bayesian Network (only the graph) for this application</a:t>
            </a:r>
          </a:p>
          <a:p>
            <a:r>
              <a:rPr lang="en-US" sz="2400" dirty="0" smtClean="0"/>
              <a:t>What are the direct influence relationships?</a:t>
            </a:r>
          </a:p>
          <a:p>
            <a:pPr lvl="1"/>
            <a:r>
              <a:rPr lang="en-US" sz="2000" dirty="0" smtClean="0"/>
              <a:t>A burglar can set the alarm off</a:t>
            </a:r>
          </a:p>
          <a:p>
            <a:pPr lvl="1"/>
            <a:r>
              <a:rPr lang="en-US" sz="2000" dirty="0" smtClean="0"/>
              <a:t>An earthquake can set the alarm off</a:t>
            </a:r>
          </a:p>
          <a:p>
            <a:pPr lvl="1"/>
            <a:r>
              <a:rPr lang="en-US" sz="2000" dirty="0" smtClean="0"/>
              <a:t>The alarm can cause Mary to call</a:t>
            </a:r>
          </a:p>
          <a:p>
            <a:pPr lvl="1"/>
            <a:r>
              <a:rPr lang="en-US" sz="2000" dirty="0" smtClean="0"/>
              <a:t>The alarm can cause John to call</a:t>
            </a:r>
          </a:p>
        </p:txBody>
      </p:sp>
    </p:spTree>
    <p:extLst>
      <p:ext uri="{BB962C8B-B14F-4D97-AF65-F5344CB8AC3E}">
        <p14:creationId xmlns:p14="http://schemas.microsoft.com/office/powerpoint/2010/main" val="30176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57614" cy="1325563"/>
          </a:xfrm>
        </p:spPr>
        <p:txBody>
          <a:bodyPr/>
          <a:lstStyle/>
          <a:p>
            <a:r>
              <a:rPr lang="en-US" dirty="0" smtClean="0"/>
              <a:t>The ideal network based on </a:t>
            </a:r>
            <a:r>
              <a:rPr lang="en-US" i="1" dirty="0" smtClean="0"/>
              <a:t>causality</a:t>
            </a:r>
            <a:endParaRPr lang="en-US" i="1" dirty="0"/>
          </a:p>
        </p:txBody>
      </p:sp>
      <p:sp>
        <p:nvSpPr>
          <p:cNvPr id="2" name="Oval 1"/>
          <p:cNvSpPr/>
          <p:nvPr/>
        </p:nvSpPr>
        <p:spPr>
          <a:xfrm>
            <a:off x="2786744" y="1933303"/>
            <a:ext cx="1654628" cy="653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Burglary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67006" y="1933302"/>
            <a:ext cx="1779713" cy="653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Earthquake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24104" y="3008812"/>
            <a:ext cx="1654628" cy="653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92091" y="4262846"/>
            <a:ext cx="1654628" cy="653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Mary calls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86744" y="4262846"/>
            <a:ext cx="1654628" cy="653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John calls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13" idx="1"/>
          </p:cNvCxnSpPr>
          <p:nvPr/>
        </p:nvCxnSpPr>
        <p:spPr>
          <a:xfrm>
            <a:off x="3614058" y="2586446"/>
            <a:ext cx="1152361" cy="5180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13" idx="7"/>
          </p:cNvCxnSpPr>
          <p:nvPr/>
        </p:nvCxnSpPr>
        <p:spPr>
          <a:xfrm flipH="1">
            <a:off x="5936417" y="2586445"/>
            <a:ext cx="1220446" cy="5180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5" idx="0"/>
          </p:cNvCxnSpPr>
          <p:nvPr/>
        </p:nvCxnSpPr>
        <p:spPr>
          <a:xfrm flipH="1">
            <a:off x="3614058" y="3566304"/>
            <a:ext cx="1152361" cy="6965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4" idx="0"/>
          </p:cNvCxnSpPr>
          <p:nvPr/>
        </p:nvCxnSpPr>
        <p:spPr>
          <a:xfrm>
            <a:off x="5936417" y="3566304"/>
            <a:ext cx="1282988" cy="6965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
</a:t>
            </a:r>
          </a:p>
          <a:p>
            <a:endParaRPr lang="en-US" sz="24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85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3400" y="35814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</a:t>
            </a:r>
            <a:endParaRPr lang="en-US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141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	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	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	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239000" y="44958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	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P(B)?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 | A)?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6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	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P(B)? 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 | A)?		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763000" y="46482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Participation: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66901" y="1928902"/>
            <a:ext cx="4453395" cy="38432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8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>
              <a:lnSpc>
                <a:spcPct val="80000"/>
              </a:lnSpc>
            </a:pPr>
            <a:r>
              <a:rPr lang="en-US" sz="1800" dirty="0"/>
              <a:t>P(-y OR +x) ?</a:t>
            </a:r>
          </a:p>
          <a:p>
            <a:pPr marL="342882" lvl="1" indent="0">
              <a:lnSpc>
                <a:spcPct val="80000"/>
              </a:lnSpc>
              <a:buNone/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/>
        </p:nvGraphicFramePr>
        <p:xfrm>
          <a:off x="7797092" y="2444615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6720" y="2072906"/>
            <a:ext cx="862238" cy="2239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	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P(B)? 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 | A)?		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 ,J, M) = P(E)?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A, J, M) = P(E | A, B)?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0713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1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Suppose we choose the ordering M, J, A, B, E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</a:t>
            </a: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P(A)?	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J)?</a:t>
            </a:r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P(A | M)?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P(B)? 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P(B | A)?		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 ,J, M) = P(E)?		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A, J, M) = P(E | A, B)?	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3043" y="2590800"/>
            <a:ext cx="3414124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7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</a:t>
            </a:r>
            <a:r>
              <a:rPr lang="en-US" dirty="0" smtClean="0"/>
              <a:t>network we constructed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Deciding conditional independence is hard in </a:t>
            </a:r>
            <a:r>
              <a:rPr lang="en-US" sz="2400" dirty="0" smtClean="0"/>
              <a:t>non-causal </a:t>
            </a:r>
            <a:r>
              <a:rPr lang="en-US" sz="2400" dirty="0"/>
              <a:t>directions</a:t>
            </a:r>
          </a:p>
          <a:p>
            <a:pPr lvl="1"/>
            <a:r>
              <a:rPr lang="en-US" sz="2000" dirty="0"/>
              <a:t>The causal direction seems much more natural</a:t>
            </a:r>
          </a:p>
          <a:p>
            <a:r>
              <a:rPr lang="en-US" sz="2400" dirty="0"/>
              <a:t>Network is less compact: 1 + 2 + 4 + 2 + 4 = 13 numbers needed</a:t>
            </a:r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371600"/>
            <a:ext cx="2743200" cy="238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52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900E-0A36-4163-90E6-7501A7754E61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r>
              <a:rPr lang="en-US" altLang="en-US" sz="4000"/>
              <a:t>Learning Bayesian Networks from Data</a:t>
            </a:r>
          </a:p>
        </p:txBody>
      </p:sp>
      <p:graphicFrame>
        <p:nvGraphicFramePr>
          <p:cNvPr id="880720" name="Group 80"/>
          <p:cNvGraphicFramePr>
            <a:graphicFrameLocks noGrp="1"/>
          </p:cNvGraphicFramePr>
          <p:nvPr/>
        </p:nvGraphicFramePr>
        <p:xfrm>
          <a:off x="2133600" y="2667000"/>
          <a:ext cx="2514600" cy="30175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0719" name="Text Box 79"/>
          <p:cNvSpPr txBox="1">
            <a:spLocks noChangeArrowheads="1"/>
          </p:cNvSpPr>
          <p:nvPr/>
        </p:nvSpPr>
        <p:spPr bwMode="auto">
          <a:xfrm>
            <a:off x="1752600" y="1219201"/>
            <a:ext cx="350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Given a data set, </a:t>
            </a:r>
            <a:r>
              <a:rPr lang="en-US" altLang="en-US" sz="2000" dirty="0" smtClean="0"/>
              <a:t>which </a:t>
            </a:r>
            <a:r>
              <a:rPr lang="en-US" altLang="en-US" sz="2000" dirty="0"/>
              <a:t>Bayesian network with variables A, B, C and D </a:t>
            </a:r>
            <a:r>
              <a:rPr lang="en-US" altLang="en-US" sz="2000" dirty="0" smtClean="0"/>
              <a:t>best represents the data?</a:t>
            </a:r>
            <a:endParaRPr lang="en-US" altLang="en-US" sz="2000" dirty="0"/>
          </a:p>
        </p:txBody>
      </p:sp>
      <p:sp>
        <p:nvSpPr>
          <p:cNvPr id="880723" name="Oval 83"/>
          <p:cNvSpPr>
            <a:spLocks noChangeArrowheads="1"/>
          </p:cNvSpPr>
          <p:nvPr/>
        </p:nvSpPr>
        <p:spPr bwMode="auto">
          <a:xfrm>
            <a:off x="6172200" y="1524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0724" name="Oval 84"/>
          <p:cNvSpPr>
            <a:spLocks noChangeArrowheads="1"/>
          </p:cNvSpPr>
          <p:nvPr/>
        </p:nvSpPr>
        <p:spPr bwMode="auto">
          <a:xfrm>
            <a:off x="7010400" y="1524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0725" name="Oval 85"/>
          <p:cNvSpPr>
            <a:spLocks noChangeArrowheads="1"/>
          </p:cNvSpPr>
          <p:nvPr/>
        </p:nvSpPr>
        <p:spPr bwMode="auto">
          <a:xfrm>
            <a:off x="7848600" y="1524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0726" name="Oval 86"/>
          <p:cNvSpPr>
            <a:spLocks noChangeArrowheads="1"/>
          </p:cNvSpPr>
          <p:nvPr/>
        </p:nvSpPr>
        <p:spPr bwMode="auto">
          <a:xfrm>
            <a:off x="8763000" y="1524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0730" name="AutoShape 90"/>
          <p:cNvCxnSpPr>
            <a:cxnSpLocks noChangeShapeType="1"/>
            <a:stCxn id="880723" idx="6"/>
            <a:endCxn id="880724" idx="2"/>
          </p:cNvCxnSpPr>
          <p:nvPr/>
        </p:nvCxnSpPr>
        <p:spPr bwMode="auto">
          <a:xfrm>
            <a:off x="6705600" y="17907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31" name="AutoShape 91"/>
          <p:cNvCxnSpPr>
            <a:cxnSpLocks noChangeShapeType="1"/>
            <a:stCxn id="880724" idx="6"/>
            <a:endCxn id="880725" idx="2"/>
          </p:cNvCxnSpPr>
          <p:nvPr/>
        </p:nvCxnSpPr>
        <p:spPr bwMode="auto">
          <a:xfrm>
            <a:off x="7543800" y="17907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32" name="AutoShape 92"/>
          <p:cNvCxnSpPr>
            <a:cxnSpLocks noChangeShapeType="1"/>
            <a:stCxn id="880725" idx="6"/>
            <a:endCxn id="880726" idx="2"/>
          </p:cNvCxnSpPr>
          <p:nvPr/>
        </p:nvCxnSpPr>
        <p:spPr bwMode="auto">
          <a:xfrm>
            <a:off x="8382000" y="179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34" name="Oval 94"/>
          <p:cNvSpPr>
            <a:spLocks noChangeArrowheads="1"/>
          </p:cNvSpPr>
          <p:nvPr/>
        </p:nvSpPr>
        <p:spPr bwMode="auto">
          <a:xfrm>
            <a:off x="5791200" y="3276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0735" name="Oval 95"/>
          <p:cNvSpPr>
            <a:spLocks noChangeArrowheads="1"/>
          </p:cNvSpPr>
          <p:nvPr/>
        </p:nvSpPr>
        <p:spPr bwMode="auto">
          <a:xfrm>
            <a:off x="6629400" y="3276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0736" name="Oval 96"/>
          <p:cNvSpPr>
            <a:spLocks noChangeArrowheads="1"/>
          </p:cNvSpPr>
          <p:nvPr/>
        </p:nvSpPr>
        <p:spPr bwMode="auto">
          <a:xfrm>
            <a:off x="6172200" y="4114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0737" name="Oval 97"/>
          <p:cNvSpPr>
            <a:spLocks noChangeArrowheads="1"/>
          </p:cNvSpPr>
          <p:nvPr/>
        </p:nvSpPr>
        <p:spPr bwMode="auto">
          <a:xfrm>
            <a:off x="6172200" y="4953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0741" name="AutoShape 101"/>
          <p:cNvCxnSpPr>
            <a:cxnSpLocks noChangeShapeType="1"/>
            <a:stCxn id="880734" idx="4"/>
            <a:endCxn id="880736" idx="1"/>
          </p:cNvCxnSpPr>
          <p:nvPr/>
        </p:nvCxnSpPr>
        <p:spPr bwMode="auto">
          <a:xfrm>
            <a:off x="6057900" y="3810000"/>
            <a:ext cx="192088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42" name="AutoShape 102"/>
          <p:cNvCxnSpPr>
            <a:cxnSpLocks noChangeShapeType="1"/>
            <a:stCxn id="880735" idx="4"/>
            <a:endCxn id="880736" idx="7"/>
          </p:cNvCxnSpPr>
          <p:nvPr/>
        </p:nvCxnSpPr>
        <p:spPr bwMode="auto">
          <a:xfrm flipH="1">
            <a:off x="6627814" y="3810000"/>
            <a:ext cx="26828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43" name="AutoShape 103"/>
          <p:cNvCxnSpPr>
            <a:cxnSpLocks noChangeShapeType="1"/>
            <a:stCxn id="880736" idx="4"/>
            <a:endCxn id="880737" idx="0"/>
          </p:cNvCxnSpPr>
          <p:nvPr/>
        </p:nvCxnSpPr>
        <p:spPr bwMode="auto">
          <a:xfrm>
            <a:off x="64389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44" name="Text Box 104"/>
          <p:cNvSpPr txBox="1">
            <a:spLocks noChangeArrowheads="1"/>
          </p:cNvSpPr>
          <p:nvPr/>
        </p:nvSpPr>
        <p:spPr bwMode="auto">
          <a:xfrm>
            <a:off x="6172200" y="24384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0745" name="Text Box 105"/>
          <p:cNvSpPr txBox="1">
            <a:spLocks noChangeArrowheads="1"/>
          </p:cNvSpPr>
          <p:nvPr/>
        </p:nvSpPr>
        <p:spPr bwMode="auto">
          <a:xfrm>
            <a:off x="7772400" y="24384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0746" name="Oval 106"/>
          <p:cNvSpPr>
            <a:spLocks noChangeArrowheads="1"/>
          </p:cNvSpPr>
          <p:nvPr/>
        </p:nvSpPr>
        <p:spPr bwMode="auto">
          <a:xfrm>
            <a:off x="7772400" y="3276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0747" name="Oval 107"/>
          <p:cNvSpPr>
            <a:spLocks noChangeArrowheads="1"/>
          </p:cNvSpPr>
          <p:nvPr/>
        </p:nvSpPr>
        <p:spPr bwMode="auto">
          <a:xfrm>
            <a:off x="7772400" y="4114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0748" name="Oval 108"/>
          <p:cNvSpPr>
            <a:spLocks noChangeArrowheads="1"/>
          </p:cNvSpPr>
          <p:nvPr/>
        </p:nvSpPr>
        <p:spPr bwMode="auto">
          <a:xfrm>
            <a:off x="7315200" y="4953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0749" name="Oval 109"/>
          <p:cNvSpPr>
            <a:spLocks noChangeArrowheads="1"/>
          </p:cNvSpPr>
          <p:nvPr/>
        </p:nvSpPr>
        <p:spPr bwMode="auto">
          <a:xfrm>
            <a:off x="8305800" y="4953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0753" name="AutoShape 113"/>
          <p:cNvCxnSpPr>
            <a:cxnSpLocks noChangeShapeType="1"/>
            <a:stCxn id="880746" idx="4"/>
            <a:endCxn id="880747" idx="0"/>
          </p:cNvCxnSpPr>
          <p:nvPr/>
        </p:nvCxnSpPr>
        <p:spPr bwMode="auto">
          <a:xfrm>
            <a:off x="8039100" y="3810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54" name="AutoShape 114"/>
          <p:cNvCxnSpPr>
            <a:cxnSpLocks noChangeShapeType="1"/>
            <a:stCxn id="880747" idx="3"/>
            <a:endCxn id="880748" idx="0"/>
          </p:cNvCxnSpPr>
          <p:nvPr/>
        </p:nvCxnSpPr>
        <p:spPr bwMode="auto">
          <a:xfrm flipH="1">
            <a:off x="7581900" y="4570414"/>
            <a:ext cx="2682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755" name="AutoShape 115"/>
          <p:cNvCxnSpPr>
            <a:cxnSpLocks noChangeShapeType="1"/>
            <a:stCxn id="880747" idx="5"/>
            <a:endCxn id="880749" idx="0"/>
          </p:cNvCxnSpPr>
          <p:nvPr/>
        </p:nvCxnSpPr>
        <p:spPr bwMode="auto">
          <a:xfrm>
            <a:off x="8228014" y="4570414"/>
            <a:ext cx="3444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57" name="Text Box 117"/>
          <p:cNvSpPr txBox="1">
            <a:spLocks noChangeArrowheads="1"/>
          </p:cNvSpPr>
          <p:nvPr/>
        </p:nvSpPr>
        <p:spPr bwMode="auto">
          <a:xfrm>
            <a:off x="9220200" y="24384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0758" name="Text Box 118"/>
          <p:cNvSpPr txBox="1">
            <a:spLocks noChangeArrowheads="1"/>
          </p:cNvSpPr>
          <p:nvPr/>
        </p:nvSpPr>
        <p:spPr bwMode="auto">
          <a:xfrm>
            <a:off x="9296400" y="3429001"/>
            <a:ext cx="45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2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AB70C-6449-4E49-8008-15F3EBBD469A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1143000"/>
          </a:xfrm>
        </p:spPr>
        <p:txBody>
          <a:bodyPr/>
          <a:lstStyle/>
          <a:p>
            <a:r>
              <a:rPr lang="en-US" altLang="en-US" sz="4000"/>
              <a:t>Learning Bayesian Networks from Data</a:t>
            </a:r>
          </a:p>
        </p:txBody>
      </p:sp>
      <p:sp>
        <p:nvSpPr>
          <p:cNvPr id="882744" name="Oval 56"/>
          <p:cNvSpPr>
            <a:spLocks noChangeArrowheads="1"/>
          </p:cNvSpPr>
          <p:nvPr/>
        </p:nvSpPr>
        <p:spPr bwMode="auto">
          <a:xfrm>
            <a:off x="2133600" y="137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2745" name="Oval 57"/>
          <p:cNvSpPr>
            <a:spLocks noChangeArrowheads="1"/>
          </p:cNvSpPr>
          <p:nvPr/>
        </p:nvSpPr>
        <p:spPr bwMode="auto">
          <a:xfrm>
            <a:off x="2971800" y="137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2746" name="Oval 58"/>
          <p:cNvSpPr>
            <a:spLocks noChangeArrowheads="1"/>
          </p:cNvSpPr>
          <p:nvPr/>
        </p:nvSpPr>
        <p:spPr bwMode="auto">
          <a:xfrm>
            <a:off x="3810000" y="137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2747" name="Oval 59"/>
          <p:cNvSpPr>
            <a:spLocks noChangeArrowheads="1"/>
          </p:cNvSpPr>
          <p:nvPr/>
        </p:nvSpPr>
        <p:spPr bwMode="auto">
          <a:xfrm>
            <a:off x="4724400" y="137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2748" name="AutoShape 60"/>
          <p:cNvCxnSpPr>
            <a:cxnSpLocks noChangeShapeType="1"/>
            <a:stCxn id="882744" idx="6"/>
            <a:endCxn id="882745" idx="2"/>
          </p:cNvCxnSpPr>
          <p:nvPr/>
        </p:nvCxnSpPr>
        <p:spPr bwMode="auto">
          <a:xfrm>
            <a:off x="2667000" y="16383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49" name="AutoShape 61"/>
          <p:cNvCxnSpPr>
            <a:cxnSpLocks noChangeShapeType="1"/>
            <a:stCxn id="882745" idx="6"/>
            <a:endCxn id="882746" idx="2"/>
          </p:cNvCxnSpPr>
          <p:nvPr/>
        </p:nvCxnSpPr>
        <p:spPr bwMode="auto">
          <a:xfrm>
            <a:off x="3505200" y="16383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50" name="AutoShape 62"/>
          <p:cNvCxnSpPr>
            <a:cxnSpLocks noChangeShapeType="1"/>
            <a:stCxn id="882746" idx="6"/>
            <a:endCxn id="882747" idx="2"/>
          </p:cNvCxnSpPr>
          <p:nvPr/>
        </p:nvCxnSpPr>
        <p:spPr bwMode="auto">
          <a:xfrm>
            <a:off x="4343400" y="1638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2751" name="Oval 63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2752" name="Oval 64"/>
          <p:cNvSpPr>
            <a:spLocks noChangeArrowheads="1"/>
          </p:cNvSpPr>
          <p:nvPr/>
        </p:nvSpPr>
        <p:spPr bwMode="auto">
          <a:xfrm>
            <a:off x="2590800" y="3124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2753" name="Oval 65"/>
          <p:cNvSpPr>
            <a:spLocks noChangeArrowheads="1"/>
          </p:cNvSpPr>
          <p:nvPr/>
        </p:nvSpPr>
        <p:spPr bwMode="auto">
          <a:xfrm>
            <a:off x="2133600" y="3962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2754" name="Oval 66"/>
          <p:cNvSpPr>
            <a:spLocks noChangeArrowheads="1"/>
          </p:cNvSpPr>
          <p:nvPr/>
        </p:nvSpPr>
        <p:spPr bwMode="auto">
          <a:xfrm>
            <a:off x="2133600" y="4800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2755" name="AutoShape 67"/>
          <p:cNvCxnSpPr>
            <a:cxnSpLocks noChangeShapeType="1"/>
            <a:stCxn id="882751" idx="4"/>
            <a:endCxn id="882753" idx="1"/>
          </p:cNvCxnSpPr>
          <p:nvPr/>
        </p:nvCxnSpPr>
        <p:spPr bwMode="auto">
          <a:xfrm>
            <a:off x="2019300" y="3657600"/>
            <a:ext cx="192088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56" name="AutoShape 68"/>
          <p:cNvCxnSpPr>
            <a:cxnSpLocks noChangeShapeType="1"/>
            <a:stCxn id="882752" idx="4"/>
            <a:endCxn id="882753" idx="7"/>
          </p:cNvCxnSpPr>
          <p:nvPr/>
        </p:nvCxnSpPr>
        <p:spPr bwMode="auto">
          <a:xfrm flipH="1">
            <a:off x="2589214" y="3657600"/>
            <a:ext cx="268287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57" name="AutoShape 69"/>
          <p:cNvCxnSpPr>
            <a:cxnSpLocks noChangeShapeType="1"/>
            <a:stCxn id="882753" idx="4"/>
            <a:endCxn id="882754" idx="0"/>
          </p:cNvCxnSpPr>
          <p:nvPr/>
        </p:nvCxnSpPr>
        <p:spPr bwMode="auto">
          <a:xfrm>
            <a:off x="2400300" y="4495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2758" name="Text Box 70"/>
          <p:cNvSpPr txBox="1">
            <a:spLocks noChangeArrowheads="1"/>
          </p:cNvSpPr>
          <p:nvPr/>
        </p:nvSpPr>
        <p:spPr bwMode="auto">
          <a:xfrm>
            <a:off x="2133600" y="22860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2759" name="Text Box 71"/>
          <p:cNvSpPr txBox="1">
            <a:spLocks noChangeArrowheads="1"/>
          </p:cNvSpPr>
          <p:nvPr/>
        </p:nvSpPr>
        <p:spPr bwMode="auto">
          <a:xfrm>
            <a:off x="3733800" y="22860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2760" name="Oval 72"/>
          <p:cNvSpPr>
            <a:spLocks noChangeArrowheads="1"/>
          </p:cNvSpPr>
          <p:nvPr/>
        </p:nvSpPr>
        <p:spPr bwMode="auto">
          <a:xfrm>
            <a:off x="3733800" y="3124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82761" name="Oval 73"/>
          <p:cNvSpPr>
            <a:spLocks noChangeArrowheads="1"/>
          </p:cNvSpPr>
          <p:nvPr/>
        </p:nvSpPr>
        <p:spPr bwMode="auto">
          <a:xfrm>
            <a:off x="3733800" y="3962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82762" name="Oval 74"/>
          <p:cNvSpPr>
            <a:spLocks noChangeArrowheads="1"/>
          </p:cNvSpPr>
          <p:nvPr/>
        </p:nvSpPr>
        <p:spPr bwMode="auto">
          <a:xfrm>
            <a:off x="3276600" y="4800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82763" name="Oval 75"/>
          <p:cNvSpPr>
            <a:spLocks noChangeArrowheads="1"/>
          </p:cNvSpPr>
          <p:nvPr/>
        </p:nvSpPr>
        <p:spPr bwMode="auto">
          <a:xfrm>
            <a:off x="4267200" y="4800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82764" name="AutoShape 76"/>
          <p:cNvCxnSpPr>
            <a:cxnSpLocks noChangeShapeType="1"/>
            <a:stCxn id="882760" idx="4"/>
            <a:endCxn id="882761" idx="0"/>
          </p:cNvCxnSpPr>
          <p:nvPr/>
        </p:nvCxnSpPr>
        <p:spPr bwMode="auto">
          <a:xfrm>
            <a:off x="4000500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65" name="AutoShape 77"/>
          <p:cNvCxnSpPr>
            <a:cxnSpLocks noChangeShapeType="1"/>
            <a:stCxn id="882761" idx="3"/>
            <a:endCxn id="882762" idx="0"/>
          </p:cNvCxnSpPr>
          <p:nvPr/>
        </p:nvCxnSpPr>
        <p:spPr bwMode="auto">
          <a:xfrm flipH="1">
            <a:off x="3543300" y="4418014"/>
            <a:ext cx="2682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2766" name="AutoShape 78"/>
          <p:cNvCxnSpPr>
            <a:cxnSpLocks noChangeShapeType="1"/>
            <a:stCxn id="882761" idx="5"/>
            <a:endCxn id="882763" idx="0"/>
          </p:cNvCxnSpPr>
          <p:nvPr/>
        </p:nvCxnSpPr>
        <p:spPr bwMode="auto">
          <a:xfrm>
            <a:off x="4189414" y="4418014"/>
            <a:ext cx="3444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2767" name="Text Box 79"/>
          <p:cNvSpPr txBox="1">
            <a:spLocks noChangeArrowheads="1"/>
          </p:cNvSpPr>
          <p:nvPr/>
        </p:nvSpPr>
        <p:spPr bwMode="auto">
          <a:xfrm>
            <a:off x="5181600" y="22860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</a:t>
            </a:r>
          </a:p>
        </p:txBody>
      </p:sp>
      <p:sp>
        <p:nvSpPr>
          <p:cNvPr id="882768" name="Text Box 80"/>
          <p:cNvSpPr txBox="1">
            <a:spLocks noChangeArrowheads="1"/>
          </p:cNvSpPr>
          <p:nvPr/>
        </p:nvSpPr>
        <p:spPr bwMode="auto">
          <a:xfrm>
            <a:off x="5257800" y="3276601"/>
            <a:ext cx="45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000" b="1"/>
              <a:t>?</a:t>
            </a:r>
          </a:p>
        </p:txBody>
      </p:sp>
      <p:sp>
        <p:nvSpPr>
          <p:cNvPr id="882769" name="Text Box 81"/>
          <p:cNvSpPr txBox="1">
            <a:spLocks noChangeArrowheads="1"/>
          </p:cNvSpPr>
          <p:nvPr/>
        </p:nvSpPr>
        <p:spPr bwMode="auto">
          <a:xfrm>
            <a:off x="6096000" y="1219201"/>
            <a:ext cx="4953000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Each possible structure contains information about the conditional independence relationships between A, B, C and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We would like a structure that contains conditional independence relationships that are supported by the data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Note that we also need to learn the values in the CPTs from </a:t>
            </a:r>
            <a:r>
              <a:rPr lang="en-US" altLang="en-US" dirty="0" smtClean="0"/>
              <a:t>data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 dirty="0" smtClean="0"/>
              <a:t>Still an open problem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672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parameters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joint distribution table</a:t>
            </a:r>
          </a:p>
          <a:p>
            <a:pPr lvl="1"/>
            <a:r>
              <a:rPr lang="en-US" dirty="0" smtClean="0"/>
              <a:t>30 variables</a:t>
            </a:r>
          </a:p>
          <a:p>
            <a:pPr lvl="1"/>
            <a:r>
              <a:rPr lang="en-US" dirty="0" smtClean="0"/>
              <a:t>Size?</a:t>
            </a:r>
          </a:p>
          <a:p>
            <a:r>
              <a:rPr lang="en-US" dirty="0" smtClean="0"/>
              <a:t>In a Bayesian network</a:t>
            </a:r>
          </a:p>
          <a:p>
            <a:pPr lvl="1"/>
            <a:r>
              <a:rPr lang="en-US" dirty="0" smtClean="0"/>
              <a:t>30 nodes, each with &lt;= 5 parent nodes</a:t>
            </a:r>
          </a:p>
          <a:p>
            <a:pPr lvl="1"/>
            <a:r>
              <a:rPr lang="en-US" dirty="0" smtClean="0"/>
              <a:t>Size?</a:t>
            </a:r>
          </a:p>
          <a:p>
            <a:r>
              <a:rPr lang="en-US" dirty="0" smtClean="0"/>
              <a:t>Simplify the representation of each conditional probability table</a:t>
            </a:r>
          </a:p>
          <a:p>
            <a:pPr lvl="1"/>
            <a:r>
              <a:rPr lang="en-US" dirty="0" smtClean="0"/>
              <a:t>The noisy-OR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noisy-OR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of the logical 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𝑀𝑎𝑙𝑎𝑟𝑖𝑎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𝐹𝑒𝑣𝑒𝑟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All causes (of Fever) are listed</a:t>
                </a:r>
              </a:p>
              <a:p>
                <a:pPr lvl="1"/>
                <a:r>
                  <a:rPr lang="en-US" dirty="0" smtClean="0"/>
                  <a:t>“Inhibition” of each cause is independent</a:t>
                </a:r>
              </a:p>
              <a:p>
                <a:pPr lvl="2"/>
                <a:r>
                  <a:rPr lang="en-US" dirty="0" smtClean="0"/>
                  <a:t>Inhibition: one cause=True, but effect is false (probability)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7"/>
          <p:cNvSpPr txBox="1">
            <a:spLocks noChangeArrowheads="1"/>
          </p:cNvSpPr>
          <p:nvPr/>
        </p:nvSpPr>
        <p:spPr bwMode="auto">
          <a:xfrm>
            <a:off x="2498726" y="2381250"/>
            <a:ext cx="561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Cold                          Flu                   Malaria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                             </a:t>
            </a:r>
          </a:p>
          <a:p>
            <a:pPr eaLnBrk="1" hangingPunct="1"/>
            <a:r>
              <a:rPr lang="en-US" altLang="en-US" sz="2400"/>
              <a:t>                               Fever</a:t>
            </a:r>
          </a:p>
        </p:txBody>
      </p:sp>
      <p:sp>
        <p:nvSpPr>
          <p:cNvPr id="18436" name="Oval 18"/>
          <p:cNvSpPr>
            <a:spLocks noChangeArrowheads="1"/>
          </p:cNvSpPr>
          <p:nvPr/>
        </p:nvSpPr>
        <p:spPr bwMode="auto">
          <a:xfrm>
            <a:off x="2362200" y="2286000"/>
            <a:ext cx="12954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7" name="Oval 19"/>
          <p:cNvSpPr>
            <a:spLocks noChangeArrowheads="1"/>
          </p:cNvSpPr>
          <p:nvPr/>
        </p:nvSpPr>
        <p:spPr bwMode="auto">
          <a:xfrm>
            <a:off x="4648200" y="3733800"/>
            <a:ext cx="13716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8" name="Oval 20"/>
          <p:cNvSpPr>
            <a:spLocks noChangeArrowheads="1"/>
          </p:cNvSpPr>
          <p:nvPr/>
        </p:nvSpPr>
        <p:spPr bwMode="auto">
          <a:xfrm>
            <a:off x="4876800" y="2286000"/>
            <a:ext cx="1219200" cy="762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9" name="Oval 21"/>
          <p:cNvSpPr>
            <a:spLocks noChangeArrowheads="1"/>
          </p:cNvSpPr>
          <p:nvPr/>
        </p:nvSpPr>
        <p:spPr bwMode="auto">
          <a:xfrm>
            <a:off x="6781800" y="2286000"/>
            <a:ext cx="1600200" cy="838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40" name="Line 22"/>
          <p:cNvSpPr>
            <a:spLocks noChangeShapeType="1"/>
          </p:cNvSpPr>
          <p:nvPr/>
        </p:nvSpPr>
        <p:spPr bwMode="auto">
          <a:xfrm>
            <a:off x="3352800" y="3048000"/>
            <a:ext cx="1568449" cy="7620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Line 23"/>
          <p:cNvSpPr>
            <a:spLocks noChangeShapeType="1"/>
          </p:cNvSpPr>
          <p:nvPr/>
        </p:nvSpPr>
        <p:spPr bwMode="auto">
          <a:xfrm flipH="1">
            <a:off x="5349874" y="3048000"/>
            <a:ext cx="136526" cy="685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Line 24"/>
          <p:cNvSpPr>
            <a:spLocks noChangeShapeType="1"/>
          </p:cNvSpPr>
          <p:nvPr/>
        </p:nvSpPr>
        <p:spPr bwMode="auto">
          <a:xfrm flipH="1">
            <a:off x="5775322" y="3124200"/>
            <a:ext cx="1692277" cy="6858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3" name="Text Box 25"/>
          <p:cNvSpPr txBox="1">
            <a:spLocks noChangeArrowheads="1"/>
          </p:cNvSpPr>
          <p:nvPr/>
        </p:nvSpPr>
        <p:spPr bwMode="auto">
          <a:xfrm>
            <a:off x="2498726" y="4819651"/>
            <a:ext cx="538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A link may be inhibited due to uncertainty</a:t>
            </a:r>
          </a:p>
        </p:txBody>
      </p:sp>
      <p:sp>
        <p:nvSpPr>
          <p:cNvPr id="18444" name="AutoShape 26"/>
          <p:cNvSpPr>
            <a:spLocks noChangeArrowheads="1"/>
          </p:cNvSpPr>
          <p:nvPr/>
        </p:nvSpPr>
        <p:spPr bwMode="auto">
          <a:xfrm>
            <a:off x="6705600" y="3429000"/>
            <a:ext cx="381000" cy="1295400"/>
          </a:xfrm>
          <a:prstGeom prst="upArrow">
            <a:avLst>
              <a:gd name="adj1" fmla="val 50000"/>
              <a:gd name="adj2" fmla="val 8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45" name="AutoShape 27"/>
          <p:cNvSpPr>
            <a:spLocks noChangeArrowheads="1"/>
          </p:cNvSpPr>
          <p:nvPr/>
        </p:nvSpPr>
        <p:spPr bwMode="auto">
          <a:xfrm>
            <a:off x="3733800" y="3429000"/>
            <a:ext cx="381000" cy="1295400"/>
          </a:xfrm>
          <a:prstGeom prst="upArrow">
            <a:avLst>
              <a:gd name="adj1" fmla="val 50000"/>
              <a:gd name="adj2" fmla="val 8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noisy-OR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2651125" y="2457451"/>
            <a:ext cx="48720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Inhibition </a:t>
            </a:r>
            <a:r>
              <a:rPr lang="en-US" altLang="en-US" sz="2400" dirty="0"/>
              <a:t>probabilities: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 P(~fever | </a:t>
            </a:r>
            <a:r>
              <a:rPr lang="en-US" altLang="en-US" sz="2400" dirty="0">
                <a:solidFill>
                  <a:srgbClr val="FF0000"/>
                </a:solidFill>
              </a:rPr>
              <a:t>cold</a:t>
            </a:r>
            <a:r>
              <a:rPr lang="en-US" altLang="en-US" sz="2400" dirty="0"/>
              <a:t>, ~flu, ~malaria) = 0.6 </a:t>
            </a:r>
          </a:p>
          <a:p>
            <a:pPr eaLnBrk="1" hangingPunct="1"/>
            <a:r>
              <a:rPr lang="en-US" altLang="en-US" sz="2400" dirty="0"/>
              <a:t> P(~fever | ~cold, </a:t>
            </a:r>
            <a:r>
              <a:rPr lang="en-US" altLang="en-US" sz="2400" dirty="0">
                <a:solidFill>
                  <a:srgbClr val="FF0000"/>
                </a:solidFill>
              </a:rPr>
              <a:t>flu</a:t>
            </a:r>
            <a:r>
              <a:rPr lang="en-US" altLang="en-US" sz="2400" dirty="0"/>
              <a:t>, ~malaria) = 0.2</a:t>
            </a:r>
          </a:p>
          <a:p>
            <a:pPr eaLnBrk="1" hangingPunct="1"/>
            <a:r>
              <a:rPr lang="en-US" altLang="en-US" sz="2400" dirty="0"/>
              <a:t> P(~fever | ~cold, ~flu, </a:t>
            </a:r>
            <a:r>
              <a:rPr lang="en-US" altLang="en-US" sz="2400" dirty="0">
                <a:solidFill>
                  <a:srgbClr val="FF0000"/>
                </a:solidFill>
              </a:rPr>
              <a:t>malaria</a:t>
            </a:r>
            <a:r>
              <a:rPr lang="en-US" altLang="en-US" sz="2400" dirty="0"/>
              <a:t>) = 0.1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Noisy-OR model</a:t>
            </a:r>
          </a:p>
        </p:txBody>
      </p:sp>
    </p:spTree>
    <p:extLst>
      <p:ext uri="{BB962C8B-B14F-4D97-AF65-F5344CB8AC3E}">
        <p14:creationId xmlns:p14="http://schemas.microsoft.com/office/powerpoint/2010/main" val="24716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90801" y="2133600"/>
            <a:ext cx="72170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 smtClean="0"/>
              <a:t>Now the whole conditional probability table can be built: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/>
              <a:t>P(~fever | ~cold, ~flu, ~malaria)   = 1.0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P(~fever | cold, ~flu, malaria</a:t>
            </a:r>
            <a:r>
              <a:rPr lang="en-US" altLang="en-US" sz="2400" smtClean="0"/>
              <a:t>) = 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P(~fever | cold, flu, ~malaria) =</a:t>
            </a:r>
          </a:p>
          <a:p>
            <a:pPr eaLnBrk="1" hangingPunct="1"/>
            <a:r>
              <a:rPr lang="en-US" altLang="en-US" sz="2400" dirty="0" smtClean="0"/>
              <a:t>P(~fever | ~cold, flu, malaria) =</a:t>
            </a:r>
          </a:p>
          <a:p>
            <a:pPr eaLnBrk="1" hangingPunct="1"/>
            <a:r>
              <a:rPr lang="en-US" altLang="en-US" sz="2400" dirty="0" smtClean="0"/>
              <a:t>P(~fever | cold, flu, malaria)   =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Noisy-OR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10186</TotalTime>
  <Words>7606</Words>
  <Application>Microsoft Office PowerPoint</Application>
  <PresentationFormat>Widescreen</PresentationFormat>
  <Paragraphs>1696</Paragraphs>
  <Slides>103</Slides>
  <Notes>35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5" baseType="lpstr">
      <vt:lpstr>ＭＳ Ｐゴシック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Equation</vt:lpstr>
      <vt:lpstr>Photo Editor Photo</vt:lpstr>
      <vt:lpstr>Bayesian Networks</vt:lpstr>
      <vt:lpstr>Applications with uncertainty</vt:lpstr>
      <vt:lpstr>Uncertainty</vt:lpstr>
      <vt:lpstr>Random Variables</vt:lpstr>
      <vt:lpstr>Probability Distributions</vt:lpstr>
      <vt:lpstr>Probability Distributions</vt:lpstr>
      <vt:lpstr>Joint Distributions</vt:lpstr>
      <vt:lpstr>Events and Sample Space</vt:lpstr>
      <vt:lpstr>Student Participation: Events</vt:lpstr>
      <vt:lpstr>Marginal Distributions</vt:lpstr>
      <vt:lpstr>Student Participation : Marginal Distributions</vt:lpstr>
      <vt:lpstr>Conditional Probability</vt:lpstr>
      <vt:lpstr>Conditional Probability Example</vt:lpstr>
      <vt:lpstr>Conditional Probabilities</vt:lpstr>
      <vt:lpstr>Student Participation: Conditional Probabilities</vt:lpstr>
      <vt:lpstr>Exercise Questions for Probability</vt:lpstr>
      <vt:lpstr>Exercise Questions for Probability</vt:lpstr>
      <vt:lpstr>Bayes Rule</vt:lpstr>
      <vt:lpstr>Bayes’ Rule</vt:lpstr>
      <vt:lpstr>PowerPoint Presentation</vt:lpstr>
      <vt:lpstr>Law of Total Probability</vt:lpstr>
      <vt:lpstr>Inference with Bayes’ Rule</vt:lpstr>
      <vt:lpstr>Bayesian Network Motivation</vt:lpstr>
      <vt:lpstr>What are Bayesian networks?</vt:lpstr>
      <vt:lpstr>Concept of a Bayesian Network</vt:lpstr>
      <vt:lpstr>“Icy roads” example</vt:lpstr>
      <vt:lpstr>PowerPoint Presentation</vt:lpstr>
      <vt:lpstr>“Icy roads” example</vt:lpstr>
      <vt:lpstr>PowerPoint Presentation</vt:lpstr>
      <vt:lpstr>“Icy roads” example</vt:lpstr>
      <vt:lpstr>PowerPoint Presentation</vt:lpstr>
      <vt:lpstr>The Joint Probability Distribution</vt:lpstr>
      <vt:lpstr>The Joint Probability Distribution</vt:lpstr>
      <vt:lpstr>Marginalization</vt:lpstr>
      <vt:lpstr>Marginalization</vt:lpstr>
      <vt:lpstr>Classwork: Compute</vt:lpstr>
      <vt:lpstr>Classwork: Compute</vt:lpstr>
      <vt:lpstr>The Problem with the Joint Distribution</vt:lpstr>
      <vt:lpstr>Bayesian network: A Directed Acyclic Graph</vt:lpstr>
      <vt:lpstr>A Bayesian Network</vt:lpstr>
      <vt:lpstr>Examples of 3-way Bayesian Networks</vt:lpstr>
      <vt:lpstr>Examples of 3-way Bayesian Networks</vt:lpstr>
      <vt:lpstr>Examples of 3-way Bayesian Networks</vt:lpstr>
      <vt:lpstr>Examples of 3-way Bayesian Networks</vt:lpstr>
      <vt:lpstr>The Chain Rule</vt:lpstr>
      <vt:lpstr>Conditional independence</vt:lpstr>
      <vt:lpstr>Conditional Independence</vt:lpstr>
      <vt:lpstr>The Joint Probability Distribution</vt:lpstr>
      <vt:lpstr>Using a Bayesian Network Example</vt:lpstr>
      <vt:lpstr>What is the joint distribution represented by this BN?</vt:lpstr>
      <vt:lpstr>What is the joint distribution represented by this BN?</vt:lpstr>
      <vt:lpstr>Classwork: Using a Bayesian Network</vt:lpstr>
      <vt:lpstr>Compactness</vt:lpstr>
      <vt:lpstr>Inference</vt:lpstr>
      <vt:lpstr>Inference</vt:lpstr>
      <vt:lpstr>Example from Medical Diagnostics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 in Bayesian networks</vt:lpstr>
      <vt:lpstr>Inference in Bayesian networks</vt:lpstr>
      <vt:lpstr>Variable Elimination: Example</vt:lpstr>
      <vt:lpstr>Inference in Bayesian networks</vt:lpstr>
      <vt:lpstr>Applications of BNs</vt:lpstr>
      <vt:lpstr>Application: car diagnosis</vt:lpstr>
      <vt:lpstr>Car insurance</vt:lpstr>
      <vt:lpstr>In research literature…</vt:lpstr>
      <vt:lpstr>In research literature…</vt:lpstr>
      <vt:lpstr>Advantages of BNs</vt:lpstr>
      <vt:lpstr>How is the Bayesian network created?</vt:lpstr>
      <vt:lpstr>Constructing Bayesian networks</vt:lpstr>
      <vt:lpstr>Example for BN construction: Fire Diagnosis</vt:lpstr>
      <vt:lpstr>Example for BN construction: Fire Diagnosis</vt:lpstr>
      <vt:lpstr>Example for BN construction: Fire Diagnosis</vt:lpstr>
      <vt:lpstr>Example for BN construction: Fire Diagnosis</vt:lpstr>
      <vt:lpstr>Example for BN construction: Fire Diagnosis</vt:lpstr>
      <vt:lpstr>BN construction</vt:lpstr>
      <vt:lpstr>Example for BN construction: Fire Diagnosis</vt:lpstr>
      <vt:lpstr>Classwork: Burglar Alarm</vt:lpstr>
      <vt:lpstr>Classwork: Burglar Alarm</vt:lpstr>
      <vt:lpstr>The ideal network based on causality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Example: The network we constructed</vt:lpstr>
      <vt:lpstr>Learning Bayesian Networks from Data</vt:lpstr>
      <vt:lpstr>Learning Bayesian Networks from Data</vt:lpstr>
      <vt:lpstr>Number of parameters to learn</vt:lpstr>
      <vt:lpstr>noisy-OR model</vt:lpstr>
      <vt:lpstr>PowerPoint Presentation</vt:lpstr>
      <vt:lpstr>Noisy-OR model</vt:lpstr>
      <vt:lpstr>Noisy-OR model</vt:lpstr>
      <vt:lpstr>Noisy-OR model</vt:lpstr>
      <vt:lpstr>PowerPoint Presentation</vt:lpstr>
      <vt:lpstr>Bayesian Networks 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424</cp:revision>
  <cp:lastPrinted>2016-11-18T01:15:21Z</cp:lastPrinted>
  <dcterms:created xsi:type="dcterms:W3CDTF">2015-09-15T20:27:29Z</dcterms:created>
  <dcterms:modified xsi:type="dcterms:W3CDTF">2023-11-08T01:29:50Z</dcterms:modified>
</cp:coreProperties>
</file>