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2"/>
  </p:notesMasterIdLst>
  <p:sldIdLst>
    <p:sldId id="256" r:id="rId2"/>
    <p:sldId id="533" r:id="rId3"/>
    <p:sldId id="610" r:id="rId4"/>
    <p:sldId id="580" r:id="rId5"/>
    <p:sldId id="581" r:id="rId6"/>
    <p:sldId id="582" r:id="rId7"/>
    <p:sldId id="583" r:id="rId8"/>
    <p:sldId id="584" r:id="rId9"/>
    <p:sldId id="585" r:id="rId10"/>
    <p:sldId id="586" r:id="rId11"/>
    <p:sldId id="608" r:id="rId12"/>
    <p:sldId id="607" r:id="rId13"/>
    <p:sldId id="576" r:id="rId14"/>
    <p:sldId id="577" r:id="rId15"/>
    <p:sldId id="578" r:id="rId16"/>
    <p:sldId id="579" r:id="rId17"/>
    <p:sldId id="639" r:id="rId18"/>
    <p:sldId id="587" r:id="rId19"/>
    <p:sldId id="588" r:id="rId20"/>
    <p:sldId id="589" r:id="rId21"/>
    <p:sldId id="590" r:id="rId22"/>
    <p:sldId id="591" r:id="rId23"/>
    <p:sldId id="592" r:id="rId24"/>
    <p:sldId id="593" r:id="rId25"/>
    <p:sldId id="594" r:id="rId26"/>
    <p:sldId id="609" r:id="rId27"/>
    <p:sldId id="595" r:id="rId28"/>
    <p:sldId id="640" r:id="rId29"/>
    <p:sldId id="596" r:id="rId30"/>
    <p:sldId id="597"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27" r:id="rId44"/>
    <p:sldId id="551" r:id="rId45"/>
    <p:sldId id="569" r:id="rId46"/>
    <p:sldId id="552" r:id="rId47"/>
    <p:sldId id="553" r:id="rId48"/>
    <p:sldId id="554" r:id="rId49"/>
    <p:sldId id="555" r:id="rId50"/>
    <p:sldId id="556" r:id="rId51"/>
    <p:sldId id="558" r:id="rId52"/>
    <p:sldId id="559" r:id="rId53"/>
    <p:sldId id="560" r:id="rId54"/>
    <p:sldId id="561" r:id="rId55"/>
    <p:sldId id="562" r:id="rId56"/>
    <p:sldId id="563" r:id="rId57"/>
    <p:sldId id="564" r:id="rId58"/>
    <p:sldId id="641" r:id="rId59"/>
    <p:sldId id="643" r:id="rId60"/>
    <p:sldId id="565" r:id="rId61"/>
    <p:sldId id="566" r:id="rId62"/>
    <p:sldId id="575" r:id="rId63"/>
    <p:sldId id="611" r:id="rId64"/>
    <p:sldId id="567" r:id="rId65"/>
    <p:sldId id="612" r:id="rId66"/>
    <p:sldId id="613" r:id="rId67"/>
    <p:sldId id="614" r:id="rId68"/>
    <p:sldId id="615" r:id="rId69"/>
    <p:sldId id="623" r:id="rId70"/>
    <p:sldId id="616" r:id="rId71"/>
    <p:sldId id="620" r:id="rId72"/>
    <p:sldId id="618" r:id="rId73"/>
    <p:sldId id="627" r:id="rId74"/>
    <p:sldId id="628" r:id="rId75"/>
    <p:sldId id="635" r:id="rId76"/>
    <p:sldId id="629" r:id="rId77"/>
    <p:sldId id="638" r:id="rId78"/>
    <p:sldId id="631" r:id="rId79"/>
    <p:sldId id="626" r:id="rId80"/>
    <p:sldId id="632" r:id="rId81"/>
    <p:sldId id="637" r:id="rId82"/>
    <p:sldId id="633" r:id="rId83"/>
    <p:sldId id="636" r:id="rId84"/>
    <p:sldId id="602" r:id="rId85"/>
    <p:sldId id="603" r:id="rId86"/>
    <p:sldId id="604" r:id="rId87"/>
    <p:sldId id="642" r:id="rId88"/>
    <p:sldId id="605" r:id="rId89"/>
    <p:sldId id="606" r:id="rId90"/>
    <p:sldId id="62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84" y="468"/>
      </p:cViewPr>
      <p:guideLst>
        <p:guide orient="horz" pos="2160"/>
        <p:guide pos="3840"/>
      </p:guideLst>
    </p:cSldViewPr>
  </p:slideViewPr>
  <p:notesTextViewPr>
    <p:cViewPr>
      <p:scale>
        <a:sx n="3" d="2"/>
        <a:sy n="3" d="2"/>
      </p:scale>
      <p:origin x="0" y="0"/>
    </p:cViewPr>
  </p:notesTextViewPr>
  <p:sorterViewPr>
    <p:cViewPr>
      <p:scale>
        <a:sx n="80" d="100"/>
        <a:sy n="80" d="100"/>
      </p:scale>
      <p:origin x="0" y="-2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37E5-3790-4B06-8EC3-D07AA97CCF9F}"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E58C9-17CC-46A3-9DA2-B7EF30A2929E}" type="slidenum">
              <a:rPr lang="en-US" smtClean="0"/>
              <a:t>1</a:t>
            </a:fld>
            <a:endParaRPr lang="en-US"/>
          </a:p>
        </p:txBody>
      </p:sp>
    </p:spTree>
    <p:extLst>
      <p:ext uri="{BB962C8B-B14F-4D97-AF65-F5344CB8AC3E}">
        <p14:creationId xmlns:p14="http://schemas.microsoft.com/office/powerpoint/2010/main" val="122564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1E4A2-1AEA-B942-A324-5E4A1F00ACA1}" type="slidenum">
              <a:rPr lang="en-US"/>
              <a:pPr/>
              <a:t>74</a:t>
            </a:fld>
            <a:endParaRPr lang="en-US"/>
          </a:p>
        </p:txBody>
      </p:sp>
      <p:sp>
        <p:nvSpPr>
          <p:cNvPr id="784386"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784387" name="Rectangle 3"/>
          <p:cNvSpPr>
            <a:spLocks noGrp="1" noChangeArrowheads="1"/>
          </p:cNvSpPr>
          <p:nvPr>
            <p:ph type="body" idx="1"/>
          </p:nvPr>
        </p:nvSpPr>
        <p:spPr>
          <a:xfrm>
            <a:off x="896938" y="4354513"/>
            <a:ext cx="5083175" cy="4127500"/>
          </a:xfrm>
        </p:spPr>
        <p:txBody>
          <a:bodyPr/>
          <a:lstStyle/>
          <a:p>
            <a:endParaRPr lang="en-US"/>
          </a:p>
        </p:txBody>
      </p:sp>
    </p:spTree>
    <p:extLst>
      <p:ext uri="{BB962C8B-B14F-4D97-AF65-F5344CB8AC3E}">
        <p14:creationId xmlns:p14="http://schemas.microsoft.com/office/powerpoint/2010/main" val="3548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DFD8B-A8A7-6744-B03A-49017F179FFC}" type="slidenum">
              <a:rPr lang="en-US"/>
              <a:pPr/>
              <a:t>77</a:t>
            </a:fld>
            <a:endParaRPr lang="en-US"/>
          </a:p>
        </p:txBody>
      </p:sp>
      <p:sp>
        <p:nvSpPr>
          <p:cNvPr id="1006594"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1006595" name="Rectangle 3"/>
          <p:cNvSpPr>
            <a:spLocks noGrp="1" noChangeArrowheads="1"/>
          </p:cNvSpPr>
          <p:nvPr>
            <p:ph type="body" idx="1"/>
          </p:nvPr>
        </p:nvSpPr>
        <p:spPr>
          <a:xfrm>
            <a:off x="896938" y="4354513"/>
            <a:ext cx="5083175" cy="4127500"/>
          </a:xfrm>
        </p:spPr>
        <p:txBody>
          <a:bodyPr/>
          <a:lstStyle/>
          <a:p>
            <a:endParaRPr lang="en-US"/>
          </a:p>
        </p:txBody>
      </p:sp>
    </p:spTree>
    <p:extLst>
      <p:ext uri="{BB962C8B-B14F-4D97-AF65-F5344CB8AC3E}">
        <p14:creationId xmlns:p14="http://schemas.microsoft.com/office/powerpoint/2010/main" val="360233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86975-1F8B-EB46-A22F-EBDA9934B02D}" type="slidenum">
              <a:rPr lang="en-US"/>
              <a:pPr/>
              <a:t>79</a:t>
            </a:fld>
            <a:endParaRPr lang="en-US"/>
          </a:p>
        </p:txBody>
      </p:sp>
      <p:sp>
        <p:nvSpPr>
          <p:cNvPr id="800770"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800771" name="Rectangle 3"/>
          <p:cNvSpPr>
            <a:spLocks noGrp="1" noChangeArrowheads="1"/>
          </p:cNvSpPr>
          <p:nvPr>
            <p:ph type="body" idx="1"/>
          </p:nvPr>
        </p:nvSpPr>
        <p:spPr>
          <a:xfrm>
            <a:off x="896938" y="4354513"/>
            <a:ext cx="5083175" cy="4127500"/>
          </a:xfrm>
        </p:spPr>
        <p:txBody>
          <a:bodyPr/>
          <a:lstStyle/>
          <a:p>
            <a:endParaRPr lang="en-US"/>
          </a:p>
        </p:txBody>
      </p:sp>
    </p:spTree>
    <p:extLst>
      <p:ext uri="{BB962C8B-B14F-4D97-AF65-F5344CB8AC3E}">
        <p14:creationId xmlns:p14="http://schemas.microsoft.com/office/powerpoint/2010/main" val="1391466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012A4-DBF2-8647-9010-4146706359BD}" type="slidenum">
              <a:rPr lang="en-US"/>
              <a:pPr/>
              <a:t>81</a:t>
            </a:fld>
            <a:endParaRPr lang="en-US"/>
          </a:p>
        </p:txBody>
      </p:sp>
      <p:sp>
        <p:nvSpPr>
          <p:cNvPr id="802818"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802819" name="Rectangle 3"/>
          <p:cNvSpPr>
            <a:spLocks noGrp="1" noChangeArrowheads="1"/>
          </p:cNvSpPr>
          <p:nvPr>
            <p:ph type="body" idx="1"/>
          </p:nvPr>
        </p:nvSpPr>
        <p:spPr>
          <a:xfrm>
            <a:off x="896938" y="4354513"/>
            <a:ext cx="5083175" cy="4127500"/>
          </a:xfrm>
        </p:spPr>
        <p:txBody>
          <a:bodyPr/>
          <a:lstStyle/>
          <a:p>
            <a:r>
              <a:rPr lang="en-US"/>
              <a:t>Peeking – example of peeking:</a:t>
            </a:r>
          </a:p>
          <a:p>
            <a:endParaRPr lang="en-US"/>
          </a:p>
          <a:p>
            <a:r>
              <a:rPr lang="en-US"/>
              <a:t>We generate four different hypothesis – for example by using different criteria to pick the next attribute to branch on.</a:t>
            </a:r>
          </a:p>
          <a:p>
            <a:endParaRPr lang="en-US"/>
          </a:p>
          <a:p>
            <a:r>
              <a:rPr lang="en-US"/>
              <a:t>We test them on the test set and we select the best hypothesis  – voila</a:t>
            </a:r>
            <a:r>
              <a:rPr lang="ja-JP" altLang="en-US">
                <a:latin typeface="Arial"/>
              </a:rPr>
              <a:t>’</a:t>
            </a:r>
            <a:r>
              <a:rPr lang="en-US"/>
              <a:t> – there was picking since the hypothesis was selcted on the basis of its performance on the test set, so information about the test set has leaked into the learning algorithm.</a:t>
            </a:r>
          </a:p>
        </p:txBody>
      </p:sp>
    </p:spTree>
    <p:extLst>
      <p:ext uri="{BB962C8B-B14F-4D97-AF65-F5344CB8AC3E}">
        <p14:creationId xmlns:p14="http://schemas.microsoft.com/office/powerpoint/2010/main" val="368544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F638D-FF50-0446-A2C0-FF6E2B54AF8E}" type="slidenum">
              <a:rPr lang="en-US"/>
              <a:pPr/>
              <a:t>82</a:t>
            </a:fld>
            <a:endParaRPr lang="en-US"/>
          </a:p>
        </p:txBody>
      </p:sp>
      <p:sp>
        <p:nvSpPr>
          <p:cNvPr id="833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33539"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576048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1E4A2-1AEA-B942-A324-5E4A1F00ACA1}" type="slidenum">
              <a:rPr lang="en-US"/>
              <a:pPr/>
              <a:t>83</a:t>
            </a:fld>
            <a:endParaRPr lang="en-US"/>
          </a:p>
        </p:txBody>
      </p:sp>
      <p:sp>
        <p:nvSpPr>
          <p:cNvPr id="784386"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784387" name="Rectangle 3"/>
          <p:cNvSpPr>
            <a:spLocks noGrp="1" noChangeArrowheads="1"/>
          </p:cNvSpPr>
          <p:nvPr>
            <p:ph type="body" idx="1"/>
          </p:nvPr>
        </p:nvSpPr>
        <p:spPr>
          <a:xfrm>
            <a:off x="896938" y="4354513"/>
            <a:ext cx="5083175" cy="4127500"/>
          </a:xfrm>
        </p:spPr>
        <p:txBody>
          <a:bodyPr/>
          <a:lstStyle/>
          <a:p>
            <a:endParaRPr lang="en-US"/>
          </a:p>
        </p:txBody>
      </p:sp>
    </p:spTree>
    <p:extLst>
      <p:ext uri="{BB962C8B-B14F-4D97-AF65-F5344CB8AC3E}">
        <p14:creationId xmlns:p14="http://schemas.microsoft.com/office/powerpoint/2010/main" val="229448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6D4F1-02C7-7940-8102-B26676C48A30}" type="slidenum">
              <a:rPr lang="en-US"/>
              <a:pPr/>
              <a:t>84</a:t>
            </a:fld>
            <a:endParaRPr lang="en-US"/>
          </a:p>
        </p:txBody>
      </p:sp>
      <p:sp>
        <p:nvSpPr>
          <p:cNvPr id="837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376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403061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6D4F1-02C7-7940-8102-B26676C48A30}" type="slidenum">
              <a:rPr lang="en-US"/>
              <a:pPr/>
              <a:t>87</a:t>
            </a:fld>
            <a:endParaRPr lang="en-US"/>
          </a:p>
        </p:txBody>
      </p:sp>
      <p:sp>
        <p:nvSpPr>
          <p:cNvPr id="837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376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7354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B6727-E933-434F-AC8B-1396BF4020E1}" type="slidenum">
              <a:rPr lang="en-US" altLang="en-US"/>
              <a:pPr/>
              <a:t>3</a:t>
            </a:fld>
            <a:endParaRPr lang="en-US" altLang="en-US"/>
          </a:p>
        </p:txBody>
      </p:sp>
      <p:sp>
        <p:nvSpPr>
          <p:cNvPr id="18434" name="Rectangle 2"/>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
        <p:nvSpPr>
          <p:cNvPr id="18435" name="Rectangle 3"/>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93516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6D4F1-02C7-7940-8102-B26676C48A30}" type="slidenum">
              <a:rPr lang="en-US"/>
              <a:pPr/>
              <a:t>12</a:t>
            </a:fld>
            <a:endParaRPr lang="en-US"/>
          </a:p>
        </p:txBody>
      </p:sp>
      <p:sp>
        <p:nvSpPr>
          <p:cNvPr id="837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376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76784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463550" y="720725"/>
            <a:ext cx="6396038" cy="3598863"/>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25" tIns="47513" rIns="95025" bIns="47513"/>
          <a:lstStyle/>
          <a:p>
            <a:endParaRPr lang="en-US" altLang="en-US"/>
          </a:p>
        </p:txBody>
      </p:sp>
    </p:spTree>
    <p:extLst>
      <p:ext uri="{BB962C8B-B14F-4D97-AF65-F5344CB8AC3E}">
        <p14:creationId xmlns:p14="http://schemas.microsoft.com/office/powerpoint/2010/main" val="2413576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1C180-4790-674F-985F-055D482AD5BD}" type="slidenum">
              <a:rPr lang="en-US"/>
              <a:pPr/>
              <a:t>60</a:t>
            </a:fld>
            <a:endParaRPr lang="en-US"/>
          </a:p>
        </p:txBody>
      </p:sp>
      <p:sp>
        <p:nvSpPr>
          <p:cNvPr id="941058" name="Rectangle 2"/>
          <p:cNvSpPr>
            <a:spLocks noGrp="1" noRot="1" noChangeAspect="1" noChangeArrowheads="1" noTextEdit="1"/>
          </p:cNvSpPr>
          <p:nvPr>
            <p:ph type="sldImg"/>
          </p:nvPr>
        </p:nvSpPr>
        <p:spPr>
          <a:xfrm>
            <a:off x="382588" y="684213"/>
            <a:ext cx="6096000" cy="3429000"/>
          </a:xfrm>
          <a:ln/>
          <a:extLst>
            <a:ext uri="{FAA26D3D-D897-4be2-8F04-BA451C77F1D7}">
              <ma14:placeholderFlag xmlns="" xmlns:ma14="http://schemas.microsoft.com/office/mac/drawingml/2011/main" val="1"/>
            </a:ext>
          </a:extLst>
        </p:spPr>
      </p:sp>
      <p:sp>
        <p:nvSpPr>
          <p:cNvPr id="941059" name="Rectangle 3"/>
          <p:cNvSpPr>
            <a:spLocks noGrp="1" noChangeArrowheads="1"/>
          </p:cNvSpPr>
          <p:nvPr>
            <p:ph type="body" idx="1"/>
          </p:nvPr>
        </p:nvSpPr>
        <p:spPr>
          <a:xfrm>
            <a:off x="914400" y="4343400"/>
            <a:ext cx="5029200" cy="4116388"/>
          </a:xfrm>
        </p:spPr>
        <p:txBody>
          <a:bodyPr/>
          <a:lstStyle/>
          <a:p>
            <a:endParaRPr lang="en-US"/>
          </a:p>
        </p:txBody>
      </p:sp>
    </p:spTree>
    <p:extLst>
      <p:ext uri="{BB962C8B-B14F-4D97-AF65-F5344CB8AC3E}">
        <p14:creationId xmlns:p14="http://schemas.microsoft.com/office/powerpoint/2010/main" val="61004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60F84-B8F5-4D48-938B-A5E2B4570CEF}" type="slidenum">
              <a:rPr lang="en-US"/>
              <a:pPr/>
              <a:t>69</a:t>
            </a:fld>
            <a:endParaRPr lang="en-US"/>
          </a:p>
        </p:txBody>
      </p:sp>
      <p:sp>
        <p:nvSpPr>
          <p:cNvPr id="992258"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992259" name="Rectangle 3"/>
          <p:cNvSpPr>
            <a:spLocks noGrp="1" noChangeArrowheads="1"/>
          </p:cNvSpPr>
          <p:nvPr>
            <p:ph type="body" idx="1"/>
          </p:nvPr>
        </p:nvSpPr>
        <p:spPr>
          <a:xfrm>
            <a:off x="896938" y="4354513"/>
            <a:ext cx="5083175" cy="4127500"/>
          </a:xfrm>
        </p:spPr>
        <p:txBody>
          <a:bodyPr/>
          <a:lstStyle/>
          <a:p>
            <a:endParaRPr lang="en-US"/>
          </a:p>
        </p:txBody>
      </p:sp>
    </p:spTree>
    <p:extLst>
      <p:ext uri="{BB962C8B-B14F-4D97-AF65-F5344CB8AC3E}">
        <p14:creationId xmlns:p14="http://schemas.microsoft.com/office/powerpoint/2010/main" val="297039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012A4-DBF2-8647-9010-4146706359BD}" type="slidenum">
              <a:rPr lang="en-US"/>
              <a:pPr/>
              <a:t>70</a:t>
            </a:fld>
            <a:endParaRPr lang="en-US"/>
          </a:p>
        </p:txBody>
      </p:sp>
      <p:sp>
        <p:nvSpPr>
          <p:cNvPr id="802818" name="Rectangle 2"/>
          <p:cNvSpPr>
            <a:spLocks noGrp="1" noRot="1" noChangeAspect="1" noChangeArrowheads="1" noTextEdit="1"/>
          </p:cNvSpPr>
          <p:nvPr>
            <p:ph type="sldImg"/>
          </p:nvPr>
        </p:nvSpPr>
        <p:spPr>
          <a:xfrm>
            <a:off x="331788" y="676275"/>
            <a:ext cx="6137275" cy="3452813"/>
          </a:xfrm>
          <a:ln/>
          <a:extLst>
            <a:ext uri="{FAA26D3D-D897-4be2-8F04-BA451C77F1D7}">
              <ma14:placeholderFlag xmlns:ma14="http://schemas.microsoft.com/office/mac/drawingml/2011/main" xmlns="" val="1"/>
            </a:ext>
          </a:extLst>
        </p:spPr>
      </p:sp>
      <p:sp>
        <p:nvSpPr>
          <p:cNvPr id="802819" name="Rectangle 3"/>
          <p:cNvSpPr>
            <a:spLocks noGrp="1" noChangeArrowheads="1"/>
          </p:cNvSpPr>
          <p:nvPr>
            <p:ph type="body" idx="1"/>
          </p:nvPr>
        </p:nvSpPr>
        <p:spPr>
          <a:xfrm>
            <a:off x="896938" y="4354513"/>
            <a:ext cx="5083175" cy="4127500"/>
          </a:xfrm>
        </p:spPr>
        <p:txBody>
          <a:bodyPr/>
          <a:lstStyle/>
          <a:p>
            <a:r>
              <a:rPr lang="en-US"/>
              <a:t>Peeking – example of peeking:</a:t>
            </a:r>
          </a:p>
          <a:p>
            <a:endParaRPr lang="en-US"/>
          </a:p>
          <a:p>
            <a:r>
              <a:rPr lang="en-US"/>
              <a:t>We generate four different hypothesis – for example by using different criteria to pick the next attribute to branch on.</a:t>
            </a:r>
          </a:p>
          <a:p>
            <a:endParaRPr lang="en-US"/>
          </a:p>
          <a:p>
            <a:r>
              <a:rPr lang="en-US"/>
              <a:t>We test them on the test set and we select the best hypothesis  – voila</a:t>
            </a:r>
            <a:r>
              <a:rPr lang="ja-JP" altLang="en-US">
                <a:latin typeface="Arial"/>
              </a:rPr>
              <a:t>’</a:t>
            </a:r>
            <a:r>
              <a:rPr lang="en-US"/>
              <a:t> – there was picking since the hypothesis was selcted on the basis of its performance on the test set, so information about the test set has leaked into the learning algorithm.</a:t>
            </a:r>
          </a:p>
        </p:txBody>
      </p:sp>
    </p:spTree>
    <p:extLst>
      <p:ext uri="{BB962C8B-B14F-4D97-AF65-F5344CB8AC3E}">
        <p14:creationId xmlns:p14="http://schemas.microsoft.com/office/powerpoint/2010/main" val="10939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2E606-55D3-364F-AF55-8DD823EE5392}" type="slidenum">
              <a:rPr lang="en-US"/>
              <a:pPr/>
              <a:t>71</a:t>
            </a:fld>
            <a:endParaRPr lang="en-US"/>
          </a:p>
        </p:txBody>
      </p:sp>
      <p:sp>
        <p:nvSpPr>
          <p:cNvPr id="1002498" name="Rectangle 2"/>
          <p:cNvSpPr>
            <a:spLocks noGrp="1" noRot="1" noChangeAspect="1" noChangeArrowheads="1" noTextEdit="1"/>
          </p:cNvSpPr>
          <p:nvPr>
            <p:ph type="sldImg"/>
          </p:nvPr>
        </p:nvSpPr>
        <p:spPr>
          <a:xfrm>
            <a:off x="382588" y="684213"/>
            <a:ext cx="6096000" cy="3429000"/>
          </a:xfrm>
          <a:ln/>
          <a:extLst>
            <a:ext uri="{FAA26D3D-D897-4be2-8F04-BA451C77F1D7}">
              <ma14:placeholderFlag xmlns:ma14="http://schemas.microsoft.com/office/mac/drawingml/2011/main" xmlns="" val="1"/>
            </a:ext>
          </a:extLst>
        </p:spPr>
      </p:sp>
      <p:sp>
        <p:nvSpPr>
          <p:cNvPr id="1002499" name="Rectangle 3"/>
          <p:cNvSpPr>
            <a:spLocks noGrp="1" noChangeArrowheads="1"/>
          </p:cNvSpPr>
          <p:nvPr>
            <p:ph type="body" idx="1"/>
          </p:nvPr>
        </p:nvSpPr>
        <p:spPr>
          <a:xfrm>
            <a:off x="914400" y="4343400"/>
            <a:ext cx="5029200" cy="4116388"/>
          </a:xfrm>
        </p:spPr>
        <p:txBody>
          <a:bodyPr/>
          <a:lstStyle/>
          <a:p>
            <a:endParaRPr lang="en-US"/>
          </a:p>
        </p:txBody>
      </p:sp>
    </p:spTree>
    <p:extLst>
      <p:ext uri="{BB962C8B-B14F-4D97-AF65-F5344CB8AC3E}">
        <p14:creationId xmlns:p14="http://schemas.microsoft.com/office/powerpoint/2010/main" val="197767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43995-BE1E-CE4F-B85C-54FC05E0CA86}" type="slidenum">
              <a:rPr lang="en-US"/>
              <a:pPr/>
              <a:t>72</a:t>
            </a:fld>
            <a:endParaRPr lang="en-US"/>
          </a:p>
        </p:txBody>
      </p:sp>
      <p:sp>
        <p:nvSpPr>
          <p:cNvPr id="998402" name="Rectangle 2"/>
          <p:cNvSpPr>
            <a:spLocks noGrp="1" noRot="1" noChangeAspect="1" noChangeArrowheads="1" noTextEdit="1"/>
          </p:cNvSpPr>
          <p:nvPr>
            <p:ph type="sldImg"/>
          </p:nvPr>
        </p:nvSpPr>
        <p:spPr>
          <a:xfrm>
            <a:off x="382588" y="684213"/>
            <a:ext cx="6096000" cy="3429000"/>
          </a:xfrm>
          <a:ln/>
          <a:extLst>
            <a:ext uri="{FAA26D3D-D897-4be2-8F04-BA451C77F1D7}">
              <ma14:placeholderFlag xmlns:ma14="http://schemas.microsoft.com/office/mac/drawingml/2011/main" xmlns="" val="1"/>
            </a:ext>
          </a:extLst>
        </p:spPr>
      </p:sp>
      <p:sp>
        <p:nvSpPr>
          <p:cNvPr id="998403" name="Rectangle 3"/>
          <p:cNvSpPr>
            <a:spLocks noGrp="1" noChangeArrowheads="1"/>
          </p:cNvSpPr>
          <p:nvPr>
            <p:ph type="body" idx="1"/>
          </p:nvPr>
        </p:nvSpPr>
        <p:spPr>
          <a:xfrm>
            <a:off x="914400" y="4343400"/>
            <a:ext cx="5029200" cy="4116388"/>
          </a:xfrm>
        </p:spPr>
        <p:txBody>
          <a:bodyPr/>
          <a:lstStyle/>
          <a:p>
            <a:r>
              <a:rPr lang="en-US"/>
              <a:t>Goal: Decouple algorithm testing from real-world process time constraints</a:t>
            </a:r>
          </a:p>
          <a:p>
            <a:r>
              <a:rPr lang="en-US"/>
              <a:t>Example: Drug effectiveness prediction (some problems with non iid for spam and stock)</a:t>
            </a:r>
          </a:p>
        </p:txBody>
      </p:sp>
    </p:spTree>
    <p:extLst>
      <p:ext uri="{BB962C8B-B14F-4D97-AF65-F5344CB8AC3E}">
        <p14:creationId xmlns:p14="http://schemas.microsoft.com/office/powerpoint/2010/main" val="282937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BD110-33FB-49A2-B448-DB99A584ED15}"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F4B9E-034B-4F52-9309-DB1B97983417}"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5EE33-7613-416F-8DB8-4A2F0D4F6ADC}"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8F47D-B5B6-4929-B57C-4638F2D83F2B}"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271BD-49C0-4A93-8A16-69904F4DE6D4}"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D2AF15-1E47-4BF0-83A0-06DDCE6DBAF7}"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61C66-5064-407C-A657-4665B1C22E56}" type="datetime1">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FBC2A-47B4-4E65-B3F6-7EE30940DAA1}" type="datetime1">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68A04-88E7-4ECD-81B1-3AE66036EAFB}" type="datetime1">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013D5-032A-499C-B194-58BDB6283FD3}"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D4EF6-C9E6-4C78-91B0-A18B76416B96}"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6F35D-E20C-4ABF-B443-9F019758FF85}" type="datetime1">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5.wmf"/><Relationship Id="rId5" Type="http://schemas.openxmlformats.org/officeDocument/2006/relationships/oleObject" Target="../embeddings/oleObject22.bin"/><Relationship Id="rId4" Type="http://schemas.openxmlformats.org/officeDocument/2006/relationships/image" Target="../media/image4.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4.wmf"/></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CPSC 583</a:t>
            </a:r>
            <a:br>
              <a:rPr lang="en-US" dirty="0" smtClean="0"/>
            </a:br>
            <a:r>
              <a:rPr lang="en-US" dirty="0" smtClean="0"/>
              <a:t>Expert Systems Design Theory</a:t>
            </a:r>
            <a:endParaRPr lang="en-US" dirty="0"/>
          </a:p>
        </p:txBody>
      </p:sp>
      <p:sp>
        <p:nvSpPr>
          <p:cNvPr id="3" name="Subtitle 2"/>
          <p:cNvSpPr>
            <a:spLocks noGrp="1"/>
          </p:cNvSpPr>
          <p:nvPr>
            <p:ph type="subTitle" idx="1"/>
          </p:nvPr>
        </p:nvSpPr>
        <p:spPr/>
        <p:txBody>
          <a:bodyPr/>
          <a:lstStyle/>
          <a:p>
            <a:r>
              <a:rPr lang="en-US" dirty="0"/>
              <a:t>Dr. Anand </a:t>
            </a:r>
            <a:r>
              <a:rPr lang="en-US" dirty="0" err="1" smtClean="0"/>
              <a:t>Panangadan</a:t>
            </a:r>
            <a:endParaRPr lang="en-US" dirty="0" smtClean="0"/>
          </a:p>
          <a:p>
            <a:r>
              <a:rPr lang="en-US" dirty="0" smtClean="0"/>
              <a:t>apanangadan@fullerton.edu</a:t>
            </a:r>
            <a:endParaRPr lang="en-US" dirty="0"/>
          </a:p>
        </p:txBody>
      </p:sp>
    </p:spTree>
    <p:extLst>
      <p:ext uri="{BB962C8B-B14F-4D97-AF65-F5344CB8AC3E}">
        <p14:creationId xmlns:p14="http://schemas.microsoft.com/office/powerpoint/2010/main" val="4257088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ltLang="en-US"/>
              <a:t>Apply Model to Test Data</a:t>
            </a:r>
          </a:p>
        </p:txBody>
      </p:sp>
      <p:sp>
        <p:nvSpPr>
          <p:cNvPr id="896003"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4"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5"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6" name="Line 6"/>
          <p:cNvSpPr>
            <a:spLocks noChangeShapeType="1"/>
          </p:cNvSpPr>
          <p:nvPr/>
        </p:nvSpPr>
        <p:spPr bwMode="auto">
          <a:xfrm>
            <a:off x="5219701" y="3576639"/>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7"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8"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9"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896010"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6011"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6012"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3"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6014"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5"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6016"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7"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6018"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9"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6020"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6021"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6022"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Married </a:t>
            </a:r>
          </a:p>
        </p:txBody>
      </p:sp>
      <p:sp>
        <p:nvSpPr>
          <p:cNvPr id="896023"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6024"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6025"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6026"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8464"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27"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6028" name="Line 28"/>
          <p:cNvSpPr>
            <a:spLocks noChangeShapeType="1"/>
          </p:cNvSpPr>
          <p:nvPr/>
        </p:nvSpPr>
        <p:spPr bwMode="auto">
          <a:xfrm flipH="1">
            <a:off x="6019800" y="2590800"/>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29" name="Text Box 29"/>
          <p:cNvSpPr txBox="1">
            <a:spLocks noChangeArrowheads="1"/>
          </p:cNvSpPr>
          <p:nvPr/>
        </p:nvSpPr>
        <p:spPr bwMode="auto">
          <a:xfrm>
            <a:off x="7543800" y="358140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accent2"/>
              </a:buClr>
              <a:buSzPct val="75000"/>
              <a:buFont typeface="Monotype Sorts" pitchFamily="2" charset="2"/>
              <a:buNone/>
            </a:pPr>
            <a:r>
              <a:rPr lang="en-US" altLang="en-US" sz="2000">
                <a:latin typeface="Arial" panose="020B0604020202020204" pitchFamily="34" charset="0"/>
              </a:rPr>
              <a:t>Assign Cheat to “No”</a:t>
            </a:r>
          </a:p>
        </p:txBody>
      </p:sp>
    </p:spTree>
    <p:extLst>
      <p:ext uri="{BB962C8B-B14F-4D97-AF65-F5344CB8AC3E}">
        <p14:creationId xmlns:p14="http://schemas.microsoft.com/office/powerpoint/2010/main" val="1178561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ltLang="en-US" dirty="0"/>
              <a:t>From Decision Trees To Rules</a:t>
            </a:r>
          </a:p>
        </p:txBody>
      </p:sp>
      <p:graphicFrame>
        <p:nvGraphicFramePr>
          <p:cNvPr id="961539" name="Object 3"/>
          <p:cNvGraphicFramePr>
            <a:graphicFrameLocks noChangeAspect="1"/>
          </p:cNvGraphicFramePr>
          <p:nvPr/>
        </p:nvGraphicFramePr>
        <p:xfrm>
          <a:off x="1600201" y="1905000"/>
          <a:ext cx="4060825" cy="3251200"/>
        </p:xfrm>
        <a:graphic>
          <a:graphicData uri="http://schemas.openxmlformats.org/presentationml/2006/ole">
            <mc:AlternateContent xmlns:mc="http://schemas.openxmlformats.org/markup-compatibility/2006">
              <mc:Choice xmlns:v="urn:schemas-microsoft-com:vml" Requires="v">
                <p:oleObj spid="_x0000_s19520"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1905000"/>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1540" name="Object 4"/>
          <p:cNvGraphicFramePr>
            <a:graphicFrameLocks noChangeAspect="1"/>
          </p:cNvGraphicFramePr>
          <p:nvPr>
            <p:extLst>
              <p:ext uri="{D42A27DB-BD31-4B8C-83A1-F6EECF244321}">
                <p14:modId xmlns:p14="http://schemas.microsoft.com/office/powerpoint/2010/main" val="2915156531"/>
              </p:ext>
            </p:extLst>
          </p:nvPr>
        </p:nvGraphicFramePr>
        <p:xfrm>
          <a:off x="6966558" y="1379299"/>
          <a:ext cx="3944938" cy="2879725"/>
        </p:xfrm>
        <a:graphic>
          <a:graphicData uri="http://schemas.openxmlformats.org/presentationml/2006/ole">
            <mc:AlternateContent xmlns:mc="http://schemas.openxmlformats.org/markup-compatibility/2006">
              <mc:Choice xmlns:v="urn:schemas-microsoft-com:vml" Requires="v">
                <p:oleObj spid="_x0000_s19521" name="VISIO" r:id="rId5" imgW="5088240" imgH="3716640" progId="Visio.Drawing.6">
                  <p:embed/>
                </p:oleObj>
              </mc:Choice>
              <mc:Fallback>
                <p:oleObj name="VISIO" r:id="rId5" imgW="5088240" imgH="3716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558" y="1379299"/>
                        <a:ext cx="39449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1541" name="Line 5"/>
          <p:cNvSpPr>
            <a:spLocks noChangeShapeType="1"/>
          </p:cNvSpPr>
          <p:nvPr/>
        </p:nvSpPr>
        <p:spPr bwMode="auto">
          <a:xfrm>
            <a:off x="5715000" y="2667000"/>
            <a:ext cx="609600" cy="0"/>
          </a:xfrm>
          <a:prstGeom prst="line">
            <a:avLst/>
          </a:prstGeom>
          <a:noFill/>
          <a:ln w="317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1542" name="Text Box 6"/>
          <p:cNvSpPr txBox="1">
            <a:spLocks noChangeArrowheads="1"/>
          </p:cNvSpPr>
          <p:nvPr/>
        </p:nvSpPr>
        <p:spPr bwMode="auto">
          <a:xfrm>
            <a:off x="5334000" y="4876800"/>
            <a:ext cx="570143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t>Rules are mutually exclusive and exhaustive</a:t>
            </a:r>
          </a:p>
          <a:p>
            <a:pPr>
              <a:spcBef>
                <a:spcPct val="50000"/>
              </a:spcBef>
            </a:pPr>
            <a:r>
              <a:rPr lang="en-US" altLang="en-US" sz="2000" b="1" dirty="0"/>
              <a:t>Rule set contains as much information as the tree</a:t>
            </a:r>
          </a:p>
        </p:txBody>
      </p:sp>
      <p:sp>
        <p:nvSpPr>
          <p:cNvPr id="2" name="Slide Number Placeholder 1"/>
          <p:cNvSpPr>
            <a:spLocks noGrp="1"/>
          </p:cNvSpPr>
          <p:nvPr>
            <p:ph type="sldNum" sz="quarter" idx="12"/>
          </p:nvPr>
        </p:nvSpPr>
        <p:spPr/>
        <p:txBody>
          <a:bodyPr/>
          <a:lstStyle/>
          <a:p>
            <a:fld id="{A78FC74C-1AAD-4A23-8CBA-CF1A3849B798}" type="slidenum">
              <a:rPr lang="en-US" smtClean="0"/>
              <a:t>11</a:t>
            </a:fld>
            <a:endParaRPr lang="en-US"/>
          </a:p>
        </p:txBody>
      </p:sp>
    </p:spTree>
    <p:extLst>
      <p:ext uri="{BB962C8B-B14F-4D97-AF65-F5344CB8AC3E}">
        <p14:creationId xmlns:p14="http://schemas.microsoft.com/office/powerpoint/2010/main" val="2876407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normAutofit/>
          </a:bodyPr>
          <a:lstStyle/>
          <a:p>
            <a:r>
              <a:rPr lang="en-US" altLang="en-US" sz="3600" dirty="0"/>
              <a:t>From Decision Trees To Rules</a:t>
            </a:r>
            <a:endParaRPr lang="en-US" sz="3600" dirty="0"/>
          </a:p>
        </p:txBody>
      </p:sp>
      <p:sp>
        <p:nvSpPr>
          <p:cNvPr id="836611" name="Rectangle 3"/>
          <p:cNvSpPr>
            <a:spLocks noGrp="1" noChangeArrowheads="1"/>
          </p:cNvSpPr>
          <p:nvPr>
            <p:ph idx="1"/>
          </p:nvPr>
        </p:nvSpPr>
        <p:spPr/>
        <p:txBody>
          <a:bodyPr/>
          <a:lstStyle/>
          <a:p>
            <a:pPr>
              <a:lnSpc>
                <a:spcPct val="90000"/>
              </a:lnSpc>
            </a:pPr>
            <a:r>
              <a:rPr lang="en-US" sz="1800" b="1" dirty="0"/>
              <a:t>Every decision tree corresponds to set of rules:</a:t>
            </a:r>
          </a:p>
          <a:p>
            <a:pPr>
              <a:lnSpc>
                <a:spcPct val="90000"/>
              </a:lnSpc>
            </a:pPr>
            <a:endParaRPr lang="en-US" sz="1800" dirty="0"/>
          </a:p>
          <a:p>
            <a:pPr lvl="1">
              <a:lnSpc>
                <a:spcPct val="90000"/>
              </a:lnSpc>
            </a:pPr>
            <a:r>
              <a:rPr lang="en-US" sz="1800" b="1" dirty="0"/>
              <a:t>IF (Patrons = None)</a:t>
            </a:r>
          </a:p>
          <a:p>
            <a:pPr lvl="1">
              <a:lnSpc>
                <a:spcPct val="90000"/>
              </a:lnSpc>
              <a:buFontTx/>
              <a:buNone/>
            </a:pPr>
            <a:r>
              <a:rPr lang="en-US" sz="1800" b="1" dirty="0"/>
              <a:t>	THEN </a:t>
            </a:r>
            <a:r>
              <a:rPr lang="en-US" sz="1800" b="1" dirty="0" err="1"/>
              <a:t>WillWait</a:t>
            </a:r>
            <a:r>
              <a:rPr lang="en-US" sz="1800" b="1" dirty="0"/>
              <a:t> = No</a:t>
            </a:r>
            <a:br>
              <a:rPr lang="en-US" sz="1800" b="1" dirty="0"/>
            </a:br>
            <a:endParaRPr lang="en-US" sz="1800" b="1" dirty="0"/>
          </a:p>
          <a:p>
            <a:pPr lvl="1">
              <a:lnSpc>
                <a:spcPct val="90000"/>
              </a:lnSpc>
            </a:pPr>
            <a:r>
              <a:rPr lang="en-US" sz="1800" b="1" dirty="0"/>
              <a:t>IF (Patrons = Full) </a:t>
            </a:r>
            <a:br>
              <a:rPr lang="en-US" sz="1800" b="1" dirty="0"/>
            </a:br>
            <a:r>
              <a:rPr lang="en-US" sz="1800" b="1" dirty="0"/>
              <a:t>  &amp; (Hungry = No) </a:t>
            </a:r>
            <a:br>
              <a:rPr lang="en-US" sz="1800" b="1" dirty="0"/>
            </a:br>
            <a:r>
              <a:rPr lang="en-US" sz="1800" b="1" dirty="0"/>
              <a:t>  &amp;(Type = French)</a:t>
            </a:r>
          </a:p>
          <a:p>
            <a:pPr lvl="1">
              <a:lnSpc>
                <a:spcPct val="90000"/>
              </a:lnSpc>
              <a:buFontTx/>
              <a:buNone/>
            </a:pPr>
            <a:r>
              <a:rPr lang="en-US" sz="1800" b="1" dirty="0"/>
              <a:t>	THEN </a:t>
            </a:r>
            <a:r>
              <a:rPr lang="en-US" sz="1800" b="1" dirty="0" err="1"/>
              <a:t>WillWait</a:t>
            </a:r>
            <a:r>
              <a:rPr lang="en-US" sz="1800" b="1" dirty="0"/>
              <a:t> = Yes</a:t>
            </a:r>
          </a:p>
          <a:p>
            <a:pPr lvl="1">
              <a:lnSpc>
                <a:spcPct val="90000"/>
              </a:lnSpc>
            </a:pPr>
            <a:r>
              <a:rPr lang="en-US" sz="1800" b="1" dirty="0"/>
              <a:t>...</a:t>
            </a:r>
          </a:p>
          <a:p>
            <a:pPr>
              <a:lnSpc>
                <a:spcPct val="90000"/>
              </a:lnSpc>
            </a:pPr>
            <a:r>
              <a:rPr lang="en-US" sz="1800" dirty="0"/>
              <a:t>	</a:t>
            </a:r>
            <a:r>
              <a:rPr lang="en-US" sz="1600" dirty="0"/>
              <a:t> </a:t>
            </a:r>
          </a:p>
        </p:txBody>
      </p:sp>
      <p:sp>
        <p:nvSpPr>
          <p:cNvPr id="3" name="Slide Number Placeholder 2"/>
          <p:cNvSpPr>
            <a:spLocks noGrp="1"/>
          </p:cNvSpPr>
          <p:nvPr>
            <p:ph type="sldNum" sz="quarter" idx="12"/>
          </p:nvPr>
        </p:nvSpPr>
        <p:spPr/>
        <p:txBody>
          <a:bodyPr/>
          <a:lstStyle/>
          <a:p>
            <a:fld id="{A78FC74C-1AAD-4A23-8CBA-CF1A3849B798}" type="slidenum">
              <a:rPr lang="en-US" smtClean="0"/>
              <a:t>12</a:t>
            </a:fld>
            <a:endParaRPr lang="en-US"/>
          </a:p>
        </p:txBody>
      </p:sp>
      <p:pic>
        <p:nvPicPr>
          <p:cNvPr id="836612" name="Picture 4" descr="Decision tree with 4 internal nodes and 8 leaves" title="Decision tree with 4 internal no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38400"/>
            <a:ext cx="3886200" cy="284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948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dirty="0"/>
              <a:t>Expressiveness of Decision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Any decision </a:t>
                </a:r>
                <a:r>
                  <a:rPr lang="en-US" dirty="0"/>
                  <a:t>tree </a:t>
                </a:r>
                <a:r>
                  <a:rPr lang="en-US" dirty="0" smtClean="0"/>
                  <a:t>can  </a:t>
                </a:r>
                <a:r>
                  <a:rPr lang="en-US" dirty="0"/>
                  <a:t>be </a:t>
                </a:r>
                <a:r>
                  <a:rPr lang="en-US" dirty="0" smtClean="0"/>
                  <a:t>described </a:t>
                </a:r>
                <a:r>
                  <a:rPr lang="en-US" dirty="0"/>
                  <a:t>as </a:t>
                </a:r>
                <a:r>
                  <a:rPr lang="en-US" dirty="0">
                    <a:solidFill>
                      <a:schemeClr val="accent2"/>
                    </a:solidFill>
                  </a:rPr>
                  <a:t>a disjunction of a conjunction of </a:t>
                </a:r>
                <a:r>
                  <a:rPr lang="en-US" dirty="0" smtClean="0">
                    <a:solidFill>
                      <a:schemeClr val="accent2"/>
                    </a:solidFill>
                  </a:rPr>
                  <a:t>tests</a:t>
                </a:r>
              </a:p>
              <a:p>
                <a:pPr lvl="1"/>
                <a:r>
                  <a:rPr lang="en-US" dirty="0" smtClean="0"/>
                  <a:t>of </a:t>
                </a:r>
                <a:r>
                  <a:rPr lang="en-US" dirty="0"/>
                  <a:t>the </a:t>
                </a:r>
                <a:r>
                  <a:rPr lang="en-US" dirty="0" smtClean="0"/>
                  <a:t>form:</a:t>
                </a:r>
              </a:p>
              <a:p>
                <a:pPr lvl="1"/>
                <a14:m>
                  <m:oMath xmlns:m="http://schemas.openxmlformats.org/officeDocument/2006/math">
                    <m:r>
                      <a:rPr lang="en-US" b="0" i="1" smtClean="0">
                        <a:latin typeface="Cambria Math" panose="02040503050406030204" pitchFamily="18" charset="0"/>
                      </a:rPr>
                      <m:t>𝐶h𝑒𝑎𝑡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𝑅𝑒𝑓𝑢𝑛𝑑</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𝑀𝑎𝑟𝑆𝑡</m:t>
                        </m:r>
                        <m:r>
                          <a:rPr lang="en-US" b="0" i="1" smtClean="0">
                            <a:latin typeface="Cambria Math" panose="02040503050406030204" pitchFamily="18" charset="0"/>
                          </a:rPr>
                          <m:t>≠</m:t>
                        </m:r>
                        <m:r>
                          <a:rPr lang="en-US" b="0" i="1" smtClean="0">
                            <a:latin typeface="Cambria Math" panose="02040503050406030204" pitchFamily="18" charset="0"/>
                          </a:rPr>
                          <m:t>𝑀𝑎𝑟𝑟𝑖𝑒𝑑</m:t>
                        </m:r>
                      </m:e>
                    </m:d>
                    <m:r>
                      <a:rPr lang="en-US" b="0" i="1" smtClean="0">
                        <a:latin typeface="Cambria Math" panose="02040503050406030204" pitchFamily="18" charset="0"/>
                      </a:rPr>
                      <m:t>∧(</m:t>
                    </m:r>
                    <m:r>
                      <a:rPr lang="en-US" b="0" i="1" smtClean="0">
                        <a:latin typeface="Cambria Math" panose="02040503050406030204" pitchFamily="18" charset="0"/>
                      </a:rPr>
                      <m:t>𝑇𝑎𝑥𝐼𝑛𝑐</m:t>
                    </m:r>
                    <m:r>
                      <a:rPr lang="en-US" b="0" i="1" smtClean="0">
                        <a:latin typeface="Cambria Math" panose="02040503050406030204" pitchFamily="18" charset="0"/>
                      </a:rPr>
                      <m:t>&gt;80)</m:t>
                    </m:r>
                  </m:oMath>
                </a14:m>
                <a:endParaRPr lang="en-US" dirty="0" smtClean="0"/>
              </a:p>
              <a:p>
                <a:pPr lvl="1"/>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𝐶h𝑒𝑎𝑡</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𝑅𝑒𝑓𝑢𝑛𝑑</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𝑅𝑒𝑓𝑢𝑛𝑑</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𝑀𝑎𝑟𝑆𝑡</m:t>
                            </m:r>
                            <m:r>
                              <a:rPr lang="en-US" i="1">
                                <a:latin typeface="Cambria Math" panose="02040503050406030204" pitchFamily="18" charset="0"/>
                              </a:rPr>
                              <m:t>≠</m:t>
                            </m:r>
                            <m:r>
                              <a:rPr lang="en-US" i="1">
                                <a:latin typeface="Cambria Math" panose="02040503050406030204" pitchFamily="18" charset="0"/>
                              </a:rPr>
                              <m:t>𝑀𝑎𝑟𝑟𝑖𝑒𝑑</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𝑇𝑎𝑥𝐼𝑛𝑐</m:t>
                            </m:r>
                            <m:r>
                              <a:rPr lang="en-US" i="1">
                                <a:latin typeface="Cambria Math" panose="02040503050406030204" pitchFamily="18" charset="0"/>
                              </a:rPr>
                              <m:t>&lt;80</m:t>
                            </m:r>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𝑅𝑒𝑓𝑢𝑛𝑑</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𝑀𝑎𝑟𝑆𝑡</m:t>
                            </m:r>
                            <m:r>
                              <a:rPr lang="en-US" b="0" i="1" smtClean="0">
                                <a:latin typeface="Cambria Math" panose="02040503050406030204" pitchFamily="18" charset="0"/>
                              </a:rPr>
                              <m:t>=</m:t>
                            </m:r>
                            <m:r>
                              <a:rPr lang="en-US" i="1">
                                <a:latin typeface="Cambria Math" panose="02040503050406030204" pitchFamily="18" charset="0"/>
                              </a:rPr>
                              <m:t>𝑀𝑎𝑟𝑟𝑖𝑒𝑑</m:t>
                            </m:r>
                          </m:e>
                        </m:d>
                      </m:e>
                    </m:d>
                  </m:oMath>
                </a14:m>
                <a:endParaRPr lang="en-US" dirty="0"/>
              </a:p>
              <a:p>
                <a:endParaRPr lang="en-US" dirty="0"/>
              </a:p>
              <a:p>
                <a:r>
                  <a:rPr lang="en-US" dirty="0" smtClean="0"/>
                  <a:t>Each </a:t>
                </a:r>
                <a:r>
                  <a:rPr lang="en-US" dirty="0" smtClean="0">
                    <a:solidFill>
                      <a:schemeClr val="accent2"/>
                    </a:solidFill>
                  </a:rPr>
                  <a:t>conjunction </a:t>
                </a:r>
                <a:r>
                  <a:rPr lang="en-US" dirty="0">
                    <a:solidFill>
                      <a:schemeClr val="accent2"/>
                    </a:solidFill>
                  </a:rPr>
                  <a:t>of tests</a:t>
                </a:r>
                <a:r>
                  <a:rPr lang="en-US" dirty="0"/>
                  <a:t> </a:t>
                </a:r>
                <a:r>
                  <a:rPr lang="en-US" dirty="0" smtClean="0"/>
                  <a:t>corresponds to a path </a:t>
                </a:r>
                <a:r>
                  <a:rPr lang="en-US" dirty="0"/>
                  <a:t>from the root of the tree to a leaf with a positive </a:t>
                </a:r>
                <a:r>
                  <a:rPr lang="en-US" dirty="0" smtClean="0"/>
                  <a:t>outcome</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13</a:t>
            </a:fld>
            <a:endParaRPr lang="en-US"/>
          </a:p>
        </p:txBody>
      </p:sp>
    </p:spTree>
    <p:extLst>
      <p:ext uri="{BB962C8B-B14F-4D97-AF65-F5344CB8AC3E}">
        <p14:creationId xmlns:p14="http://schemas.microsoft.com/office/powerpoint/2010/main" val="555675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dirty="0"/>
              <a:t>Expressiveness of Decision Trees</a:t>
            </a:r>
          </a:p>
        </p:txBody>
      </p:sp>
      <p:sp>
        <p:nvSpPr>
          <p:cNvPr id="766979" name="Rectangle 3"/>
          <p:cNvSpPr>
            <a:spLocks noGrp="1" noChangeArrowheads="1"/>
          </p:cNvSpPr>
          <p:nvPr>
            <p:ph type="body" idx="1"/>
          </p:nvPr>
        </p:nvSpPr>
        <p:spPr/>
        <p:txBody>
          <a:bodyPr/>
          <a:lstStyle/>
          <a:p>
            <a:pPr>
              <a:lnSpc>
                <a:spcPct val="80000"/>
              </a:lnSpc>
            </a:pPr>
            <a:r>
              <a:rPr lang="en-US" sz="1800" dirty="0"/>
              <a:t>Decision trees can </a:t>
            </a:r>
            <a:r>
              <a:rPr lang="en-US" sz="1800" dirty="0">
                <a:solidFill>
                  <a:srgbClr val="FF0000"/>
                </a:solidFill>
              </a:rPr>
              <a:t>express any Boolean  function</a:t>
            </a:r>
            <a:r>
              <a:rPr lang="en-US" sz="1800" dirty="0"/>
              <a:t> of the input attributes.</a:t>
            </a:r>
          </a:p>
          <a:p>
            <a:pPr>
              <a:lnSpc>
                <a:spcPct val="80000"/>
              </a:lnSpc>
            </a:pPr>
            <a:r>
              <a:rPr lang="en-US" sz="1800" dirty="0"/>
              <a:t>E.g., for Boolean functions, truth table row </a:t>
            </a:r>
            <a:r>
              <a:rPr lang="en-US" sz="1800" dirty="0">
                <a:cs typeface="Arial" charset="0"/>
              </a:rPr>
              <a:t>→ </a:t>
            </a:r>
            <a:r>
              <a:rPr lang="en-US" sz="1800" dirty="0"/>
              <a:t>path to leaf:</a:t>
            </a:r>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p:txBody>
      </p:sp>
      <p:pic>
        <p:nvPicPr>
          <p:cNvPr id="766980" name="Picture 4" descr="xor-decisio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632" y="2963780"/>
            <a:ext cx="5181600" cy="17319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14</a:t>
            </a:fld>
            <a:endParaRPr lang="en-US"/>
          </a:p>
        </p:txBody>
      </p:sp>
    </p:spTree>
    <p:extLst>
      <p:ext uri="{BB962C8B-B14F-4D97-AF65-F5344CB8AC3E}">
        <p14:creationId xmlns:p14="http://schemas.microsoft.com/office/powerpoint/2010/main" val="3102381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dirty="0"/>
              <a:t> </a:t>
            </a:r>
          </a:p>
        </p:txBody>
      </p:sp>
      <p:grpSp>
        <p:nvGrpSpPr>
          <p:cNvPr id="995331" name="Group 3"/>
          <p:cNvGrpSpPr>
            <a:grpSpLocks/>
          </p:cNvGrpSpPr>
          <p:nvPr/>
        </p:nvGrpSpPr>
        <p:grpSpPr bwMode="auto">
          <a:xfrm>
            <a:off x="1600201" y="2427288"/>
            <a:ext cx="2029441" cy="1870290"/>
            <a:chOff x="48" y="1274"/>
            <a:chExt cx="1420" cy="1224"/>
          </a:xfrm>
        </p:grpSpPr>
        <p:sp>
          <p:nvSpPr>
            <p:cNvPr id="995332" name="Text Box 4"/>
            <p:cNvSpPr txBox="1">
              <a:spLocks noChangeArrowheads="1"/>
            </p:cNvSpPr>
            <p:nvPr/>
          </p:nvSpPr>
          <p:spPr bwMode="auto">
            <a:xfrm>
              <a:off x="662" y="1274"/>
              <a:ext cx="222" cy="24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a:t>
              </a:r>
            </a:p>
          </p:txBody>
        </p:sp>
        <p:sp>
          <p:nvSpPr>
            <p:cNvPr id="995333" name="Text Box 5"/>
            <p:cNvSpPr txBox="1">
              <a:spLocks noChangeArrowheads="1"/>
            </p:cNvSpPr>
            <p:nvPr/>
          </p:nvSpPr>
          <p:spPr bwMode="auto">
            <a:xfrm>
              <a:off x="336" y="1728"/>
              <a:ext cx="261" cy="24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B</a:t>
              </a:r>
            </a:p>
          </p:txBody>
        </p:sp>
        <p:sp>
          <p:nvSpPr>
            <p:cNvPr id="995334" name="Text Box 6"/>
            <p:cNvSpPr txBox="1">
              <a:spLocks noChangeArrowheads="1"/>
            </p:cNvSpPr>
            <p:nvPr/>
          </p:nvSpPr>
          <p:spPr bwMode="auto">
            <a:xfrm>
              <a:off x="960" y="1728"/>
              <a:ext cx="217" cy="24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a:t>
              </a:r>
            </a:p>
          </p:txBody>
        </p:sp>
        <p:sp>
          <p:nvSpPr>
            <p:cNvPr id="995335" name="Line 7"/>
            <p:cNvSpPr>
              <a:spLocks noChangeShapeType="1"/>
            </p:cNvSpPr>
            <p:nvPr/>
          </p:nvSpPr>
          <p:spPr bwMode="auto">
            <a:xfrm flipH="1">
              <a:off x="480" y="1584"/>
              <a:ext cx="192" cy="1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36" name="Line 8"/>
            <p:cNvSpPr>
              <a:spLocks noChangeShapeType="1"/>
            </p:cNvSpPr>
            <p:nvPr/>
          </p:nvSpPr>
          <p:spPr bwMode="auto">
            <a:xfrm>
              <a:off x="912" y="1584"/>
              <a:ext cx="144" cy="1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37" name="Text Box 9"/>
            <p:cNvSpPr txBox="1">
              <a:spLocks noChangeArrowheads="1"/>
            </p:cNvSpPr>
            <p:nvPr/>
          </p:nvSpPr>
          <p:spPr bwMode="auto">
            <a:xfrm>
              <a:off x="816" y="2256"/>
              <a:ext cx="203" cy="24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338" name="Text Box 10"/>
            <p:cNvSpPr txBox="1">
              <a:spLocks noChangeArrowheads="1"/>
            </p:cNvSpPr>
            <p:nvPr/>
          </p:nvSpPr>
          <p:spPr bwMode="auto">
            <a:xfrm>
              <a:off x="1255" y="2256"/>
              <a:ext cx="203" cy="24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339" name="Text Box 11"/>
            <p:cNvSpPr txBox="1">
              <a:spLocks noChangeArrowheads="1"/>
            </p:cNvSpPr>
            <p:nvPr/>
          </p:nvSpPr>
          <p:spPr bwMode="auto">
            <a:xfrm>
              <a:off x="48" y="2256"/>
              <a:ext cx="203" cy="24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340" name="Text Box 12"/>
            <p:cNvSpPr txBox="1">
              <a:spLocks noChangeArrowheads="1"/>
            </p:cNvSpPr>
            <p:nvPr/>
          </p:nvSpPr>
          <p:spPr bwMode="auto">
            <a:xfrm>
              <a:off x="487" y="2256"/>
              <a:ext cx="208" cy="24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341" name="Line 13"/>
            <p:cNvSpPr>
              <a:spLocks noChangeShapeType="1"/>
            </p:cNvSpPr>
            <p:nvPr/>
          </p:nvSpPr>
          <p:spPr bwMode="auto">
            <a:xfrm flipH="1">
              <a:off x="144" y="2016"/>
              <a:ext cx="192"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42" name="Line 14"/>
            <p:cNvSpPr>
              <a:spLocks noChangeShapeType="1"/>
            </p:cNvSpPr>
            <p:nvPr/>
          </p:nvSpPr>
          <p:spPr bwMode="auto">
            <a:xfrm>
              <a:off x="576" y="2016"/>
              <a:ext cx="96"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43" name="Line 15"/>
            <p:cNvSpPr>
              <a:spLocks noChangeShapeType="1"/>
            </p:cNvSpPr>
            <p:nvPr/>
          </p:nvSpPr>
          <p:spPr bwMode="auto">
            <a:xfrm flipH="1">
              <a:off x="960" y="2016"/>
              <a:ext cx="96"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44" name="Line 16"/>
            <p:cNvSpPr>
              <a:spLocks noChangeShapeType="1"/>
            </p:cNvSpPr>
            <p:nvPr/>
          </p:nvSpPr>
          <p:spPr bwMode="auto">
            <a:xfrm>
              <a:off x="1152" y="2016"/>
              <a:ext cx="192"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45" name="Text Box 17"/>
            <p:cNvSpPr txBox="1">
              <a:spLocks noChangeArrowheads="1"/>
            </p:cNvSpPr>
            <p:nvPr/>
          </p:nvSpPr>
          <p:spPr bwMode="auto">
            <a:xfrm>
              <a:off x="373" y="1466"/>
              <a:ext cx="208"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346" name="Rectangle 18"/>
            <p:cNvSpPr>
              <a:spLocks noChangeArrowheads="1"/>
            </p:cNvSpPr>
            <p:nvPr/>
          </p:nvSpPr>
          <p:spPr bwMode="auto">
            <a:xfrm>
              <a:off x="1008" y="1488"/>
              <a:ext cx="203"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347" name="Rectangle 19"/>
            <p:cNvSpPr>
              <a:spLocks noChangeArrowheads="1"/>
            </p:cNvSpPr>
            <p:nvPr/>
          </p:nvSpPr>
          <p:spPr bwMode="auto">
            <a:xfrm>
              <a:off x="48" y="1920"/>
              <a:ext cx="208"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348" name="Rectangle 20"/>
            <p:cNvSpPr>
              <a:spLocks noChangeArrowheads="1"/>
            </p:cNvSpPr>
            <p:nvPr/>
          </p:nvSpPr>
          <p:spPr bwMode="auto">
            <a:xfrm>
              <a:off x="1265" y="1968"/>
              <a:ext cx="203"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349" name="Rectangle 21"/>
            <p:cNvSpPr>
              <a:spLocks noChangeArrowheads="1"/>
            </p:cNvSpPr>
            <p:nvPr/>
          </p:nvSpPr>
          <p:spPr bwMode="auto">
            <a:xfrm>
              <a:off x="816" y="1968"/>
              <a:ext cx="208"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350" name="Rectangle 22"/>
            <p:cNvSpPr>
              <a:spLocks noChangeArrowheads="1"/>
            </p:cNvSpPr>
            <p:nvPr/>
          </p:nvSpPr>
          <p:spPr bwMode="auto">
            <a:xfrm>
              <a:off x="624" y="1920"/>
              <a:ext cx="203"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grpSp>
      <p:grpSp>
        <p:nvGrpSpPr>
          <p:cNvPr id="995391" name="Group 63"/>
          <p:cNvGrpSpPr>
            <a:grpSpLocks/>
          </p:cNvGrpSpPr>
          <p:nvPr/>
        </p:nvGrpSpPr>
        <p:grpSpPr bwMode="auto">
          <a:xfrm>
            <a:off x="5576226" y="2119071"/>
            <a:ext cx="2029747" cy="1783838"/>
            <a:chOff x="48" y="1274"/>
            <a:chExt cx="1420" cy="1239"/>
          </a:xfrm>
        </p:grpSpPr>
        <p:sp>
          <p:nvSpPr>
            <p:cNvPr id="995392" name="Text Box 64"/>
            <p:cNvSpPr txBox="1">
              <a:spLocks noChangeArrowheads="1"/>
            </p:cNvSpPr>
            <p:nvPr/>
          </p:nvSpPr>
          <p:spPr bwMode="auto">
            <a:xfrm>
              <a:off x="662" y="1274"/>
              <a:ext cx="222" cy="25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a:t>
              </a:r>
            </a:p>
          </p:txBody>
        </p:sp>
        <p:sp>
          <p:nvSpPr>
            <p:cNvPr id="995393" name="Text Box 65"/>
            <p:cNvSpPr txBox="1">
              <a:spLocks noChangeArrowheads="1"/>
            </p:cNvSpPr>
            <p:nvPr/>
          </p:nvSpPr>
          <p:spPr bwMode="auto">
            <a:xfrm>
              <a:off x="336" y="1728"/>
              <a:ext cx="261" cy="25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B</a:t>
              </a:r>
            </a:p>
          </p:txBody>
        </p:sp>
        <p:sp>
          <p:nvSpPr>
            <p:cNvPr id="995394" name="Text Box 66"/>
            <p:cNvSpPr txBox="1">
              <a:spLocks noChangeArrowheads="1"/>
            </p:cNvSpPr>
            <p:nvPr/>
          </p:nvSpPr>
          <p:spPr bwMode="auto">
            <a:xfrm>
              <a:off x="960" y="1728"/>
              <a:ext cx="217" cy="25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a:t>
              </a:r>
            </a:p>
          </p:txBody>
        </p:sp>
        <p:sp>
          <p:nvSpPr>
            <p:cNvPr id="995395" name="Line 67"/>
            <p:cNvSpPr>
              <a:spLocks noChangeShapeType="1"/>
            </p:cNvSpPr>
            <p:nvPr/>
          </p:nvSpPr>
          <p:spPr bwMode="auto">
            <a:xfrm flipH="1">
              <a:off x="480" y="1584"/>
              <a:ext cx="192" cy="1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96" name="Line 68"/>
            <p:cNvSpPr>
              <a:spLocks noChangeShapeType="1"/>
            </p:cNvSpPr>
            <p:nvPr/>
          </p:nvSpPr>
          <p:spPr bwMode="auto">
            <a:xfrm>
              <a:off x="912" y="1584"/>
              <a:ext cx="144" cy="1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397" name="Text Box 69"/>
            <p:cNvSpPr txBox="1">
              <a:spLocks noChangeArrowheads="1"/>
            </p:cNvSpPr>
            <p:nvPr/>
          </p:nvSpPr>
          <p:spPr bwMode="auto">
            <a:xfrm>
              <a:off x="815" y="2256"/>
              <a:ext cx="208" cy="257"/>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398" name="Text Box 70"/>
            <p:cNvSpPr txBox="1">
              <a:spLocks noChangeArrowheads="1"/>
            </p:cNvSpPr>
            <p:nvPr/>
          </p:nvSpPr>
          <p:spPr bwMode="auto">
            <a:xfrm>
              <a:off x="1255" y="2256"/>
              <a:ext cx="208" cy="257"/>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399" name="Text Box 71"/>
            <p:cNvSpPr txBox="1">
              <a:spLocks noChangeArrowheads="1"/>
            </p:cNvSpPr>
            <p:nvPr/>
          </p:nvSpPr>
          <p:spPr bwMode="auto">
            <a:xfrm>
              <a:off x="48" y="2256"/>
              <a:ext cx="208" cy="257"/>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400" name="Text Box 72"/>
            <p:cNvSpPr txBox="1">
              <a:spLocks noChangeArrowheads="1"/>
            </p:cNvSpPr>
            <p:nvPr/>
          </p:nvSpPr>
          <p:spPr bwMode="auto">
            <a:xfrm>
              <a:off x="487" y="2256"/>
              <a:ext cx="203" cy="2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401" name="Line 73"/>
            <p:cNvSpPr>
              <a:spLocks noChangeShapeType="1"/>
            </p:cNvSpPr>
            <p:nvPr/>
          </p:nvSpPr>
          <p:spPr bwMode="auto">
            <a:xfrm flipH="1">
              <a:off x="144" y="2016"/>
              <a:ext cx="192"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402" name="Line 74"/>
            <p:cNvSpPr>
              <a:spLocks noChangeShapeType="1"/>
            </p:cNvSpPr>
            <p:nvPr/>
          </p:nvSpPr>
          <p:spPr bwMode="auto">
            <a:xfrm>
              <a:off x="576" y="2016"/>
              <a:ext cx="96"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403" name="Line 75"/>
            <p:cNvSpPr>
              <a:spLocks noChangeShapeType="1"/>
            </p:cNvSpPr>
            <p:nvPr/>
          </p:nvSpPr>
          <p:spPr bwMode="auto">
            <a:xfrm flipH="1">
              <a:off x="960" y="2016"/>
              <a:ext cx="96"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404" name="Line 76"/>
            <p:cNvSpPr>
              <a:spLocks noChangeShapeType="1"/>
            </p:cNvSpPr>
            <p:nvPr/>
          </p:nvSpPr>
          <p:spPr bwMode="auto">
            <a:xfrm>
              <a:off x="1152" y="2016"/>
              <a:ext cx="192"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5405" name="Text Box 77"/>
            <p:cNvSpPr txBox="1">
              <a:spLocks noChangeArrowheads="1"/>
            </p:cNvSpPr>
            <p:nvPr/>
          </p:nvSpPr>
          <p:spPr bwMode="auto">
            <a:xfrm>
              <a:off x="373" y="1466"/>
              <a:ext cx="20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406" name="Rectangle 78"/>
            <p:cNvSpPr>
              <a:spLocks noChangeArrowheads="1"/>
            </p:cNvSpPr>
            <p:nvPr/>
          </p:nvSpPr>
          <p:spPr bwMode="auto">
            <a:xfrm>
              <a:off x="1008" y="1488"/>
              <a:ext cx="20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407" name="Rectangle 79"/>
            <p:cNvSpPr>
              <a:spLocks noChangeArrowheads="1"/>
            </p:cNvSpPr>
            <p:nvPr/>
          </p:nvSpPr>
          <p:spPr bwMode="auto">
            <a:xfrm>
              <a:off x="48" y="1920"/>
              <a:ext cx="20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408" name="Rectangle 80"/>
            <p:cNvSpPr>
              <a:spLocks noChangeArrowheads="1"/>
            </p:cNvSpPr>
            <p:nvPr/>
          </p:nvSpPr>
          <p:spPr bwMode="auto">
            <a:xfrm>
              <a:off x="1265" y="1969"/>
              <a:ext cx="20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995409" name="Rectangle 81"/>
            <p:cNvSpPr>
              <a:spLocks noChangeArrowheads="1"/>
            </p:cNvSpPr>
            <p:nvPr/>
          </p:nvSpPr>
          <p:spPr bwMode="auto">
            <a:xfrm>
              <a:off x="816" y="1969"/>
              <a:ext cx="208"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995410" name="Rectangle 82"/>
            <p:cNvSpPr>
              <a:spLocks noChangeArrowheads="1"/>
            </p:cNvSpPr>
            <p:nvPr/>
          </p:nvSpPr>
          <p:spPr bwMode="auto">
            <a:xfrm>
              <a:off x="624" y="1920"/>
              <a:ext cx="223"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F</a:t>
              </a:r>
            </a:p>
          </p:txBody>
        </p:sp>
      </p:grpSp>
      <mc:AlternateContent xmlns:mc="http://schemas.openxmlformats.org/markup-compatibility/2006" xmlns:a14="http://schemas.microsoft.com/office/drawing/2010/main">
        <mc:Choice Requires="a14">
          <p:sp>
            <p:nvSpPr>
              <p:cNvPr id="995491" name="Text Box 163"/>
              <p:cNvSpPr txBox="1">
                <a:spLocks noChangeArrowheads="1"/>
              </p:cNvSpPr>
              <p:nvPr/>
            </p:nvSpPr>
            <p:spPr bwMode="auto">
              <a:xfrm>
                <a:off x="1876735" y="4580983"/>
                <a:ext cx="956159" cy="369332"/>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dirty="0">
                  <a:solidFill>
                    <a:schemeClr val="tx1"/>
                  </a:solidFill>
                </a:endParaRPr>
              </a:p>
            </p:txBody>
          </p:sp>
        </mc:Choice>
        <mc:Fallback xmlns="">
          <p:sp>
            <p:nvSpPr>
              <p:cNvPr id="995491" name="Text Box 163"/>
              <p:cNvSpPr txBox="1">
                <a:spLocks noRot="1" noChangeAspect="1" noMove="1" noResize="1" noEditPoints="1" noAdjustHandles="1" noChangeArrowheads="1" noChangeShapeType="1" noTextEdit="1"/>
              </p:cNvSpPr>
              <p:nvPr/>
            </p:nvSpPr>
            <p:spPr bwMode="auto">
              <a:xfrm>
                <a:off x="1876735" y="4580983"/>
                <a:ext cx="956159" cy="369332"/>
              </a:xfrm>
              <a:prstGeom prst="rect">
                <a:avLst/>
              </a:prstGeom>
              <a:blipFill rotWithShape="0">
                <a:blip r:embed="rId2"/>
                <a:stretch>
                  <a:fillRect/>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5494" name="Text Box 166"/>
              <p:cNvSpPr txBox="1">
                <a:spLocks noChangeArrowheads="1"/>
              </p:cNvSpPr>
              <p:nvPr/>
            </p:nvSpPr>
            <p:spPr bwMode="auto">
              <a:xfrm>
                <a:off x="5915877" y="4234662"/>
                <a:ext cx="948145" cy="369332"/>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m:oMathPara>
                </a14:m>
                <a:endParaRPr lang="en-US" dirty="0">
                  <a:solidFill>
                    <a:schemeClr val="tx1"/>
                  </a:solidFill>
                </a:endParaRPr>
              </a:p>
            </p:txBody>
          </p:sp>
        </mc:Choice>
        <mc:Fallback xmlns="">
          <p:sp>
            <p:nvSpPr>
              <p:cNvPr id="995494" name="Text Box 166"/>
              <p:cNvSpPr txBox="1">
                <a:spLocks noRot="1" noChangeAspect="1" noMove="1" noResize="1" noEditPoints="1" noAdjustHandles="1" noChangeArrowheads="1" noChangeShapeType="1" noTextEdit="1"/>
              </p:cNvSpPr>
              <p:nvPr/>
            </p:nvSpPr>
            <p:spPr bwMode="auto">
              <a:xfrm>
                <a:off x="5915877" y="4234662"/>
                <a:ext cx="948145" cy="369332"/>
              </a:xfrm>
              <a:prstGeom prst="rect">
                <a:avLst/>
              </a:prstGeom>
              <a:blipFill>
                <a:blip r:embed="rId3"/>
                <a:stretch>
                  <a:fillRect/>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176"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Expressiveness of Decision Trees</a:t>
            </a:r>
            <a:endParaRPr lang="en-US" dirty="0"/>
          </a:p>
        </p:txBody>
      </p:sp>
      <p:grpSp>
        <p:nvGrpSpPr>
          <p:cNvPr id="177" name="Group 142"/>
          <p:cNvGrpSpPr>
            <a:grpSpLocks/>
          </p:cNvGrpSpPr>
          <p:nvPr/>
        </p:nvGrpSpPr>
        <p:grpSpPr bwMode="auto">
          <a:xfrm>
            <a:off x="9427501" y="2119071"/>
            <a:ext cx="2095500" cy="1871663"/>
            <a:chOff x="48" y="1274"/>
            <a:chExt cx="1466" cy="1300"/>
          </a:xfrm>
        </p:grpSpPr>
        <p:sp>
          <p:nvSpPr>
            <p:cNvPr id="178" name="Text Box 143"/>
            <p:cNvSpPr txBox="1">
              <a:spLocks noChangeArrowheads="1"/>
            </p:cNvSpPr>
            <p:nvPr/>
          </p:nvSpPr>
          <p:spPr bwMode="auto">
            <a:xfrm>
              <a:off x="662" y="1274"/>
              <a:ext cx="290" cy="3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a:t>
              </a:r>
            </a:p>
          </p:txBody>
        </p:sp>
        <p:sp>
          <p:nvSpPr>
            <p:cNvPr id="179" name="Text Box 144"/>
            <p:cNvSpPr txBox="1">
              <a:spLocks noChangeArrowheads="1"/>
            </p:cNvSpPr>
            <p:nvPr/>
          </p:nvSpPr>
          <p:spPr bwMode="auto">
            <a:xfrm>
              <a:off x="336" y="1728"/>
              <a:ext cx="261" cy="3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B</a:t>
              </a:r>
            </a:p>
          </p:txBody>
        </p:sp>
        <p:sp>
          <p:nvSpPr>
            <p:cNvPr id="180" name="Text Box 145"/>
            <p:cNvSpPr txBox="1">
              <a:spLocks noChangeArrowheads="1"/>
            </p:cNvSpPr>
            <p:nvPr/>
          </p:nvSpPr>
          <p:spPr bwMode="auto">
            <a:xfrm>
              <a:off x="960" y="1728"/>
              <a:ext cx="278" cy="3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a:t>
              </a:r>
            </a:p>
          </p:txBody>
        </p:sp>
        <p:sp>
          <p:nvSpPr>
            <p:cNvPr id="181" name="Line 146"/>
            <p:cNvSpPr>
              <a:spLocks noChangeShapeType="1"/>
            </p:cNvSpPr>
            <p:nvPr/>
          </p:nvSpPr>
          <p:spPr bwMode="auto">
            <a:xfrm flipH="1">
              <a:off x="480" y="1584"/>
              <a:ext cx="192" cy="1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2" name="Line 147"/>
            <p:cNvSpPr>
              <a:spLocks noChangeShapeType="1"/>
            </p:cNvSpPr>
            <p:nvPr/>
          </p:nvSpPr>
          <p:spPr bwMode="auto">
            <a:xfrm>
              <a:off x="912" y="1584"/>
              <a:ext cx="144" cy="1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3" name="Text Box 148"/>
            <p:cNvSpPr txBox="1">
              <a:spLocks noChangeArrowheads="1"/>
            </p:cNvSpPr>
            <p:nvPr/>
          </p:nvSpPr>
          <p:spPr bwMode="auto">
            <a:xfrm>
              <a:off x="815" y="2256"/>
              <a:ext cx="259" cy="318"/>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184" name="Text Box 149"/>
            <p:cNvSpPr txBox="1">
              <a:spLocks noChangeArrowheads="1"/>
            </p:cNvSpPr>
            <p:nvPr/>
          </p:nvSpPr>
          <p:spPr bwMode="auto">
            <a:xfrm>
              <a:off x="1255" y="2256"/>
              <a:ext cx="259" cy="318"/>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185" name="Text Box 150"/>
            <p:cNvSpPr txBox="1">
              <a:spLocks noChangeArrowheads="1"/>
            </p:cNvSpPr>
            <p:nvPr/>
          </p:nvSpPr>
          <p:spPr bwMode="auto">
            <a:xfrm>
              <a:off x="48" y="2256"/>
              <a:ext cx="248" cy="31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186" name="Text Box 151"/>
            <p:cNvSpPr txBox="1">
              <a:spLocks noChangeArrowheads="1"/>
            </p:cNvSpPr>
            <p:nvPr/>
          </p:nvSpPr>
          <p:spPr bwMode="auto">
            <a:xfrm>
              <a:off x="487" y="2256"/>
              <a:ext cx="247" cy="31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187" name="Line 152"/>
            <p:cNvSpPr>
              <a:spLocks noChangeShapeType="1"/>
            </p:cNvSpPr>
            <p:nvPr/>
          </p:nvSpPr>
          <p:spPr bwMode="auto">
            <a:xfrm flipH="1">
              <a:off x="144" y="2016"/>
              <a:ext cx="192"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8" name="Line 153"/>
            <p:cNvSpPr>
              <a:spLocks noChangeShapeType="1"/>
            </p:cNvSpPr>
            <p:nvPr/>
          </p:nvSpPr>
          <p:spPr bwMode="auto">
            <a:xfrm>
              <a:off x="576" y="2016"/>
              <a:ext cx="96"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9" name="Line 154"/>
            <p:cNvSpPr>
              <a:spLocks noChangeShapeType="1"/>
            </p:cNvSpPr>
            <p:nvPr/>
          </p:nvSpPr>
          <p:spPr bwMode="auto">
            <a:xfrm flipH="1">
              <a:off x="960" y="2016"/>
              <a:ext cx="96"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0" name="Line 155"/>
            <p:cNvSpPr>
              <a:spLocks noChangeShapeType="1"/>
            </p:cNvSpPr>
            <p:nvPr/>
          </p:nvSpPr>
          <p:spPr bwMode="auto">
            <a:xfrm>
              <a:off x="1152" y="2016"/>
              <a:ext cx="192"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1" name="Text Box 156"/>
            <p:cNvSpPr txBox="1">
              <a:spLocks noChangeArrowheads="1"/>
            </p:cNvSpPr>
            <p:nvPr/>
          </p:nvSpPr>
          <p:spPr bwMode="auto">
            <a:xfrm>
              <a:off x="373" y="1466"/>
              <a:ext cx="259" cy="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192" name="Rectangle 157"/>
            <p:cNvSpPr>
              <a:spLocks noChangeArrowheads="1"/>
            </p:cNvSpPr>
            <p:nvPr/>
          </p:nvSpPr>
          <p:spPr bwMode="auto">
            <a:xfrm>
              <a:off x="1008" y="1488"/>
              <a:ext cx="247" cy="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193" name="Rectangle 158"/>
            <p:cNvSpPr>
              <a:spLocks noChangeArrowheads="1"/>
            </p:cNvSpPr>
            <p:nvPr/>
          </p:nvSpPr>
          <p:spPr bwMode="auto">
            <a:xfrm>
              <a:off x="48" y="1920"/>
              <a:ext cx="259"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194" name="Rectangle 159"/>
            <p:cNvSpPr>
              <a:spLocks noChangeArrowheads="1"/>
            </p:cNvSpPr>
            <p:nvPr/>
          </p:nvSpPr>
          <p:spPr bwMode="auto">
            <a:xfrm>
              <a:off x="1265" y="1969"/>
              <a:ext cx="247" cy="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195" name="Rectangle 160"/>
            <p:cNvSpPr>
              <a:spLocks noChangeArrowheads="1"/>
            </p:cNvSpPr>
            <p:nvPr/>
          </p:nvSpPr>
          <p:spPr bwMode="auto">
            <a:xfrm>
              <a:off x="816" y="1969"/>
              <a:ext cx="259" cy="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196" name="Rectangle 161"/>
            <p:cNvSpPr>
              <a:spLocks noChangeArrowheads="1"/>
            </p:cNvSpPr>
            <p:nvPr/>
          </p:nvSpPr>
          <p:spPr bwMode="auto">
            <a:xfrm>
              <a:off x="624" y="1920"/>
              <a:ext cx="223"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F</a:t>
              </a:r>
            </a:p>
          </p:txBody>
        </p:sp>
      </p:grpSp>
      <mc:AlternateContent xmlns:mc="http://schemas.openxmlformats.org/markup-compatibility/2006" xmlns:a14="http://schemas.microsoft.com/office/drawing/2010/main">
        <mc:Choice Requires="a14">
          <p:sp>
            <p:nvSpPr>
              <p:cNvPr id="197" name="Text Box 166"/>
              <p:cNvSpPr txBox="1">
                <a:spLocks noChangeArrowheads="1"/>
              </p:cNvSpPr>
              <p:nvPr/>
            </p:nvSpPr>
            <p:spPr bwMode="auto">
              <a:xfrm>
                <a:off x="9892056" y="4211651"/>
                <a:ext cx="558807" cy="369332"/>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197" name="Text Box 166"/>
              <p:cNvSpPr txBox="1">
                <a:spLocks noRot="1" noChangeAspect="1" noMove="1" noResize="1" noEditPoints="1" noAdjustHandles="1" noChangeArrowheads="1" noChangeShapeType="1" noTextEdit="1"/>
              </p:cNvSpPr>
              <p:nvPr/>
            </p:nvSpPr>
            <p:spPr bwMode="auto">
              <a:xfrm>
                <a:off x="9892056" y="4211651"/>
                <a:ext cx="558807" cy="369332"/>
              </a:xfrm>
              <a:prstGeom prst="rect">
                <a:avLst/>
              </a:prstGeom>
              <a:blipFill rotWithShape="0">
                <a:blip r:embed="rId4"/>
                <a:stretch>
                  <a:fillRect/>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15</a:t>
            </a:fld>
            <a:endParaRPr lang="en-US"/>
          </a:p>
        </p:txBody>
      </p:sp>
    </p:spTree>
    <p:extLst>
      <p:ext uri="{BB962C8B-B14F-4D97-AF65-F5344CB8AC3E}">
        <p14:creationId xmlns:p14="http://schemas.microsoft.com/office/powerpoint/2010/main" val="56321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995491" name="Text Box 163"/>
              <p:cNvSpPr txBox="1">
                <a:spLocks noChangeArrowheads="1"/>
              </p:cNvSpPr>
              <p:nvPr/>
            </p:nvSpPr>
            <p:spPr bwMode="auto">
              <a:xfrm>
                <a:off x="1780977" y="4361378"/>
                <a:ext cx="956159" cy="369332"/>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dirty="0">
                  <a:solidFill>
                    <a:schemeClr val="tx1"/>
                  </a:solidFill>
                </a:endParaRPr>
              </a:p>
            </p:txBody>
          </p:sp>
        </mc:Choice>
        <mc:Fallback xmlns="">
          <p:sp>
            <p:nvSpPr>
              <p:cNvPr id="995491" name="Text Box 163"/>
              <p:cNvSpPr txBox="1">
                <a:spLocks noRot="1" noChangeAspect="1" noMove="1" noResize="1" noEditPoints="1" noAdjustHandles="1" noChangeArrowheads="1" noChangeShapeType="1" noTextEdit="1"/>
              </p:cNvSpPr>
              <p:nvPr/>
            </p:nvSpPr>
            <p:spPr bwMode="auto">
              <a:xfrm>
                <a:off x="1780977" y="4361378"/>
                <a:ext cx="956159" cy="369332"/>
              </a:xfrm>
              <a:prstGeom prst="rect">
                <a:avLst/>
              </a:prstGeom>
              <a:blipFill rotWithShape="0">
                <a:blip r:embed="rId2"/>
                <a:stretch>
                  <a:fillRect/>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5494" name="Text Box 166"/>
              <p:cNvSpPr txBox="1">
                <a:spLocks noChangeArrowheads="1"/>
              </p:cNvSpPr>
              <p:nvPr/>
            </p:nvSpPr>
            <p:spPr bwMode="auto">
              <a:xfrm>
                <a:off x="5438842" y="4361378"/>
                <a:ext cx="956159" cy="369332"/>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m:oMathPara>
                </a14:m>
                <a:endParaRPr lang="en-US" dirty="0"/>
              </a:p>
            </p:txBody>
          </p:sp>
        </mc:Choice>
        <mc:Fallback xmlns="">
          <p:sp>
            <p:nvSpPr>
              <p:cNvPr id="995494" name="Text Box 166"/>
              <p:cNvSpPr txBox="1">
                <a:spLocks noRot="1" noChangeAspect="1" noMove="1" noResize="1" noEditPoints="1" noAdjustHandles="1" noChangeArrowheads="1" noChangeShapeType="1" noTextEdit="1"/>
              </p:cNvSpPr>
              <p:nvPr/>
            </p:nvSpPr>
            <p:spPr bwMode="auto">
              <a:xfrm>
                <a:off x="5438842" y="4361378"/>
                <a:ext cx="956159" cy="369332"/>
              </a:xfrm>
              <a:prstGeom prst="rect">
                <a:avLst/>
              </a:prstGeom>
              <a:blipFill>
                <a:blip r:embed="rId3"/>
                <a:stretch>
                  <a:fillRect/>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176"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Expressiveness of Decision Trees</a:t>
            </a:r>
            <a:endParaRPr lang="en-US" dirty="0"/>
          </a:p>
        </p:txBody>
      </p:sp>
      <p:sp>
        <p:nvSpPr>
          <p:cNvPr id="46" name="Text Box 3"/>
          <p:cNvSpPr txBox="1">
            <a:spLocks noChangeArrowheads="1"/>
          </p:cNvSpPr>
          <p:nvPr/>
        </p:nvSpPr>
        <p:spPr bwMode="auto">
          <a:xfrm>
            <a:off x="2478088" y="2309813"/>
            <a:ext cx="317716"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a:t>
            </a:r>
          </a:p>
        </p:txBody>
      </p:sp>
      <p:sp>
        <p:nvSpPr>
          <p:cNvPr id="47" name="Text Box 4"/>
          <p:cNvSpPr txBox="1">
            <a:spLocks noChangeArrowheads="1"/>
          </p:cNvSpPr>
          <p:nvPr/>
        </p:nvSpPr>
        <p:spPr bwMode="auto">
          <a:xfrm>
            <a:off x="2011363" y="3003550"/>
            <a:ext cx="373062"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B</a:t>
            </a:r>
          </a:p>
        </p:txBody>
      </p:sp>
      <p:sp>
        <p:nvSpPr>
          <p:cNvPr id="48" name="Line 5"/>
          <p:cNvSpPr>
            <a:spLocks noChangeShapeType="1"/>
          </p:cNvSpPr>
          <p:nvPr/>
        </p:nvSpPr>
        <p:spPr bwMode="auto">
          <a:xfrm flipH="1">
            <a:off x="2217739" y="2782888"/>
            <a:ext cx="274637"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 name="Line 6"/>
          <p:cNvSpPr>
            <a:spLocks noChangeShapeType="1"/>
          </p:cNvSpPr>
          <p:nvPr/>
        </p:nvSpPr>
        <p:spPr bwMode="auto">
          <a:xfrm>
            <a:off x="2835275" y="2782888"/>
            <a:ext cx="204788"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 name="Text Box 7"/>
          <p:cNvSpPr txBox="1">
            <a:spLocks noChangeArrowheads="1"/>
          </p:cNvSpPr>
          <p:nvPr/>
        </p:nvSpPr>
        <p:spPr bwMode="auto">
          <a:xfrm>
            <a:off x="2895600" y="3006725"/>
            <a:ext cx="290464" cy="36933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51" name="Text Box 8"/>
          <p:cNvSpPr txBox="1">
            <a:spLocks noChangeArrowheads="1"/>
          </p:cNvSpPr>
          <p:nvPr/>
        </p:nvSpPr>
        <p:spPr bwMode="auto">
          <a:xfrm>
            <a:off x="1600200" y="3810000"/>
            <a:ext cx="290464" cy="36933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52" name="Text Box 9"/>
          <p:cNvSpPr txBox="1">
            <a:spLocks noChangeArrowheads="1"/>
          </p:cNvSpPr>
          <p:nvPr/>
        </p:nvSpPr>
        <p:spPr bwMode="auto">
          <a:xfrm>
            <a:off x="2227263" y="3810000"/>
            <a:ext cx="296876" cy="3693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53" name="Line 10"/>
          <p:cNvSpPr>
            <a:spLocks noChangeShapeType="1"/>
          </p:cNvSpPr>
          <p:nvPr/>
        </p:nvSpPr>
        <p:spPr bwMode="auto">
          <a:xfrm flipH="1">
            <a:off x="1736725" y="3443288"/>
            <a:ext cx="274638" cy="3667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11"/>
          <p:cNvSpPr>
            <a:spLocks noChangeShapeType="1"/>
          </p:cNvSpPr>
          <p:nvPr/>
        </p:nvSpPr>
        <p:spPr bwMode="auto">
          <a:xfrm>
            <a:off x="2354263" y="3443288"/>
            <a:ext cx="138112" cy="3667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 name="Text Box 12"/>
          <p:cNvSpPr txBox="1">
            <a:spLocks noChangeArrowheads="1"/>
          </p:cNvSpPr>
          <p:nvPr/>
        </p:nvSpPr>
        <p:spPr bwMode="auto">
          <a:xfrm>
            <a:off x="2065338" y="2603500"/>
            <a:ext cx="2968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56" name="Rectangle 13"/>
          <p:cNvSpPr>
            <a:spLocks noChangeArrowheads="1"/>
          </p:cNvSpPr>
          <p:nvPr/>
        </p:nvSpPr>
        <p:spPr bwMode="auto">
          <a:xfrm>
            <a:off x="2971800" y="2636838"/>
            <a:ext cx="2904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57" name="Rectangle 14"/>
          <p:cNvSpPr>
            <a:spLocks noChangeArrowheads="1"/>
          </p:cNvSpPr>
          <p:nvPr/>
        </p:nvSpPr>
        <p:spPr bwMode="auto">
          <a:xfrm>
            <a:off x="1600200" y="3297238"/>
            <a:ext cx="2968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58" name="Rectangle 15"/>
          <p:cNvSpPr>
            <a:spLocks noChangeArrowheads="1"/>
          </p:cNvSpPr>
          <p:nvPr/>
        </p:nvSpPr>
        <p:spPr bwMode="auto">
          <a:xfrm>
            <a:off x="2424113" y="3297238"/>
            <a:ext cx="2904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grpSp>
        <p:nvGrpSpPr>
          <p:cNvPr id="2" name="Group 1"/>
          <p:cNvGrpSpPr/>
          <p:nvPr/>
        </p:nvGrpSpPr>
        <p:grpSpPr>
          <a:xfrm>
            <a:off x="5125456" y="2298468"/>
            <a:ext cx="1668476" cy="1783794"/>
            <a:chOff x="6456948" y="2298468"/>
            <a:chExt cx="1668476" cy="1783794"/>
          </a:xfrm>
        </p:grpSpPr>
        <p:sp>
          <p:nvSpPr>
            <p:cNvPr id="59" name="Text Box 49"/>
            <p:cNvSpPr txBox="1">
              <a:spLocks noChangeArrowheads="1"/>
            </p:cNvSpPr>
            <p:nvPr/>
          </p:nvSpPr>
          <p:spPr bwMode="auto">
            <a:xfrm>
              <a:off x="7334836" y="2298468"/>
              <a:ext cx="317716"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a:t>
              </a:r>
            </a:p>
          </p:txBody>
        </p:sp>
        <p:sp>
          <p:nvSpPr>
            <p:cNvPr id="60" name="Text Box 50"/>
            <p:cNvSpPr txBox="1">
              <a:spLocks noChangeArrowheads="1"/>
            </p:cNvSpPr>
            <p:nvPr/>
          </p:nvSpPr>
          <p:spPr bwMode="auto">
            <a:xfrm>
              <a:off x="6868111" y="2952518"/>
              <a:ext cx="373062"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B</a:t>
              </a:r>
            </a:p>
          </p:txBody>
        </p:sp>
        <p:sp>
          <p:nvSpPr>
            <p:cNvPr id="61" name="Line 51"/>
            <p:cNvSpPr>
              <a:spLocks noChangeShapeType="1"/>
            </p:cNvSpPr>
            <p:nvPr/>
          </p:nvSpPr>
          <p:spPr bwMode="auto">
            <a:xfrm flipH="1">
              <a:off x="7074487" y="2744556"/>
              <a:ext cx="274637" cy="2079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 name="Line 52"/>
            <p:cNvSpPr>
              <a:spLocks noChangeShapeType="1"/>
            </p:cNvSpPr>
            <p:nvPr/>
          </p:nvSpPr>
          <p:spPr bwMode="auto">
            <a:xfrm>
              <a:off x="7692024" y="2744556"/>
              <a:ext cx="206375" cy="2079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Text Box 53"/>
            <p:cNvSpPr txBox="1">
              <a:spLocks noChangeArrowheads="1"/>
            </p:cNvSpPr>
            <p:nvPr/>
          </p:nvSpPr>
          <p:spPr bwMode="auto">
            <a:xfrm>
              <a:off x="7828548" y="2960455"/>
              <a:ext cx="296876" cy="3693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64" name="Text Box 54"/>
            <p:cNvSpPr txBox="1">
              <a:spLocks noChangeArrowheads="1"/>
            </p:cNvSpPr>
            <p:nvPr/>
          </p:nvSpPr>
          <p:spPr bwMode="auto">
            <a:xfrm>
              <a:off x="6456948" y="3712930"/>
              <a:ext cx="296876" cy="3693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65" name="Text Box 55"/>
            <p:cNvSpPr txBox="1">
              <a:spLocks noChangeArrowheads="1"/>
            </p:cNvSpPr>
            <p:nvPr/>
          </p:nvSpPr>
          <p:spPr bwMode="auto">
            <a:xfrm>
              <a:off x="7084011" y="3712930"/>
              <a:ext cx="290464" cy="36933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66" name="Line 56"/>
            <p:cNvSpPr>
              <a:spLocks noChangeShapeType="1"/>
            </p:cNvSpPr>
            <p:nvPr/>
          </p:nvSpPr>
          <p:spPr bwMode="auto">
            <a:xfrm flipH="1">
              <a:off x="6593473" y="3366856"/>
              <a:ext cx="274638" cy="3460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 name="Line 57"/>
            <p:cNvSpPr>
              <a:spLocks noChangeShapeType="1"/>
            </p:cNvSpPr>
            <p:nvPr/>
          </p:nvSpPr>
          <p:spPr bwMode="auto">
            <a:xfrm>
              <a:off x="7211011" y="3366856"/>
              <a:ext cx="138112" cy="3460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8" name="Text Box 58"/>
            <p:cNvSpPr txBox="1">
              <a:spLocks noChangeArrowheads="1"/>
            </p:cNvSpPr>
            <p:nvPr/>
          </p:nvSpPr>
          <p:spPr bwMode="auto">
            <a:xfrm>
              <a:off x="6922086" y="2574693"/>
              <a:ext cx="2968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69" name="Rectangle 59"/>
            <p:cNvSpPr>
              <a:spLocks noChangeArrowheads="1"/>
            </p:cNvSpPr>
            <p:nvPr/>
          </p:nvSpPr>
          <p:spPr bwMode="auto">
            <a:xfrm>
              <a:off x="7828548" y="2606443"/>
              <a:ext cx="2904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70" name="Rectangle 60"/>
            <p:cNvSpPr>
              <a:spLocks noChangeArrowheads="1"/>
            </p:cNvSpPr>
            <p:nvPr/>
          </p:nvSpPr>
          <p:spPr bwMode="auto">
            <a:xfrm>
              <a:off x="6456948" y="3228743"/>
              <a:ext cx="2968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71" name="Rectangle 61"/>
            <p:cNvSpPr>
              <a:spLocks noChangeArrowheads="1"/>
            </p:cNvSpPr>
            <p:nvPr/>
          </p:nvSpPr>
          <p:spPr bwMode="auto">
            <a:xfrm>
              <a:off x="7280861" y="3228743"/>
              <a:ext cx="3175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F</a:t>
              </a:r>
            </a:p>
          </p:txBody>
        </p:sp>
      </p:grpSp>
      <p:grpSp>
        <p:nvGrpSpPr>
          <p:cNvPr id="73" name="Group 72"/>
          <p:cNvGrpSpPr/>
          <p:nvPr/>
        </p:nvGrpSpPr>
        <p:grpSpPr>
          <a:xfrm>
            <a:off x="8744159" y="2388955"/>
            <a:ext cx="1306513" cy="1143000"/>
            <a:chOff x="7467600" y="4572000"/>
            <a:chExt cx="1306513" cy="1143000"/>
          </a:xfrm>
        </p:grpSpPr>
        <p:sp>
          <p:nvSpPr>
            <p:cNvPr id="74" name="Text Box 102"/>
            <p:cNvSpPr txBox="1">
              <a:spLocks noChangeArrowheads="1"/>
            </p:cNvSpPr>
            <p:nvPr/>
          </p:nvSpPr>
          <p:spPr bwMode="auto">
            <a:xfrm>
              <a:off x="7926388" y="4572000"/>
              <a:ext cx="414337" cy="4667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A</a:t>
              </a:r>
            </a:p>
          </p:txBody>
        </p:sp>
        <p:sp>
          <p:nvSpPr>
            <p:cNvPr id="75" name="Line 103"/>
            <p:cNvSpPr>
              <a:spLocks noChangeShapeType="1"/>
            </p:cNvSpPr>
            <p:nvPr/>
          </p:nvSpPr>
          <p:spPr bwMode="auto">
            <a:xfrm flipH="1">
              <a:off x="7666038" y="5018088"/>
              <a:ext cx="274637" cy="2079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104"/>
            <p:cNvSpPr>
              <a:spLocks noChangeShapeType="1"/>
            </p:cNvSpPr>
            <p:nvPr/>
          </p:nvSpPr>
          <p:spPr bwMode="auto">
            <a:xfrm>
              <a:off x="8283575" y="5018088"/>
              <a:ext cx="206375" cy="2079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 name="Text Box 105"/>
            <p:cNvSpPr txBox="1">
              <a:spLocks noChangeArrowheads="1"/>
            </p:cNvSpPr>
            <p:nvPr/>
          </p:nvSpPr>
          <p:spPr bwMode="auto">
            <a:xfrm>
              <a:off x="8382000" y="5181600"/>
              <a:ext cx="369888" cy="45720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78" name="Text Box 106"/>
            <p:cNvSpPr txBox="1">
              <a:spLocks noChangeArrowheads="1"/>
            </p:cNvSpPr>
            <p:nvPr/>
          </p:nvSpPr>
          <p:spPr bwMode="auto">
            <a:xfrm>
              <a:off x="7467600" y="5257800"/>
              <a:ext cx="354013" cy="457200"/>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sp>
          <p:nvSpPr>
            <p:cNvPr id="79" name="Text Box 107"/>
            <p:cNvSpPr txBox="1">
              <a:spLocks noChangeArrowheads="1"/>
            </p:cNvSpPr>
            <p:nvPr/>
          </p:nvSpPr>
          <p:spPr bwMode="auto">
            <a:xfrm>
              <a:off x="7513638" y="4848225"/>
              <a:ext cx="3698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t>
              </a:r>
            </a:p>
          </p:txBody>
        </p:sp>
        <p:sp>
          <p:nvSpPr>
            <p:cNvPr id="80" name="Rectangle 108"/>
            <p:cNvSpPr>
              <a:spLocks noChangeArrowheads="1"/>
            </p:cNvSpPr>
            <p:nvPr/>
          </p:nvSpPr>
          <p:spPr bwMode="auto">
            <a:xfrm>
              <a:off x="8420100" y="4879975"/>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a:t>
              </a:r>
            </a:p>
          </p:txBody>
        </p:sp>
      </p:grpSp>
      <mc:AlternateContent xmlns:mc="http://schemas.openxmlformats.org/markup-compatibility/2006" xmlns:a14="http://schemas.microsoft.com/office/drawing/2010/main">
        <mc:Choice Requires="a14">
          <p:sp>
            <p:nvSpPr>
              <p:cNvPr id="81" name="Text Box 166"/>
              <p:cNvSpPr txBox="1">
                <a:spLocks noChangeArrowheads="1"/>
              </p:cNvSpPr>
              <p:nvPr/>
            </p:nvSpPr>
            <p:spPr bwMode="auto">
              <a:xfrm>
                <a:off x="8942597" y="3823306"/>
                <a:ext cx="558807" cy="369332"/>
              </a:xfrm>
              <a:prstGeom prst="rect">
                <a:avLst/>
              </a:prstGeom>
              <a:noFill/>
              <a:ln>
                <a:noFill/>
              </a:ln>
              <a:effectLst/>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81" name="Text Box 166"/>
              <p:cNvSpPr txBox="1">
                <a:spLocks noRot="1" noChangeAspect="1" noMove="1" noResize="1" noEditPoints="1" noAdjustHandles="1" noChangeArrowheads="1" noChangeShapeType="1" noTextEdit="1"/>
              </p:cNvSpPr>
              <p:nvPr/>
            </p:nvSpPr>
            <p:spPr bwMode="auto">
              <a:xfrm>
                <a:off x="8942597" y="3823306"/>
                <a:ext cx="558807" cy="369332"/>
              </a:xfrm>
              <a:prstGeom prst="rect">
                <a:avLst/>
              </a:prstGeom>
              <a:blipFill rotWithShape="0">
                <a:blip r:embed="rId4"/>
                <a:stretch>
                  <a:fillRect/>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16</a:t>
            </a:fld>
            <a:endParaRPr lang="en-US"/>
          </a:p>
        </p:txBody>
      </p:sp>
    </p:spTree>
    <p:extLst>
      <p:ext uri="{BB962C8B-B14F-4D97-AF65-F5344CB8AC3E}">
        <p14:creationId xmlns:p14="http://schemas.microsoft.com/office/powerpoint/2010/main" val="427863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54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494" grpId="0"/>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en-US" dirty="0"/>
          </a:p>
        </p:txBody>
      </p:sp>
      <p:sp>
        <p:nvSpPr>
          <p:cNvPr id="3" name="Content Placeholder 2"/>
          <p:cNvSpPr>
            <a:spLocks noGrp="1"/>
          </p:cNvSpPr>
          <p:nvPr>
            <p:ph sz="half" idx="1"/>
          </p:nvPr>
        </p:nvSpPr>
        <p:spPr/>
        <p:txBody>
          <a:bodyPr/>
          <a:lstStyle/>
          <a:p>
            <a:r>
              <a:rPr lang="en-US" dirty="0" smtClean="0"/>
              <a:t>Create the smallest decision tree that you can to represent this function:</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17</a:t>
            </a:fld>
            <a:endParaRPr lang="en-US"/>
          </a:p>
        </p:txBody>
      </p:sp>
      <p:graphicFrame>
        <p:nvGraphicFramePr>
          <p:cNvPr id="6" name="Group 77"/>
          <p:cNvGraphicFramePr>
            <a:graphicFrameLocks noGrp="1"/>
          </p:cNvGraphicFramePr>
          <p:nvPr>
            <p:ph sz="half" idx="2"/>
            <p:extLst>
              <p:ext uri="{D42A27DB-BD31-4B8C-83A1-F6EECF244321}">
                <p14:modId xmlns:p14="http://schemas.microsoft.com/office/powerpoint/2010/main" val="301662125"/>
              </p:ext>
            </p:extLst>
          </p:nvPr>
        </p:nvGraphicFramePr>
        <p:xfrm>
          <a:off x="7307317" y="1677003"/>
          <a:ext cx="3124200" cy="3291840"/>
        </p:xfrm>
        <a:graphic>
          <a:graphicData uri="http://schemas.openxmlformats.org/drawingml/2006/table">
            <a:tbl>
              <a:tblPr/>
              <a:tblGrid>
                <a:gridCol w="685800">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520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rPr>
                        <a:t>f(A,B,C)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11456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 a decision tree in CLIPS?</a:t>
            </a:r>
            <a:endParaRPr lang="en-US" dirty="0"/>
          </a:p>
        </p:txBody>
      </p:sp>
      <p:sp>
        <p:nvSpPr>
          <p:cNvPr id="3" name="Content Placeholder 2"/>
          <p:cNvSpPr>
            <a:spLocks noGrp="1"/>
          </p:cNvSpPr>
          <p:nvPr>
            <p:ph idx="1"/>
          </p:nvPr>
        </p:nvSpPr>
        <p:spPr/>
        <p:txBody>
          <a:bodyPr/>
          <a:lstStyle/>
          <a:p>
            <a:r>
              <a:rPr lang="en-US" dirty="0" smtClean="0"/>
              <a:t>A generic tree processing program</a:t>
            </a:r>
          </a:p>
          <a:p>
            <a:r>
              <a:rPr lang="en-US" dirty="0" smtClean="0"/>
              <a:t>Two kinds of nodes</a:t>
            </a:r>
          </a:p>
          <a:p>
            <a:pPr lvl="1"/>
            <a:r>
              <a:rPr lang="en-US" dirty="0" smtClean="0"/>
              <a:t>Decision nodes (interior nodes)</a:t>
            </a:r>
          </a:p>
          <a:p>
            <a:pPr lvl="1"/>
            <a:r>
              <a:rPr lang="en-US" dirty="0" smtClean="0"/>
              <a:t>Answer nodes (leaves)</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18</a:t>
            </a:fld>
            <a:endParaRPr lang="en-US"/>
          </a:p>
        </p:txBody>
      </p:sp>
    </p:spTree>
    <p:extLst>
      <p:ext uri="{BB962C8B-B14F-4D97-AF65-F5344CB8AC3E}">
        <p14:creationId xmlns:p14="http://schemas.microsoft.com/office/powerpoint/2010/main" val="550357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 a decision tree using rules?</a:t>
            </a:r>
            <a:endParaRPr lang="en-US" dirty="0"/>
          </a:p>
        </p:txBody>
      </p:sp>
      <p:sp>
        <p:nvSpPr>
          <p:cNvPr id="3" name="Content Placeholder 2"/>
          <p:cNvSpPr>
            <a:spLocks noGrp="1"/>
          </p:cNvSpPr>
          <p:nvPr>
            <p:ph idx="1"/>
          </p:nvPr>
        </p:nvSpPr>
        <p:spPr/>
        <p:txBody>
          <a:bodyPr/>
          <a:lstStyle/>
          <a:p>
            <a:pPr marL="0" indent="0">
              <a:buNone/>
            </a:pPr>
            <a:r>
              <a:rPr lang="en-US" dirty="0" smtClean="0"/>
              <a:t>(node</a:t>
            </a:r>
          </a:p>
          <a:p>
            <a:pPr marL="0" indent="0">
              <a:buNone/>
            </a:pPr>
            <a:r>
              <a:rPr lang="en-US" dirty="0"/>
              <a:t> </a:t>
            </a:r>
            <a:r>
              <a:rPr lang="en-US" dirty="0" smtClean="0"/>
              <a:t> (name </a:t>
            </a:r>
            <a:r>
              <a:rPr lang="en-US" dirty="0" smtClean="0">
                <a:solidFill>
                  <a:srgbClr val="FF0000"/>
                </a:solidFill>
              </a:rPr>
              <a:t>leaf1</a:t>
            </a:r>
            <a:r>
              <a:rPr lang="en-US" dirty="0" smtClean="0"/>
              <a:t>)</a:t>
            </a:r>
          </a:p>
          <a:p>
            <a:pPr marL="0" indent="0">
              <a:buNone/>
            </a:pPr>
            <a:r>
              <a:rPr lang="en-US" dirty="0" smtClean="0"/>
              <a:t> (type </a:t>
            </a:r>
            <a:r>
              <a:rPr lang="en-US" dirty="0" smtClean="0">
                <a:solidFill>
                  <a:srgbClr val="FF0000"/>
                </a:solidFill>
              </a:rPr>
              <a:t>answer</a:t>
            </a:r>
            <a:r>
              <a:rPr lang="en-US" dirty="0" smtClean="0"/>
              <a:t>)</a:t>
            </a:r>
          </a:p>
          <a:p>
            <a:pPr marL="0" indent="0">
              <a:buNone/>
            </a:pPr>
            <a:r>
              <a:rPr lang="en-US" dirty="0"/>
              <a:t> </a:t>
            </a:r>
            <a:r>
              <a:rPr lang="en-US" dirty="0" smtClean="0"/>
              <a:t>(answer </a:t>
            </a:r>
            <a:r>
              <a:rPr lang="en-US" dirty="0" smtClean="0">
                <a:solidFill>
                  <a:srgbClr val="FF0000"/>
                </a:solidFill>
              </a:rPr>
              <a:t>NO</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19</a:t>
            </a:fld>
            <a:endParaRPr lang="en-US"/>
          </a:p>
        </p:txBody>
      </p:sp>
      <p:sp>
        <p:nvSpPr>
          <p:cNvPr id="5" name="Line 3"/>
          <p:cNvSpPr>
            <a:spLocks noChangeShapeType="1"/>
          </p:cNvSpPr>
          <p:nvPr/>
        </p:nvSpPr>
        <p:spPr bwMode="auto">
          <a:xfrm>
            <a:off x="7280275" y="4156509"/>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4"/>
          <p:cNvSpPr>
            <a:spLocks noChangeShapeType="1"/>
          </p:cNvSpPr>
          <p:nvPr/>
        </p:nvSpPr>
        <p:spPr bwMode="auto">
          <a:xfrm flipH="1">
            <a:off x="6040438" y="4156509"/>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p:cNvSpPr>
            <a:spLocks noChangeShapeType="1"/>
          </p:cNvSpPr>
          <p:nvPr/>
        </p:nvSpPr>
        <p:spPr bwMode="auto">
          <a:xfrm flipH="1">
            <a:off x="6748463" y="3181785"/>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8077201" y="3181785"/>
            <a:ext cx="531813" cy="649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a:off x="6926263" y="2291197"/>
            <a:ext cx="620712" cy="5683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flipH="1">
            <a:off x="5421314" y="2291197"/>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5988051" y="1967346"/>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2" name="Text Box 10"/>
          <p:cNvSpPr txBox="1">
            <a:spLocks noChangeArrowheads="1"/>
          </p:cNvSpPr>
          <p:nvPr/>
        </p:nvSpPr>
        <p:spPr bwMode="auto">
          <a:xfrm>
            <a:off x="7102476" y="2859522"/>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3" name="Text Box 11"/>
          <p:cNvSpPr txBox="1">
            <a:spLocks noChangeArrowheads="1"/>
          </p:cNvSpPr>
          <p:nvPr/>
        </p:nvSpPr>
        <p:spPr bwMode="auto">
          <a:xfrm>
            <a:off x="6307139" y="3831071"/>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4" name="AutoShape 12"/>
          <p:cNvSpPr>
            <a:spLocks noChangeArrowheads="1"/>
          </p:cNvSpPr>
          <p:nvPr/>
        </p:nvSpPr>
        <p:spPr bwMode="auto">
          <a:xfrm>
            <a:off x="7323139" y="4799447"/>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7240589" y="4799446"/>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6" name="AutoShape 14"/>
          <p:cNvSpPr>
            <a:spLocks noChangeArrowheads="1"/>
          </p:cNvSpPr>
          <p:nvPr/>
        </p:nvSpPr>
        <p:spPr bwMode="auto">
          <a:xfrm>
            <a:off x="5686425" y="4820085"/>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5"/>
          <p:cNvSpPr txBox="1">
            <a:spLocks noChangeArrowheads="1"/>
          </p:cNvSpPr>
          <p:nvPr/>
        </p:nvSpPr>
        <p:spPr bwMode="auto">
          <a:xfrm>
            <a:off x="5816600" y="4802621"/>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8" name="AutoShape 16"/>
          <p:cNvSpPr>
            <a:spLocks noChangeArrowheads="1"/>
          </p:cNvSpPr>
          <p:nvPr/>
        </p:nvSpPr>
        <p:spPr bwMode="auto">
          <a:xfrm>
            <a:off x="5067301" y="2876985"/>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5195888" y="2859521"/>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0" name="AutoShape 18"/>
          <p:cNvSpPr>
            <a:spLocks noChangeArrowheads="1"/>
          </p:cNvSpPr>
          <p:nvPr/>
        </p:nvSpPr>
        <p:spPr bwMode="auto">
          <a:xfrm>
            <a:off x="8242301" y="3864410"/>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9"/>
          <p:cNvSpPr txBox="1">
            <a:spLocks noChangeArrowheads="1"/>
          </p:cNvSpPr>
          <p:nvPr/>
        </p:nvSpPr>
        <p:spPr bwMode="auto">
          <a:xfrm>
            <a:off x="8350250" y="3864409"/>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2" name="Text Box 20"/>
          <p:cNvSpPr txBox="1">
            <a:spLocks noChangeArrowheads="1"/>
          </p:cNvSpPr>
          <p:nvPr/>
        </p:nvSpPr>
        <p:spPr bwMode="auto">
          <a:xfrm>
            <a:off x="5241925" y="2291196"/>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3" name="Text Box 21"/>
          <p:cNvSpPr txBox="1">
            <a:spLocks noChangeArrowheads="1"/>
          </p:cNvSpPr>
          <p:nvPr/>
        </p:nvSpPr>
        <p:spPr bwMode="auto">
          <a:xfrm>
            <a:off x="7278688" y="2291196"/>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dirty="0">
                <a:latin typeface="Arial" panose="020B0604020202020204" pitchFamily="34" charset="0"/>
              </a:rPr>
              <a:t>No</a:t>
            </a:r>
          </a:p>
        </p:txBody>
      </p:sp>
      <p:sp>
        <p:nvSpPr>
          <p:cNvPr id="24" name="Text Box 22"/>
          <p:cNvSpPr txBox="1">
            <a:spLocks noChangeArrowheads="1"/>
          </p:cNvSpPr>
          <p:nvPr/>
        </p:nvSpPr>
        <p:spPr bwMode="auto">
          <a:xfrm>
            <a:off x="8404226" y="3229409"/>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dirty="0">
                <a:latin typeface="Arial" panose="020B0604020202020204" pitchFamily="34" charset="0"/>
              </a:rPr>
              <a:t>Married </a:t>
            </a:r>
          </a:p>
        </p:txBody>
      </p:sp>
      <p:sp>
        <p:nvSpPr>
          <p:cNvPr id="25" name="Text Box 23"/>
          <p:cNvSpPr txBox="1">
            <a:spLocks noChangeArrowheads="1"/>
          </p:cNvSpPr>
          <p:nvPr/>
        </p:nvSpPr>
        <p:spPr bwMode="auto">
          <a:xfrm>
            <a:off x="6043614" y="3264334"/>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6" name="Text Box 24"/>
          <p:cNvSpPr txBox="1">
            <a:spLocks noChangeArrowheads="1"/>
          </p:cNvSpPr>
          <p:nvPr/>
        </p:nvSpPr>
        <p:spPr bwMode="auto">
          <a:xfrm>
            <a:off x="5537201" y="4235884"/>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7" name="Text Box 25"/>
          <p:cNvSpPr txBox="1">
            <a:spLocks noChangeArrowheads="1"/>
          </p:cNvSpPr>
          <p:nvPr/>
        </p:nvSpPr>
        <p:spPr bwMode="auto">
          <a:xfrm>
            <a:off x="7483476" y="4235884"/>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28" name="Oval 27"/>
          <p:cNvSpPr/>
          <p:nvPr/>
        </p:nvSpPr>
        <p:spPr>
          <a:xfrm>
            <a:off x="7615238" y="3181785"/>
            <a:ext cx="2024152" cy="14382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554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of the course</a:t>
            </a:r>
            <a:endParaRPr lang="en-US" dirty="0"/>
          </a:p>
        </p:txBody>
      </p:sp>
      <p:sp>
        <p:nvSpPr>
          <p:cNvPr id="3" name="Content Placeholder 2"/>
          <p:cNvSpPr>
            <a:spLocks noGrp="1"/>
          </p:cNvSpPr>
          <p:nvPr>
            <p:ph idx="1"/>
          </p:nvPr>
        </p:nvSpPr>
        <p:spPr/>
        <p:txBody>
          <a:bodyPr>
            <a:normAutofit/>
          </a:bodyPr>
          <a:lstStyle/>
          <a:p>
            <a:r>
              <a:rPr lang="en-US" dirty="0" smtClean="0"/>
              <a:t>Using rules to represent decision logic</a:t>
            </a:r>
          </a:p>
          <a:p>
            <a:r>
              <a:rPr lang="en-US" dirty="0" smtClean="0"/>
              <a:t>Where do rules come from?</a:t>
            </a:r>
          </a:p>
          <a:p>
            <a:pPr lvl="1"/>
            <a:r>
              <a:rPr lang="en-US" dirty="0" smtClean="0"/>
              <a:t>Learning rules</a:t>
            </a:r>
          </a:p>
          <a:p>
            <a:r>
              <a:rPr lang="en-US" dirty="0" smtClean="0"/>
              <a:t>Probabilistic representations of knowledge</a:t>
            </a:r>
          </a:p>
          <a:p>
            <a:pPr lvl="1"/>
            <a:r>
              <a:rPr lang="en-US" dirty="0" smtClean="0"/>
              <a:t>Bayesian networks</a:t>
            </a:r>
          </a:p>
        </p:txBody>
      </p:sp>
      <p:sp>
        <p:nvSpPr>
          <p:cNvPr id="4" name="Slide Number Placeholder 3"/>
          <p:cNvSpPr>
            <a:spLocks noGrp="1"/>
          </p:cNvSpPr>
          <p:nvPr>
            <p:ph type="sldNum" sz="quarter" idx="12"/>
          </p:nvPr>
        </p:nvSpPr>
        <p:spPr/>
        <p:txBody>
          <a:bodyPr/>
          <a:lstStyle/>
          <a:p>
            <a:fld id="{A78FC74C-1AAD-4A23-8CBA-CF1A3849B798}" type="slidenum">
              <a:rPr lang="en-US" smtClean="0"/>
              <a:t>2</a:t>
            </a:fld>
            <a:endParaRPr lang="en-US"/>
          </a:p>
        </p:txBody>
      </p:sp>
    </p:spTree>
    <p:extLst>
      <p:ext uri="{BB962C8B-B14F-4D97-AF65-F5344CB8AC3E}">
        <p14:creationId xmlns:p14="http://schemas.microsoft.com/office/powerpoint/2010/main" val="713542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 a decision tree using rules?</a:t>
            </a:r>
            <a:endParaRPr lang="en-US" dirty="0"/>
          </a:p>
        </p:txBody>
      </p:sp>
      <p:sp>
        <p:nvSpPr>
          <p:cNvPr id="3" name="Content Placeholder 2"/>
          <p:cNvSpPr>
            <a:spLocks noGrp="1"/>
          </p:cNvSpPr>
          <p:nvPr>
            <p:ph idx="1"/>
          </p:nvPr>
        </p:nvSpPr>
        <p:spPr/>
        <p:txBody>
          <a:bodyPr/>
          <a:lstStyle/>
          <a:p>
            <a:pPr marL="0" indent="0">
              <a:buNone/>
            </a:pPr>
            <a:r>
              <a:rPr lang="en-US" dirty="0" smtClean="0"/>
              <a:t>(node</a:t>
            </a:r>
          </a:p>
          <a:p>
            <a:pPr marL="0" indent="0">
              <a:buNone/>
            </a:pPr>
            <a:r>
              <a:rPr lang="en-US" dirty="0"/>
              <a:t> </a:t>
            </a:r>
            <a:r>
              <a:rPr lang="en-US" dirty="0" smtClean="0"/>
              <a:t> (name </a:t>
            </a:r>
            <a:r>
              <a:rPr lang="en-US" dirty="0" smtClean="0">
                <a:solidFill>
                  <a:srgbClr val="FF0000"/>
                </a:solidFill>
              </a:rPr>
              <a:t>refund</a:t>
            </a:r>
            <a:r>
              <a:rPr lang="en-US" dirty="0" smtClean="0"/>
              <a:t>)</a:t>
            </a:r>
          </a:p>
          <a:p>
            <a:pPr marL="0" indent="0">
              <a:buNone/>
            </a:pPr>
            <a:r>
              <a:rPr lang="en-US" dirty="0" smtClean="0"/>
              <a:t> (type </a:t>
            </a:r>
            <a:r>
              <a:rPr lang="en-US" dirty="0" smtClean="0">
                <a:solidFill>
                  <a:srgbClr val="FF0000"/>
                </a:solidFill>
              </a:rPr>
              <a:t>decision</a:t>
            </a:r>
            <a:r>
              <a:rPr lang="en-US" dirty="0" smtClean="0"/>
              <a:t>)</a:t>
            </a:r>
          </a:p>
          <a:p>
            <a:pPr marL="0" indent="0">
              <a:buNone/>
            </a:pPr>
            <a:r>
              <a:rPr lang="en-US" dirty="0"/>
              <a:t> </a:t>
            </a:r>
            <a:r>
              <a:rPr lang="en-US" dirty="0" smtClean="0"/>
              <a:t>(question </a:t>
            </a:r>
            <a:r>
              <a:rPr lang="en-US" dirty="0" smtClean="0">
                <a:solidFill>
                  <a:srgbClr val="FF0000"/>
                </a:solidFill>
              </a:rPr>
              <a:t>“Did they get a refund?”</a:t>
            </a:r>
            <a:r>
              <a:rPr lang="en-US" dirty="0" smtClean="0"/>
              <a:t>)</a:t>
            </a:r>
          </a:p>
          <a:p>
            <a:pPr marL="0" indent="0">
              <a:buNone/>
            </a:pPr>
            <a:r>
              <a:rPr lang="en-US" dirty="0"/>
              <a:t> </a:t>
            </a:r>
            <a:r>
              <a:rPr lang="en-US" dirty="0" smtClean="0"/>
              <a:t>(yes-node </a:t>
            </a:r>
            <a:r>
              <a:rPr lang="en-US" dirty="0" smtClean="0">
                <a:solidFill>
                  <a:srgbClr val="FF0000"/>
                </a:solidFill>
              </a:rPr>
              <a:t>leaf1</a:t>
            </a:r>
            <a:r>
              <a:rPr lang="en-US" dirty="0" smtClean="0"/>
              <a:t>)</a:t>
            </a:r>
          </a:p>
          <a:p>
            <a:pPr marL="0" indent="0">
              <a:buNone/>
            </a:pPr>
            <a:r>
              <a:rPr lang="en-US" dirty="0"/>
              <a:t> </a:t>
            </a:r>
            <a:r>
              <a:rPr lang="en-US" dirty="0" smtClean="0"/>
              <a:t>(no-node </a:t>
            </a:r>
            <a:r>
              <a:rPr lang="en-US" dirty="0" err="1" smtClean="0">
                <a:solidFill>
                  <a:srgbClr val="FF0000"/>
                </a:solidFill>
              </a:rPr>
              <a:t>MarSt</a:t>
            </a:r>
            <a:r>
              <a:rPr lang="en-US" dirty="0" smtClean="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20</a:t>
            </a:fld>
            <a:endParaRPr lang="en-US"/>
          </a:p>
        </p:txBody>
      </p:sp>
      <p:sp>
        <p:nvSpPr>
          <p:cNvPr id="5" name="Line 3"/>
          <p:cNvSpPr>
            <a:spLocks noChangeShapeType="1"/>
          </p:cNvSpPr>
          <p:nvPr/>
        </p:nvSpPr>
        <p:spPr bwMode="auto">
          <a:xfrm>
            <a:off x="8717190" y="40592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4"/>
          <p:cNvSpPr>
            <a:spLocks noChangeShapeType="1"/>
          </p:cNvSpPr>
          <p:nvPr/>
        </p:nvSpPr>
        <p:spPr bwMode="auto">
          <a:xfrm flipH="1">
            <a:off x="7477353" y="40592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p:cNvSpPr>
            <a:spLocks noChangeShapeType="1"/>
          </p:cNvSpPr>
          <p:nvPr/>
        </p:nvSpPr>
        <p:spPr bwMode="auto">
          <a:xfrm flipH="1">
            <a:off x="8185378" y="3084514"/>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9514116" y="3084514"/>
            <a:ext cx="531813" cy="649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a:off x="8363178" y="2193926"/>
            <a:ext cx="620712" cy="5683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flipH="1">
            <a:off x="6858229" y="2193926"/>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7424966" y="18700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2" name="Text Box 10"/>
          <p:cNvSpPr txBox="1">
            <a:spLocks noChangeArrowheads="1"/>
          </p:cNvSpPr>
          <p:nvPr/>
        </p:nvSpPr>
        <p:spPr bwMode="auto">
          <a:xfrm>
            <a:off x="8539391" y="2762251"/>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3" name="Text Box 11"/>
          <p:cNvSpPr txBox="1">
            <a:spLocks noChangeArrowheads="1"/>
          </p:cNvSpPr>
          <p:nvPr/>
        </p:nvSpPr>
        <p:spPr bwMode="auto">
          <a:xfrm>
            <a:off x="7744054" y="37338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4" name="AutoShape 12"/>
          <p:cNvSpPr>
            <a:spLocks noChangeArrowheads="1"/>
          </p:cNvSpPr>
          <p:nvPr/>
        </p:nvSpPr>
        <p:spPr bwMode="auto">
          <a:xfrm>
            <a:off x="8760054" y="4702176"/>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8677504" y="47021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6" name="AutoShape 14"/>
          <p:cNvSpPr>
            <a:spLocks noChangeArrowheads="1"/>
          </p:cNvSpPr>
          <p:nvPr/>
        </p:nvSpPr>
        <p:spPr bwMode="auto">
          <a:xfrm>
            <a:off x="7123340" y="4722814"/>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5"/>
          <p:cNvSpPr txBox="1">
            <a:spLocks noChangeArrowheads="1"/>
          </p:cNvSpPr>
          <p:nvPr/>
        </p:nvSpPr>
        <p:spPr bwMode="auto">
          <a:xfrm>
            <a:off x="7253515" y="4705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8" name="AutoShape 16"/>
          <p:cNvSpPr>
            <a:spLocks noChangeArrowheads="1"/>
          </p:cNvSpPr>
          <p:nvPr/>
        </p:nvSpPr>
        <p:spPr bwMode="auto">
          <a:xfrm>
            <a:off x="6504216" y="2779714"/>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6632803" y="2762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0" name="AutoShape 18"/>
          <p:cNvSpPr>
            <a:spLocks noChangeArrowheads="1"/>
          </p:cNvSpPr>
          <p:nvPr/>
        </p:nvSpPr>
        <p:spPr bwMode="auto">
          <a:xfrm>
            <a:off x="9679216" y="3767139"/>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9"/>
          <p:cNvSpPr txBox="1">
            <a:spLocks noChangeArrowheads="1"/>
          </p:cNvSpPr>
          <p:nvPr/>
        </p:nvSpPr>
        <p:spPr bwMode="auto">
          <a:xfrm>
            <a:off x="9787165" y="37671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2" name="Text Box 20"/>
          <p:cNvSpPr txBox="1">
            <a:spLocks noChangeArrowheads="1"/>
          </p:cNvSpPr>
          <p:nvPr/>
        </p:nvSpPr>
        <p:spPr bwMode="auto">
          <a:xfrm>
            <a:off x="6678840" y="21939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3" name="Text Box 21"/>
          <p:cNvSpPr txBox="1">
            <a:spLocks noChangeArrowheads="1"/>
          </p:cNvSpPr>
          <p:nvPr/>
        </p:nvSpPr>
        <p:spPr bwMode="auto">
          <a:xfrm>
            <a:off x="8715603" y="21939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dirty="0">
                <a:latin typeface="Arial" panose="020B0604020202020204" pitchFamily="34" charset="0"/>
              </a:rPr>
              <a:t>No</a:t>
            </a:r>
          </a:p>
        </p:txBody>
      </p:sp>
      <p:sp>
        <p:nvSpPr>
          <p:cNvPr id="24" name="Text Box 22"/>
          <p:cNvSpPr txBox="1">
            <a:spLocks noChangeArrowheads="1"/>
          </p:cNvSpPr>
          <p:nvPr/>
        </p:nvSpPr>
        <p:spPr bwMode="auto">
          <a:xfrm>
            <a:off x="9841141" y="31321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dirty="0">
                <a:latin typeface="Arial" panose="020B0604020202020204" pitchFamily="34" charset="0"/>
              </a:rPr>
              <a:t>Married </a:t>
            </a:r>
          </a:p>
        </p:txBody>
      </p:sp>
      <p:sp>
        <p:nvSpPr>
          <p:cNvPr id="25" name="Text Box 23"/>
          <p:cNvSpPr txBox="1">
            <a:spLocks noChangeArrowheads="1"/>
          </p:cNvSpPr>
          <p:nvPr/>
        </p:nvSpPr>
        <p:spPr bwMode="auto">
          <a:xfrm>
            <a:off x="7480529" y="31670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6" name="Text Box 24"/>
          <p:cNvSpPr txBox="1">
            <a:spLocks noChangeArrowheads="1"/>
          </p:cNvSpPr>
          <p:nvPr/>
        </p:nvSpPr>
        <p:spPr bwMode="auto">
          <a:xfrm>
            <a:off x="6974116" y="41386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7" name="Text Box 25"/>
          <p:cNvSpPr txBox="1">
            <a:spLocks noChangeArrowheads="1"/>
          </p:cNvSpPr>
          <p:nvPr/>
        </p:nvSpPr>
        <p:spPr bwMode="auto">
          <a:xfrm>
            <a:off x="8920391" y="41386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28" name="Oval 27"/>
          <p:cNvSpPr/>
          <p:nvPr/>
        </p:nvSpPr>
        <p:spPr>
          <a:xfrm>
            <a:off x="6959738" y="1492251"/>
            <a:ext cx="2024152" cy="14382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863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 a decision tree using rules?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deftemplate</a:t>
            </a:r>
            <a:r>
              <a:rPr lang="en-US" dirty="0" smtClean="0"/>
              <a:t> node</a:t>
            </a:r>
          </a:p>
          <a:p>
            <a:pPr marL="0" indent="0">
              <a:buNone/>
            </a:pPr>
            <a:r>
              <a:rPr lang="en-US" dirty="0"/>
              <a:t> </a:t>
            </a:r>
            <a:r>
              <a:rPr lang="en-US" dirty="0" smtClean="0"/>
              <a:t> (slot name)</a:t>
            </a:r>
          </a:p>
          <a:p>
            <a:pPr marL="0" indent="0">
              <a:buNone/>
            </a:pPr>
            <a:r>
              <a:rPr lang="en-US" dirty="0" smtClean="0"/>
              <a:t> </a:t>
            </a:r>
            <a:r>
              <a:rPr lang="en-US" dirty="0"/>
              <a:t>(slot </a:t>
            </a:r>
            <a:r>
              <a:rPr lang="en-US" dirty="0" smtClean="0"/>
              <a:t>type)</a:t>
            </a:r>
          </a:p>
          <a:p>
            <a:pPr marL="0" indent="0">
              <a:buNone/>
            </a:pPr>
            <a:r>
              <a:rPr lang="en-US" dirty="0"/>
              <a:t> (slot </a:t>
            </a:r>
            <a:r>
              <a:rPr lang="en-US" dirty="0" smtClean="0"/>
              <a:t>question)</a:t>
            </a:r>
          </a:p>
          <a:p>
            <a:pPr marL="0" indent="0">
              <a:buNone/>
            </a:pPr>
            <a:r>
              <a:rPr lang="en-US" dirty="0"/>
              <a:t> (slot </a:t>
            </a:r>
            <a:r>
              <a:rPr lang="en-US" dirty="0" smtClean="0"/>
              <a:t>yes-node)</a:t>
            </a:r>
          </a:p>
          <a:p>
            <a:pPr marL="0" indent="0">
              <a:buNone/>
            </a:pPr>
            <a:r>
              <a:rPr lang="en-US" dirty="0"/>
              <a:t> (slot </a:t>
            </a:r>
            <a:r>
              <a:rPr lang="en-US" dirty="0" smtClean="0"/>
              <a:t>no-node</a:t>
            </a:r>
            <a:r>
              <a:rPr lang="en-US" dirty="0"/>
              <a:t>)</a:t>
            </a:r>
          </a:p>
          <a:p>
            <a:pPr marL="0" indent="0">
              <a:buNone/>
            </a:pPr>
            <a:r>
              <a:rPr lang="en-US" dirty="0" smtClean="0"/>
              <a:t> </a:t>
            </a:r>
            <a:r>
              <a:rPr lang="en-US" dirty="0"/>
              <a:t>(slot </a:t>
            </a:r>
            <a:r>
              <a:rPr lang="en-US" dirty="0" smtClean="0"/>
              <a:t>answer))</a:t>
            </a:r>
          </a:p>
          <a:p>
            <a:pPr marL="0" indent="0">
              <a:buNone/>
            </a:pP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21</a:t>
            </a:fld>
            <a:endParaRPr lang="en-US"/>
          </a:p>
        </p:txBody>
      </p:sp>
    </p:spTree>
    <p:extLst>
      <p:ext uri="{BB962C8B-B14F-4D97-AF65-F5344CB8AC3E}">
        <p14:creationId xmlns:p14="http://schemas.microsoft.com/office/powerpoint/2010/main" val="1133846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fontScale="47500" lnSpcReduction="20000"/>
          </a:bodyPr>
          <a:lstStyle/>
          <a:p>
            <a:pPr marL="0" indent="0">
              <a:lnSpc>
                <a:spcPct val="120000"/>
              </a:lnSpc>
              <a:spcBef>
                <a:spcPts val="0"/>
              </a:spcBef>
              <a:buNone/>
            </a:pPr>
            <a:r>
              <a:rPr lang="en-US" dirty="0"/>
              <a:t>(</a:t>
            </a:r>
            <a:r>
              <a:rPr lang="en-US" dirty="0" err="1"/>
              <a:t>deftemplate</a:t>
            </a:r>
            <a:r>
              <a:rPr lang="en-US" dirty="0"/>
              <a:t> node</a:t>
            </a:r>
          </a:p>
          <a:p>
            <a:pPr marL="0" indent="0">
              <a:lnSpc>
                <a:spcPct val="120000"/>
              </a:lnSpc>
              <a:spcBef>
                <a:spcPts val="0"/>
              </a:spcBef>
              <a:buNone/>
            </a:pPr>
            <a:r>
              <a:rPr lang="en-US" dirty="0"/>
              <a:t> (slot name)</a:t>
            </a:r>
          </a:p>
          <a:p>
            <a:pPr marL="0" indent="0">
              <a:lnSpc>
                <a:spcPct val="120000"/>
              </a:lnSpc>
              <a:spcBef>
                <a:spcPts val="0"/>
              </a:spcBef>
              <a:buNone/>
            </a:pPr>
            <a:r>
              <a:rPr lang="en-US" dirty="0"/>
              <a:t> (slot type)</a:t>
            </a:r>
          </a:p>
          <a:p>
            <a:pPr marL="0" indent="0">
              <a:lnSpc>
                <a:spcPct val="120000"/>
              </a:lnSpc>
              <a:spcBef>
                <a:spcPts val="0"/>
              </a:spcBef>
              <a:buNone/>
            </a:pPr>
            <a:r>
              <a:rPr lang="en-US" dirty="0"/>
              <a:t> (slot question)</a:t>
            </a:r>
          </a:p>
          <a:p>
            <a:pPr marL="0" indent="0">
              <a:lnSpc>
                <a:spcPct val="120000"/>
              </a:lnSpc>
              <a:spcBef>
                <a:spcPts val="0"/>
              </a:spcBef>
              <a:buNone/>
            </a:pPr>
            <a:r>
              <a:rPr lang="en-US" dirty="0"/>
              <a:t> (slot yes-node)</a:t>
            </a:r>
          </a:p>
          <a:p>
            <a:pPr marL="0" indent="0">
              <a:lnSpc>
                <a:spcPct val="120000"/>
              </a:lnSpc>
              <a:spcBef>
                <a:spcPts val="0"/>
              </a:spcBef>
              <a:buNone/>
            </a:pPr>
            <a:r>
              <a:rPr lang="en-US" dirty="0"/>
              <a:t> (slot no-node)</a:t>
            </a:r>
          </a:p>
          <a:p>
            <a:pPr marL="0" indent="0">
              <a:lnSpc>
                <a:spcPct val="120000"/>
              </a:lnSpc>
              <a:spcBef>
                <a:spcPts val="0"/>
              </a:spcBef>
              <a:buNone/>
            </a:pPr>
            <a:r>
              <a:rPr lang="en-US" dirty="0"/>
              <a:t> (slot answer))</a:t>
            </a:r>
          </a:p>
          <a:p>
            <a:pPr marL="0" indent="0">
              <a:lnSpc>
                <a:spcPct val="120000"/>
              </a:lnSpc>
              <a:spcBef>
                <a:spcPts val="0"/>
              </a:spcBef>
              <a:buNone/>
            </a:pPr>
            <a:endParaRPr lang="en-US" dirty="0"/>
          </a:p>
          <a:p>
            <a:pPr marL="0" indent="0">
              <a:lnSpc>
                <a:spcPct val="120000"/>
              </a:lnSpc>
              <a:spcBef>
                <a:spcPts val="0"/>
              </a:spcBef>
              <a:buNone/>
            </a:pPr>
            <a:r>
              <a:rPr lang="en-US" dirty="0" smtClean="0"/>
              <a:t>(</a:t>
            </a:r>
            <a:r>
              <a:rPr lang="en-US" dirty="0" err="1"/>
              <a:t>deffacts</a:t>
            </a:r>
            <a:r>
              <a:rPr lang="en-US" dirty="0"/>
              <a:t> </a:t>
            </a:r>
            <a:r>
              <a:rPr lang="en-US" dirty="0" err="1"/>
              <a:t>AllNodes</a:t>
            </a:r>
            <a:endParaRPr lang="en-US" dirty="0"/>
          </a:p>
          <a:p>
            <a:pPr marL="0" indent="0">
              <a:lnSpc>
                <a:spcPct val="120000"/>
              </a:lnSpc>
              <a:spcBef>
                <a:spcPts val="0"/>
              </a:spcBef>
              <a:buNone/>
            </a:pPr>
            <a:r>
              <a:rPr lang="en-US" dirty="0"/>
              <a:t>(node</a:t>
            </a:r>
          </a:p>
          <a:p>
            <a:pPr marL="0" indent="0">
              <a:lnSpc>
                <a:spcPct val="120000"/>
              </a:lnSpc>
              <a:spcBef>
                <a:spcPts val="0"/>
              </a:spcBef>
              <a:buNone/>
            </a:pPr>
            <a:r>
              <a:rPr lang="en-US" dirty="0"/>
              <a:t> (name Refund)</a:t>
            </a:r>
          </a:p>
          <a:p>
            <a:pPr marL="0" indent="0">
              <a:lnSpc>
                <a:spcPct val="120000"/>
              </a:lnSpc>
              <a:spcBef>
                <a:spcPts val="0"/>
              </a:spcBef>
              <a:buNone/>
            </a:pPr>
            <a:r>
              <a:rPr lang="en-US" dirty="0"/>
              <a:t> (type decision)</a:t>
            </a:r>
          </a:p>
          <a:p>
            <a:pPr marL="0" indent="0">
              <a:lnSpc>
                <a:spcPct val="120000"/>
              </a:lnSpc>
              <a:spcBef>
                <a:spcPts val="0"/>
              </a:spcBef>
              <a:buNone/>
            </a:pPr>
            <a:r>
              <a:rPr lang="en-US" dirty="0"/>
              <a:t> (question "Did person get a refund?")</a:t>
            </a:r>
          </a:p>
          <a:p>
            <a:pPr marL="0" indent="0">
              <a:lnSpc>
                <a:spcPct val="120000"/>
              </a:lnSpc>
              <a:spcBef>
                <a:spcPts val="0"/>
              </a:spcBef>
              <a:buNone/>
            </a:pPr>
            <a:r>
              <a:rPr lang="en-US" dirty="0"/>
              <a:t> (yes-node Leaf1)</a:t>
            </a:r>
          </a:p>
          <a:p>
            <a:pPr marL="0" indent="0">
              <a:lnSpc>
                <a:spcPct val="120000"/>
              </a:lnSpc>
              <a:spcBef>
                <a:spcPts val="0"/>
              </a:spcBef>
              <a:buNone/>
            </a:pPr>
            <a:r>
              <a:rPr lang="en-US" dirty="0"/>
              <a:t> (no-node Married))</a:t>
            </a:r>
          </a:p>
          <a:p>
            <a:pPr marL="0" indent="0">
              <a:lnSpc>
                <a:spcPct val="120000"/>
              </a:lnSpc>
              <a:spcBef>
                <a:spcPts val="0"/>
              </a:spcBef>
              <a:buNone/>
            </a:pPr>
            <a:endParaRPr lang="en-US" dirty="0"/>
          </a:p>
          <a:p>
            <a:pPr marL="0" indent="0">
              <a:lnSpc>
                <a:spcPct val="120000"/>
              </a:lnSpc>
              <a:spcBef>
                <a:spcPts val="0"/>
              </a:spcBef>
              <a:buNone/>
            </a:pPr>
            <a:r>
              <a:rPr lang="en-US" dirty="0"/>
              <a:t>(node </a:t>
            </a:r>
          </a:p>
          <a:p>
            <a:pPr marL="0" indent="0">
              <a:lnSpc>
                <a:spcPct val="120000"/>
              </a:lnSpc>
              <a:spcBef>
                <a:spcPts val="0"/>
              </a:spcBef>
              <a:buNone/>
            </a:pPr>
            <a:r>
              <a:rPr lang="en-US" dirty="0"/>
              <a:t> (name Leaf1)</a:t>
            </a:r>
          </a:p>
          <a:p>
            <a:pPr marL="0" indent="0">
              <a:lnSpc>
                <a:spcPct val="120000"/>
              </a:lnSpc>
              <a:spcBef>
                <a:spcPts val="0"/>
              </a:spcBef>
              <a:buNone/>
            </a:pPr>
            <a:r>
              <a:rPr lang="en-US" dirty="0"/>
              <a:t> (type answer)</a:t>
            </a:r>
          </a:p>
          <a:p>
            <a:pPr marL="0" indent="0">
              <a:lnSpc>
                <a:spcPct val="120000"/>
              </a:lnSpc>
              <a:spcBef>
                <a:spcPts val="0"/>
              </a:spcBef>
              <a:buNone/>
            </a:pPr>
            <a:r>
              <a:rPr lang="en-US" dirty="0"/>
              <a:t> (answer NO))</a:t>
            </a:r>
          </a:p>
          <a:p>
            <a:pPr marL="0" indent="0">
              <a:lnSpc>
                <a:spcPct val="120000"/>
              </a:lnSpc>
              <a:spcBef>
                <a:spcPts val="0"/>
              </a:spcBef>
              <a:buNone/>
            </a:pPr>
            <a:r>
              <a:rPr lang="en-US" dirty="0" smtClean="0"/>
              <a:t>)</a:t>
            </a:r>
            <a:endParaRPr lang="en-US" dirty="0"/>
          </a:p>
          <a:p>
            <a:pPr marL="0" indent="0">
              <a:lnSpc>
                <a:spcPct val="120000"/>
              </a:lnSpc>
              <a:spcBef>
                <a:spcPts val="0"/>
              </a:spcBef>
              <a:buNone/>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22</a:t>
            </a:fld>
            <a:endParaRPr lang="en-US"/>
          </a:p>
        </p:txBody>
      </p:sp>
      <p:grpSp>
        <p:nvGrpSpPr>
          <p:cNvPr id="6" name="Group 3"/>
          <p:cNvGrpSpPr>
            <a:grpSpLocks/>
          </p:cNvGrpSpPr>
          <p:nvPr/>
        </p:nvGrpSpPr>
        <p:grpSpPr bwMode="auto">
          <a:xfrm>
            <a:off x="6062311" y="1870075"/>
            <a:ext cx="4267200" cy="3298825"/>
            <a:chOff x="384" y="1584"/>
            <a:chExt cx="2451" cy="1694"/>
          </a:xfrm>
        </p:grpSpPr>
        <p:sp>
          <p:nvSpPr>
            <p:cNvPr id="7"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4"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15"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2"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5"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7"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1532343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a:bodyPr>
          <a:lstStyle/>
          <a:p>
            <a:pPr marL="0" indent="0">
              <a:lnSpc>
                <a:spcPct val="120000"/>
              </a:lnSpc>
              <a:spcBef>
                <a:spcPts val="0"/>
              </a:spcBef>
              <a:buNone/>
            </a:pPr>
            <a:r>
              <a:rPr lang="en-US" dirty="0" smtClean="0"/>
              <a:t>(</a:t>
            </a:r>
            <a:r>
              <a:rPr lang="en-US" dirty="0" err="1"/>
              <a:t>defrule</a:t>
            </a:r>
            <a:r>
              <a:rPr lang="en-US" dirty="0"/>
              <a:t> set-root-node</a:t>
            </a:r>
          </a:p>
          <a:p>
            <a:pPr marL="0" indent="0">
              <a:lnSpc>
                <a:spcPct val="120000"/>
              </a:lnSpc>
              <a:spcBef>
                <a:spcPts val="0"/>
              </a:spcBef>
              <a:buNone/>
            </a:pPr>
            <a:r>
              <a:rPr lang="en-US" dirty="0"/>
              <a:t>   (initial-fact)</a:t>
            </a:r>
          </a:p>
          <a:p>
            <a:pPr marL="0" indent="0">
              <a:lnSpc>
                <a:spcPct val="120000"/>
              </a:lnSpc>
              <a:spcBef>
                <a:spcPts val="0"/>
              </a:spcBef>
              <a:buNone/>
            </a:pPr>
            <a:r>
              <a:rPr lang="en-US" dirty="0"/>
              <a:t>=&gt;</a:t>
            </a:r>
          </a:p>
          <a:p>
            <a:pPr marL="0" indent="0">
              <a:lnSpc>
                <a:spcPct val="120000"/>
              </a:lnSpc>
              <a:spcBef>
                <a:spcPts val="0"/>
              </a:spcBef>
              <a:buNone/>
            </a:pPr>
            <a:r>
              <a:rPr lang="en-US" dirty="0"/>
              <a:t>   (assert (current-node Refund))</a:t>
            </a:r>
          </a:p>
          <a:p>
            <a:pPr marL="0" indent="0">
              <a:lnSpc>
                <a:spcPct val="120000"/>
              </a:lnSpc>
              <a:spcBef>
                <a:spcPts val="0"/>
              </a:spcBef>
              <a:buNone/>
            </a:pPr>
            <a:r>
              <a:rPr lang="en-US" dirty="0"/>
              <a:t>)</a:t>
            </a:r>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23</a:t>
            </a:fld>
            <a:endParaRPr lang="en-US"/>
          </a:p>
        </p:txBody>
      </p:sp>
      <p:grpSp>
        <p:nvGrpSpPr>
          <p:cNvPr id="6" name="Group 3"/>
          <p:cNvGrpSpPr>
            <a:grpSpLocks/>
          </p:cNvGrpSpPr>
          <p:nvPr/>
        </p:nvGrpSpPr>
        <p:grpSpPr bwMode="auto">
          <a:xfrm>
            <a:off x="6062311" y="1870075"/>
            <a:ext cx="4267200" cy="3298825"/>
            <a:chOff x="384" y="1584"/>
            <a:chExt cx="2451" cy="1694"/>
          </a:xfrm>
        </p:grpSpPr>
        <p:sp>
          <p:nvSpPr>
            <p:cNvPr id="7"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4"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15"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2"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5"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7"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3404416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fontScale="55000" lnSpcReduction="20000"/>
          </a:bodyPr>
          <a:lstStyle/>
          <a:p>
            <a:pPr marL="0" indent="0">
              <a:lnSpc>
                <a:spcPct val="120000"/>
              </a:lnSpc>
              <a:spcBef>
                <a:spcPts val="0"/>
              </a:spcBef>
              <a:buNone/>
            </a:pPr>
            <a:r>
              <a:rPr lang="en-US" dirty="0" smtClean="0"/>
              <a:t>(</a:t>
            </a:r>
            <a:r>
              <a:rPr lang="en-US" dirty="0" err="1"/>
              <a:t>defrule</a:t>
            </a:r>
            <a:r>
              <a:rPr lang="en-US" dirty="0"/>
              <a:t> ask-decision-node-question</a:t>
            </a:r>
          </a:p>
          <a:p>
            <a:pPr marL="0" indent="0">
              <a:lnSpc>
                <a:spcPct val="120000"/>
              </a:lnSpc>
              <a:spcBef>
                <a:spcPts val="0"/>
              </a:spcBef>
              <a:buNone/>
            </a:pPr>
            <a:r>
              <a:rPr lang="en-US" dirty="0"/>
              <a:t> </a:t>
            </a:r>
            <a:r>
              <a:rPr lang="en-US" dirty="0" smtClean="0"/>
              <a:t>(</a:t>
            </a:r>
            <a:r>
              <a:rPr lang="en-US" dirty="0"/>
              <a:t>current-node ?name)</a:t>
            </a:r>
          </a:p>
          <a:p>
            <a:pPr marL="0" indent="0">
              <a:lnSpc>
                <a:spcPct val="120000"/>
              </a:lnSpc>
              <a:spcBef>
                <a:spcPts val="0"/>
              </a:spcBef>
              <a:buNone/>
            </a:pPr>
            <a:r>
              <a:rPr lang="en-US" dirty="0"/>
              <a:t> (node (name ?name)</a:t>
            </a:r>
          </a:p>
          <a:p>
            <a:pPr marL="0" indent="0">
              <a:lnSpc>
                <a:spcPct val="120000"/>
              </a:lnSpc>
              <a:spcBef>
                <a:spcPts val="0"/>
              </a:spcBef>
              <a:buNone/>
            </a:pPr>
            <a:r>
              <a:rPr lang="en-US" dirty="0"/>
              <a:t>       (type decision)</a:t>
            </a:r>
          </a:p>
          <a:p>
            <a:pPr marL="0" indent="0">
              <a:lnSpc>
                <a:spcPct val="120000"/>
              </a:lnSpc>
              <a:spcBef>
                <a:spcPts val="0"/>
              </a:spcBef>
              <a:buNone/>
            </a:pPr>
            <a:r>
              <a:rPr lang="en-US" dirty="0"/>
              <a:t>       (question ?question))</a:t>
            </a:r>
          </a:p>
          <a:p>
            <a:pPr marL="0" indent="0">
              <a:lnSpc>
                <a:spcPct val="120000"/>
              </a:lnSpc>
              <a:spcBef>
                <a:spcPts val="0"/>
              </a:spcBef>
              <a:buNone/>
            </a:pPr>
            <a:r>
              <a:rPr lang="en-US" dirty="0"/>
              <a:t> (not (answer ?))</a:t>
            </a:r>
          </a:p>
          <a:p>
            <a:pPr marL="0" indent="0">
              <a:lnSpc>
                <a:spcPct val="120000"/>
              </a:lnSpc>
              <a:spcBef>
                <a:spcPts val="0"/>
              </a:spcBef>
              <a:buNone/>
            </a:pPr>
            <a:r>
              <a:rPr lang="en-US" dirty="0"/>
              <a:t>=&gt;</a:t>
            </a:r>
          </a:p>
          <a:p>
            <a:pPr marL="0" indent="0">
              <a:lnSpc>
                <a:spcPct val="120000"/>
              </a:lnSpc>
              <a:spcBef>
                <a:spcPts val="0"/>
              </a:spcBef>
              <a:buNone/>
            </a:pPr>
            <a:r>
              <a:rPr lang="en-US" dirty="0"/>
              <a:t> (assert (answer (ask-yes-or-no ?question)))</a:t>
            </a:r>
          </a:p>
          <a:p>
            <a:pPr marL="0" indent="0">
              <a:lnSpc>
                <a:spcPct val="120000"/>
              </a:lnSpc>
              <a:spcBef>
                <a:spcPts val="0"/>
              </a:spcBef>
              <a:buNone/>
            </a:pPr>
            <a:r>
              <a:rPr lang="en-US" dirty="0"/>
              <a:t>)</a:t>
            </a:r>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r>
              <a:rPr lang="en-US" dirty="0"/>
              <a:t>(</a:t>
            </a:r>
            <a:r>
              <a:rPr lang="en-US" dirty="0" err="1"/>
              <a:t>deffunction</a:t>
            </a:r>
            <a:r>
              <a:rPr lang="en-US" dirty="0"/>
              <a:t> ask-yes-or-no (?question)</a:t>
            </a:r>
          </a:p>
          <a:p>
            <a:pPr marL="0" indent="0">
              <a:lnSpc>
                <a:spcPct val="120000"/>
              </a:lnSpc>
              <a:spcBef>
                <a:spcPts val="0"/>
              </a:spcBef>
              <a:buNone/>
            </a:pPr>
            <a:r>
              <a:rPr lang="en-US" dirty="0"/>
              <a:t> (printout t ?question " (yes or no) " )</a:t>
            </a:r>
          </a:p>
          <a:p>
            <a:pPr marL="0" indent="0">
              <a:lnSpc>
                <a:spcPct val="120000"/>
              </a:lnSpc>
              <a:spcBef>
                <a:spcPts val="0"/>
              </a:spcBef>
              <a:buNone/>
            </a:pPr>
            <a:r>
              <a:rPr lang="en-US" dirty="0"/>
              <a:t> (bind ?answer (read))</a:t>
            </a:r>
          </a:p>
          <a:p>
            <a:pPr marL="0" indent="0">
              <a:lnSpc>
                <a:spcPct val="120000"/>
              </a:lnSpc>
              <a:spcBef>
                <a:spcPts val="0"/>
              </a:spcBef>
              <a:buNone/>
            </a:pPr>
            <a:r>
              <a:rPr lang="en-US" dirty="0"/>
              <a:t> (return ?answer)</a:t>
            </a:r>
          </a:p>
          <a:p>
            <a:pPr marL="0" indent="0">
              <a:lnSpc>
                <a:spcPct val="120000"/>
              </a:lnSpc>
              <a:spcBef>
                <a:spcPts val="0"/>
              </a:spcBef>
              <a:buNone/>
            </a:pPr>
            <a:r>
              <a:rPr lang="en-US" dirty="0"/>
              <a:t>)</a:t>
            </a:r>
          </a:p>
          <a:p>
            <a:pPr marL="0" indent="0">
              <a:lnSpc>
                <a:spcPct val="120000"/>
              </a:lnSpc>
              <a:spcBef>
                <a:spcPts val="0"/>
              </a:spcBef>
              <a:buNone/>
            </a:pPr>
            <a:endParaRPr lang="en-US" dirty="0"/>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24</a:t>
            </a:fld>
            <a:endParaRPr lang="en-US"/>
          </a:p>
        </p:txBody>
      </p:sp>
      <p:grpSp>
        <p:nvGrpSpPr>
          <p:cNvPr id="6" name="Group 3"/>
          <p:cNvGrpSpPr>
            <a:grpSpLocks/>
          </p:cNvGrpSpPr>
          <p:nvPr/>
        </p:nvGrpSpPr>
        <p:grpSpPr bwMode="auto">
          <a:xfrm>
            <a:off x="6062311" y="1870075"/>
            <a:ext cx="4267200" cy="3298825"/>
            <a:chOff x="384" y="1584"/>
            <a:chExt cx="2451" cy="1694"/>
          </a:xfrm>
        </p:grpSpPr>
        <p:sp>
          <p:nvSpPr>
            <p:cNvPr id="7"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4"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15"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2"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5"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7"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96958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a:bodyPr>
          <a:lstStyle/>
          <a:p>
            <a:pPr marL="0" indent="0">
              <a:lnSpc>
                <a:spcPct val="120000"/>
              </a:lnSpc>
              <a:spcBef>
                <a:spcPts val="0"/>
              </a:spcBef>
              <a:buNone/>
            </a:pPr>
            <a:r>
              <a:rPr lang="en-US" sz="1600" dirty="0" smtClean="0"/>
              <a:t>(</a:t>
            </a:r>
            <a:r>
              <a:rPr lang="en-US" sz="1600" dirty="0" err="1"/>
              <a:t>defrule</a:t>
            </a:r>
            <a:r>
              <a:rPr lang="en-US" sz="1600" dirty="0"/>
              <a:t> process-yes-branch</a:t>
            </a:r>
          </a:p>
          <a:p>
            <a:pPr marL="0" indent="0">
              <a:lnSpc>
                <a:spcPct val="120000"/>
              </a:lnSpc>
              <a:spcBef>
                <a:spcPts val="0"/>
              </a:spcBef>
              <a:buNone/>
            </a:pPr>
            <a:r>
              <a:rPr lang="en-US" sz="1600" dirty="0" smtClean="0"/>
              <a:t>(</a:t>
            </a:r>
            <a:r>
              <a:rPr lang="en-US" sz="1600" dirty="0"/>
              <a:t>current-node ?name)</a:t>
            </a:r>
          </a:p>
          <a:p>
            <a:pPr marL="0" indent="0">
              <a:lnSpc>
                <a:spcPct val="120000"/>
              </a:lnSpc>
              <a:spcBef>
                <a:spcPts val="0"/>
              </a:spcBef>
              <a:buNone/>
            </a:pPr>
            <a:r>
              <a:rPr lang="en-US" sz="1600" dirty="0"/>
              <a:t> (node (name ?name)</a:t>
            </a:r>
          </a:p>
          <a:p>
            <a:pPr marL="0" indent="0">
              <a:lnSpc>
                <a:spcPct val="120000"/>
              </a:lnSpc>
              <a:spcBef>
                <a:spcPts val="0"/>
              </a:spcBef>
              <a:buNone/>
            </a:pPr>
            <a:r>
              <a:rPr lang="en-US" sz="1600" dirty="0"/>
              <a:t>       (type decision)</a:t>
            </a:r>
          </a:p>
          <a:p>
            <a:pPr marL="0" indent="0">
              <a:lnSpc>
                <a:spcPct val="120000"/>
              </a:lnSpc>
              <a:spcBef>
                <a:spcPts val="0"/>
              </a:spcBef>
              <a:buNone/>
            </a:pPr>
            <a:r>
              <a:rPr lang="en-US" sz="1600" dirty="0"/>
              <a:t>       (yes-node ?yes-branch))</a:t>
            </a:r>
          </a:p>
          <a:p>
            <a:pPr marL="0" indent="0">
              <a:lnSpc>
                <a:spcPct val="120000"/>
              </a:lnSpc>
              <a:spcBef>
                <a:spcPts val="0"/>
              </a:spcBef>
              <a:buNone/>
            </a:pPr>
            <a:r>
              <a:rPr lang="en-US" sz="1600" dirty="0"/>
              <a:t> </a:t>
            </a:r>
            <a:r>
              <a:rPr lang="en-US" sz="1600" dirty="0" smtClean="0"/>
              <a:t>(</a:t>
            </a:r>
            <a:r>
              <a:rPr lang="en-US" sz="1600" dirty="0"/>
              <a:t>answer yes)</a:t>
            </a:r>
          </a:p>
          <a:p>
            <a:pPr marL="0" indent="0">
              <a:lnSpc>
                <a:spcPct val="120000"/>
              </a:lnSpc>
              <a:spcBef>
                <a:spcPts val="0"/>
              </a:spcBef>
              <a:buNone/>
            </a:pPr>
            <a:r>
              <a:rPr lang="en-US" sz="1600" dirty="0"/>
              <a:t>=&gt;</a:t>
            </a:r>
          </a:p>
          <a:p>
            <a:pPr marL="0" indent="0">
              <a:lnSpc>
                <a:spcPct val="120000"/>
              </a:lnSpc>
              <a:spcBef>
                <a:spcPts val="0"/>
              </a:spcBef>
              <a:buNone/>
            </a:pPr>
            <a:endParaRPr lang="en-US" sz="1600" dirty="0" smtClean="0"/>
          </a:p>
          <a:p>
            <a:pPr marL="0" indent="0">
              <a:lnSpc>
                <a:spcPct val="120000"/>
              </a:lnSpc>
              <a:spcBef>
                <a:spcPts val="0"/>
              </a:spcBef>
              <a:buNone/>
            </a:pPr>
            <a:r>
              <a:rPr lang="en-US" sz="1600" dirty="0" smtClean="0"/>
              <a:t> </a:t>
            </a:r>
            <a:r>
              <a:rPr lang="en-US" sz="1600" dirty="0"/>
              <a:t>(assert (current-node ?yes-branch))</a:t>
            </a:r>
          </a:p>
          <a:p>
            <a:pPr marL="0" indent="0">
              <a:lnSpc>
                <a:spcPct val="120000"/>
              </a:lnSpc>
              <a:spcBef>
                <a:spcPts val="0"/>
              </a:spcBef>
              <a:buNone/>
            </a:pPr>
            <a:r>
              <a:rPr lang="en-US" sz="1600" dirty="0"/>
              <a:t>)</a:t>
            </a:r>
          </a:p>
          <a:p>
            <a:pPr marL="0" indent="0">
              <a:lnSpc>
                <a:spcPct val="120000"/>
              </a:lnSpc>
              <a:spcBef>
                <a:spcPts val="0"/>
              </a:spcBef>
              <a:buNone/>
            </a:pPr>
            <a:endParaRPr lang="en-US" dirty="0" smtClean="0"/>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25</a:t>
            </a:fld>
            <a:endParaRPr lang="en-US"/>
          </a:p>
        </p:txBody>
      </p:sp>
      <p:grpSp>
        <p:nvGrpSpPr>
          <p:cNvPr id="6" name="Group 3"/>
          <p:cNvGrpSpPr>
            <a:grpSpLocks/>
          </p:cNvGrpSpPr>
          <p:nvPr/>
        </p:nvGrpSpPr>
        <p:grpSpPr bwMode="auto">
          <a:xfrm>
            <a:off x="6062311" y="1870075"/>
            <a:ext cx="4267200" cy="3298825"/>
            <a:chOff x="384" y="1584"/>
            <a:chExt cx="2451" cy="1694"/>
          </a:xfrm>
        </p:grpSpPr>
        <p:sp>
          <p:nvSpPr>
            <p:cNvPr id="7"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4"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15"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2"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5"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7"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1152661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a:bodyPr>
          <a:lstStyle/>
          <a:p>
            <a:pPr marL="0" indent="0">
              <a:lnSpc>
                <a:spcPct val="120000"/>
              </a:lnSpc>
              <a:spcBef>
                <a:spcPts val="0"/>
              </a:spcBef>
              <a:buNone/>
            </a:pPr>
            <a:r>
              <a:rPr lang="en-US" sz="1600" dirty="0" smtClean="0"/>
              <a:t>(</a:t>
            </a:r>
            <a:r>
              <a:rPr lang="en-US" sz="1600" dirty="0" err="1"/>
              <a:t>defrule</a:t>
            </a:r>
            <a:r>
              <a:rPr lang="en-US" sz="1600" dirty="0"/>
              <a:t> process-yes-branch</a:t>
            </a:r>
          </a:p>
          <a:p>
            <a:pPr marL="0" indent="0">
              <a:lnSpc>
                <a:spcPct val="120000"/>
              </a:lnSpc>
              <a:spcBef>
                <a:spcPts val="0"/>
              </a:spcBef>
              <a:buNone/>
            </a:pPr>
            <a:r>
              <a:rPr lang="en-US" sz="1600" dirty="0">
                <a:solidFill>
                  <a:srgbClr val="FF0000"/>
                </a:solidFill>
              </a:rPr>
              <a:t> ?node &lt;- </a:t>
            </a:r>
            <a:r>
              <a:rPr lang="en-US" sz="1600" dirty="0"/>
              <a:t>(current-node ?name)</a:t>
            </a:r>
          </a:p>
          <a:p>
            <a:pPr marL="0" indent="0">
              <a:lnSpc>
                <a:spcPct val="120000"/>
              </a:lnSpc>
              <a:spcBef>
                <a:spcPts val="0"/>
              </a:spcBef>
              <a:buNone/>
            </a:pPr>
            <a:r>
              <a:rPr lang="en-US" sz="1600" dirty="0"/>
              <a:t> (node (name ?name)</a:t>
            </a:r>
          </a:p>
          <a:p>
            <a:pPr marL="0" indent="0">
              <a:lnSpc>
                <a:spcPct val="120000"/>
              </a:lnSpc>
              <a:spcBef>
                <a:spcPts val="0"/>
              </a:spcBef>
              <a:buNone/>
            </a:pPr>
            <a:r>
              <a:rPr lang="en-US" sz="1600" dirty="0"/>
              <a:t>       (type decision)</a:t>
            </a:r>
          </a:p>
          <a:p>
            <a:pPr marL="0" indent="0">
              <a:lnSpc>
                <a:spcPct val="120000"/>
              </a:lnSpc>
              <a:spcBef>
                <a:spcPts val="0"/>
              </a:spcBef>
              <a:buNone/>
            </a:pPr>
            <a:r>
              <a:rPr lang="en-US" sz="1600" dirty="0"/>
              <a:t>       (yes-node ?yes-branch))</a:t>
            </a:r>
          </a:p>
          <a:p>
            <a:pPr marL="0" indent="0">
              <a:lnSpc>
                <a:spcPct val="120000"/>
              </a:lnSpc>
              <a:spcBef>
                <a:spcPts val="0"/>
              </a:spcBef>
              <a:buNone/>
            </a:pPr>
            <a:r>
              <a:rPr lang="en-US" sz="1600" dirty="0"/>
              <a:t> </a:t>
            </a:r>
            <a:r>
              <a:rPr lang="en-US" sz="1600" dirty="0">
                <a:solidFill>
                  <a:srgbClr val="FF0000"/>
                </a:solidFill>
              </a:rPr>
              <a:t>?answer &lt;- </a:t>
            </a:r>
            <a:r>
              <a:rPr lang="en-US" sz="1600" dirty="0"/>
              <a:t>(answer yes)</a:t>
            </a:r>
          </a:p>
          <a:p>
            <a:pPr marL="0" indent="0">
              <a:lnSpc>
                <a:spcPct val="120000"/>
              </a:lnSpc>
              <a:spcBef>
                <a:spcPts val="0"/>
              </a:spcBef>
              <a:buNone/>
            </a:pPr>
            <a:r>
              <a:rPr lang="en-US" sz="1600" dirty="0"/>
              <a:t>=&gt;</a:t>
            </a:r>
          </a:p>
          <a:p>
            <a:pPr marL="0" indent="0">
              <a:lnSpc>
                <a:spcPct val="120000"/>
              </a:lnSpc>
              <a:spcBef>
                <a:spcPts val="0"/>
              </a:spcBef>
              <a:buNone/>
            </a:pPr>
            <a:r>
              <a:rPr lang="en-US" sz="1600" dirty="0">
                <a:solidFill>
                  <a:srgbClr val="FF0000"/>
                </a:solidFill>
              </a:rPr>
              <a:t> (retract ?node ?answer)</a:t>
            </a:r>
          </a:p>
          <a:p>
            <a:pPr marL="0" indent="0">
              <a:lnSpc>
                <a:spcPct val="120000"/>
              </a:lnSpc>
              <a:spcBef>
                <a:spcPts val="0"/>
              </a:spcBef>
              <a:buNone/>
            </a:pPr>
            <a:r>
              <a:rPr lang="en-US" sz="1600" dirty="0"/>
              <a:t> (assert (current-node ?yes-branch))</a:t>
            </a:r>
          </a:p>
          <a:p>
            <a:pPr marL="0" indent="0">
              <a:lnSpc>
                <a:spcPct val="120000"/>
              </a:lnSpc>
              <a:spcBef>
                <a:spcPts val="0"/>
              </a:spcBef>
              <a:buNone/>
            </a:pPr>
            <a:r>
              <a:rPr lang="en-US" sz="1600" dirty="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Similarly for no-branch</a:t>
            </a:r>
            <a:endParaRPr lang="en-US" dirty="0"/>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endParaRPr lang="en-US" dirty="0" smtClean="0"/>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26</a:t>
            </a:fld>
            <a:endParaRPr lang="en-US"/>
          </a:p>
        </p:txBody>
      </p:sp>
      <p:grpSp>
        <p:nvGrpSpPr>
          <p:cNvPr id="6" name="Group 3"/>
          <p:cNvGrpSpPr>
            <a:grpSpLocks/>
          </p:cNvGrpSpPr>
          <p:nvPr/>
        </p:nvGrpSpPr>
        <p:grpSpPr bwMode="auto">
          <a:xfrm>
            <a:off x="6062311" y="1870075"/>
            <a:ext cx="4267200" cy="3298825"/>
            <a:chOff x="384" y="1584"/>
            <a:chExt cx="2451" cy="1694"/>
          </a:xfrm>
        </p:grpSpPr>
        <p:sp>
          <p:nvSpPr>
            <p:cNvPr id="7"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4"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15"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2"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5"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7"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31141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fontScale="92500" lnSpcReduction="10000"/>
          </a:bodyPr>
          <a:lstStyle/>
          <a:p>
            <a:pPr marL="0" indent="0">
              <a:lnSpc>
                <a:spcPct val="120000"/>
              </a:lnSpc>
              <a:spcBef>
                <a:spcPts val="0"/>
              </a:spcBef>
              <a:buNone/>
            </a:pPr>
            <a:r>
              <a:rPr lang="en-US" sz="2400" dirty="0" smtClean="0"/>
              <a:t>(</a:t>
            </a:r>
            <a:r>
              <a:rPr lang="en-US" sz="2400" dirty="0" err="1"/>
              <a:t>defrule</a:t>
            </a:r>
            <a:r>
              <a:rPr lang="en-US" sz="2400" dirty="0"/>
              <a:t> process-answer-node</a:t>
            </a:r>
          </a:p>
          <a:p>
            <a:pPr marL="0" indent="0">
              <a:lnSpc>
                <a:spcPct val="120000"/>
              </a:lnSpc>
              <a:spcBef>
                <a:spcPts val="0"/>
              </a:spcBef>
              <a:buNone/>
            </a:pPr>
            <a:r>
              <a:rPr lang="en-US" sz="2400" dirty="0" smtClean="0"/>
              <a:t> (</a:t>
            </a:r>
            <a:r>
              <a:rPr lang="en-US" sz="2400" dirty="0"/>
              <a:t>current-node ?name)</a:t>
            </a:r>
          </a:p>
          <a:p>
            <a:pPr marL="0" indent="0">
              <a:lnSpc>
                <a:spcPct val="120000"/>
              </a:lnSpc>
              <a:spcBef>
                <a:spcPts val="0"/>
              </a:spcBef>
              <a:buNone/>
            </a:pPr>
            <a:r>
              <a:rPr lang="en-US" sz="2400" dirty="0"/>
              <a:t> (node (name ?name)</a:t>
            </a:r>
          </a:p>
          <a:p>
            <a:pPr marL="0" indent="0">
              <a:lnSpc>
                <a:spcPct val="120000"/>
              </a:lnSpc>
              <a:spcBef>
                <a:spcPts val="0"/>
              </a:spcBef>
              <a:buNone/>
            </a:pPr>
            <a:r>
              <a:rPr lang="en-US" sz="2400" dirty="0"/>
              <a:t>       (type answer)</a:t>
            </a:r>
          </a:p>
          <a:p>
            <a:pPr marL="0" indent="0">
              <a:lnSpc>
                <a:spcPct val="120000"/>
              </a:lnSpc>
              <a:spcBef>
                <a:spcPts val="0"/>
              </a:spcBef>
              <a:buNone/>
            </a:pPr>
            <a:r>
              <a:rPr lang="en-US" sz="2400" dirty="0"/>
              <a:t>       (answer NO))</a:t>
            </a:r>
          </a:p>
          <a:p>
            <a:pPr marL="0" indent="0">
              <a:lnSpc>
                <a:spcPct val="120000"/>
              </a:lnSpc>
              <a:spcBef>
                <a:spcPts val="0"/>
              </a:spcBef>
              <a:buNone/>
            </a:pPr>
            <a:r>
              <a:rPr lang="en-US" sz="2400" dirty="0"/>
              <a:t>=&gt;</a:t>
            </a:r>
          </a:p>
          <a:p>
            <a:pPr marL="0" indent="0">
              <a:lnSpc>
                <a:spcPct val="120000"/>
              </a:lnSpc>
              <a:spcBef>
                <a:spcPts val="0"/>
              </a:spcBef>
              <a:buNone/>
            </a:pPr>
            <a:r>
              <a:rPr lang="en-US" sz="2400" dirty="0"/>
              <a:t> (printout t "The person did NOT cheat" </a:t>
            </a:r>
            <a:r>
              <a:rPr lang="en-US" sz="2400" dirty="0" err="1"/>
              <a:t>crlf</a:t>
            </a:r>
            <a:r>
              <a:rPr lang="en-US" sz="2400" dirty="0"/>
              <a:t>)</a:t>
            </a:r>
          </a:p>
          <a:p>
            <a:pPr marL="0" indent="0">
              <a:lnSpc>
                <a:spcPct val="120000"/>
              </a:lnSpc>
              <a:spcBef>
                <a:spcPts val="0"/>
              </a:spcBef>
              <a:buNone/>
            </a:pPr>
            <a:r>
              <a:rPr lang="en-US" sz="2400" dirty="0"/>
              <a:t> (halt)</a:t>
            </a:r>
          </a:p>
          <a:p>
            <a:pPr marL="0" indent="0">
              <a:lnSpc>
                <a:spcPct val="120000"/>
              </a:lnSpc>
              <a:spcBef>
                <a:spcPts val="0"/>
              </a:spcBef>
              <a:buNone/>
            </a:pPr>
            <a:r>
              <a:rPr lang="en-US" sz="2400" dirty="0"/>
              <a:t>)</a:t>
            </a:r>
          </a:p>
          <a:p>
            <a:pPr marL="0" indent="0">
              <a:lnSpc>
                <a:spcPct val="120000"/>
              </a:lnSpc>
              <a:spcBef>
                <a:spcPts val="0"/>
              </a:spcBef>
              <a:buNone/>
            </a:pPr>
            <a:endParaRPr lang="en-US" dirty="0" smtClean="0"/>
          </a:p>
          <a:p>
            <a:pPr marL="0" indent="0">
              <a:lnSpc>
                <a:spcPct val="120000"/>
              </a:lnSpc>
              <a:spcBef>
                <a:spcPts val="0"/>
              </a:spcBef>
              <a:buNone/>
            </a:pPr>
            <a:r>
              <a:rPr lang="en-US" dirty="0" smtClean="0"/>
              <a:t>Similarly for NO node.</a:t>
            </a:r>
            <a:endParaRPr lang="en-US" dirty="0"/>
          </a:p>
          <a:p>
            <a:pPr marL="0" indent="0">
              <a:lnSpc>
                <a:spcPct val="120000"/>
              </a:lnSpc>
              <a:spcBef>
                <a:spcPts val="0"/>
              </a:spcBef>
              <a:buNone/>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27</a:t>
            </a:fld>
            <a:endParaRPr lang="en-US"/>
          </a:p>
        </p:txBody>
      </p:sp>
      <p:grpSp>
        <p:nvGrpSpPr>
          <p:cNvPr id="6" name="Group 3"/>
          <p:cNvGrpSpPr>
            <a:grpSpLocks/>
          </p:cNvGrpSpPr>
          <p:nvPr/>
        </p:nvGrpSpPr>
        <p:grpSpPr bwMode="auto">
          <a:xfrm>
            <a:off x="6703442" y="1964668"/>
            <a:ext cx="4267200" cy="3298825"/>
            <a:chOff x="384" y="1584"/>
            <a:chExt cx="2451" cy="1694"/>
          </a:xfrm>
        </p:grpSpPr>
        <p:sp>
          <p:nvSpPr>
            <p:cNvPr id="7"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14"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15"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2"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5"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7"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69952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en-US" dirty="0"/>
          </a:p>
        </p:txBody>
      </p:sp>
      <p:sp>
        <p:nvSpPr>
          <p:cNvPr id="3" name="Content Placeholder 2"/>
          <p:cNvSpPr>
            <a:spLocks noGrp="1"/>
          </p:cNvSpPr>
          <p:nvPr>
            <p:ph idx="1"/>
          </p:nvPr>
        </p:nvSpPr>
        <p:spPr/>
        <p:txBody>
          <a:bodyPr/>
          <a:lstStyle/>
          <a:p>
            <a:r>
              <a:rPr lang="en-US" dirty="0" smtClean="0"/>
              <a:t>Complete the decisiontree.clp CLIPS program to implement the decision tree</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28</a:t>
            </a:fld>
            <a:endParaRPr lang="en-US"/>
          </a:p>
        </p:txBody>
      </p:sp>
      <p:grpSp>
        <p:nvGrpSpPr>
          <p:cNvPr id="31" name="Group 3"/>
          <p:cNvGrpSpPr>
            <a:grpSpLocks/>
          </p:cNvGrpSpPr>
          <p:nvPr/>
        </p:nvGrpSpPr>
        <p:grpSpPr bwMode="auto">
          <a:xfrm>
            <a:off x="5820574" y="2668861"/>
            <a:ext cx="4267200" cy="3298825"/>
            <a:chOff x="384" y="1584"/>
            <a:chExt cx="2451" cy="1694"/>
          </a:xfrm>
        </p:grpSpPr>
        <p:sp>
          <p:nvSpPr>
            <p:cNvPr id="32"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39"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40"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41"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43"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45"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47"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49"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50"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51"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52"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53"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54"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spTree>
    <p:extLst>
      <p:ext uri="{BB962C8B-B14F-4D97-AF65-F5344CB8AC3E}">
        <p14:creationId xmlns:p14="http://schemas.microsoft.com/office/powerpoint/2010/main" val="3188713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implement a decision tree using rules?</a:t>
            </a:r>
          </a:p>
        </p:txBody>
      </p:sp>
      <p:sp>
        <p:nvSpPr>
          <p:cNvPr id="4" name="Content Placeholder 3"/>
          <p:cNvSpPr>
            <a:spLocks noGrp="1"/>
          </p:cNvSpPr>
          <p:nvPr>
            <p:ph idx="1"/>
          </p:nvPr>
        </p:nvSpPr>
        <p:spPr/>
        <p:txBody>
          <a:bodyPr>
            <a:normAutofit/>
          </a:bodyPr>
          <a:lstStyle/>
          <a:p>
            <a:pPr>
              <a:lnSpc>
                <a:spcPct val="120000"/>
              </a:lnSpc>
              <a:spcBef>
                <a:spcPts val="0"/>
              </a:spcBef>
            </a:pPr>
            <a:r>
              <a:rPr lang="en-US" sz="2400" dirty="0" smtClean="0"/>
              <a:t>Can do this for any decision tree</a:t>
            </a:r>
          </a:p>
          <a:p>
            <a:pPr>
              <a:lnSpc>
                <a:spcPct val="120000"/>
              </a:lnSpc>
              <a:spcBef>
                <a:spcPts val="0"/>
              </a:spcBef>
            </a:pPr>
            <a:r>
              <a:rPr lang="en-US" sz="2400" dirty="0" smtClean="0"/>
              <a:t>Useful approach for your project</a:t>
            </a:r>
            <a:endParaRPr lang="en-US" dirty="0"/>
          </a:p>
          <a:p>
            <a:pPr>
              <a:lnSpc>
                <a:spcPct val="120000"/>
              </a:lnSpc>
              <a:spcBef>
                <a:spcPts val="0"/>
              </a:spcBef>
            </a:pPr>
            <a:endParaRPr lang="en-US" dirty="0"/>
          </a:p>
        </p:txBody>
      </p:sp>
      <p:sp>
        <p:nvSpPr>
          <p:cNvPr id="2" name="Slide Number Placeholder 1"/>
          <p:cNvSpPr>
            <a:spLocks noGrp="1"/>
          </p:cNvSpPr>
          <p:nvPr>
            <p:ph type="sldNum" sz="quarter" idx="12"/>
          </p:nvPr>
        </p:nvSpPr>
        <p:spPr/>
        <p:txBody>
          <a:bodyPr/>
          <a:lstStyle/>
          <a:p>
            <a:fld id="{A78FC74C-1AAD-4A23-8CBA-CF1A3849B798}" type="slidenum">
              <a:rPr lang="en-US" smtClean="0"/>
              <a:t>29</a:t>
            </a:fld>
            <a:endParaRPr lang="en-US"/>
          </a:p>
        </p:txBody>
      </p:sp>
    </p:spTree>
    <p:extLst>
      <p:ext uri="{BB962C8B-B14F-4D97-AF65-F5344CB8AC3E}">
        <p14:creationId xmlns:p14="http://schemas.microsoft.com/office/powerpoint/2010/main" val="339921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Rectangle 4"/>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80000"/>
              </a:lnSpc>
            </a:pPr>
            <a:r>
              <a:rPr lang="en-US" altLang="en-US" dirty="0" smtClean="0"/>
              <a:t>A </a:t>
            </a:r>
            <a:r>
              <a:rPr lang="en-US" altLang="en-US" dirty="0"/>
              <a:t>predictive model based on a branching series of </a:t>
            </a:r>
            <a:r>
              <a:rPr lang="en-US" altLang="en-US" dirty="0" smtClean="0"/>
              <a:t>(Boolean) </a:t>
            </a:r>
            <a:r>
              <a:rPr lang="en-US" altLang="en-US" dirty="0"/>
              <a:t>tests</a:t>
            </a:r>
          </a:p>
          <a:p>
            <a:pPr>
              <a:lnSpc>
                <a:spcPct val="80000"/>
              </a:lnSpc>
            </a:pPr>
            <a:endParaRPr lang="en-US" altLang="en-US" dirty="0"/>
          </a:p>
        </p:txBody>
      </p:sp>
      <p:sp>
        <p:nvSpPr>
          <p:cNvPr id="17413" name="Rectangle 5"/>
          <p:cNvSpPr>
            <a:spLocks noGrp="1" noChangeArrowheads="1"/>
          </p:cNvSpPr>
          <p:nvPr>
            <p:ph type="title"/>
          </p:nvPr>
        </p:nvSpPr>
        <p:spPr/>
        <p:txBody>
          <a:bodyPr/>
          <a:lstStyle/>
          <a:p>
            <a:r>
              <a:rPr lang="en-US" altLang="en-US"/>
              <a:t>What is a Decision Tree?</a:t>
            </a:r>
          </a:p>
        </p:txBody>
      </p:sp>
    </p:spTree>
    <p:extLst>
      <p:ext uri="{BB962C8B-B14F-4D97-AF65-F5344CB8AC3E}">
        <p14:creationId xmlns:p14="http://schemas.microsoft.com/office/powerpoint/2010/main" val="298965721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ision tree that predicts whether a county will vote for Obama or Clinton in the 2008 democratic party nominations" title="Decision Tree: The Obama-Clinton Divide"/>
          <p:cNvPicPr>
            <a:picLocks noChangeAspect="1"/>
          </p:cNvPicPr>
          <p:nvPr/>
        </p:nvPicPr>
        <p:blipFill>
          <a:blip r:embed="rId2"/>
          <a:stretch>
            <a:fillRect/>
          </a:stretch>
        </p:blipFill>
        <p:spPr>
          <a:xfrm>
            <a:off x="4343400" y="0"/>
            <a:ext cx="4319477" cy="6858000"/>
          </a:xfrm>
          <a:prstGeom prst="rect">
            <a:avLst/>
          </a:prstGeom>
        </p:spPr>
      </p:pic>
      <p:sp>
        <p:nvSpPr>
          <p:cNvPr id="913413" name="Text Box 5"/>
          <p:cNvSpPr txBox="1">
            <a:spLocks noChangeArrowheads="1"/>
          </p:cNvSpPr>
          <p:nvPr/>
        </p:nvSpPr>
        <p:spPr bwMode="auto">
          <a:xfrm>
            <a:off x="2209800" y="2743201"/>
            <a:ext cx="21336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b="1" dirty="0"/>
              <a:t>New York Times</a:t>
            </a:r>
          </a:p>
          <a:p>
            <a:r>
              <a:rPr lang="en-US" b="1" dirty="0"/>
              <a:t>April 16, 2008</a:t>
            </a:r>
          </a:p>
        </p:txBody>
      </p:sp>
      <p:sp>
        <p:nvSpPr>
          <p:cNvPr id="6" name="Text Box 5"/>
          <p:cNvSpPr txBox="1">
            <a:spLocks noChangeArrowheads="1"/>
          </p:cNvSpPr>
          <p:nvPr/>
        </p:nvSpPr>
        <p:spPr bwMode="auto">
          <a:xfrm>
            <a:off x="1828800" y="4154269"/>
            <a:ext cx="26670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b="1" dirty="0" smtClean="0">
                <a:solidFill>
                  <a:srgbClr val="FF0000"/>
                </a:solidFill>
              </a:rPr>
              <a:t>How can we learn such a complex tree?</a:t>
            </a:r>
            <a:endParaRPr lang="en-US" b="1" dirty="0">
              <a:solidFill>
                <a:srgbClr val="FF0000"/>
              </a:solidFill>
            </a:endParaRPr>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30</a:t>
            </a:fld>
            <a:endParaRPr lang="en-US"/>
          </a:p>
        </p:txBody>
      </p:sp>
    </p:spTree>
    <p:extLst>
      <p:ext uri="{BB962C8B-B14F-4D97-AF65-F5344CB8AC3E}">
        <p14:creationId xmlns:p14="http://schemas.microsoft.com/office/powerpoint/2010/main" val="76580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en-US"/>
              <a:t>Classification: Definition</a:t>
            </a:r>
          </a:p>
        </p:txBody>
      </p:sp>
      <p:sp>
        <p:nvSpPr>
          <p:cNvPr id="826371" name="Rectangle 3"/>
          <p:cNvSpPr>
            <a:spLocks noGrp="1" noChangeArrowheads="1"/>
          </p:cNvSpPr>
          <p:nvPr>
            <p:ph idx="1"/>
          </p:nvPr>
        </p:nvSpPr>
        <p:spPr/>
        <p:txBody>
          <a:bodyPr/>
          <a:lstStyle/>
          <a:p>
            <a:pPr marL="342900" indent="-342900"/>
            <a:r>
              <a:rPr lang="en-US" altLang="en-US" dirty="0"/>
              <a:t>Given a collection of records (</a:t>
            </a:r>
            <a:r>
              <a:rPr lang="en-US" altLang="en-US" i="1" dirty="0">
                <a:solidFill>
                  <a:srgbClr val="CC0000"/>
                </a:solidFill>
              </a:rPr>
              <a:t>training set </a:t>
            </a:r>
            <a:r>
              <a:rPr lang="en-US" altLang="en-US" dirty="0"/>
              <a:t>)</a:t>
            </a:r>
          </a:p>
          <a:p>
            <a:pPr marL="742950" lvl="1" indent="-285750"/>
            <a:r>
              <a:rPr lang="en-US" altLang="en-US" dirty="0"/>
              <a:t>Each record contains a set of </a:t>
            </a:r>
            <a:r>
              <a:rPr lang="en-US" altLang="en-US" i="1" dirty="0">
                <a:solidFill>
                  <a:srgbClr val="CC0000"/>
                </a:solidFill>
              </a:rPr>
              <a:t>attributes</a:t>
            </a:r>
            <a:r>
              <a:rPr lang="en-US" altLang="en-US" dirty="0"/>
              <a:t>, one of the attributes is the </a:t>
            </a:r>
            <a:r>
              <a:rPr lang="en-US" altLang="en-US" i="1" dirty="0">
                <a:solidFill>
                  <a:srgbClr val="CC0000"/>
                </a:solidFill>
              </a:rPr>
              <a:t>class</a:t>
            </a:r>
            <a:r>
              <a:rPr lang="en-US" altLang="en-US" dirty="0"/>
              <a:t>.</a:t>
            </a:r>
          </a:p>
          <a:p>
            <a:pPr marL="342900" indent="-342900"/>
            <a:r>
              <a:rPr lang="en-US" altLang="en-US" dirty="0"/>
              <a:t>Find a </a:t>
            </a:r>
            <a:r>
              <a:rPr lang="en-US" altLang="en-US" i="1" dirty="0">
                <a:solidFill>
                  <a:srgbClr val="CC0000"/>
                </a:solidFill>
              </a:rPr>
              <a:t>model</a:t>
            </a:r>
            <a:r>
              <a:rPr lang="en-US" altLang="en-US" dirty="0"/>
              <a:t>  for class attribute as a function of the values of other attributes.</a:t>
            </a:r>
          </a:p>
          <a:p>
            <a:pPr marL="342900" indent="-342900"/>
            <a:r>
              <a:rPr lang="en-US" altLang="en-US" dirty="0"/>
              <a:t>Goal: </a:t>
            </a:r>
            <a:r>
              <a:rPr lang="en-US" altLang="en-US" u="sng" dirty="0"/>
              <a:t>previously unseen</a:t>
            </a:r>
            <a:r>
              <a:rPr lang="en-US" altLang="en-US" dirty="0"/>
              <a:t> records should be assigned a class as accurately as possible.</a:t>
            </a:r>
          </a:p>
          <a:p>
            <a:pPr marL="742950" lvl="1" indent="-285750"/>
            <a:r>
              <a:rPr lang="en-US" altLang="en-US" dirty="0"/>
              <a:t>A </a:t>
            </a:r>
            <a:r>
              <a:rPr lang="en-US" altLang="en-US" i="1" dirty="0">
                <a:solidFill>
                  <a:srgbClr val="CC0000"/>
                </a:solidFill>
              </a:rPr>
              <a:t>test set</a:t>
            </a:r>
            <a:r>
              <a:rPr lang="en-US" altLang="en-US" dirty="0"/>
              <a: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219465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ltLang="en-US" dirty="0" smtClean="0"/>
              <a:t>Example</a:t>
            </a:r>
            <a:endParaRPr lang="en-US" altLang="en-US" dirty="0"/>
          </a:p>
        </p:txBody>
      </p:sp>
      <p:graphicFrame>
        <p:nvGraphicFramePr>
          <p:cNvPr id="828442" name="Object 26"/>
          <p:cNvGraphicFramePr>
            <a:graphicFrameLocks noGrp="1" noChangeAspect="1"/>
          </p:cNvGraphicFramePr>
          <p:nvPr>
            <p:ph idx="1"/>
            <p:extLst>
              <p:ext uri="{D42A27DB-BD31-4B8C-83A1-F6EECF244321}">
                <p14:modId xmlns:p14="http://schemas.microsoft.com/office/powerpoint/2010/main" val="754389229"/>
              </p:ext>
            </p:extLst>
          </p:nvPr>
        </p:nvGraphicFramePr>
        <p:xfrm>
          <a:off x="2620169" y="1468676"/>
          <a:ext cx="6951662" cy="5181600"/>
        </p:xfrm>
        <a:graphic>
          <a:graphicData uri="http://schemas.openxmlformats.org/presentationml/2006/ole">
            <mc:AlternateContent xmlns:mc="http://schemas.openxmlformats.org/markup-compatibility/2006">
              <mc:Choice xmlns:v="urn:schemas-microsoft-com:vml" Requires="v">
                <p:oleObj spid="_x0000_s1074"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169" y="1468676"/>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04527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altLang="en-US" dirty="0" smtClean="0"/>
              <a:t>Applications of Classification</a:t>
            </a:r>
            <a:endParaRPr lang="en-US" altLang="en-US" dirty="0"/>
          </a:p>
        </p:txBody>
      </p:sp>
      <p:sp>
        <p:nvSpPr>
          <p:cNvPr id="919555" name="Rectangle 3"/>
          <p:cNvSpPr>
            <a:spLocks noGrp="1" noChangeArrowheads="1"/>
          </p:cNvSpPr>
          <p:nvPr>
            <p:ph type="body" idx="1"/>
          </p:nvPr>
        </p:nvSpPr>
        <p:spPr/>
        <p:txBody>
          <a:bodyPr>
            <a:normAutofit/>
          </a:bodyPr>
          <a:lstStyle/>
          <a:p>
            <a:r>
              <a:rPr lang="en-US" altLang="en-US" dirty="0" smtClean="0"/>
              <a:t>Predicting tumor </a:t>
            </a:r>
            <a:r>
              <a:rPr lang="en-US" altLang="en-US" dirty="0"/>
              <a:t>cells as benign or </a:t>
            </a:r>
            <a:r>
              <a:rPr lang="en-US" altLang="en-US" dirty="0" smtClean="0"/>
              <a:t>malignant</a:t>
            </a:r>
            <a:endParaRPr lang="en-US" altLang="en-US" dirty="0"/>
          </a:p>
          <a:p>
            <a:r>
              <a:rPr lang="en-US" altLang="en-US" dirty="0"/>
              <a:t>Classifying credit card transactions </a:t>
            </a:r>
            <a:br>
              <a:rPr lang="en-US" altLang="en-US" dirty="0"/>
            </a:br>
            <a:r>
              <a:rPr lang="en-US" altLang="en-US" dirty="0"/>
              <a:t>as legitimate or </a:t>
            </a:r>
            <a:r>
              <a:rPr lang="en-US" altLang="en-US" dirty="0" smtClean="0"/>
              <a:t>fraudulent</a:t>
            </a:r>
            <a:endParaRPr lang="en-US" altLang="en-US" dirty="0"/>
          </a:p>
          <a:p>
            <a:r>
              <a:rPr lang="en-US" altLang="en-US" dirty="0"/>
              <a:t>Categorizing news stories as finance, </a:t>
            </a:r>
            <a:br>
              <a:rPr lang="en-US" altLang="en-US" dirty="0"/>
            </a:br>
            <a:r>
              <a:rPr lang="en-US" altLang="en-US" dirty="0"/>
              <a:t>weather, entertainment, </a:t>
            </a:r>
            <a:r>
              <a:rPr lang="en-US" altLang="en-US" dirty="0" smtClean="0"/>
              <a:t>sports</a:t>
            </a:r>
            <a:endParaRPr lang="en-US" altLang="en-US" dirty="0"/>
          </a:p>
        </p:txBody>
      </p:sp>
      <p:grpSp>
        <p:nvGrpSpPr>
          <p:cNvPr id="919556" name="Group 4"/>
          <p:cNvGrpSpPr>
            <a:grpSpLocks/>
          </p:cNvGrpSpPr>
          <p:nvPr/>
        </p:nvGrpSpPr>
        <p:grpSpPr bwMode="auto">
          <a:xfrm>
            <a:off x="8153400" y="1828800"/>
            <a:ext cx="2057400" cy="1417638"/>
            <a:chOff x="3360" y="768"/>
            <a:chExt cx="1296" cy="893"/>
          </a:xfrm>
        </p:grpSpPr>
        <p:pic>
          <p:nvPicPr>
            <p:cNvPr id="919557" name="Picture 5" descr="story-3dimensio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19558"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2148" name="VISIO" r:id="rId4" imgW="618480" imgH="614520" progId="Visio.Drawing.6">
                    <p:embed/>
                  </p:oleObj>
                </mc:Choice>
                <mc:Fallback>
                  <p:oleObj name="VISIO" r:id="rId4" imgW="618480" imgH="614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2149" name="VISIO" r:id="rId6" imgW="807120" imgH="662760" progId="Visio.Drawing.6">
                    <p:embed/>
                  </p:oleObj>
                </mc:Choice>
                <mc:Fallback>
                  <p:oleObj name="VISIO" r:id="rId6" imgW="807120" imgH="6627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622995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altLang="en-US"/>
              <a:t>Classification Techniques</a:t>
            </a:r>
          </a:p>
        </p:txBody>
      </p:sp>
      <p:sp>
        <p:nvSpPr>
          <p:cNvPr id="806917" name="Rectangle 5"/>
          <p:cNvSpPr>
            <a:spLocks noGrp="1" noChangeArrowheads="1"/>
          </p:cNvSpPr>
          <p:nvPr>
            <p:ph type="body" idx="1"/>
          </p:nvPr>
        </p:nvSpPr>
        <p:spPr/>
        <p:txBody>
          <a:bodyPr/>
          <a:lstStyle/>
          <a:p>
            <a:r>
              <a:rPr lang="en-US" altLang="en-US" b="1" dirty="0"/>
              <a:t>Decision Tree based </a:t>
            </a:r>
            <a:r>
              <a:rPr lang="en-US" altLang="en-US" b="1" dirty="0" smtClean="0"/>
              <a:t>Methods</a:t>
            </a:r>
          </a:p>
          <a:p>
            <a:r>
              <a:rPr lang="en-US" altLang="en-US" dirty="0" smtClean="0"/>
              <a:t>Naïve </a:t>
            </a:r>
            <a:r>
              <a:rPr lang="en-US" altLang="en-US" dirty="0"/>
              <a:t>Bayes and Bayesian Belief Networks</a:t>
            </a:r>
          </a:p>
          <a:p>
            <a:r>
              <a:rPr lang="en-US" altLang="en-US" dirty="0" smtClean="0"/>
              <a:t>Neural </a:t>
            </a:r>
            <a:r>
              <a:rPr lang="en-US" altLang="en-US" dirty="0"/>
              <a:t>Networks</a:t>
            </a:r>
          </a:p>
          <a:p>
            <a:r>
              <a:rPr lang="en-US" altLang="en-US" dirty="0" smtClean="0"/>
              <a:t>Support </a:t>
            </a:r>
            <a:r>
              <a:rPr lang="en-US" altLang="en-US" dirty="0"/>
              <a:t>Vector Machines</a:t>
            </a:r>
          </a:p>
        </p:txBody>
      </p:sp>
    </p:spTree>
    <p:extLst>
      <p:ext uri="{BB962C8B-B14F-4D97-AF65-F5344CB8AC3E}">
        <p14:creationId xmlns:p14="http://schemas.microsoft.com/office/powerpoint/2010/main" val="2657516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ltLang="en-US"/>
              <a:t>Example of a Decision Tree</a:t>
            </a:r>
          </a:p>
        </p:txBody>
      </p:sp>
      <p:grpSp>
        <p:nvGrpSpPr>
          <p:cNvPr id="889859" name="Group 3"/>
          <p:cNvGrpSpPr>
            <a:grpSpLocks/>
          </p:cNvGrpSpPr>
          <p:nvPr/>
        </p:nvGrpSpPr>
        <p:grpSpPr bwMode="auto">
          <a:xfrm>
            <a:off x="1752601" y="1370013"/>
            <a:ext cx="3567113" cy="4313238"/>
            <a:chOff x="288" y="950"/>
            <a:chExt cx="2247" cy="2717"/>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3122" name="Document" r:id="rId3" imgW="5405040" imgH="5780160" progId="Word.Document.8">
                    <p:embed/>
                  </p:oleObj>
                </mc:Choice>
                <mc:Fallback>
                  <p:oleObj name="Document" r:id="rId3" imgW="5405040" imgH="5780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698"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889862" name="Text Box 6"/>
            <p:cNvSpPr txBox="1">
              <a:spLocks noChangeArrowheads="1"/>
            </p:cNvSpPr>
            <p:nvPr/>
          </p:nvSpPr>
          <p:spPr bwMode="auto">
            <a:xfrm rot="19183191">
              <a:off x="1130"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889863" name="Text Box 7"/>
            <p:cNvSpPr txBox="1">
              <a:spLocks noChangeArrowheads="1"/>
            </p:cNvSpPr>
            <p:nvPr/>
          </p:nvSpPr>
          <p:spPr bwMode="auto">
            <a:xfrm rot="19183191">
              <a:off x="1664" y="950"/>
              <a:ext cx="74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continuous</a:t>
              </a:r>
              <a:endParaRPr lang="en-US" altLang="en-US" sz="1600">
                <a:solidFill>
                  <a:schemeClr val="bg2"/>
                </a:solidFill>
                <a:latin typeface="Arial" panose="020B0604020202020204" pitchFamily="34" charset="0"/>
              </a:endParaRPr>
            </a:p>
          </p:txBody>
        </p:sp>
        <p:sp>
          <p:nvSpPr>
            <p:cNvPr id="889864" name="Text Box 8"/>
            <p:cNvSpPr txBox="1">
              <a:spLocks noChangeArrowheads="1"/>
            </p:cNvSpPr>
            <p:nvPr/>
          </p:nvSpPr>
          <p:spPr bwMode="auto">
            <a:xfrm rot="19183191">
              <a:off x="2125" y="1046"/>
              <a:ext cx="41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class</a:t>
              </a:r>
              <a:endParaRPr lang="en-US" altLang="en-US" sz="1600">
                <a:solidFill>
                  <a:schemeClr val="bg2"/>
                </a:solidFill>
                <a:latin typeface="Arial" panose="020B0604020202020204" pitchFamily="34" charset="0"/>
              </a:endParaRPr>
            </a:p>
          </p:txBody>
        </p:sp>
      </p:grpSp>
      <p:sp>
        <p:nvSpPr>
          <p:cNvPr id="889865" name="Line 9"/>
          <p:cNvSpPr>
            <a:spLocks noChangeShapeType="1"/>
          </p:cNvSpPr>
          <p:nvPr/>
        </p:nvSpPr>
        <p:spPr bwMode="auto">
          <a:xfrm>
            <a:off x="8489950" y="450532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H="1">
            <a:off x="7359650" y="45053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flipH="1">
            <a:off x="8005764" y="37115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8" name="Line 12"/>
          <p:cNvSpPr>
            <a:spLocks noChangeShapeType="1"/>
          </p:cNvSpPr>
          <p:nvPr/>
        </p:nvSpPr>
        <p:spPr bwMode="auto">
          <a:xfrm>
            <a:off x="9217025" y="37115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8167688"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0" name="Line 14"/>
          <p:cNvSpPr>
            <a:spLocks noChangeShapeType="1"/>
          </p:cNvSpPr>
          <p:nvPr/>
        </p:nvSpPr>
        <p:spPr bwMode="auto">
          <a:xfrm flipH="1">
            <a:off x="6794500"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Text Box 15"/>
          <p:cNvSpPr txBox="1">
            <a:spLocks noChangeArrowheads="1"/>
          </p:cNvSpPr>
          <p:nvPr/>
        </p:nvSpPr>
        <p:spPr bwMode="auto">
          <a:xfrm>
            <a:off x="7312026" y="27209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89872" name="Text Box 16"/>
          <p:cNvSpPr txBox="1">
            <a:spLocks noChangeArrowheads="1"/>
          </p:cNvSpPr>
          <p:nvPr/>
        </p:nvSpPr>
        <p:spPr bwMode="auto">
          <a:xfrm>
            <a:off x="83280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89873" name="Text Box 17"/>
          <p:cNvSpPr txBox="1">
            <a:spLocks noChangeArrowheads="1"/>
          </p:cNvSpPr>
          <p:nvPr/>
        </p:nvSpPr>
        <p:spPr bwMode="auto">
          <a:xfrm>
            <a:off x="7602539"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89874" name="AutoShape 18"/>
          <p:cNvSpPr>
            <a:spLocks noChangeArrowheads="1"/>
          </p:cNvSpPr>
          <p:nvPr/>
        </p:nvSpPr>
        <p:spPr bwMode="auto">
          <a:xfrm>
            <a:off x="8529638" y="5029201"/>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Text Box 19"/>
          <p:cNvSpPr txBox="1">
            <a:spLocks noChangeArrowheads="1"/>
          </p:cNvSpPr>
          <p:nvPr/>
        </p:nvSpPr>
        <p:spPr bwMode="auto">
          <a:xfrm>
            <a:off x="8453438" y="502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89876" name="AutoShape 20"/>
          <p:cNvSpPr>
            <a:spLocks noChangeArrowheads="1"/>
          </p:cNvSpPr>
          <p:nvPr/>
        </p:nvSpPr>
        <p:spPr bwMode="auto">
          <a:xfrm>
            <a:off x="7037388" y="5046664"/>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Text Box 21"/>
          <p:cNvSpPr txBox="1">
            <a:spLocks noChangeArrowheads="1"/>
          </p:cNvSpPr>
          <p:nvPr/>
        </p:nvSpPr>
        <p:spPr bwMode="auto">
          <a:xfrm>
            <a:off x="7134225" y="5032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89878" name="AutoShape 22"/>
          <p:cNvSpPr>
            <a:spLocks noChangeArrowheads="1"/>
          </p:cNvSpPr>
          <p:nvPr/>
        </p:nvSpPr>
        <p:spPr bwMode="auto">
          <a:xfrm>
            <a:off x="64722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Text Box 23"/>
          <p:cNvSpPr txBox="1">
            <a:spLocks noChangeArrowheads="1"/>
          </p:cNvSpPr>
          <p:nvPr/>
        </p:nvSpPr>
        <p:spPr bwMode="auto">
          <a:xfrm>
            <a:off x="6567488" y="34480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89880" name="AutoShape 24"/>
          <p:cNvSpPr>
            <a:spLocks noChangeArrowheads="1"/>
          </p:cNvSpPr>
          <p:nvPr/>
        </p:nvSpPr>
        <p:spPr bwMode="auto">
          <a:xfrm>
            <a:off x="93678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81" name="Text Box 25"/>
          <p:cNvSpPr txBox="1">
            <a:spLocks noChangeArrowheads="1"/>
          </p:cNvSpPr>
          <p:nvPr/>
        </p:nvSpPr>
        <p:spPr bwMode="auto">
          <a:xfrm>
            <a:off x="9444038" y="4267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89882" name="Text Box 26"/>
          <p:cNvSpPr txBox="1">
            <a:spLocks noChangeArrowheads="1"/>
          </p:cNvSpPr>
          <p:nvPr/>
        </p:nvSpPr>
        <p:spPr bwMode="auto">
          <a:xfrm>
            <a:off x="6584950" y="29845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89883" name="Text Box 27"/>
          <p:cNvSpPr txBox="1">
            <a:spLocks noChangeArrowheads="1"/>
          </p:cNvSpPr>
          <p:nvPr/>
        </p:nvSpPr>
        <p:spPr bwMode="auto">
          <a:xfrm>
            <a:off x="8450263" y="298450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89884" name="Text Box 28"/>
          <p:cNvSpPr txBox="1">
            <a:spLocks noChangeArrowheads="1"/>
          </p:cNvSpPr>
          <p:nvPr/>
        </p:nvSpPr>
        <p:spPr bwMode="auto">
          <a:xfrm>
            <a:off x="9432926" y="37496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89885" name="Text Box 29"/>
          <p:cNvSpPr txBox="1">
            <a:spLocks noChangeArrowheads="1"/>
          </p:cNvSpPr>
          <p:nvPr/>
        </p:nvSpPr>
        <p:spPr bwMode="auto">
          <a:xfrm>
            <a:off x="7216776" y="377825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89886" name="Text Box 30"/>
          <p:cNvSpPr txBox="1">
            <a:spLocks noChangeArrowheads="1"/>
          </p:cNvSpPr>
          <p:nvPr/>
        </p:nvSpPr>
        <p:spPr bwMode="auto">
          <a:xfrm>
            <a:off x="6837364"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89887" name="Text Box 31"/>
          <p:cNvSpPr txBox="1">
            <a:spLocks noChangeArrowheads="1"/>
          </p:cNvSpPr>
          <p:nvPr/>
        </p:nvSpPr>
        <p:spPr bwMode="auto">
          <a:xfrm>
            <a:off x="8612189"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889888" name="Text Box 32"/>
          <p:cNvSpPr txBox="1">
            <a:spLocks noChangeArrowheads="1"/>
          </p:cNvSpPr>
          <p:nvPr/>
        </p:nvSpPr>
        <p:spPr bwMode="auto">
          <a:xfrm>
            <a:off x="8157782" y="1766888"/>
            <a:ext cx="20355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800" i="1">
                <a:solidFill>
                  <a:srgbClr val="FF0000"/>
                </a:solidFill>
                <a:latin typeface="Arial" panose="020B0604020202020204" pitchFamily="34" charset="0"/>
              </a:rPr>
              <a:t>Splitting Attributes</a:t>
            </a:r>
          </a:p>
        </p:txBody>
      </p:sp>
      <p:sp>
        <p:nvSpPr>
          <p:cNvPr id="889889" name="Line 33"/>
          <p:cNvSpPr>
            <a:spLocks noChangeShapeType="1"/>
          </p:cNvSpPr>
          <p:nvPr/>
        </p:nvSpPr>
        <p:spPr bwMode="auto">
          <a:xfrm flipH="1">
            <a:off x="8329614" y="2147889"/>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0" name="AutoShape 34"/>
          <p:cNvSpPr>
            <a:spLocks noChangeArrowheads="1"/>
          </p:cNvSpPr>
          <p:nvPr/>
        </p:nvSpPr>
        <p:spPr bwMode="auto">
          <a:xfrm>
            <a:off x="5334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1" name="Line 35"/>
          <p:cNvSpPr>
            <a:spLocks noChangeShapeType="1"/>
          </p:cNvSpPr>
          <p:nvPr/>
        </p:nvSpPr>
        <p:spPr bwMode="auto">
          <a:xfrm>
            <a:off x="8942388" y="2147889"/>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2" name="Text Box 36"/>
          <p:cNvSpPr txBox="1">
            <a:spLocks noChangeArrowheads="1"/>
          </p:cNvSpPr>
          <p:nvPr/>
        </p:nvSpPr>
        <p:spPr bwMode="auto">
          <a:xfrm>
            <a:off x="2286000" y="5867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Training Data</a:t>
            </a:r>
            <a:endParaRPr lang="en-US" altLang="en-US" sz="2000">
              <a:solidFill>
                <a:schemeClr val="bg2"/>
              </a:solidFill>
              <a:latin typeface="Arial" panose="020B0604020202020204" pitchFamily="34" charset="0"/>
            </a:endParaRPr>
          </a:p>
        </p:txBody>
      </p:sp>
      <p:sp>
        <p:nvSpPr>
          <p:cNvPr id="889893" name="Text Box 37"/>
          <p:cNvSpPr txBox="1">
            <a:spLocks noChangeArrowheads="1"/>
          </p:cNvSpPr>
          <p:nvPr/>
        </p:nvSpPr>
        <p:spPr bwMode="auto">
          <a:xfrm>
            <a:off x="6553200" y="583565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Model:  Decision Tree</a:t>
            </a:r>
            <a:endParaRPr lang="en-US" altLang="en-US" sz="2000">
              <a:solidFill>
                <a:schemeClr val="bg2"/>
              </a:solidFill>
              <a:latin typeface="Arial" panose="020B0604020202020204" pitchFamily="34" charset="0"/>
            </a:endParaRPr>
          </a:p>
        </p:txBody>
      </p:sp>
    </p:spTree>
    <p:extLst>
      <p:ext uri="{BB962C8B-B14F-4D97-AF65-F5344CB8AC3E}">
        <p14:creationId xmlns:p14="http://schemas.microsoft.com/office/powerpoint/2010/main" val="2759334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ltLang="en-US" dirty="0"/>
              <a:t>Another Example of </a:t>
            </a:r>
            <a:r>
              <a:rPr lang="en-US" altLang="en-US" dirty="0" smtClean="0"/>
              <a:t>a Decision </a:t>
            </a:r>
            <a:r>
              <a:rPr lang="en-US" altLang="en-US" dirty="0"/>
              <a:t>Tree</a:t>
            </a:r>
          </a:p>
        </p:txBody>
      </p:sp>
      <p:graphicFrame>
        <p:nvGraphicFramePr>
          <p:cNvPr id="834563" name="Object 3"/>
          <p:cNvGraphicFramePr>
            <a:graphicFrameLocks noChangeAspect="1"/>
          </p:cNvGraphicFramePr>
          <p:nvPr/>
        </p:nvGraphicFramePr>
        <p:xfrm>
          <a:off x="1981201" y="2133601"/>
          <a:ext cx="3565525" cy="3687763"/>
        </p:xfrm>
        <a:graphic>
          <a:graphicData uri="http://schemas.openxmlformats.org/presentationml/2006/ole">
            <mc:AlternateContent xmlns:mc="http://schemas.openxmlformats.org/markup-compatibility/2006">
              <mc:Choice xmlns:v="urn:schemas-microsoft-com:vml" Requires="v">
                <p:oleObj spid="_x0000_s4146" name="Document" r:id="rId3" imgW="5405040" imgH="5780160" progId="Word.Document.8">
                  <p:embed/>
                </p:oleObj>
              </mc:Choice>
              <mc:Fallback>
                <p:oleObj name="Document" r:id="rId3" imgW="5405040" imgH="5780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2133601"/>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4564" name="Text Box 4"/>
          <p:cNvSpPr txBox="1">
            <a:spLocks noChangeArrowheads="1"/>
          </p:cNvSpPr>
          <p:nvPr/>
        </p:nvSpPr>
        <p:spPr bwMode="auto">
          <a:xfrm rot="-2416809">
            <a:off x="2631789" y="1508711"/>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834565" name="Text Box 5"/>
          <p:cNvSpPr txBox="1">
            <a:spLocks noChangeArrowheads="1"/>
          </p:cNvSpPr>
          <p:nvPr/>
        </p:nvSpPr>
        <p:spPr bwMode="auto">
          <a:xfrm rot="-2416809">
            <a:off x="3317589" y="1508711"/>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834566" name="Text Box 6"/>
          <p:cNvSpPr txBox="1">
            <a:spLocks noChangeArrowheads="1"/>
          </p:cNvSpPr>
          <p:nvPr/>
        </p:nvSpPr>
        <p:spPr bwMode="auto">
          <a:xfrm rot="-2416809">
            <a:off x="4166108" y="1508711"/>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continuous</a:t>
            </a:r>
            <a:endParaRPr lang="en-US" altLang="en-US" sz="1600">
              <a:solidFill>
                <a:schemeClr val="bg2"/>
              </a:solidFill>
              <a:latin typeface="Arial" panose="020B0604020202020204" pitchFamily="34" charset="0"/>
            </a:endParaRPr>
          </a:p>
        </p:txBody>
      </p:sp>
      <p:sp>
        <p:nvSpPr>
          <p:cNvPr id="834567" name="Text Box 7"/>
          <p:cNvSpPr txBox="1">
            <a:spLocks noChangeArrowheads="1"/>
          </p:cNvSpPr>
          <p:nvPr/>
        </p:nvSpPr>
        <p:spPr bwMode="auto">
          <a:xfrm rot="-2416809">
            <a:off x="4897305" y="1661111"/>
            <a:ext cx="65114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class</a:t>
            </a:r>
            <a:endParaRPr lang="en-US" altLang="en-US" sz="1600">
              <a:solidFill>
                <a:schemeClr val="bg2"/>
              </a:solidFill>
              <a:latin typeface="Arial" panose="020B0604020202020204" pitchFamily="34" charset="0"/>
            </a:endParaRPr>
          </a:p>
        </p:txBody>
      </p:sp>
      <p:sp>
        <p:nvSpPr>
          <p:cNvPr id="834568" name="Line 8"/>
          <p:cNvSpPr>
            <a:spLocks noChangeShapeType="1"/>
          </p:cNvSpPr>
          <p:nvPr/>
        </p:nvSpPr>
        <p:spPr bwMode="auto">
          <a:xfrm>
            <a:off x="9529764" y="3497263"/>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69" name="Line 9"/>
          <p:cNvSpPr>
            <a:spLocks noChangeShapeType="1"/>
          </p:cNvSpPr>
          <p:nvPr/>
        </p:nvSpPr>
        <p:spPr bwMode="auto">
          <a:xfrm flipH="1">
            <a:off x="8399463" y="3497263"/>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0" name="Line 10"/>
          <p:cNvSpPr>
            <a:spLocks noChangeShapeType="1"/>
          </p:cNvSpPr>
          <p:nvPr/>
        </p:nvSpPr>
        <p:spPr bwMode="auto">
          <a:xfrm flipH="1">
            <a:off x="7405689" y="27336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1" name="Line 11"/>
          <p:cNvSpPr>
            <a:spLocks noChangeShapeType="1"/>
          </p:cNvSpPr>
          <p:nvPr/>
        </p:nvSpPr>
        <p:spPr bwMode="auto">
          <a:xfrm>
            <a:off x="8616950" y="27336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2" name="Line 12"/>
          <p:cNvSpPr>
            <a:spLocks noChangeShapeType="1"/>
          </p:cNvSpPr>
          <p:nvPr/>
        </p:nvSpPr>
        <p:spPr bwMode="auto">
          <a:xfrm>
            <a:off x="7567613" y="20066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3" name="Line 13"/>
          <p:cNvSpPr>
            <a:spLocks noChangeShapeType="1"/>
          </p:cNvSpPr>
          <p:nvPr/>
        </p:nvSpPr>
        <p:spPr bwMode="auto">
          <a:xfrm flipH="1">
            <a:off x="6194425" y="20066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4" name="Text Box 14"/>
          <p:cNvSpPr txBox="1">
            <a:spLocks noChangeArrowheads="1"/>
          </p:cNvSpPr>
          <p:nvPr/>
        </p:nvSpPr>
        <p:spPr bwMode="auto">
          <a:xfrm>
            <a:off x="6711951" y="17430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34575" name="Text Box 15"/>
          <p:cNvSpPr txBox="1">
            <a:spLocks noChangeArrowheads="1"/>
          </p:cNvSpPr>
          <p:nvPr/>
        </p:nvSpPr>
        <p:spPr bwMode="auto">
          <a:xfrm>
            <a:off x="7727950" y="24701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34576" name="Text Box 16"/>
          <p:cNvSpPr txBox="1">
            <a:spLocks noChangeArrowheads="1"/>
          </p:cNvSpPr>
          <p:nvPr/>
        </p:nvSpPr>
        <p:spPr bwMode="auto">
          <a:xfrm>
            <a:off x="8642351" y="3232150"/>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34577" name="AutoShape 17"/>
          <p:cNvSpPr>
            <a:spLocks noChangeArrowheads="1"/>
          </p:cNvSpPr>
          <p:nvPr/>
        </p:nvSpPr>
        <p:spPr bwMode="auto">
          <a:xfrm>
            <a:off x="9569451" y="4021138"/>
            <a:ext cx="627063" cy="366712"/>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8" name="Text Box 18"/>
          <p:cNvSpPr txBox="1">
            <a:spLocks noChangeArrowheads="1"/>
          </p:cNvSpPr>
          <p:nvPr/>
        </p:nvSpPr>
        <p:spPr bwMode="auto">
          <a:xfrm>
            <a:off x="9493250" y="4021138"/>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34579" name="AutoShape 19"/>
          <p:cNvSpPr>
            <a:spLocks noChangeArrowheads="1"/>
          </p:cNvSpPr>
          <p:nvPr/>
        </p:nvSpPr>
        <p:spPr bwMode="auto">
          <a:xfrm>
            <a:off x="8077200" y="4038600"/>
            <a:ext cx="654050" cy="3635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80" name="Text Box 20"/>
          <p:cNvSpPr txBox="1">
            <a:spLocks noChangeArrowheads="1"/>
          </p:cNvSpPr>
          <p:nvPr/>
        </p:nvSpPr>
        <p:spPr bwMode="auto">
          <a:xfrm>
            <a:off x="8174038" y="4024313"/>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34581" name="AutoShape 21"/>
          <p:cNvSpPr>
            <a:spLocks noChangeArrowheads="1"/>
          </p:cNvSpPr>
          <p:nvPr/>
        </p:nvSpPr>
        <p:spPr bwMode="auto">
          <a:xfrm>
            <a:off x="5872163" y="24844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82" name="Text Box 22"/>
          <p:cNvSpPr txBox="1">
            <a:spLocks noChangeArrowheads="1"/>
          </p:cNvSpPr>
          <p:nvPr/>
        </p:nvSpPr>
        <p:spPr bwMode="auto">
          <a:xfrm>
            <a:off x="5967413" y="2470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grpSp>
        <p:nvGrpSpPr>
          <p:cNvPr id="834595" name="Group 35"/>
          <p:cNvGrpSpPr>
            <a:grpSpLocks/>
          </p:cNvGrpSpPr>
          <p:nvPr/>
        </p:nvGrpSpPr>
        <p:grpSpPr bwMode="auto">
          <a:xfrm>
            <a:off x="7118350" y="3232150"/>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84" name="Text Box 24"/>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grpSp>
      <p:sp>
        <p:nvSpPr>
          <p:cNvPr id="834585" name="Text Box 25"/>
          <p:cNvSpPr txBox="1">
            <a:spLocks noChangeArrowheads="1"/>
          </p:cNvSpPr>
          <p:nvPr/>
        </p:nvSpPr>
        <p:spPr bwMode="auto">
          <a:xfrm>
            <a:off x="7042150" y="27749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34586" name="Text Box 26"/>
          <p:cNvSpPr txBox="1">
            <a:spLocks noChangeArrowheads="1"/>
          </p:cNvSpPr>
          <p:nvPr/>
        </p:nvSpPr>
        <p:spPr bwMode="auto">
          <a:xfrm>
            <a:off x="8794751" y="2698750"/>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34587" name="Text Box 27"/>
          <p:cNvSpPr txBox="1">
            <a:spLocks noChangeArrowheads="1"/>
          </p:cNvSpPr>
          <p:nvPr/>
        </p:nvSpPr>
        <p:spPr bwMode="auto">
          <a:xfrm>
            <a:off x="5670551" y="1936750"/>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34588" name="Text Box 28"/>
          <p:cNvSpPr txBox="1">
            <a:spLocks noChangeArrowheads="1"/>
          </p:cNvSpPr>
          <p:nvPr/>
        </p:nvSpPr>
        <p:spPr bwMode="auto">
          <a:xfrm>
            <a:off x="7270750" y="1708151"/>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34589" name="Text Box 29"/>
          <p:cNvSpPr txBox="1">
            <a:spLocks noChangeArrowheads="1"/>
          </p:cNvSpPr>
          <p:nvPr/>
        </p:nvSpPr>
        <p:spPr bwMode="auto">
          <a:xfrm>
            <a:off x="7877176" y="3562350"/>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34590" name="Text Box 30"/>
          <p:cNvSpPr txBox="1">
            <a:spLocks noChangeArrowheads="1"/>
          </p:cNvSpPr>
          <p:nvPr/>
        </p:nvSpPr>
        <p:spPr bwMode="auto">
          <a:xfrm>
            <a:off x="9652001" y="3562350"/>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834597" name="Text Box 37"/>
          <p:cNvSpPr txBox="1">
            <a:spLocks noChangeArrowheads="1"/>
          </p:cNvSpPr>
          <p:nvPr/>
        </p:nvSpPr>
        <p:spPr bwMode="auto">
          <a:xfrm>
            <a:off x="5867400" y="5029200"/>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3300"/>
                </a:solidFill>
              </a:rPr>
              <a:t>There could be more than one tree that fits the same data!</a:t>
            </a:r>
          </a:p>
        </p:txBody>
      </p:sp>
    </p:spTree>
    <p:extLst>
      <p:ext uri="{BB962C8B-B14F-4D97-AF65-F5344CB8AC3E}">
        <p14:creationId xmlns:p14="http://schemas.microsoft.com/office/powerpoint/2010/main" val="681237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ltLang="en-US"/>
              <a:t>Decision Tree Classification Task</a:t>
            </a:r>
          </a:p>
        </p:txBody>
      </p:sp>
      <p:graphicFrame>
        <p:nvGraphicFramePr>
          <p:cNvPr id="921603" name="Object 3"/>
          <p:cNvGraphicFramePr>
            <a:graphicFrameLocks noGrp="1" noChangeAspect="1"/>
          </p:cNvGraphicFramePr>
          <p:nvPr>
            <p:ph idx="1"/>
          </p:nvPr>
        </p:nvGraphicFramePr>
        <p:xfrm>
          <a:off x="2617788" y="1143000"/>
          <a:ext cx="6951662" cy="5181600"/>
        </p:xfrm>
        <a:graphic>
          <a:graphicData uri="http://schemas.openxmlformats.org/presentationml/2006/ole">
            <mc:AlternateContent xmlns:mc="http://schemas.openxmlformats.org/markup-compatibility/2006">
              <mc:Choice xmlns:v="urn:schemas-microsoft-com:vml" Requires="v">
                <p:oleObj spid="_x0000_s5170"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04" name="Line 4"/>
          <p:cNvSpPr>
            <a:spLocks noChangeShapeType="1"/>
          </p:cNvSpPr>
          <p:nvPr/>
        </p:nvSpPr>
        <p:spPr bwMode="auto">
          <a:xfrm flipH="1" flipV="1">
            <a:off x="7543800" y="4724400"/>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05" name="Text Box 5"/>
          <p:cNvSpPr txBox="1">
            <a:spLocks noChangeArrowheads="1"/>
          </p:cNvSpPr>
          <p:nvPr/>
        </p:nvSpPr>
        <p:spPr bwMode="auto">
          <a:xfrm>
            <a:off x="8610600" y="4114801"/>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Decision Tree</a:t>
            </a:r>
          </a:p>
        </p:txBody>
      </p:sp>
    </p:spTree>
    <p:extLst>
      <p:ext uri="{BB962C8B-B14F-4D97-AF65-F5344CB8AC3E}">
        <p14:creationId xmlns:p14="http://schemas.microsoft.com/office/powerpoint/2010/main" val="3305684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ltLang="en-US"/>
              <a:t>Apply Model to Test Data</a:t>
            </a:r>
          </a:p>
        </p:txBody>
      </p:sp>
      <p:grpSp>
        <p:nvGrpSpPr>
          <p:cNvPr id="890883" name="Group 3"/>
          <p:cNvGrpSpPr>
            <a:grpSpLocks/>
          </p:cNvGrpSpPr>
          <p:nvPr/>
        </p:nvGrpSpPr>
        <p:grpSpPr bwMode="auto">
          <a:xfrm>
            <a:off x="2209800" y="2362201"/>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09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09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09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09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09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09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890907" name="Object 27"/>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6194"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08" name="Text Box 28"/>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0909" name="Text Box 29"/>
          <p:cNvSpPr txBox="1">
            <a:spLocks noChangeArrowheads="1"/>
          </p:cNvSpPr>
          <p:nvPr/>
        </p:nvSpPr>
        <p:spPr bwMode="auto">
          <a:xfrm>
            <a:off x="2514600" y="1447800"/>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accent2"/>
              </a:buClr>
              <a:buSzPct val="75000"/>
              <a:buFont typeface="Monotype Sorts" pitchFamily="2" charset="2"/>
              <a:buNone/>
            </a:pPr>
            <a:r>
              <a:rPr lang="en-US" altLang="en-US" sz="2000">
                <a:latin typeface="Arial" panose="020B0604020202020204" pitchFamily="34" charset="0"/>
              </a:rPr>
              <a:t>Start from the root of tree.</a:t>
            </a:r>
          </a:p>
        </p:txBody>
      </p:sp>
      <p:sp>
        <p:nvSpPr>
          <p:cNvPr id="890910" name="Line 30"/>
          <p:cNvSpPr>
            <a:spLocks noChangeShapeType="1"/>
          </p:cNvSpPr>
          <p:nvPr/>
        </p:nvSpPr>
        <p:spPr bwMode="auto">
          <a:xfrm>
            <a:off x="3657600" y="1828800"/>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6439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a:t>Apply Model to Test Data</a:t>
            </a:r>
          </a:p>
        </p:txBody>
      </p:sp>
      <p:grpSp>
        <p:nvGrpSpPr>
          <p:cNvPr id="891907" name="Group 3"/>
          <p:cNvGrpSpPr>
            <a:grpSpLocks/>
          </p:cNvGrpSpPr>
          <p:nvPr/>
        </p:nvGrpSpPr>
        <p:grpSpPr bwMode="auto">
          <a:xfrm>
            <a:off x="2209800" y="2362201"/>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19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19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19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19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19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19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891931" name="Object 27"/>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7218"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1933" name="Line 29"/>
          <p:cNvSpPr>
            <a:spLocks noChangeShapeType="1"/>
          </p:cNvSpPr>
          <p:nvPr/>
        </p:nvSpPr>
        <p:spPr bwMode="auto">
          <a:xfrm flipH="1">
            <a:off x="4191000" y="1828800"/>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0370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ltLang="en-US"/>
              <a:t>Example of a Decision Tree</a:t>
            </a:r>
          </a:p>
        </p:txBody>
      </p:sp>
      <p:sp>
        <p:nvSpPr>
          <p:cNvPr id="2" name="Content Placeholder 1"/>
          <p:cNvSpPr>
            <a:spLocks noGrp="1"/>
          </p:cNvSpPr>
          <p:nvPr>
            <p:ph idx="1"/>
          </p:nvPr>
        </p:nvSpPr>
        <p:spPr>
          <a:xfrm>
            <a:off x="838199" y="1825625"/>
            <a:ext cx="5353053" cy="4351338"/>
          </a:xfrm>
        </p:spPr>
        <p:txBody>
          <a:bodyPr/>
          <a:lstStyle/>
          <a:p>
            <a:r>
              <a:rPr lang="en-US" dirty="0" smtClean="0"/>
              <a:t>Given a person’s</a:t>
            </a:r>
          </a:p>
          <a:p>
            <a:pPr lvl="1"/>
            <a:r>
              <a:rPr lang="en-US" dirty="0" smtClean="0"/>
              <a:t>Marital status</a:t>
            </a:r>
          </a:p>
          <a:p>
            <a:pPr lvl="1"/>
            <a:r>
              <a:rPr lang="en-US" dirty="0" smtClean="0"/>
              <a:t>Income</a:t>
            </a:r>
          </a:p>
          <a:p>
            <a:pPr lvl="1"/>
            <a:r>
              <a:rPr lang="en-US" dirty="0" smtClean="0"/>
              <a:t>Refund?</a:t>
            </a:r>
          </a:p>
          <a:p>
            <a:r>
              <a:rPr lang="en-US" dirty="0" smtClean="0"/>
              <a:t>Decide if the person is likely to have cheated on his/her income tax return</a:t>
            </a:r>
            <a:endParaRPr lang="en-US" dirty="0"/>
          </a:p>
        </p:txBody>
      </p:sp>
      <p:grpSp>
        <p:nvGrpSpPr>
          <p:cNvPr id="3" name="Group 2"/>
          <p:cNvGrpSpPr/>
          <p:nvPr/>
        </p:nvGrpSpPr>
        <p:grpSpPr>
          <a:xfrm>
            <a:off x="6472238" y="2720975"/>
            <a:ext cx="3890963" cy="2689226"/>
            <a:chOff x="6472238" y="2720975"/>
            <a:chExt cx="3890963" cy="2689226"/>
          </a:xfrm>
        </p:grpSpPr>
        <p:sp>
          <p:nvSpPr>
            <p:cNvPr id="889865" name="Line 9"/>
            <p:cNvSpPr>
              <a:spLocks noChangeShapeType="1"/>
            </p:cNvSpPr>
            <p:nvPr/>
          </p:nvSpPr>
          <p:spPr bwMode="auto">
            <a:xfrm>
              <a:off x="8489950" y="450532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H="1">
              <a:off x="7359650" y="45053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flipH="1">
              <a:off x="8005764" y="37115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8" name="Line 12"/>
            <p:cNvSpPr>
              <a:spLocks noChangeShapeType="1"/>
            </p:cNvSpPr>
            <p:nvPr/>
          </p:nvSpPr>
          <p:spPr bwMode="auto">
            <a:xfrm>
              <a:off x="9217025" y="37115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8167688"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0" name="Line 14"/>
            <p:cNvSpPr>
              <a:spLocks noChangeShapeType="1"/>
            </p:cNvSpPr>
            <p:nvPr/>
          </p:nvSpPr>
          <p:spPr bwMode="auto">
            <a:xfrm flipH="1">
              <a:off x="6794500"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Text Box 15"/>
            <p:cNvSpPr txBox="1">
              <a:spLocks noChangeArrowheads="1"/>
            </p:cNvSpPr>
            <p:nvPr/>
          </p:nvSpPr>
          <p:spPr bwMode="auto">
            <a:xfrm>
              <a:off x="7312026" y="27209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89872" name="Text Box 16"/>
            <p:cNvSpPr txBox="1">
              <a:spLocks noChangeArrowheads="1"/>
            </p:cNvSpPr>
            <p:nvPr/>
          </p:nvSpPr>
          <p:spPr bwMode="auto">
            <a:xfrm>
              <a:off x="83280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err="1">
                  <a:solidFill>
                    <a:srgbClr val="2D1993"/>
                  </a:solidFill>
                  <a:latin typeface="Arial" panose="020B0604020202020204" pitchFamily="34" charset="0"/>
                </a:rPr>
                <a:t>MarSt</a:t>
              </a:r>
              <a:endParaRPr lang="en-US" altLang="en-US" sz="1600" dirty="0">
                <a:solidFill>
                  <a:schemeClr val="bg2"/>
                </a:solidFill>
                <a:latin typeface="Arial" panose="020B0604020202020204" pitchFamily="34" charset="0"/>
              </a:endParaRPr>
            </a:p>
          </p:txBody>
        </p:sp>
        <p:sp>
          <p:nvSpPr>
            <p:cNvPr id="889873" name="Text Box 17"/>
            <p:cNvSpPr txBox="1">
              <a:spLocks noChangeArrowheads="1"/>
            </p:cNvSpPr>
            <p:nvPr/>
          </p:nvSpPr>
          <p:spPr bwMode="auto">
            <a:xfrm>
              <a:off x="7602539"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89874" name="AutoShape 18"/>
            <p:cNvSpPr>
              <a:spLocks noChangeArrowheads="1"/>
            </p:cNvSpPr>
            <p:nvPr/>
          </p:nvSpPr>
          <p:spPr bwMode="auto">
            <a:xfrm>
              <a:off x="8529638" y="5029201"/>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Text Box 19"/>
            <p:cNvSpPr txBox="1">
              <a:spLocks noChangeArrowheads="1"/>
            </p:cNvSpPr>
            <p:nvPr/>
          </p:nvSpPr>
          <p:spPr bwMode="auto">
            <a:xfrm>
              <a:off x="8453438" y="502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89876" name="AutoShape 20"/>
            <p:cNvSpPr>
              <a:spLocks noChangeArrowheads="1"/>
            </p:cNvSpPr>
            <p:nvPr/>
          </p:nvSpPr>
          <p:spPr bwMode="auto">
            <a:xfrm>
              <a:off x="7037388" y="5046664"/>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Text Box 21"/>
            <p:cNvSpPr txBox="1">
              <a:spLocks noChangeArrowheads="1"/>
            </p:cNvSpPr>
            <p:nvPr/>
          </p:nvSpPr>
          <p:spPr bwMode="auto">
            <a:xfrm>
              <a:off x="7134225" y="5032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89878" name="AutoShape 22"/>
            <p:cNvSpPr>
              <a:spLocks noChangeArrowheads="1"/>
            </p:cNvSpPr>
            <p:nvPr/>
          </p:nvSpPr>
          <p:spPr bwMode="auto">
            <a:xfrm>
              <a:off x="64722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Text Box 23"/>
            <p:cNvSpPr txBox="1">
              <a:spLocks noChangeArrowheads="1"/>
            </p:cNvSpPr>
            <p:nvPr/>
          </p:nvSpPr>
          <p:spPr bwMode="auto">
            <a:xfrm>
              <a:off x="6567488" y="34480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89880" name="AutoShape 24"/>
            <p:cNvSpPr>
              <a:spLocks noChangeArrowheads="1"/>
            </p:cNvSpPr>
            <p:nvPr/>
          </p:nvSpPr>
          <p:spPr bwMode="auto">
            <a:xfrm>
              <a:off x="93678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81" name="Text Box 25"/>
            <p:cNvSpPr txBox="1">
              <a:spLocks noChangeArrowheads="1"/>
            </p:cNvSpPr>
            <p:nvPr/>
          </p:nvSpPr>
          <p:spPr bwMode="auto">
            <a:xfrm>
              <a:off x="9444038" y="4267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89882" name="Text Box 26"/>
            <p:cNvSpPr txBox="1">
              <a:spLocks noChangeArrowheads="1"/>
            </p:cNvSpPr>
            <p:nvPr/>
          </p:nvSpPr>
          <p:spPr bwMode="auto">
            <a:xfrm>
              <a:off x="6584950" y="29845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89883" name="Text Box 27"/>
            <p:cNvSpPr txBox="1">
              <a:spLocks noChangeArrowheads="1"/>
            </p:cNvSpPr>
            <p:nvPr/>
          </p:nvSpPr>
          <p:spPr bwMode="auto">
            <a:xfrm>
              <a:off x="8450263" y="298450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89884" name="Text Box 28"/>
            <p:cNvSpPr txBox="1">
              <a:spLocks noChangeArrowheads="1"/>
            </p:cNvSpPr>
            <p:nvPr/>
          </p:nvSpPr>
          <p:spPr bwMode="auto">
            <a:xfrm>
              <a:off x="9432926" y="37496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89885" name="Text Box 29"/>
            <p:cNvSpPr txBox="1">
              <a:spLocks noChangeArrowheads="1"/>
            </p:cNvSpPr>
            <p:nvPr/>
          </p:nvSpPr>
          <p:spPr bwMode="auto">
            <a:xfrm>
              <a:off x="7216776" y="377825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89886" name="Text Box 30"/>
            <p:cNvSpPr txBox="1">
              <a:spLocks noChangeArrowheads="1"/>
            </p:cNvSpPr>
            <p:nvPr/>
          </p:nvSpPr>
          <p:spPr bwMode="auto">
            <a:xfrm>
              <a:off x="6837364"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89887" name="Text Box 31"/>
            <p:cNvSpPr txBox="1">
              <a:spLocks noChangeArrowheads="1"/>
            </p:cNvSpPr>
            <p:nvPr/>
          </p:nvSpPr>
          <p:spPr bwMode="auto">
            <a:xfrm>
              <a:off x="8612189"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pSp>
        <p:nvGrpSpPr>
          <p:cNvPr id="5" name="Group 4"/>
          <p:cNvGrpSpPr/>
          <p:nvPr/>
        </p:nvGrpSpPr>
        <p:grpSpPr>
          <a:xfrm>
            <a:off x="8157782" y="1766888"/>
            <a:ext cx="2035557" cy="1525588"/>
            <a:chOff x="8157782" y="1766888"/>
            <a:chExt cx="2035557" cy="1525588"/>
          </a:xfrm>
        </p:grpSpPr>
        <p:sp>
          <p:nvSpPr>
            <p:cNvPr id="889888" name="Text Box 32"/>
            <p:cNvSpPr txBox="1">
              <a:spLocks noChangeArrowheads="1"/>
            </p:cNvSpPr>
            <p:nvPr/>
          </p:nvSpPr>
          <p:spPr bwMode="auto">
            <a:xfrm>
              <a:off x="8157782" y="1766888"/>
              <a:ext cx="20355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800" i="1" dirty="0">
                  <a:solidFill>
                    <a:srgbClr val="FF0000"/>
                  </a:solidFill>
                  <a:latin typeface="Arial" panose="020B0604020202020204" pitchFamily="34" charset="0"/>
                </a:rPr>
                <a:t>Splitting Attributes</a:t>
              </a:r>
            </a:p>
          </p:txBody>
        </p:sp>
        <p:sp>
          <p:nvSpPr>
            <p:cNvPr id="889889" name="Line 33"/>
            <p:cNvSpPr>
              <a:spLocks noChangeShapeType="1"/>
            </p:cNvSpPr>
            <p:nvPr/>
          </p:nvSpPr>
          <p:spPr bwMode="auto">
            <a:xfrm flipH="1">
              <a:off x="8329614" y="2147889"/>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1" name="Line 35"/>
            <p:cNvSpPr>
              <a:spLocks noChangeShapeType="1"/>
            </p:cNvSpPr>
            <p:nvPr/>
          </p:nvSpPr>
          <p:spPr bwMode="auto">
            <a:xfrm>
              <a:off x="8942388" y="2147889"/>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9893" name="Text Box 37"/>
          <p:cNvSpPr txBox="1">
            <a:spLocks noChangeArrowheads="1"/>
          </p:cNvSpPr>
          <p:nvPr/>
        </p:nvSpPr>
        <p:spPr bwMode="auto">
          <a:xfrm>
            <a:off x="6553200" y="583565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smtClean="0">
                <a:solidFill>
                  <a:schemeClr val="tx2"/>
                </a:solidFill>
                <a:latin typeface="Arial" panose="020B0604020202020204" pitchFamily="34" charset="0"/>
              </a:rPr>
              <a:t>Decision </a:t>
            </a:r>
            <a:r>
              <a:rPr lang="en-US" altLang="en-US" sz="2000" dirty="0">
                <a:solidFill>
                  <a:schemeClr val="tx2"/>
                </a:solidFill>
                <a:latin typeface="Arial" panose="020B0604020202020204" pitchFamily="34" charset="0"/>
              </a:rPr>
              <a:t>Tree</a:t>
            </a:r>
            <a:endParaRPr lang="en-US" altLang="en-US" sz="2000" dirty="0">
              <a:solidFill>
                <a:schemeClr val="bg2"/>
              </a:solidFill>
              <a:latin typeface="Arial" panose="020B0604020202020204" pitchFamily="34" charset="0"/>
            </a:endParaRPr>
          </a:p>
        </p:txBody>
      </p:sp>
    </p:spTree>
    <p:extLst>
      <p:ext uri="{BB962C8B-B14F-4D97-AF65-F5344CB8AC3E}">
        <p14:creationId xmlns:p14="http://schemas.microsoft.com/office/powerpoint/2010/main" val="112432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98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9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ltLang="en-US"/>
              <a:t>Apply Model to Test Data</a:t>
            </a:r>
          </a:p>
        </p:txBody>
      </p:sp>
      <p:sp>
        <p:nvSpPr>
          <p:cNvPr id="892931"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2"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3"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4" name="Line 6"/>
          <p:cNvSpPr>
            <a:spLocks noChangeShapeType="1"/>
          </p:cNvSpPr>
          <p:nvPr/>
        </p:nvSpPr>
        <p:spPr bwMode="auto">
          <a:xfrm>
            <a:off x="5219701" y="3576639"/>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5"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6"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7"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2938"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2939"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2940"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1"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2942"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3"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2944"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5"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2946"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7"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2948"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2949"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2950"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2951"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2952"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2953"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2954"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8242"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2955"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2956" name="Line 28"/>
          <p:cNvSpPr>
            <a:spLocks noChangeShapeType="1"/>
          </p:cNvSpPr>
          <p:nvPr/>
        </p:nvSpPr>
        <p:spPr bwMode="auto">
          <a:xfrm flipH="1">
            <a:off x="4876800" y="2362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59901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ltLang="en-US"/>
              <a:t>Apply Model to Test Data</a:t>
            </a:r>
          </a:p>
        </p:txBody>
      </p:sp>
      <p:sp>
        <p:nvSpPr>
          <p:cNvPr id="893955"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6"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Line 6"/>
          <p:cNvSpPr>
            <a:spLocks noChangeShapeType="1"/>
          </p:cNvSpPr>
          <p:nvPr/>
        </p:nvSpPr>
        <p:spPr bwMode="auto">
          <a:xfrm>
            <a:off x="5219701" y="3576639"/>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3962"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3963"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3964"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5"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3966"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7"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3968"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9"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3970"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71"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3972"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3973"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3974"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3975"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3976"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3977"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3978"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9266"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3979"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3980" name="Line 28"/>
          <p:cNvSpPr>
            <a:spLocks noChangeShapeType="1"/>
          </p:cNvSpPr>
          <p:nvPr/>
        </p:nvSpPr>
        <p:spPr bwMode="auto">
          <a:xfrm flipH="1">
            <a:off x="5334000" y="2057400"/>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90038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ltLang="en-US"/>
              <a:t>Apply Model to Test Data</a:t>
            </a:r>
          </a:p>
        </p:txBody>
      </p:sp>
      <p:sp>
        <p:nvSpPr>
          <p:cNvPr id="894979"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0"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1"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2" name="Line 6"/>
          <p:cNvSpPr>
            <a:spLocks noChangeShapeType="1"/>
          </p:cNvSpPr>
          <p:nvPr/>
        </p:nvSpPr>
        <p:spPr bwMode="auto">
          <a:xfrm>
            <a:off x="5219701" y="3576639"/>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3"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4"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5"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4986"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4987"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4988"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9"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4990"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1"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4992"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3"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4994"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5"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4996"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4997"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4998"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Married </a:t>
            </a:r>
          </a:p>
        </p:txBody>
      </p:sp>
      <p:sp>
        <p:nvSpPr>
          <p:cNvPr id="894999"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5000"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5001"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5002"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0290"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5003"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5004" name="Line 28"/>
          <p:cNvSpPr>
            <a:spLocks noChangeShapeType="1"/>
          </p:cNvSpPr>
          <p:nvPr/>
        </p:nvSpPr>
        <p:spPr bwMode="auto">
          <a:xfrm flipH="1">
            <a:off x="6172200" y="2590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31481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ltLang="en-US"/>
              <a:t>Apply Model to Test Data</a:t>
            </a:r>
          </a:p>
        </p:txBody>
      </p:sp>
      <p:sp>
        <p:nvSpPr>
          <p:cNvPr id="896003"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4"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5"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6" name="Line 6"/>
          <p:cNvSpPr>
            <a:spLocks noChangeShapeType="1"/>
          </p:cNvSpPr>
          <p:nvPr/>
        </p:nvSpPr>
        <p:spPr bwMode="auto">
          <a:xfrm>
            <a:off x="5219701" y="3576639"/>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7"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8"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9"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896010"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6011"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6012"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3"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6014"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5"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6016"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7"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6018"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9"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6020"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6021"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6022"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Married </a:t>
            </a:r>
          </a:p>
        </p:txBody>
      </p:sp>
      <p:sp>
        <p:nvSpPr>
          <p:cNvPr id="896023"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6024"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6025"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6026"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1314"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27"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6028" name="Line 28"/>
          <p:cNvSpPr>
            <a:spLocks noChangeShapeType="1"/>
          </p:cNvSpPr>
          <p:nvPr/>
        </p:nvSpPr>
        <p:spPr bwMode="auto">
          <a:xfrm flipH="1">
            <a:off x="6019800" y="2590800"/>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29" name="Text Box 29"/>
          <p:cNvSpPr txBox="1">
            <a:spLocks noChangeArrowheads="1"/>
          </p:cNvSpPr>
          <p:nvPr/>
        </p:nvSpPr>
        <p:spPr bwMode="auto">
          <a:xfrm>
            <a:off x="7543800" y="358140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accent2"/>
              </a:buClr>
              <a:buSzPct val="75000"/>
              <a:buFont typeface="Monotype Sorts" pitchFamily="2" charset="2"/>
              <a:buNone/>
            </a:pPr>
            <a:r>
              <a:rPr lang="en-US" altLang="en-US" sz="2000">
                <a:latin typeface="Arial" panose="020B0604020202020204" pitchFamily="34" charset="0"/>
              </a:rPr>
              <a:t>Assign Cheat to “No”</a:t>
            </a:r>
          </a:p>
        </p:txBody>
      </p:sp>
    </p:spTree>
    <p:extLst>
      <p:ext uri="{BB962C8B-B14F-4D97-AF65-F5344CB8AC3E}">
        <p14:creationId xmlns:p14="http://schemas.microsoft.com/office/powerpoint/2010/main" val="2982762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4"/>
          <p:cNvSpPr>
            <a:spLocks noGrp="1" noChangeArrowheads="1"/>
          </p:cNvSpPr>
          <p:nvPr>
            <p:ph type="title"/>
          </p:nvPr>
        </p:nvSpPr>
        <p:spPr>
          <a:noFill/>
          <a:ln/>
        </p:spPr>
        <p:txBody>
          <a:bodyPr/>
          <a:lstStyle/>
          <a:p>
            <a:r>
              <a:rPr lang="en-US" dirty="0"/>
              <a:t>Decision tree </a:t>
            </a:r>
            <a:r>
              <a:rPr lang="en-US" dirty="0" smtClean="0"/>
              <a:t>learning</a:t>
            </a:r>
            <a:endParaRPr lang="en-US" dirty="0"/>
          </a:p>
        </p:txBody>
      </p:sp>
      <p:sp>
        <p:nvSpPr>
          <p:cNvPr id="768003" name="Rectangle 3"/>
          <p:cNvSpPr>
            <a:spLocks noGrp="1" noChangeArrowheads="1"/>
          </p:cNvSpPr>
          <p:nvPr>
            <p:ph idx="1"/>
          </p:nvPr>
        </p:nvSpPr>
        <p:spPr/>
        <p:txBody>
          <a:bodyPr>
            <a:normAutofit/>
          </a:bodyPr>
          <a:lstStyle/>
          <a:p>
            <a:r>
              <a:rPr lang="en-US" dirty="0" smtClean="0"/>
              <a:t>Decision </a:t>
            </a:r>
            <a:r>
              <a:rPr lang="en-US" dirty="0"/>
              <a:t>Tree Induction</a:t>
            </a:r>
          </a:p>
          <a:p>
            <a:pPr lvl="1"/>
            <a:r>
              <a:rPr lang="en-US" dirty="0" smtClean="0"/>
              <a:t>Finding </a:t>
            </a:r>
            <a:r>
              <a:rPr lang="en-US" dirty="0"/>
              <a:t>a decision tree that agrees with </a:t>
            </a:r>
            <a:r>
              <a:rPr lang="en-US" b="1" dirty="0" smtClean="0"/>
              <a:t>data</a:t>
            </a:r>
            <a:endParaRPr lang="en-US" b="1" dirty="0">
              <a:sym typeface="Wingdings" charset="0"/>
            </a:endParaRP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44</a:t>
            </a:fld>
            <a:endParaRPr lang="en-US"/>
          </a:p>
        </p:txBody>
      </p:sp>
    </p:spTree>
    <p:extLst>
      <p:ext uri="{BB962C8B-B14F-4D97-AF65-F5344CB8AC3E}">
        <p14:creationId xmlns:p14="http://schemas.microsoft.com/office/powerpoint/2010/main" val="117463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decision problem</a:t>
            </a:r>
            <a:endParaRPr lang="en-US" dirty="0"/>
          </a:p>
        </p:txBody>
      </p:sp>
      <p:sp>
        <p:nvSpPr>
          <p:cNvPr id="3" name="Content Placeholder 2"/>
          <p:cNvSpPr>
            <a:spLocks noGrp="1"/>
          </p:cNvSpPr>
          <p:nvPr>
            <p:ph idx="1"/>
          </p:nvPr>
        </p:nvSpPr>
        <p:spPr>
          <a:xfrm>
            <a:off x="838200" y="1465119"/>
            <a:ext cx="10515600" cy="4763799"/>
          </a:xfrm>
        </p:spPr>
        <p:txBody>
          <a:bodyPr>
            <a:normAutofit fontScale="70000" lnSpcReduction="20000"/>
          </a:bodyPr>
          <a:lstStyle/>
          <a:p>
            <a:r>
              <a:rPr lang="en-US" dirty="0"/>
              <a:t>Problem: decide whether to wait for a table at a restaurant, based on </a:t>
            </a:r>
            <a:r>
              <a:rPr lang="en-US" dirty="0" smtClean="0"/>
              <a:t>the following </a:t>
            </a:r>
            <a:r>
              <a:rPr lang="en-US" dirty="0"/>
              <a:t>attributes:</a:t>
            </a:r>
          </a:p>
          <a:p>
            <a:r>
              <a:rPr lang="en-US" dirty="0"/>
              <a:t>1. </a:t>
            </a:r>
            <a:r>
              <a:rPr lang="en-US" dirty="0">
                <a:solidFill>
                  <a:srgbClr val="FF0000"/>
                </a:solidFill>
              </a:rPr>
              <a:t>Alt</a:t>
            </a:r>
            <a:r>
              <a:rPr lang="en-US" dirty="0"/>
              <a:t>ernate: is there an alternative restaurant nearby?</a:t>
            </a:r>
          </a:p>
          <a:p>
            <a:r>
              <a:rPr lang="en-US" dirty="0"/>
              <a:t>2. </a:t>
            </a:r>
            <a:r>
              <a:rPr lang="en-US" dirty="0">
                <a:solidFill>
                  <a:srgbClr val="FF0000"/>
                </a:solidFill>
              </a:rPr>
              <a:t>Bar</a:t>
            </a:r>
            <a:r>
              <a:rPr lang="en-US" dirty="0"/>
              <a:t>: is there a comfortable bar area to wait in?</a:t>
            </a:r>
          </a:p>
          <a:p>
            <a:r>
              <a:rPr lang="en-US" dirty="0"/>
              <a:t>3. </a:t>
            </a:r>
            <a:r>
              <a:rPr lang="en-US" dirty="0">
                <a:solidFill>
                  <a:srgbClr val="FF0000"/>
                </a:solidFill>
              </a:rPr>
              <a:t>Fri</a:t>
            </a:r>
            <a:r>
              <a:rPr lang="en-US" dirty="0"/>
              <a:t>/Sat: is today Friday or Saturday?</a:t>
            </a:r>
          </a:p>
          <a:p>
            <a:r>
              <a:rPr lang="en-US" dirty="0"/>
              <a:t>4. </a:t>
            </a:r>
            <a:r>
              <a:rPr lang="en-US" dirty="0">
                <a:solidFill>
                  <a:srgbClr val="FF0000"/>
                </a:solidFill>
              </a:rPr>
              <a:t>Hun</a:t>
            </a:r>
            <a:r>
              <a:rPr lang="en-US" dirty="0"/>
              <a:t>gry: are we hungry?</a:t>
            </a:r>
          </a:p>
          <a:p>
            <a:r>
              <a:rPr lang="en-US" dirty="0"/>
              <a:t>5. </a:t>
            </a:r>
            <a:r>
              <a:rPr lang="en-US" dirty="0">
                <a:solidFill>
                  <a:srgbClr val="FF0000"/>
                </a:solidFill>
              </a:rPr>
              <a:t>Pat</a:t>
            </a:r>
            <a:r>
              <a:rPr lang="en-US" dirty="0"/>
              <a:t>rons: number of people in the restaurant (None, Some, Full)</a:t>
            </a:r>
          </a:p>
          <a:p>
            <a:r>
              <a:rPr lang="en-US" dirty="0"/>
              <a:t>6. </a:t>
            </a:r>
            <a:r>
              <a:rPr lang="en-US" dirty="0">
                <a:solidFill>
                  <a:srgbClr val="FF0000"/>
                </a:solidFill>
              </a:rPr>
              <a:t>Price</a:t>
            </a:r>
            <a:r>
              <a:rPr lang="en-US" dirty="0"/>
              <a:t>: price range ($, $$, $$$)</a:t>
            </a:r>
          </a:p>
          <a:p>
            <a:r>
              <a:rPr lang="en-US" dirty="0"/>
              <a:t>7. </a:t>
            </a:r>
            <a:r>
              <a:rPr lang="en-US" dirty="0">
                <a:solidFill>
                  <a:srgbClr val="FF0000"/>
                </a:solidFill>
              </a:rPr>
              <a:t>Rain</a:t>
            </a:r>
            <a:r>
              <a:rPr lang="en-US" dirty="0"/>
              <a:t>ing: is it raining outside?</a:t>
            </a:r>
          </a:p>
          <a:p>
            <a:r>
              <a:rPr lang="en-US" dirty="0"/>
              <a:t>8. </a:t>
            </a:r>
            <a:r>
              <a:rPr lang="en-US" dirty="0">
                <a:solidFill>
                  <a:srgbClr val="FF0000"/>
                </a:solidFill>
              </a:rPr>
              <a:t>Res</a:t>
            </a:r>
            <a:r>
              <a:rPr lang="en-US" dirty="0"/>
              <a:t>ervation: have we made a reservation?</a:t>
            </a:r>
          </a:p>
          <a:p>
            <a:r>
              <a:rPr lang="en-US" dirty="0"/>
              <a:t>9. </a:t>
            </a:r>
            <a:r>
              <a:rPr lang="en-US" dirty="0">
                <a:solidFill>
                  <a:srgbClr val="FF0000"/>
                </a:solidFill>
              </a:rPr>
              <a:t>Type</a:t>
            </a:r>
            <a:r>
              <a:rPr lang="en-US" dirty="0"/>
              <a:t>: kind of restaurant (French, Italian, Thai, Burger)</a:t>
            </a:r>
          </a:p>
          <a:p>
            <a:r>
              <a:rPr lang="en-US" dirty="0"/>
              <a:t>10. </a:t>
            </a:r>
            <a:r>
              <a:rPr lang="en-US" dirty="0" err="1"/>
              <a:t>Wait</a:t>
            </a:r>
            <a:r>
              <a:rPr lang="en-US" dirty="0" err="1">
                <a:solidFill>
                  <a:srgbClr val="FF0000"/>
                </a:solidFill>
              </a:rPr>
              <a:t>Est</a:t>
            </a:r>
            <a:r>
              <a:rPr lang="en-US" dirty="0" err="1"/>
              <a:t>imate</a:t>
            </a:r>
            <a:r>
              <a:rPr lang="en-US" dirty="0"/>
              <a:t>: estimated waiting time (0-10, 10-30, 30-60</a:t>
            </a:r>
            <a:r>
              <a:rPr lang="en-US" dirty="0" smtClean="0"/>
              <a:t>,&gt;60)</a:t>
            </a:r>
          </a:p>
          <a:p>
            <a:endParaRPr lang="en-US" dirty="0"/>
          </a:p>
          <a:p>
            <a:r>
              <a:rPr lang="en-US" dirty="0" smtClean="0"/>
              <a:t>Decision: WAIT or NOT WAIT (T/F)?</a:t>
            </a:r>
            <a:endParaRPr lang="en-US" dirty="0"/>
          </a:p>
          <a:p>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45</a:t>
            </a:fld>
            <a:endParaRPr lang="en-US"/>
          </a:p>
        </p:txBody>
      </p:sp>
    </p:spTree>
    <p:extLst>
      <p:ext uri="{BB962C8B-B14F-4D97-AF65-F5344CB8AC3E}">
        <p14:creationId xmlns:p14="http://schemas.microsoft.com/office/powerpoint/2010/main" val="1061944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dirty="0" smtClean="0"/>
              <a:t>Training data</a:t>
            </a:r>
            <a:endParaRPr lang="en-US" dirty="0"/>
          </a:p>
        </p:txBody>
      </p:sp>
      <p:sp>
        <p:nvSpPr>
          <p:cNvPr id="979971" name="Rectangle 3"/>
          <p:cNvSpPr>
            <a:spLocks noGrp="1" noChangeArrowheads="1"/>
          </p:cNvSpPr>
          <p:nvPr>
            <p:ph type="body" idx="1"/>
          </p:nvPr>
        </p:nvSpPr>
        <p:spPr/>
        <p:txBody>
          <a:bodyPr>
            <a:normAutofit fontScale="85000" lnSpcReduction="20000"/>
          </a:bodyPr>
          <a:lstStyle/>
          <a:p>
            <a:pPr>
              <a:lnSpc>
                <a:spcPct val="90000"/>
              </a:lnSpc>
            </a:pPr>
            <a:r>
              <a:rPr lang="en-US" sz="1800" dirty="0"/>
              <a:t>Examples described by </a:t>
            </a:r>
            <a:r>
              <a:rPr lang="en-US" sz="1800" dirty="0">
                <a:solidFill>
                  <a:schemeClr val="accent2"/>
                </a:solidFill>
              </a:rPr>
              <a:t>attribute values </a:t>
            </a:r>
            <a:r>
              <a:rPr lang="en-US" sz="1800" dirty="0"/>
              <a:t>(Boolean, discrete, continuous)</a:t>
            </a:r>
          </a:p>
          <a:p>
            <a:pPr>
              <a:lnSpc>
                <a:spcPct val="90000"/>
              </a:lnSpc>
            </a:pPr>
            <a:r>
              <a:rPr lang="en-US" sz="1800" dirty="0"/>
              <a:t>E.g., situations where I will/won't wait for a </a:t>
            </a:r>
            <a:r>
              <a:rPr lang="en-US" sz="1800" dirty="0" smtClean="0"/>
              <a:t>table at a restaurant:</a:t>
            </a: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r>
              <a:rPr lang="en-US" sz="1800" dirty="0"/>
              <a:t>
</a:t>
            </a:r>
          </a:p>
          <a:p>
            <a:pPr>
              <a:lnSpc>
                <a:spcPct val="90000"/>
              </a:lnSpc>
            </a:pPr>
            <a:endParaRPr lang="en-US" sz="1800" dirty="0"/>
          </a:p>
          <a:p>
            <a:pPr>
              <a:lnSpc>
                <a:spcPct val="90000"/>
              </a:lnSpc>
            </a:pPr>
            <a:endParaRPr lang="en-US" sz="1800" dirty="0"/>
          </a:p>
          <a:p>
            <a:pPr>
              <a:lnSpc>
                <a:spcPct val="90000"/>
              </a:lnSpc>
            </a:pPr>
            <a:endParaRPr lang="en-US" sz="1800" dirty="0">
              <a:solidFill>
                <a:schemeClr val="accent2"/>
              </a:solidFill>
            </a:endParaRPr>
          </a:p>
          <a:p>
            <a:pPr>
              <a:lnSpc>
                <a:spcPct val="90000"/>
              </a:lnSpc>
            </a:pPr>
            <a:endParaRPr lang="en-US" sz="1800" dirty="0">
              <a:solidFill>
                <a:schemeClr val="accent2"/>
              </a:solidFill>
            </a:endParaRPr>
          </a:p>
          <a:p>
            <a:pPr>
              <a:lnSpc>
                <a:spcPct val="90000"/>
              </a:lnSpc>
            </a:pPr>
            <a:endParaRPr lang="en-US" sz="1800" dirty="0">
              <a:solidFill>
                <a:schemeClr val="accent2"/>
              </a:solidFill>
            </a:endParaRPr>
          </a:p>
          <a:p>
            <a:pPr>
              <a:lnSpc>
                <a:spcPct val="90000"/>
              </a:lnSpc>
            </a:pPr>
            <a:endParaRPr lang="en-US" sz="1800" dirty="0">
              <a:solidFill>
                <a:schemeClr val="accent2"/>
              </a:solidFill>
            </a:endParaRPr>
          </a:p>
          <a:p>
            <a:pPr>
              <a:lnSpc>
                <a:spcPct val="90000"/>
              </a:lnSpc>
            </a:pPr>
            <a:endParaRPr lang="en-US" sz="1800" dirty="0" smtClean="0">
              <a:solidFill>
                <a:schemeClr val="accent2"/>
              </a:solidFill>
            </a:endParaRPr>
          </a:p>
          <a:p>
            <a:pPr>
              <a:lnSpc>
                <a:spcPct val="90000"/>
              </a:lnSpc>
            </a:pPr>
            <a:r>
              <a:rPr lang="en-US" sz="1800" dirty="0" smtClean="0">
                <a:solidFill>
                  <a:schemeClr val="accent2"/>
                </a:solidFill>
              </a:rPr>
              <a:t>Classification</a:t>
            </a:r>
            <a:r>
              <a:rPr lang="en-US" sz="1800" dirty="0" smtClean="0"/>
              <a:t> </a:t>
            </a:r>
            <a:r>
              <a:rPr lang="en-US" sz="1800" dirty="0"/>
              <a:t>of examples is </a:t>
            </a:r>
            <a:r>
              <a:rPr lang="en-US" sz="1800" dirty="0">
                <a:solidFill>
                  <a:schemeClr val="accent2"/>
                </a:solidFill>
              </a:rPr>
              <a:t>positive</a:t>
            </a:r>
            <a:r>
              <a:rPr lang="en-US" sz="1800" dirty="0"/>
              <a:t> (T) or </a:t>
            </a:r>
            <a:r>
              <a:rPr lang="en-US" sz="1800" dirty="0">
                <a:solidFill>
                  <a:schemeClr val="accent2"/>
                </a:solidFill>
              </a:rPr>
              <a:t>negative</a:t>
            </a:r>
            <a:r>
              <a:rPr lang="en-US" sz="1800" dirty="0"/>
              <a:t> (F</a:t>
            </a:r>
            <a:r>
              <a:rPr lang="en-US" sz="1800" dirty="0" smtClean="0"/>
              <a:t>)</a:t>
            </a:r>
            <a:endParaRPr lang="en-US" sz="1800" dirty="0"/>
          </a:p>
        </p:txBody>
      </p:sp>
      <p:sp>
        <p:nvSpPr>
          <p:cNvPr id="979973" name="Text Box 5"/>
          <p:cNvSpPr txBox="1">
            <a:spLocks noChangeArrowheads="1"/>
          </p:cNvSpPr>
          <p:nvPr/>
        </p:nvSpPr>
        <p:spPr bwMode="auto">
          <a:xfrm>
            <a:off x="9051925" y="3546476"/>
            <a:ext cx="135364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12 examples</a:t>
            </a:r>
          </a:p>
          <a:p>
            <a:r>
              <a:rPr lang="en-US"/>
              <a:t>6 +</a:t>
            </a:r>
          </a:p>
          <a:p>
            <a:r>
              <a:rPr lang="en-US"/>
              <a:t>6 -</a:t>
            </a:r>
          </a:p>
          <a:p>
            <a:endParaRPr lang="en-US"/>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46</a:t>
            </a:fld>
            <a:endParaRPr lang="en-US"/>
          </a:p>
        </p:txBody>
      </p:sp>
      <p:pic>
        <p:nvPicPr>
          <p:cNvPr id="8" name="Content Placeholder 4" descr="Data for decision tree learning with 10 atttributes and 12 instances" title="Data for decision tree learning"/>
          <p:cNvPicPr>
            <a:picLocks noChangeAspect="1" noChangeArrowheads="1"/>
          </p:cNvPicPr>
          <p:nvPr/>
        </p:nvPicPr>
        <p:blipFill>
          <a:blip r:embed="rId2">
            <a:extLst>
              <a:ext uri="{28A0092B-C50C-407E-A947-70E740481C1C}">
                <a14:useLocalDpi xmlns:a14="http://schemas.microsoft.com/office/drawing/2010/main" val="0"/>
              </a:ext>
            </a:extLst>
          </a:blip>
          <a:srcRect l="53906" t="29167" r="9766" b="19792"/>
          <a:stretch>
            <a:fillRect/>
          </a:stretch>
        </p:blipFill>
        <p:spPr bwMode="auto">
          <a:xfrm>
            <a:off x="2765180" y="2409645"/>
            <a:ext cx="6041825" cy="3183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795547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4"/>
          <p:cNvSpPr>
            <a:spLocks noGrp="1" noChangeArrowheads="1"/>
          </p:cNvSpPr>
          <p:nvPr>
            <p:ph type="title"/>
          </p:nvPr>
        </p:nvSpPr>
        <p:spPr>
          <a:noFill/>
          <a:ln/>
        </p:spPr>
        <p:txBody>
          <a:bodyPr/>
          <a:lstStyle/>
          <a:p>
            <a:r>
              <a:rPr lang="en-US" dirty="0"/>
              <a:t>Decision tree </a:t>
            </a:r>
            <a:r>
              <a:rPr lang="en-US" dirty="0" smtClean="0"/>
              <a:t>learning</a:t>
            </a:r>
            <a:endParaRPr lang="en-US" dirty="0"/>
          </a:p>
        </p:txBody>
      </p:sp>
      <p:sp>
        <p:nvSpPr>
          <p:cNvPr id="768003" name="Rectangle 3"/>
          <p:cNvSpPr>
            <a:spLocks noGrp="1" noChangeArrowheads="1"/>
          </p:cNvSpPr>
          <p:nvPr>
            <p:ph idx="1"/>
          </p:nvPr>
        </p:nvSpPr>
        <p:spPr/>
        <p:txBody>
          <a:bodyPr>
            <a:normAutofit/>
          </a:bodyPr>
          <a:lstStyle/>
          <a:p>
            <a:r>
              <a:rPr lang="en-US" dirty="0" smtClean="0">
                <a:sym typeface="Wingdings" charset="0"/>
              </a:rPr>
              <a:t>Naïve approach</a:t>
            </a:r>
            <a:endParaRPr lang="en-US" dirty="0">
              <a:sym typeface="Wingdings" charset="0"/>
            </a:endParaRPr>
          </a:p>
          <a:p>
            <a:pPr lvl="1"/>
            <a:r>
              <a:rPr lang="en-US" dirty="0" smtClean="0">
                <a:sym typeface="Wingdings" charset="0"/>
              </a:rPr>
              <a:t>Construct </a:t>
            </a:r>
            <a:r>
              <a:rPr lang="en-US" dirty="0">
                <a:sym typeface="Wingdings" charset="0"/>
              </a:rPr>
              <a:t>a decision tree that has one path to a leaf for </a:t>
            </a:r>
            <a:r>
              <a:rPr lang="en-US" b="1" i="1" dirty="0">
                <a:sym typeface="Wingdings" charset="0"/>
              </a:rPr>
              <a:t>each</a:t>
            </a:r>
            <a:r>
              <a:rPr lang="en-US" dirty="0">
                <a:sym typeface="Wingdings" charset="0"/>
              </a:rPr>
              <a:t> </a:t>
            </a:r>
            <a:r>
              <a:rPr lang="en-US" dirty="0" smtClean="0">
                <a:sym typeface="Wingdings" charset="0"/>
              </a:rPr>
              <a:t>example</a:t>
            </a:r>
          </a:p>
          <a:p>
            <a:pPr lvl="1"/>
            <a:r>
              <a:rPr lang="en-US" dirty="0" smtClean="0">
                <a:sym typeface="Wingdings" charset="0"/>
              </a:rPr>
              <a:t>Each </a:t>
            </a:r>
            <a:r>
              <a:rPr lang="en-US" dirty="0">
                <a:sym typeface="Wingdings" charset="0"/>
              </a:rPr>
              <a:t>path tests sets each attribute value to the value of the </a:t>
            </a:r>
            <a:r>
              <a:rPr lang="en-US" dirty="0" smtClean="0">
                <a:sym typeface="Wingdings" charset="0"/>
              </a:rPr>
              <a:t>example</a:t>
            </a:r>
          </a:p>
          <a:p>
            <a:pPr lvl="1">
              <a:spcBef>
                <a:spcPct val="50000"/>
              </a:spcBef>
            </a:pPr>
            <a:r>
              <a:rPr lang="en-US" dirty="0">
                <a:sym typeface="Wingdings" charset="0"/>
              </a:rPr>
              <a:t>Problem: This </a:t>
            </a:r>
            <a:r>
              <a:rPr lang="en-US" dirty="0" smtClean="0">
                <a:sym typeface="Wingdings" charset="0"/>
              </a:rPr>
              <a:t>just memorizes examples. What about </a:t>
            </a:r>
            <a:r>
              <a:rPr lang="en-US" dirty="0">
                <a:sym typeface="Wingdings" charset="0"/>
              </a:rPr>
              <a:t>new </a:t>
            </a:r>
            <a:r>
              <a:rPr lang="en-US" dirty="0" smtClean="0">
                <a:sym typeface="Wingdings" charset="0"/>
              </a:rPr>
              <a:t>data? </a:t>
            </a:r>
            <a:r>
              <a:rPr lang="en-US" dirty="0">
                <a:sym typeface="Wingdings" charset="0"/>
              </a:rPr>
              <a:t>It </a:t>
            </a:r>
            <a:r>
              <a:rPr lang="en-US" dirty="0" smtClean="0">
                <a:sym typeface="Wingdings" charset="0"/>
              </a:rPr>
              <a:t>doesn’t </a:t>
            </a:r>
            <a:r>
              <a:rPr lang="en-US" dirty="0" smtClean="0">
                <a:solidFill>
                  <a:srgbClr val="FF0000"/>
                </a:solidFill>
                <a:sym typeface="Wingdings" charset="0"/>
              </a:rPr>
              <a:t>generalize</a:t>
            </a:r>
            <a:endParaRPr lang="en-US" dirty="0" smtClean="0">
              <a:sym typeface="Wingdings" charset="0"/>
            </a:endParaRPr>
          </a:p>
          <a:p>
            <a:r>
              <a:rPr lang="en-US" dirty="0" smtClean="0"/>
              <a:t>Prefer a </a:t>
            </a:r>
            <a:r>
              <a:rPr lang="en-US" dirty="0"/>
              <a:t>compact/smallest </a:t>
            </a:r>
            <a:r>
              <a:rPr lang="en-US" dirty="0" smtClean="0"/>
              <a:t>tree</a:t>
            </a:r>
            <a:endParaRPr lang="en-US"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47</a:t>
            </a:fld>
            <a:endParaRPr lang="en-US"/>
          </a:p>
        </p:txBody>
      </p:sp>
    </p:spTree>
    <p:extLst>
      <p:ext uri="{BB962C8B-B14F-4D97-AF65-F5344CB8AC3E}">
        <p14:creationId xmlns:p14="http://schemas.microsoft.com/office/powerpoint/2010/main" val="234862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4"/>
          <p:cNvSpPr>
            <a:spLocks noGrp="1" noChangeArrowheads="1"/>
          </p:cNvSpPr>
          <p:nvPr>
            <p:ph type="title"/>
          </p:nvPr>
        </p:nvSpPr>
        <p:spPr>
          <a:noFill/>
          <a:ln/>
        </p:spPr>
        <p:txBody>
          <a:bodyPr/>
          <a:lstStyle/>
          <a:p>
            <a:r>
              <a:rPr lang="en-US" dirty="0"/>
              <a:t>Decision tree </a:t>
            </a:r>
            <a:r>
              <a:rPr lang="en-US" dirty="0" smtClean="0"/>
              <a:t>learning</a:t>
            </a:r>
            <a:endParaRPr lang="en-US" dirty="0"/>
          </a:p>
        </p:txBody>
      </p:sp>
      <p:sp>
        <p:nvSpPr>
          <p:cNvPr id="768003" name="Rectangle 3"/>
          <p:cNvSpPr>
            <a:spLocks noGrp="1" noChangeArrowheads="1"/>
          </p:cNvSpPr>
          <p:nvPr>
            <p:ph idx="1"/>
          </p:nvPr>
        </p:nvSpPr>
        <p:spPr/>
        <p:txBody>
          <a:bodyPr>
            <a:normAutofit/>
          </a:bodyPr>
          <a:lstStyle/>
          <a:p>
            <a:r>
              <a:rPr lang="en-US" dirty="0" smtClean="0"/>
              <a:t>Prefer a </a:t>
            </a:r>
            <a:r>
              <a:rPr lang="en-US" dirty="0"/>
              <a:t>compact/smallest </a:t>
            </a:r>
            <a:r>
              <a:rPr lang="en-US" dirty="0" smtClean="0"/>
              <a:t>tree</a:t>
            </a:r>
            <a:endParaRPr lang="en-US" dirty="0"/>
          </a:p>
          <a:p>
            <a:r>
              <a:rPr lang="en-US" dirty="0" smtClean="0"/>
              <a:t>Occam’s Razor</a:t>
            </a:r>
            <a:endParaRPr lang="en-US" dirty="0"/>
          </a:p>
          <a:p>
            <a:pPr lvl="1"/>
            <a:r>
              <a:rPr lang="en-US" dirty="0" smtClean="0"/>
              <a:t>“All </a:t>
            </a:r>
            <a:r>
              <a:rPr lang="en-US" dirty="0"/>
              <a:t>other things being equal, choose the simplest </a:t>
            </a:r>
            <a:r>
              <a:rPr lang="en-US" dirty="0" smtClean="0"/>
              <a:t>explanation”</a:t>
            </a:r>
            <a:endParaRPr lang="en-US" dirty="0"/>
          </a:p>
          <a:p>
            <a:r>
              <a:rPr lang="en-US" dirty="0" smtClean="0"/>
              <a:t>Find </a:t>
            </a:r>
            <a:r>
              <a:rPr lang="en-US" dirty="0"/>
              <a:t>the smallest tree that classifies the </a:t>
            </a:r>
            <a:r>
              <a:rPr lang="en-US" dirty="0" smtClean="0"/>
              <a:t>data </a:t>
            </a:r>
            <a:r>
              <a:rPr lang="en-US" dirty="0"/>
              <a:t>correctly</a:t>
            </a:r>
          </a:p>
          <a:p>
            <a:r>
              <a:rPr lang="en-US" dirty="0"/>
              <a:t>Problem</a:t>
            </a:r>
          </a:p>
          <a:p>
            <a:pPr lvl="1"/>
            <a:r>
              <a:rPr lang="en-US" dirty="0" smtClean="0"/>
              <a:t>Finding </a:t>
            </a:r>
            <a:r>
              <a:rPr lang="en-US" dirty="0"/>
              <a:t>the smallest tree consistent with the examples is </a:t>
            </a:r>
            <a:r>
              <a:rPr lang="en-US" dirty="0" smtClean="0"/>
              <a:t>NP-hard</a:t>
            </a:r>
            <a:endParaRPr lang="en-US"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48</a:t>
            </a:fld>
            <a:endParaRPr lang="en-US"/>
          </a:p>
        </p:txBody>
      </p:sp>
    </p:spTree>
    <p:extLst>
      <p:ext uri="{BB962C8B-B14F-4D97-AF65-F5344CB8AC3E}">
        <p14:creationId xmlns:p14="http://schemas.microsoft.com/office/powerpoint/2010/main" val="2725287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US" dirty="0" smtClean="0"/>
              <a:t>Size of hypothesis space</a:t>
            </a:r>
            <a:endParaRPr lang="en-US" dirty="0"/>
          </a:p>
        </p:txBody>
      </p:sp>
      <mc:AlternateContent xmlns:mc="http://schemas.openxmlformats.org/markup-compatibility/2006" xmlns:a14="http://schemas.microsoft.com/office/drawing/2010/main">
        <mc:Choice Requires="a14">
          <p:sp>
            <p:nvSpPr>
              <p:cNvPr id="746499" name="Rectangle 3"/>
              <p:cNvSpPr>
                <a:spLocks noGrp="1" noChangeArrowheads="1"/>
              </p:cNvSpPr>
              <p:nvPr>
                <p:ph idx="1"/>
              </p:nvPr>
            </p:nvSpPr>
            <p:spPr/>
            <p:txBody>
              <a:bodyPr>
                <a:normAutofit/>
              </a:bodyPr>
              <a:lstStyle/>
              <a:p>
                <a:r>
                  <a:rPr lang="en-US" sz="2400" dirty="0" smtClean="0"/>
                  <a:t>How many distinct decision trees with </a:t>
                </a:r>
                <a:r>
                  <a:rPr lang="en-US" sz="2400" i="1" dirty="0"/>
                  <a:t>n</a:t>
                </a:r>
                <a:r>
                  <a:rPr lang="en-US" sz="2400" dirty="0"/>
                  <a:t> Boolean </a:t>
                </a:r>
                <a:r>
                  <a:rPr lang="en-US" sz="2400" dirty="0" smtClean="0"/>
                  <a:t>attributes?</a:t>
                </a:r>
                <a:endParaRPr lang="en-US" sz="2400" dirty="0"/>
              </a:p>
              <a:p>
                <a:r>
                  <a:rPr lang="en-US" dirty="0"/>
                  <a:t>= number of Boolean functions</a:t>
                </a:r>
              </a:p>
              <a:p>
                <a:r>
                  <a:rPr lang="en-US" dirty="0" smtClean="0"/>
                  <a:t>= </a:t>
                </a:r>
                <a:r>
                  <a:rPr lang="en-US" dirty="0"/>
                  <a:t>number of distinct truth tables with 2</a:t>
                </a:r>
                <a:r>
                  <a:rPr lang="en-US" baseline="30000" dirty="0"/>
                  <a:t>n</a:t>
                </a:r>
                <a:r>
                  <a:rPr lang="en-US" dirty="0"/>
                  <a:t> </a:t>
                </a:r>
                <a:r>
                  <a:rPr lang="en-US" dirty="0" smtClean="0"/>
                  <a:t>rows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sup>
                    </m:sSup>
                  </m:oMath>
                </a14:m>
                <a:endParaRPr lang="en-US" dirty="0"/>
              </a:p>
              <a:p>
                <a:endParaRPr lang="en-US" dirty="0"/>
              </a:p>
              <a:p>
                <a:endParaRPr lang="en-US" dirty="0"/>
              </a:p>
              <a:p>
                <a:endParaRPr lang="en-US" b="1" dirty="0"/>
              </a:p>
            </p:txBody>
          </p:sp>
        </mc:Choice>
        <mc:Fallback xmlns="">
          <p:sp>
            <p:nvSpPr>
              <p:cNvPr id="746499" name="Rectangle 3"/>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49</a:t>
            </a:fld>
            <a:endParaRPr lang="en-US"/>
          </a:p>
        </p:txBody>
      </p:sp>
    </p:spTree>
    <p:extLst>
      <p:ext uri="{BB962C8B-B14F-4D97-AF65-F5344CB8AC3E}">
        <p14:creationId xmlns:p14="http://schemas.microsoft.com/office/powerpoint/2010/main" val="653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64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ltLang="en-US"/>
              <a:t>Apply Model to Test Data</a:t>
            </a:r>
          </a:p>
        </p:txBody>
      </p:sp>
      <p:grpSp>
        <p:nvGrpSpPr>
          <p:cNvPr id="890883" name="Group 3"/>
          <p:cNvGrpSpPr>
            <a:grpSpLocks/>
          </p:cNvGrpSpPr>
          <p:nvPr/>
        </p:nvGrpSpPr>
        <p:grpSpPr bwMode="auto">
          <a:xfrm>
            <a:off x="2209800" y="2362201"/>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09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09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09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09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09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09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890907" name="Object 27"/>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3344"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08" name="Text Box 28"/>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0909" name="Text Box 29"/>
          <p:cNvSpPr txBox="1">
            <a:spLocks noChangeArrowheads="1"/>
          </p:cNvSpPr>
          <p:nvPr/>
        </p:nvSpPr>
        <p:spPr bwMode="auto">
          <a:xfrm>
            <a:off x="2514600" y="1447800"/>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accent2"/>
              </a:buClr>
              <a:buSzPct val="75000"/>
              <a:buFont typeface="Monotype Sorts" pitchFamily="2" charset="2"/>
              <a:buNone/>
            </a:pPr>
            <a:r>
              <a:rPr lang="en-US" altLang="en-US" sz="2000">
                <a:latin typeface="Arial" panose="020B0604020202020204" pitchFamily="34" charset="0"/>
              </a:rPr>
              <a:t>Start from the root of tree.</a:t>
            </a:r>
          </a:p>
        </p:txBody>
      </p:sp>
      <p:sp>
        <p:nvSpPr>
          <p:cNvPr id="890910" name="Line 30"/>
          <p:cNvSpPr>
            <a:spLocks noChangeShapeType="1"/>
          </p:cNvSpPr>
          <p:nvPr/>
        </p:nvSpPr>
        <p:spPr bwMode="auto">
          <a:xfrm>
            <a:off x="3657600" y="1828800"/>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67066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4"/>
          <p:cNvSpPr>
            <a:spLocks noGrp="1" noChangeArrowheads="1"/>
          </p:cNvSpPr>
          <p:nvPr>
            <p:ph type="title"/>
          </p:nvPr>
        </p:nvSpPr>
        <p:spPr>
          <a:noFill/>
          <a:ln/>
        </p:spPr>
        <p:txBody>
          <a:bodyPr/>
          <a:lstStyle/>
          <a:p>
            <a:r>
              <a:rPr lang="en-US" dirty="0"/>
              <a:t>Decision tree </a:t>
            </a:r>
            <a:r>
              <a:rPr lang="en-US" dirty="0" smtClean="0"/>
              <a:t>learning algorithm</a:t>
            </a:r>
            <a:endParaRPr lang="en-US" dirty="0"/>
          </a:p>
        </p:txBody>
      </p:sp>
      <p:sp>
        <p:nvSpPr>
          <p:cNvPr id="768003" name="Rectangle 3"/>
          <p:cNvSpPr>
            <a:spLocks noGrp="1" noChangeArrowheads="1"/>
          </p:cNvSpPr>
          <p:nvPr>
            <p:ph idx="1"/>
          </p:nvPr>
        </p:nvSpPr>
        <p:spPr/>
        <p:txBody>
          <a:bodyPr>
            <a:normAutofit/>
          </a:bodyPr>
          <a:lstStyle/>
          <a:p>
            <a:r>
              <a:rPr lang="en-US" dirty="0">
                <a:sym typeface="Wingdings" charset="0"/>
              </a:rPr>
              <a:t>Overall Goal: get a good  classification with a small number of tests</a:t>
            </a:r>
          </a:p>
          <a:p>
            <a:r>
              <a:rPr lang="en-US" dirty="0" smtClean="0"/>
              <a:t>Key problem:</a:t>
            </a:r>
          </a:p>
          <a:p>
            <a:pPr lvl="1"/>
            <a:r>
              <a:rPr lang="en-US" dirty="0" smtClean="0"/>
              <a:t>Which attribute to test first?</a:t>
            </a:r>
          </a:p>
          <a:p>
            <a:r>
              <a:rPr lang="en-US" dirty="0"/>
              <a:t>Approach</a:t>
            </a:r>
          </a:p>
          <a:p>
            <a:pPr lvl="1"/>
            <a:r>
              <a:rPr lang="en-US" dirty="0"/>
              <a:t>Use heuristic search (greedy search)</a:t>
            </a:r>
          </a:p>
          <a:p>
            <a:r>
              <a:rPr lang="en-US" dirty="0" smtClean="0"/>
              <a:t>Key idea:</a:t>
            </a:r>
          </a:p>
          <a:p>
            <a:pPr lvl="1"/>
            <a:r>
              <a:rPr lang="en-US" dirty="0"/>
              <a:t>Pick attribute that </a:t>
            </a:r>
            <a:r>
              <a:rPr lang="en-US" b="1" i="1" dirty="0"/>
              <a:t>maximizes information </a:t>
            </a:r>
            <a:r>
              <a:rPr lang="en-US" dirty="0" smtClean="0"/>
              <a:t>as the root node</a:t>
            </a:r>
          </a:p>
          <a:p>
            <a:endParaRPr lang="en-US" dirty="0" smtClean="0"/>
          </a:p>
          <a:p>
            <a:pPr lvl="1"/>
            <a:endParaRPr lang="en-US" dirty="0">
              <a:sym typeface="Wingdings" charset="0"/>
            </a:endParaRPr>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50</a:t>
            </a:fld>
            <a:endParaRPr lang="en-US"/>
          </a:p>
        </p:txBody>
      </p:sp>
    </p:spTree>
    <p:extLst>
      <p:ext uri="{BB962C8B-B14F-4D97-AF65-F5344CB8AC3E}">
        <p14:creationId xmlns:p14="http://schemas.microsoft.com/office/powerpoint/2010/main" val="71383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4450" name="Picture 2" descr="Decision tree for restaurant data" title="Decision tree for restaurant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898" y="1830979"/>
            <a:ext cx="5791200" cy="4156075"/>
          </a:xfrm>
          <a:prstGeom prst="rect">
            <a:avLst/>
          </a:prstGeom>
          <a:noFill/>
          <a:extLst>
            <a:ext uri="{909E8E84-426E-40dd-AFC4-6F175D3DCCD1}">
              <a14:hiddenFill xmlns="" xmlns:a14="http://schemas.microsoft.com/office/drawing/2010/main">
                <a:solidFill>
                  <a:srgbClr val="FFFFFF"/>
                </a:solidFill>
              </a14:hiddenFill>
            </a:ext>
          </a:extLst>
        </p:spPr>
      </p:pic>
      <p:sp>
        <p:nvSpPr>
          <p:cNvPr id="744451" name="Rectangle 3"/>
          <p:cNvSpPr>
            <a:spLocks noGrp="1" noChangeArrowheads="1"/>
          </p:cNvSpPr>
          <p:nvPr>
            <p:ph type="title"/>
          </p:nvPr>
        </p:nvSpPr>
        <p:spPr/>
        <p:txBody>
          <a:bodyPr/>
          <a:lstStyle/>
          <a:p>
            <a:r>
              <a:rPr lang="en-US" dirty="0"/>
              <a:t>Decision </a:t>
            </a:r>
            <a:r>
              <a:rPr lang="en-US" dirty="0" smtClean="0"/>
              <a:t>tree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51</a:t>
            </a:fld>
            <a:endParaRPr lang="en-US"/>
          </a:p>
        </p:txBody>
      </p:sp>
    </p:spTree>
    <p:extLst>
      <p:ext uri="{BB962C8B-B14F-4D97-AF65-F5344CB8AC3E}">
        <p14:creationId xmlns:p14="http://schemas.microsoft.com/office/powerpoint/2010/main" val="42914254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a:t>Choosing an </a:t>
            </a:r>
            <a:r>
              <a:rPr lang="en-US" dirty="0" smtClean="0"/>
              <a:t>attribute</a:t>
            </a:r>
            <a:endParaRPr lang="en-US" dirty="0"/>
          </a:p>
        </p:txBody>
      </p:sp>
      <p:sp>
        <p:nvSpPr>
          <p:cNvPr id="944133" name="Text Box 5"/>
          <p:cNvSpPr txBox="1">
            <a:spLocks noChangeArrowheads="1"/>
          </p:cNvSpPr>
          <p:nvPr/>
        </p:nvSpPr>
        <p:spPr bwMode="auto">
          <a:xfrm>
            <a:off x="5562601" y="4648200"/>
            <a:ext cx="27474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Which one should we pick?</a:t>
            </a:r>
          </a:p>
        </p:txBody>
      </p:sp>
      <p:pic>
        <p:nvPicPr>
          <p:cNvPr id="944134" name="Picture 6" descr="Splitting data with Type atttribute" title="Splitting data with Type atttrib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2971801"/>
            <a:ext cx="2752725" cy="1457325"/>
          </a:xfrm>
          <a:prstGeom prst="rect">
            <a:avLst/>
          </a:prstGeom>
          <a:noFill/>
          <a:extLst>
            <a:ext uri="{909E8E84-426E-40dd-AFC4-6F175D3DCCD1}">
              <a14:hiddenFill xmlns="" xmlns:a14="http://schemas.microsoft.com/office/drawing/2010/main">
                <a:solidFill>
                  <a:srgbClr val="FFFFFF"/>
                </a:solidFill>
              </a14:hiddenFill>
            </a:ext>
          </a:extLst>
        </p:spPr>
      </p:pic>
      <p:pic>
        <p:nvPicPr>
          <p:cNvPr id="944135" name="Picture 7" descr="Splitting data with Patrons atttribute" title="Splitting data with Patrons at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2971800"/>
            <a:ext cx="2600325" cy="1466850"/>
          </a:xfrm>
          <a:prstGeom prst="rect">
            <a:avLst/>
          </a:prstGeom>
          <a:noFill/>
          <a:extLst>
            <a:ext uri="{909E8E84-426E-40dd-AFC4-6F175D3DCCD1}">
              <a14:hiddenFill xmlns="" xmlns:a14="http://schemas.microsoft.com/office/drawing/2010/main">
                <a:solidFill>
                  <a:srgbClr val="FFFFFF"/>
                </a:solidFill>
              </a14:hiddenFill>
            </a:ext>
          </a:extLst>
        </p:spPr>
      </p:pic>
      <p:sp>
        <p:nvSpPr>
          <p:cNvPr id="944136" name="Text Box 8"/>
          <p:cNvSpPr txBox="1">
            <a:spLocks noChangeArrowheads="1"/>
          </p:cNvSpPr>
          <p:nvPr/>
        </p:nvSpPr>
        <p:spPr bwMode="auto">
          <a:xfrm>
            <a:off x="1588417" y="5227082"/>
            <a:ext cx="912771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dirty="0"/>
              <a:t>A </a:t>
            </a:r>
            <a:r>
              <a:rPr lang="en-US" b="1" i="1" dirty="0"/>
              <a:t>perfect</a:t>
            </a:r>
            <a:r>
              <a:rPr lang="en-US" dirty="0"/>
              <a:t> attribute would </a:t>
            </a:r>
            <a:r>
              <a:rPr lang="en-US" dirty="0" smtClean="0"/>
              <a:t>divide </a:t>
            </a:r>
            <a:r>
              <a:rPr lang="en-US" dirty="0"/>
              <a:t>the </a:t>
            </a:r>
            <a:r>
              <a:rPr lang="en-US" dirty="0" smtClean="0"/>
              <a:t>examples </a:t>
            </a:r>
            <a:r>
              <a:rPr lang="en-US" dirty="0"/>
              <a:t>into </a:t>
            </a:r>
            <a:r>
              <a:rPr lang="en-US" dirty="0" smtClean="0"/>
              <a:t>subsets </a:t>
            </a:r>
            <a:r>
              <a:rPr lang="en-US" dirty="0"/>
              <a:t>that are </a:t>
            </a:r>
            <a:r>
              <a:rPr lang="en-US" dirty="0">
                <a:solidFill>
                  <a:srgbClr val="FF0000"/>
                </a:solidFill>
              </a:rPr>
              <a:t>all positive or all </a:t>
            </a:r>
            <a:r>
              <a:rPr lang="en-US" dirty="0" smtClean="0">
                <a:solidFill>
                  <a:srgbClr val="FF0000"/>
                </a:solidFill>
              </a:rPr>
              <a:t>negative</a:t>
            </a:r>
            <a:endParaRPr lang="en-US" dirty="0"/>
          </a:p>
          <a:p>
            <a:r>
              <a:rPr lang="en-US" dirty="0" smtClean="0"/>
              <a:t>maximum </a:t>
            </a:r>
            <a:r>
              <a:rPr lang="en-US" b="1" i="1" dirty="0"/>
              <a:t>information </a:t>
            </a:r>
            <a:r>
              <a:rPr lang="en-US" b="1" i="1" dirty="0" smtClean="0"/>
              <a:t>gain</a:t>
            </a:r>
            <a:endParaRPr lang="en-US" b="1" i="1" dirty="0"/>
          </a:p>
        </p:txBody>
      </p:sp>
      <p:sp>
        <p:nvSpPr>
          <p:cNvPr id="944139" name="Text Box 11"/>
          <p:cNvSpPr txBox="1">
            <a:spLocks noChangeArrowheads="1"/>
          </p:cNvSpPr>
          <p:nvPr/>
        </p:nvSpPr>
        <p:spPr bwMode="auto">
          <a:xfrm>
            <a:off x="1588416" y="1729861"/>
            <a:ext cx="455272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Goal: trees with short paths to leaf nodes </a:t>
            </a:r>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52</a:t>
            </a:fld>
            <a:endParaRPr lang="en-US"/>
          </a:p>
        </p:txBody>
      </p:sp>
    </p:spTree>
    <p:extLst>
      <p:ext uri="{BB962C8B-B14F-4D97-AF65-F5344CB8AC3E}">
        <p14:creationId xmlns:p14="http://schemas.microsoft.com/office/powerpoint/2010/main" val="3525452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4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4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413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4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3" grpId="0"/>
      <p:bldP spid="94413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dirty="0"/>
              <a:t>Information Gain</a:t>
            </a:r>
          </a:p>
        </p:txBody>
      </p:sp>
      <p:sp>
        <p:nvSpPr>
          <p:cNvPr id="845827" name="Rectangle 3"/>
          <p:cNvSpPr>
            <a:spLocks noGrp="1" noChangeArrowheads="1"/>
          </p:cNvSpPr>
          <p:nvPr>
            <p:ph type="body" idx="1"/>
          </p:nvPr>
        </p:nvSpPr>
        <p:spPr/>
        <p:txBody>
          <a:bodyPr/>
          <a:lstStyle/>
          <a:p>
            <a:r>
              <a:rPr lang="en-US" dirty="0"/>
              <a:t>H</a:t>
            </a:r>
            <a:r>
              <a:rPr lang="en-US" dirty="0" smtClean="0"/>
              <a:t>ow </a:t>
            </a:r>
            <a:r>
              <a:rPr lang="en-US" dirty="0"/>
              <a:t>to measure </a:t>
            </a:r>
            <a:r>
              <a:rPr lang="en-US" dirty="0" smtClean="0"/>
              <a:t>the “usefulness”  </a:t>
            </a:r>
            <a:r>
              <a:rPr lang="en-US" dirty="0"/>
              <a:t>of an attribute </a:t>
            </a:r>
            <a:endParaRPr lang="en-US" dirty="0" smtClean="0"/>
          </a:p>
          <a:p>
            <a:r>
              <a:rPr lang="en-US" dirty="0" smtClean="0"/>
              <a:t>how </a:t>
            </a:r>
            <a:r>
              <a:rPr lang="en-US" dirty="0"/>
              <a:t>well attribute separates examples according to their </a:t>
            </a:r>
            <a:r>
              <a:rPr lang="en-US" dirty="0" smtClean="0"/>
              <a:t>labels (+/-)</a:t>
            </a:r>
            <a:endParaRPr lang="en-US" dirty="0"/>
          </a:p>
          <a:p>
            <a:r>
              <a:rPr lang="en-US" dirty="0" smtClean="0"/>
              <a:t>Measure from Information Theory</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53</a:t>
            </a:fld>
            <a:endParaRPr lang="en-US"/>
          </a:p>
        </p:txBody>
      </p:sp>
    </p:spTree>
    <p:extLst>
      <p:ext uri="{BB962C8B-B14F-4D97-AF65-F5344CB8AC3E}">
        <p14:creationId xmlns:p14="http://schemas.microsoft.com/office/powerpoint/2010/main" val="26782033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normAutofit/>
          </a:bodyPr>
          <a:lstStyle/>
          <a:p>
            <a:r>
              <a:rPr lang="en-US" sz="3600" dirty="0" smtClean="0"/>
              <a:t>Information Entropy</a:t>
            </a:r>
            <a:endParaRPr lang="en-US" sz="3600" dirty="0"/>
          </a:p>
        </p:txBody>
      </p:sp>
      <mc:AlternateContent xmlns:mc="http://schemas.openxmlformats.org/markup-compatibility/2006" xmlns:a14="http://schemas.microsoft.com/office/drawing/2010/main">
        <mc:Choice Requires="a14">
          <p:sp>
            <p:nvSpPr>
              <p:cNvPr id="770051" name="Rectangle 3"/>
              <p:cNvSpPr>
                <a:spLocks noGrp="1" noChangeArrowheads="1"/>
              </p:cNvSpPr>
              <p:nvPr>
                <p:ph idx="1"/>
              </p:nvPr>
            </p:nvSpPr>
            <p:spPr/>
            <p:txBody>
              <a:bodyPr>
                <a:normAutofit fontScale="85000" lnSpcReduction="20000"/>
              </a:bodyPr>
              <a:lstStyle/>
              <a:p>
                <a:pPr marL="0" indent="0"/>
                <a:r>
                  <a:rPr lang="en-US" dirty="0" smtClean="0">
                    <a:solidFill>
                      <a:schemeClr val="accent2"/>
                    </a:solidFill>
                  </a:rPr>
                  <a:t>Information Entropy</a:t>
                </a:r>
                <a:r>
                  <a:rPr lang="en-US" dirty="0" smtClean="0"/>
                  <a:t> </a:t>
                </a:r>
                <a:r>
                  <a:rPr lang="en-US" dirty="0"/>
                  <a:t>measures the </a:t>
                </a:r>
                <a:r>
                  <a:rPr lang="ja-JP" altLang="en-US" dirty="0">
                    <a:latin typeface="Arial"/>
                  </a:rPr>
                  <a:t>“</a:t>
                </a:r>
                <a:r>
                  <a:rPr lang="en-US" dirty="0"/>
                  <a:t>randomness</a:t>
                </a:r>
                <a:r>
                  <a:rPr lang="ja-JP" altLang="en-US" dirty="0">
                    <a:latin typeface="Arial"/>
                  </a:rPr>
                  <a:t>”</a:t>
                </a:r>
                <a:r>
                  <a:rPr lang="en-US" dirty="0"/>
                  <a:t> of an arbitrary collection of examples.</a:t>
                </a:r>
              </a:p>
              <a:p>
                <a:pPr marL="0" indent="0"/>
                <a:r>
                  <a:rPr lang="en-US" dirty="0" smtClean="0"/>
                  <a:t>Training </a:t>
                </a:r>
                <a:r>
                  <a:rPr lang="en-US" dirty="0"/>
                  <a:t>data provides an estimate of the probabilities of positive vs. negative examples given a set of values for the </a:t>
                </a:r>
                <a:r>
                  <a:rPr lang="en-US" dirty="0" smtClean="0"/>
                  <a:t>attributes</a:t>
                </a:r>
                <a:endParaRPr lang="en-US" dirty="0"/>
              </a:p>
              <a:p>
                <a:pPr marL="0" indent="0"/>
                <a:r>
                  <a:rPr lang="en-US" dirty="0"/>
                  <a:t>For a collection having positive and negative </a:t>
                </a:r>
                <a:r>
                  <a:rPr lang="en-US" dirty="0" smtClean="0"/>
                  <a:t>examples</a:t>
                </a:r>
              </a:p>
              <a:p>
                <a:pPr marL="0" indent="0"/>
                <a:r>
                  <a:rPr lang="en-US" dirty="0" smtClean="0"/>
                  <a:t>Entropy </a:t>
                </a:r>
                <a:r>
                  <a:rPr lang="en-US" dirty="0"/>
                  <a:t>is given as</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𝑛</m:t>
                              </m:r>
                            </m:num>
                            <m:den>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𝑛</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𝑛</m:t>
                                      </m:r>
                                    </m:num>
                                    <m:den>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𝑛</m:t>
                                      </m:r>
                                    </m:den>
                                  </m:f>
                                </m:e>
                              </m:d>
                            </m:e>
                          </m:func>
                        </m:e>
                      </m:func>
                    </m:oMath>
                  </m:oMathPara>
                </a14:m>
                <a:endParaRPr lang="en-US" dirty="0"/>
              </a:p>
              <a:p>
                <a:pPr marL="0" indent="0"/>
                <a:r>
                  <a:rPr lang="en-US" dirty="0" smtClean="0"/>
                  <a:t>where</a:t>
                </a:r>
                <a:endParaRPr lang="en-US" dirty="0"/>
              </a:p>
              <a:p>
                <a:pPr marL="457200" lvl="1" indent="0"/>
                <a:r>
                  <a:rPr lang="en-US" dirty="0" smtClean="0"/>
                  <a:t>p:   number of </a:t>
                </a:r>
                <a:r>
                  <a:rPr lang="en-US" dirty="0"/>
                  <a:t>positive </a:t>
                </a:r>
                <a:r>
                  <a:rPr lang="en-US" dirty="0" smtClean="0"/>
                  <a:t>examples</a:t>
                </a:r>
                <a:endParaRPr lang="en-US" dirty="0"/>
              </a:p>
              <a:p>
                <a:pPr marL="457200" lvl="1" indent="0"/>
                <a:r>
                  <a:rPr lang="en-US" dirty="0" smtClean="0"/>
                  <a:t>n:   number of </a:t>
                </a:r>
                <a:r>
                  <a:rPr lang="en-US" dirty="0"/>
                  <a:t>negative </a:t>
                </a:r>
                <a:r>
                  <a:rPr lang="en-US" dirty="0" smtClean="0"/>
                  <a:t>examples</a:t>
                </a:r>
              </a:p>
              <a:p>
                <a:pPr marL="457200" lvl="1" indent="0"/>
                <a:r>
                  <a:rPr lang="en-US" dirty="0" smtClean="0"/>
                  <a:t>Log is in base 2</a:t>
                </a:r>
                <a:endParaRPr lang="en-US" dirty="0"/>
              </a:p>
              <a:p>
                <a:pPr marL="0" indent="0">
                  <a:buNone/>
                </a:pPr>
                <a:r>
                  <a:rPr lang="en-US" dirty="0"/>
                  <a:t>	</a:t>
                </a:r>
              </a:p>
            </p:txBody>
          </p:sp>
        </mc:Choice>
        <mc:Fallback xmlns="">
          <p:sp>
            <p:nvSpPr>
              <p:cNvPr id="770051" name="Rectangle 3"/>
              <p:cNvSpPr>
                <a:spLocks noGrp="1" noRot="1" noChangeAspect="1" noMove="1" noResize="1" noEditPoints="1" noAdjustHandles="1" noChangeArrowheads="1" noChangeShapeType="1" noTextEdit="1"/>
              </p:cNvSpPr>
              <p:nvPr>
                <p:ph idx="1"/>
              </p:nvPr>
            </p:nvSpPr>
            <p:spPr>
              <a:blipFill rotWithShape="0">
                <a:blip r:embed="rId2"/>
                <a:stretch>
                  <a:fillRect l="-928" t="-3922"/>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54</a:t>
            </a:fld>
            <a:endParaRPr lang="en-US"/>
          </a:p>
        </p:txBody>
      </p:sp>
    </p:spTree>
    <p:extLst>
      <p:ext uri="{BB962C8B-B14F-4D97-AF65-F5344CB8AC3E}">
        <p14:creationId xmlns:p14="http://schemas.microsoft.com/office/powerpoint/2010/main" val="17549999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2590800" y="-152400"/>
            <a:ext cx="7772400" cy="1143000"/>
          </a:xfrm>
        </p:spPr>
        <p:txBody>
          <a:bodyPr/>
          <a:lstStyle/>
          <a:p>
            <a:r>
              <a:rPr lang="en-US" sz="2800" dirty="0" smtClean="0"/>
              <a:t>Entropy of example dataset</a:t>
            </a:r>
            <a:endParaRPr lang="en-US" sz="2800" dirty="0"/>
          </a:p>
        </p:txBody>
      </p:sp>
      <p:sp>
        <p:nvSpPr>
          <p:cNvPr id="949251" name="Rectangle 3"/>
          <p:cNvSpPr>
            <a:spLocks noGrp="1" noChangeArrowheads="1"/>
          </p:cNvSpPr>
          <p:nvPr>
            <p:ph type="body" idx="1"/>
          </p:nvPr>
        </p:nvSpPr>
        <p:spPr>
          <a:xfrm>
            <a:off x="2514600" y="761999"/>
            <a:ext cx="7772400" cy="4662847"/>
          </a:xfrm>
        </p:spPr>
        <p:txBody>
          <a:bodyPr>
            <a:normAutofit lnSpcReduction="10000"/>
          </a:bodyPr>
          <a:lstStyle/>
          <a:p>
            <a:pPr>
              <a:lnSpc>
                <a:spcPct val="90000"/>
              </a:lnSpc>
            </a:pPr>
            <a:r>
              <a:rPr lang="en-US" sz="1800" dirty="0" smtClean="0"/>
              <a:t>Situations </a:t>
            </a:r>
            <a:r>
              <a:rPr lang="en-US" sz="1800" dirty="0"/>
              <a:t>where I will/won't wait for a table:</a:t>
            </a:r>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solidFill>
                <a:schemeClr val="accent2"/>
              </a:solidFill>
            </a:endParaRPr>
          </a:p>
          <a:p>
            <a:pPr>
              <a:lnSpc>
                <a:spcPct val="90000"/>
              </a:lnSpc>
            </a:pPr>
            <a:endParaRPr lang="en-US" sz="1800" dirty="0">
              <a:solidFill>
                <a:schemeClr val="accent2"/>
              </a:solidFill>
            </a:endParaRPr>
          </a:p>
          <a:p>
            <a:pPr>
              <a:lnSpc>
                <a:spcPct val="90000"/>
              </a:lnSpc>
            </a:pPr>
            <a:endParaRPr lang="en-US" sz="1800" dirty="0">
              <a:solidFill>
                <a:schemeClr val="accent2"/>
              </a:solidFill>
            </a:endParaRPr>
          </a:p>
          <a:p>
            <a:pPr>
              <a:lnSpc>
                <a:spcPct val="90000"/>
              </a:lnSpc>
            </a:pPr>
            <a:endParaRPr lang="en-US" sz="1800" dirty="0" smtClean="0">
              <a:solidFill>
                <a:schemeClr val="accent2"/>
              </a:solidFill>
            </a:endParaRPr>
          </a:p>
          <a:p>
            <a:pPr>
              <a:lnSpc>
                <a:spcPct val="90000"/>
              </a:lnSpc>
            </a:pPr>
            <a:endParaRPr lang="en-US" sz="1800" dirty="0">
              <a:solidFill>
                <a:schemeClr val="accent2"/>
              </a:solidFill>
            </a:endParaRPr>
          </a:p>
          <a:p>
            <a:pPr>
              <a:lnSpc>
                <a:spcPct val="90000"/>
              </a:lnSpc>
            </a:pPr>
            <a:endParaRPr lang="en-US" sz="1800" dirty="0" smtClean="0">
              <a:solidFill>
                <a:schemeClr val="accent2"/>
              </a:solidFill>
            </a:endParaRPr>
          </a:p>
          <a:p>
            <a:r>
              <a:rPr lang="en-US" sz="1800" dirty="0" smtClean="0"/>
              <a:t>What’s </a:t>
            </a:r>
            <a:r>
              <a:rPr lang="en-US" sz="1800" dirty="0"/>
              <a:t>the </a:t>
            </a:r>
            <a:r>
              <a:rPr lang="en-US" sz="1800" dirty="0" smtClean="0"/>
              <a:t>entropy of </a:t>
            </a:r>
            <a:r>
              <a:rPr lang="en-US" sz="1800" dirty="0"/>
              <a:t>this collection of </a:t>
            </a:r>
            <a:r>
              <a:rPr lang="en-US" sz="1800" dirty="0" smtClean="0"/>
              <a:t>examples</a:t>
            </a:r>
            <a:r>
              <a:rPr lang="en-US" sz="1800" dirty="0"/>
              <a:t>?</a:t>
            </a:r>
          </a:p>
          <a:p>
            <a:r>
              <a:rPr lang="en-US" sz="1800" dirty="0" smtClean="0"/>
              <a:t>p </a:t>
            </a:r>
            <a:r>
              <a:rPr lang="en-US" sz="1800" dirty="0"/>
              <a:t>= 6; n = 6; I(6,6) = -0.5 log(0.5) –0.5 log(0.5) = </a:t>
            </a:r>
            <a:r>
              <a:rPr lang="en-US" sz="1800" dirty="0" smtClean="0"/>
              <a:t>1</a:t>
            </a:r>
          </a:p>
          <a:p>
            <a:r>
              <a:rPr lang="en-US" sz="1800" dirty="0" smtClean="0"/>
              <a:t>Need </a:t>
            </a:r>
            <a:r>
              <a:rPr lang="en-US" sz="1800" dirty="0"/>
              <a:t>1 bit of </a:t>
            </a:r>
            <a:r>
              <a:rPr lang="en-US" sz="1800" dirty="0" smtClean="0"/>
              <a:t>information </a:t>
            </a:r>
            <a:r>
              <a:rPr lang="en-US" sz="1800" dirty="0"/>
              <a:t>to classify </a:t>
            </a:r>
            <a:r>
              <a:rPr lang="en-US" sz="1800" dirty="0" smtClean="0"/>
              <a:t>a randomly picked example from this data</a:t>
            </a:r>
            <a:endParaRPr lang="en-US" sz="1800" dirty="0"/>
          </a:p>
          <a:p>
            <a:endParaRPr lang="en-US" sz="1800" dirty="0"/>
          </a:p>
          <a:p>
            <a:pPr>
              <a:lnSpc>
                <a:spcPct val="90000"/>
              </a:lnSpc>
            </a:pPr>
            <a:endParaRPr lang="en-US" sz="1800" dirty="0">
              <a:solidFill>
                <a:schemeClr val="accent2"/>
              </a:solidFill>
            </a:endParaRPr>
          </a:p>
        </p:txBody>
      </p:sp>
      <p:sp>
        <p:nvSpPr>
          <p:cNvPr id="949253" name="Text Box 5"/>
          <p:cNvSpPr txBox="1">
            <a:spLocks noChangeArrowheads="1"/>
          </p:cNvSpPr>
          <p:nvPr/>
        </p:nvSpPr>
        <p:spPr bwMode="auto">
          <a:xfrm>
            <a:off x="8001000" y="1524001"/>
            <a:ext cx="135364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12 examples</a:t>
            </a:r>
          </a:p>
          <a:p>
            <a:r>
              <a:rPr lang="en-US" dirty="0"/>
              <a:t>6 +</a:t>
            </a:r>
          </a:p>
          <a:p>
            <a:r>
              <a:rPr lang="en-US" dirty="0"/>
              <a:t>6 -</a:t>
            </a:r>
          </a:p>
          <a:p>
            <a:endParaRPr lang="en-US" dirty="0"/>
          </a:p>
        </p:txBody>
      </p:sp>
      <p:sp>
        <p:nvSpPr>
          <p:cNvPr id="949254" name="Text Box 6"/>
          <p:cNvSpPr txBox="1">
            <a:spLocks noChangeArrowheads="1"/>
          </p:cNvSpPr>
          <p:nvPr/>
        </p:nvSpPr>
        <p:spPr bwMode="auto">
          <a:xfrm>
            <a:off x="2574925" y="5105401"/>
            <a:ext cx="237566" cy="319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80000"/>
              </a:lnSpc>
              <a:spcBef>
                <a:spcPct val="20000"/>
              </a:spcBef>
            </a:pPr>
            <a:r>
              <a:rPr lang="en-US" dirty="0" smtClean="0"/>
              <a:t> </a:t>
            </a:r>
            <a:endParaRPr lang="en-US"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55</a:t>
            </a:fld>
            <a:endParaRPr lang="en-US"/>
          </a:p>
        </p:txBody>
      </p:sp>
      <p:pic>
        <p:nvPicPr>
          <p:cNvPr id="9" name="Content Placeholder 4" descr="Data for decision tree learning with 10 atttributes and 12 instances" title="Data for decision tree learning"/>
          <p:cNvPicPr>
            <a:picLocks noChangeAspect="1" noChangeArrowheads="1"/>
          </p:cNvPicPr>
          <p:nvPr/>
        </p:nvPicPr>
        <p:blipFill>
          <a:blip r:embed="rId2">
            <a:extLst>
              <a:ext uri="{28A0092B-C50C-407E-A947-70E740481C1C}">
                <a14:useLocalDpi xmlns:a14="http://schemas.microsoft.com/office/drawing/2010/main" val="0"/>
              </a:ext>
            </a:extLst>
          </a:blip>
          <a:srcRect l="53906" t="29167" r="9766" b="19792"/>
          <a:stretch>
            <a:fillRect/>
          </a:stretch>
        </p:blipFill>
        <p:spPr bwMode="auto">
          <a:xfrm>
            <a:off x="1959175" y="990600"/>
            <a:ext cx="6041825" cy="3183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99395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9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normAutofit/>
          </a:bodyPr>
          <a:lstStyle/>
          <a:p>
            <a:r>
              <a:rPr lang="en-US" sz="3600" dirty="0" smtClean="0"/>
              <a:t>Information Gain</a:t>
            </a:r>
            <a:endParaRPr lang="en-US" sz="3600" dirty="0"/>
          </a:p>
        </p:txBody>
      </p:sp>
      <mc:AlternateContent xmlns:mc="http://schemas.openxmlformats.org/markup-compatibility/2006" xmlns:a14="http://schemas.microsoft.com/office/drawing/2010/main">
        <mc:Choice Requires="a14">
          <p:sp>
            <p:nvSpPr>
              <p:cNvPr id="771075" name="Rectangle 3"/>
              <p:cNvSpPr>
                <a:spLocks noGrp="1" noChangeArrowheads="1"/>
              </p:cNvSpPr>
              <p:nvPr>
                <p:ph idx="1"/>
              </p:nvPr>
            </p:nvSpPr>
            <p:spPr>
              <a:xfrm>
                <a:off x="838200" y="1556084"/>
                <a:ext cx="10515600" cy="4860757"/>
              </a:xfrm>
            </p:spPr>
            <p:txBody>
              <a:bodyPr>
                <a:normAutofit fontScale="85000" lnSpcReduction="20000"/>
              </a:bodyPr>
              <a:lstStyle/>
              <a:p>
                <a:r>
                  <a:rPr lang="en-US" dirty="0" smtClean="0"/>
                  <a:t>Intuition: Pick the attribute that </a:t>
                </a:r>
                <a:r>
                  <a:rPr lang="en-US" i="1" dirty="0">
                    <a:solidFill>
                      <a:srgbClr val="FF0000"/>
                    </a:solidFill>
                  </a:rPr>
                  <a:t>reduces</a:t>
                </a:r>
                <a:r>
                  <a:rPr lang="en-US" dirty="0">
                    <a:solidFill>
                      <a:srgbClr val="FF0000"/>
                    </a:solidFill>
                  </a:rPr>
                  <a:t> </a:t>
                </a:r>
                <a:r>
                  <a:rPr lang="en-US" dirty="0"/>
                  <a:t>the entropy </a:t>
                </a:r>
                <a:r>
                  <a:rPr lang="en-US" dirty="0" smtClean="0"/>
                  <a:t>(uncertainty</a:t>
                </a:r>
                <a:r>
                  <a:rPr lang="en-US" dirty="0"/>
                  <a:t>)</a:t>
                </a:r>
              </a:p>
              <a:p>
                <a:r>
                  <a:rPr lang="en-US" b="1" i="1" dirty="0" smtClean="0"/>
                  <a:t>Information Gain</a:t>
                </a:r>
                <a:r>
                  <a:rPr lang="en-US" dirty="0" smtClean="0"/>
                  <a:t> of an attribute</a:t>
                </a:r>
              </a:p>
              <a:p>
                <a:r>
                  <a:rPr lang="en-US" dirty="0" smtClean="0"/>
                  <a:t>Measures </a:t>
                </a:r>
                <a:r>
                  <a:rPr lang="en-US" dirty="0"/>
                  <a:t>the </a:t>
                </a:r>
                <a:r>
                  <a:rPr lang="en-US" dirty="0">
                    <a:solidFill>
                      <a:schemeClr val="accent2"/>
                    </a:solidFill>
                  </a:rPr>
                  <a:t>expected reduction in </a:t>
                </a:r>
                <a:r>
                  <a:rPr lang="en-US" dirty="0" smtClean="0">
                    <a:solidFill>
                      <a:schemeClr val="accent2"/>
                    </a:solidFill>
                  </a:rPr>
                  <a:t>entropy</a:t>
                </a:r>
                <a:endParaRPr lang="en-US" dirty="0"/>
              </a:p>
              <a:p>
                <a:r>
                  <a:rPr lang="en-US" dirty="0" smtClean="0"/>
                  <a:t>The </a:t>
                </a:r>
                <a:r>
                  <a:rPr lang="en-US" dirty="0"/>
                  <a:t>higher the Information </a:t>
                </a:r>
                <a:r>
                  <a:rPr lang="en-US" dirty="0" smtClean="0"/>
                  <a:t>Gain of </a:t>
                </a:r>
                <a:r>
                  <a:rPr lang="en-US" dirty="0"/>
                  <a:t>an attribute A , the more is the expected reduction in </a:t>
                </a:r>
                <a:r>
                  <a:rPr lang="en-US" dirty="0" smtClean="0"/>
                  <a:t>entropy</a:t>
                </a:r>
                <a:endParaRPr lang="en-US" dirty="0"/>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𝑉𝑎𝑙𝑢𝑒𝑠</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sub>
                        <m:sup/>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𝑣</m:t>
                                      </m:r>
                                    </m:sub>
                                  </m:sSub>
                                </m:e>
                              </m:d>
                            </m:num>
                            <m:den>
                              <m:d>
                                <m:dPr>
                                  <m:begChr m:val="|"/>
                                  <m:endChr m:val="|"/>
                                  <m:ctrlPr>
                                    <a:rPr lang="en-US" i="1">
                                      <a:latin typeface="Cambria Math" panose="02040503050406030204" pitchFamily="18" charset="0"/>
                                    </a:rPr>
                                  </m:ctrlPr>
                                </m:dPr>
                                <m:e>
                                  <m:r>
                                    <a:rPr lang="en-US" i="1">
                                      <a:latin typeface="Cambria Math" panose="02040503050406030204" pitchFamily="18" charset="0"/>
                                    </a:rPr>
                                    <m:t>𝑆</m:t>
                                  </m:r>
                                </m:e>
                              </m:d>
                            </m:den>
                          </m:f>
                          <m:r>
                            <a:rPr lang="en-US" b="0" i="1" smtClean="0">
                              <a:latin typeface="Cambria Math" panose="02040503050406030204" pitchFamily="18" charset="0"/>
                            </a:rPr>
                            <m:t>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e>
                      </m:nary>
                    </m:oMath>
                  </m:oMathPara>
                </a14:m>
                <a:endParaRPr lang="en-US" dirty="0"/>
              </a:p>
              <a:p>
                <a:endParaRPr lang="en-US" dirty="0"/>
              </a:p>
              <a:p>
                <a:r>
                  <a:rPr lang="en-US" dirty="0" smtClean="0"/>
                  <a:t>where </a:t>
                </a:r>
                <a:r>
                  <a:rPr lang="en-US" dirty="0">
                    <a:solidFill>
                      <a:srgbClr val="FF0000"/>
                    </a:solidFill>
                  </a:rPr>
                  <a:t>Values(A)</a:t>
                </a:r>
                <a:r>
                  <a:rPr lang="en-US" dirty="0"/>
                  <a:t> is the set of all </a:t>
                </a:r>
                <a:r>
                  <a:rPr lang="en-US" dirty="0">
                    <a:solidFill>
                      <a:srgbClr val="FF0000"/>
                    </a:solidFill>
                  </a:rPr>
                  <a:t>possible values for attribute </a:t>
                </a:r>
                <a:r>
                  <a:rPr lang="en-US" dirty="0" smtClean="0">
                    <a:solidFill>
                      <a:srgbClr val="FF0000"/>
                    </a:solidFill>
                  </a:rPr>
                  <a:t>A</a:t>
                </a:r>
                <a:endParaRPr lang="en-US" dirty="0">
                  <a:solidFill>
                    <a:srgbClr val="FF0000"/>
                  </a:solidFill>
                </a:endParaRPr>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𝑆</m:t>
                        </m:r>
                      </m:e>
                      <m:sub>
                        <m:r>
                          <a:rPr lang="en-US" b="0" i="1" smtClean="0">
                            <a:solidFill>
                              <a:srgbClr val="FF0000"/>
                            </a:solidFill>
                            <a:latin typeface="Cambria Math" panose="02040503050406030204" pitchFamily="18" charset="0"/>
                          </a:rPr>
                          <m:t>𝑣</m:t>
                        </m:r>
                      </m:sub>
                    </m:sSub>
                  </m:oMath>
                </a14:m>
                <a:r>
                  <a:rPr lang="en-US" dirty="0" smtClean="0"/>
                  <a:t> is </a:t>
                </a:r>
                <a:r>
                  <a:rPr lang="en-US" dirty="0"/>
                  <a:t>the subset of S for which attribute A has value </a:t>
                </a:r>
                <a:r>
                  <a:rPr lang="en-US" dirty="0" smtClean="0"/>
                  <a:t>v</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oMath>
                </a14:m>
                <a:r>
                  <a:rPr lang="en-US" dirty="0" smtClean="0"/>
                  <a:t> is obtained by dividing the data based on A</a:t>
                </a:r>
                <a:endParaRPr lang="en-US" dirty="0"/>
              </a:p>
            </p:txBody>
          </p:sp>
        </mc:Choice>
        <mc:Fallback xmlns="">
          <p:sp>
            <p:nvSpPr>
              <p:cNvPr id="771075" name="Rectangle 3"/>
              <p:cNvSpPr>
                <a:spLocks noGrp="1" noRot="1" noChangeAspect="1" noMove="1" noResize="1" noEditPoints="1" noAdjustHandles="1" noChangeArrowheads="1" noChangeShapeType="1" noTextEdit="1"/>
              </p:cNvSpPr>
              <p:nvPr>
                <p:ph idx="1"/>
              </p:nvPr>
            </p:nvSpPr>
            <p:spPr>
              <a:xfrm>
                <a:off x="838200" y="1556084"/>
                <a:ext cx="10515600" cy="4860757"/>
              </a:xfrm>
              <a:blipFill rotWithShape="0">
                <a:blip r:embed="rId2"/>
                <a:stretch>
                  <a:fillRect l="-812" t="-2882"/>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56</a:t>
            </a:fld>
            <a:endParaRPr lang="en-US"/>
          </a:p>
        </p:txBody>
      </p:sp>
    </p:spTree>
    <p:extLst>
      <p:ext uri="{BB962C8B-B14F-4D97-AF65-F5344CB8AC3E}">
        <p14:creationId xmlns:p14="http://schemas.microsoft.com/office/powerpoint/2010/main" val="27295384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t>Information gain</a:t>
            </a:r>
          </a:p>
        </p:txBody>
      </p:sp>
      <mc:AlternateContent xmlns:mc="http://schemas.openxmlformats.org/markup-compatibility/2006" xmlns:a14="http://schemas.microsoft.com/office/drawing/2010/main">
        <mc:Choice Requires="a14">
          <p:sp>
            <p:nvSpPr>
              <p:cNvPr id="752643" name="Rectangle 3"/>
              <p:cNvSpPr>
                <a:spLocks noGrp="1" noChangeArrowheads="1"/>
              </p:cNvSpPr>
              <p:nvPr>
                <p:ph type="body" idx="1"/>
              </p:nvPr>
            </p:nvSpPr>
            <p:spPr>
              <a:xfrm>
                <a:off x="838200" y="1825625"/>
                <a:ext cx="8257674" cy="4351338"/>
              </a:xfrm>
            </p:spPr>
            <p:txBody>
              <a:bodyPr>
                <a:normAutofit/>
              </a:bodyPr>
              <a:lstStyle/>
              <a:p>
                <a:r>
                  <a:rPr lang="en-US" dirty="0" smtClean="0"/>
                  <a:t>For the training set, </a:t>
                </a:r>
                <a:r>
                  <a:rPr lang="en-US" i="1" dirty="0">
                    <a:latin typeface="Monotype Corsiva" charset="0"/>
                  </a:rPr>
                  <a:t>p</a:t>
                </a:r>
                <a:r>
                  <a:rPr lang="en-US" i="1" dirty="0"/>
                  <a:t> = </a:t>
                </a:r>
                <a:r>
                  <a:rPr lang="en-US" i="1" dirty="0">
                    <a:latin typeface="Monotype Corsiva" charset="0"/>
                  </a:rPr>
                  <a:t>n</a:t>
                </a:r>
                <a:r>
                  <a:rPr lang="en-US" i="1" dirty="0"/>
                  <a:t> = 6, </a:t>
                </a:r>
                <a:r>
                  <a:rPr lang="en-US" i="1" dirty="0" smtClean="0"/>
                  <a:t>I(S) = I(6, 6) </a:t>
                </a:r>
                <a:r>
                  <a:rPr lang="en-US" i="1" dirty="0"/>
                  <a:t>= </a:t>
                </a:r>
                <a:r>
                  <a:rPr lang="en-US" i="1" dirty="0" smtClean="0"/>
                  <a:t>1</a:t>
                </a:r>
                <a:endParaRPr lang="en-US" dirty="0"/>
              </a:p>
              <a:p>
                <a:r>
                  <a:rPr lang="en-US" dirty="0" smtClean="0"/>
                  <a:t>Consider </a:t>
                </a:r>
                <a:r>
                  <a:rPr lang="en-US" dirty="0"/>
                  <a:t>the </a:t>
                </a:r>
                <a:r>
                  <a:rPr lang="en-US" dirty="0" smtClean="0"/>
                  <a:t>attribute </a:t>
                </a:r>
                <a:r>
                  <a:rPr lang="en-US" i="1" dirty="0" smtClean="0"/>
                  <a:t>Type</a:t>
                </a:r>
                <a:endParaRPr lang="en-US" dirty="0" smtClean="0"/>
              </a:p>
              <a:p>
                <a:pPr marL="0" indent="0">
                  <a:buNone/>
                </a:pPr>
                <a14:m>
                  <m:oMath xmlns:m="http://schemas.openxmlformats.org/officeDocument/2006/math">
                    <m:r>
                      <a:rPr lang="en-US" sz="2200" b="0" i="1" smtClean="0">
                        <a:latin typeface="Cambria Math" panose="02040503050406030204" pitchFamily="18" charset="0"/>
                      </a:rPr>
                      <m:t>𝐺𝑎𝑖𝑛</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𝑇𝑦𝑝𝑒</m:t>
                        </m:r>
                      </m:e>
                    </m:d>
                    <m:r>
                      <a:rPr lang="en-US" sz="2200" b="0" i="1" smtClean="0">
                        <a:latin typeface="Cambria Math" panose="02040503050406030204" pitchFamily="18" charset="0"/>
                      </a:rPr>
                      <m:t>=1−</m:t>
                    </m:r>
                    <m:d>
                      <m:dPr>
                        <m:begChr m:val="["/>
                        <m:endChr m:val="]"/>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m:t>
                            </m:r>
                          </m:num>
                          <m:den>
                            <m:r>
                              <a:rPr lang="en-US" sz="2200" b="0" i="1" smtClean="0">
                                <a:latin typeface="Cambria Math" panose="02040503050406030204" pitchFamily="18" charset="0"/>
                              </a:rPr>
                              <m:t>12</m:t>
                            </m:r>
                          </m:den>
                        </m:f>
                        <m:r>
                          <a:rPr lang="en-US" sz="2200" b="0" i="1" smtClean="0">
                            <a:latin typeface="Cambria Math" panose="02040503050406030204" pitchFamily="18" charset="0"/>
                          </a:rPr>
                          <m:t>𝐼</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1,1</m:t>
                            </m:r>
                          </m:e>
                        </m:d>
                        <m:r>
                          <a:rPr lang="en-US" sz="2200" b="0" i="1" smtClean="0">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2</m:t>
                            </m:r>
                          </m:num>
                          <m:den>
                            <m:r>
                              <a:rPr lang="en-US" sz="2200" i="1">
                                <a:latin typeface="Cambria Math" panose="02040503050406030204" pitchFamily="18" charset="0"/>
                              </a:rPr>
                              <m:t>12</m:t>
                            </m:r>
                          </m:den>
                        </m:f>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i="1">
                                <a:latin typeface="Cambria Math" panose="02040503050406030204" pitchFamily="18" charset="0"/>
                              </a:rPr>
                              <m:t>1,1</m:t>
                            </m:r>
                          </m:e>
                        </m:d>
                        <m:r>
                          <a:rPr lang="en-US" sz="2200" b="0" i="1" smtClean="0">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4</m:t>
                            </m:r>
                          </m:num>
                          <m:den>
                            <m:r>
                              <a:rPr lang="en-US" sz="2200" i="1">
                                <a:latin typeface="Cambria Math" panose="02040503050406030204" pitchFamily="18" charset="0"/>
                              </a:rPr>
                              <m:t>12</m:t>
                            </m:r>
                          </m:den>
                        </m:f>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b="0" i="1" smtClean="0">
                                <a:latin typeface="Cambria Math" panose="02040503050406030204" pitchFamily="18" charset="0"/>
                              </a:rPr>
                              <m:t>2</m:t>
                            </m:r>
                            <m:r>
                              <a:rPr lang="en-US" sz="2200" i="1">
                                <a:latin typeface="Cambria Math" panose="02040503050406030204" pitchFamily="18" charset="0"/>
                              </a:rPr>
                              <m:t>,</m:t>
                            </m:r>
                            <m:r>
                              <a:rPr lang="en-US" sz="2200" b="0" i="1" smtClean="0">
                                <a:latin typeface="Cambria Math" panose="02040503050406030204" pitchFamily="18" charset="0"/>
                              </a:rPr>
                              <m:t>2</m:t>
                            </m:r>
                          </m:e>
                        </m:d>
                        <m:r>
                          <a:rPr lang="en-US" sz="2200" b="0" i="1" smtClean="0">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4</m:t>
                            </m:r>
                          </m:num>
                          <m:den>
                            <m:r>
                              <a:rPr lang="en-US" sz="2200" i="1">
                                <a:latin typeface="Cambria Math" panose="02040503050406030204" pitchFamily="18" charset="0"/>
                              </a:rPr>
                              <m:t>12</m:t>
                            </m:r>
                          </m:den>
                        </m:f>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b="0" i="1" smtClean="0">
                                <a:latin typeface="Cambria Math" panose="02040503050406030204" pitchFamily="18" charset="0"/>
                              </a:rPr>
                              <m:t>2</m:t>
                            </m:r>
                            <m:r>
                              <a:rPr lang="en-US" sz="2200" i="1">
                                <a:latin typeface="Cambria Math" panose="02040503050406030204" pitchFamily="18" charset="0"/>
                              </a:rPr>
                              <m:t>,</m:t>
                            </m:r>
                            <m:r>
                              <a:rPr lang="en-US" sz="2200" b="0" i="1" smtClean="0">
                                <a:latin typeface="Cambria Math" panose="02040503050406030204" pitchFamily="18" charset="0"/>
                              </a:rPr>
                              <m:t>2</m:t>
                            </m:r>
                          </m:e>
                        </m:d>
                      </m:e>
                    </m:d>
                  </m:oMath>
                </a14:m>
                <a:r>
                  <a:rPr lang="en-US" sz="2200" dirty="0" smtClean="0"/>
                  <a:t>=0</a:t>
                </a:r>
              </a:p>
              <a:p>
                <a:r>
                  <a:rPr lang="en-US" dirty="0" smtClean="0"/>
                  <a:t>Consider </a:t>
                </a:r>
                <a:r>
                  <a:rPr lang="en-US" dirty="0"/>
                  <a:t>the </a:t>
                </a:r>
                <a:r>
                  <a:rPr lang="en-US" dirty="0" smtClean="0"/>
                  <a:t>attribute </a:t>
                </a:r>
                <a:r>
                  <a:rPr lang="en-US" i="1" dirty="0" smtClean="0"/>
                  <a:t>Patrons</a:t>
                </a:r>
              </a:p>
              <a:p>
                <a:pPr marL="0" indent="0">
                  <a:buNone/>
                </a:pPr>
                <a14:m>
                  <m:oMath xmlns:m="http://schemas.openxmlformats.org/officeDocument/2006/math">
                    <m:r>
                      <a:rPr lang="en-US" sz="2200" i="1">
                        <a:latin typeface="Cambria Math" panose="02040503050406030204" pitchFamily="18" charset="0"/>
                      </a:rPr>
                      <m:t>𝐺𝑎𝑖𝑛</m:t>
                    </m:r>
                    <m:d>
                      <m:dPr>
                        <m:ctrlPr>
                          <a:rPr lang="en-US" sz="2200" i="1">
                            <a:latin typeface="Cambria Math" panose="02040503050406030204" pitchFamily="18" charset="0"/>
                          </a:rPr>
                        </m:ctrlPr>
                      </m:dPr>
                      <m:e>
                        <m:r>
                          <a:rPr lang="en-US" sz="2200" b="0" i="1" smtClean="0">
                            <a:latin typeface="Cambria Math" panose="02040503050406030204" pitchFamily="18" charset="0"/>
                          </a:rPr>
                          <m:t>𝑃𝑎𝑡𝑟𝑜𝑛𝑠</m:t>
                        </m:r>
                      </m:e>
                    </m:d>
                    <m:r>
                      <a:rPr lang="en-US" sz="2200" i="1">
                        <a:latin typeface="Cambria Math" panose="02040503050406030204" pitchFamily="18" charset="0"/>
                      </a:rPr>
                      <m:t>=1−</m:t>
                    </m:r>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2</m:t>
                            </m:r>
                          </m:num>
                          <m:den>
                            <m:r>
                              <a:rPr lang="en-US" sz="2200" i="1">
                                <a:latin typeface="Cambria Math" panose="02040503050406030204" pitchFamily="18" charset="0"/>
                              </a:rPr>
                              <m:t>12</m:t>
                            </m:r>
                          </m:den>
                        </m:f>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2</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4</m:t>
                            </m:r>
                          </m:num>
                          <m:den>
                            <m:r>
                              <a:rPr lang="en-US" sz="2200" i="1">
                                <a:latin typeface="Cambria Math" panose="02040503050406030204" pitchFamily="18" charset="0"/>
                              </a:rPr>
                              <m:t>12</m:t>
                            </m:r>
                          </m:den>
                        </m:f>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b="0" i="1" smtClean="0">
                                <a:latin typeface="Cambria Math" panose="02040503050406030204" pitchFamily="18" charset="0"/>
                              </a:rPr>
                              <m:t>4</m:t>
                            </m:r>
                            <m:r>
                              <a:rPr lang="en-US" sz="2200" i="1">
                                <a:latin typeface="Cambria Math" panose="02040503050406030204" pitchFamily="18" charset="0"/>
                              </a:rPr>
                              <m:t>,</m:t>
                            </m:r>
                            <m:r>
                              <a:rPr lang="en-US" sz="2200" b="0" i="1" smtClean="0">
                                <a:latin typeface="Cambria Math" panose="02040503050406030204" pitchFamily="18" charset="0"/>
                              </a:rPr>
                              <m:t>0</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6</m:t>
                            </m:r>
                          </m:num>
                          <m:den>
                            <m:r>
                              <a:rPr lang="en-US" sz="2200" i="1">
                                <a:latin typeface="Cambria Math" panose="02040503050406030204" pitchFamily="18" charset="0"/>
                              </a:rPr>
                              <m:t>12</m:t>
                            </m:r>
                          </m:den>
                        </m:f>
                        <m:r>
                          <a:rPr lang="en-US" sz="2200" i="1">
                            <a:latin typeface="Cambria Math" panose="02040503050406030204" pitchFamily="18" charset="0"/>
                          </a:rPr>
                          <m:t>𝐼</m:t>
                        </m:r>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b="0" i="1" smtClean="0">
                                <a:latin typeface="Cambria Math" panose="02040503050406030204" pitchFamily="18" charset="0"/>
                              </a:rPr>
                              <m:t>4</m:t>
                            </m:r>
                          </m:e>
                        </m:d>
                      </m:e>
                    </m:d>
                  </m:oMath>
                </a14:m>
                <a:r>
                  <a:rPr lang="en-US" sz="2200" dirty="0"/>
                  <a:t>=</a:t>
                </a:r>
                <a:r>
                  <a:rPr lang="en-US" sz="2200" dirty="0" smtClean="0"/>
                  <a:t>0.0541</a:t>
                </a:r>
              </a:p>
              <a:p>
                <a:r>
                  <a:rPr lang="en-US" dirty="0" smtClean="0"/>
                  <a:t>Patrons reduces entropy from 1 to 0.9459</a:t>
                </a:r>
              </a:p>
              <a:p>
                <a:r>
                  <a:rPr lang="en-US" i="1" dirty="0"/>
                  <a:t>Patrons</a:t>
                </a:r>
                <a:r>
                  <a:rPr lang="en-US" dirty="0"/>
                  <a:t> has the highest Gain of all attributes and so choose it as the root</a:t>
                </a:r>
              </a:p>
              <a:p>
                <a:endParaRPr lang="en-US" dirty="0">
                  <a:solidFill>
                    <a:schemeClr val="accent2"/>
                  </a:solidFill>
                </a:endParaRPr>
              </a:p>
            </p:txBody>
          </p:sp>
        </mc:Choice>
        <mc:Fallback xmlns="">
          <p:sp>
            <p:nvSpPr>
              <p:cNvPr id="752643" name="Rectangle 3"/>
              <p:cNvSpPr>
                <a:spLocks noGrp="1" noRot="1" noChangeAspect="1" noMove="1" noResize="1" noEditPoints="1" noAdjustHandles="1" noChangeArrowheads="1" noChangeShapeType="1" noTextEdit="1"/>
              </p:cNvSpPr>
              <p:nvPr>
                <p:ph type="body" idx="1"/>
              </p:nvPr>
            </p:nvSpPr>
            <p:spPr>
              <a:xfrm>
                <a:off x="838200" y="1825625"/>
                <a:ext cx="8257674" cy="4351338"/>
              </a:xfrm>
              <a:blipFill rotWithShape="0">
                <a:blip r:embed="rId2"/>
                <a:stretch>
                  <a:fillRect l="-1329" t="-252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57</a:t>
            </a:fld>
            <a:endParaRPr lang="en-US"/>
          </a:p>
        </p:txBody>
      </p:sp>
      <p:pic>
        <p:nvPicPr>
          <p:cNvPr id="8" name="Picture 6" descr="Splitting data with Type atttribute" title="Splitting data with Type at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950" y="1870075"/>
            <a:ext cx="2752725" cy="1457325"/>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7" descr="Splitting data with Patrons atttribute" title="Splitting data with Patrons atttribu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874" y="3986213"/>
            <a:ext cx="2600325" cy="1466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1292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en-US" dirty="0"/>
          </a:p>
        </p:txBody>
      </p:sp>
      <p:sp>
        <p:nvSpPr>
          <p:cNvPr id="3" name="Content Placeholder 2"/>
          <p:cNvSpPr>
            <a:spLocks noGrp="1"/>
          </p:cNvSpPr>
          <p:nvPr>
            <p:ph sz="half" idx="1"/>
          </p:nvPr>
        </p:nvSpPr>
        <p:spPr/>
        <p:txBody>
          <a:bodyPr/>
          <a:lstStyle/>
          <a:p>
            <a:r>
              <a:rPr lang="en-US" dirty="0" smtClean="0"/>
              <a:t>Compute whether </a:t>
            </a:r>
            <a:r>
              <a:rPr lang="en-US" i="1" dirty="0" smtClean="0">
                <a:latin typeface="+mj-lt"/>
                <a:cs typeface="Arial" panose="020B0604020202020204" pitchFamily="34" charset="0"/>
              </a:rPr>
              <a:t>Hungry</a:t>
            </a:r>
            <a:r>
              <a:rPr lang="en-US" dirty="0" smtClean="0"/>
              <a:t> or </a:t>
            </a:r>
            <a:r>
              <a:rPr lang="en-US" i="1" dirty="0" smtClean="0">
                <a:latin typeface="+mj-lt"/>
              </a:rPr>
              <a:t>Type</a:t>
            </a:r>
            <a:r>
              <a:rPr lang="en-US" dirty="0" smtClean="0"/>
              <a:t> is the better attribute after  </a:t>
            </a:r>
            <a:r>
              <a:rPr lang="en-US" i="1" dirty="0" smtClean="0">
                <a:latin typeface="+mj-lt"/>
              </a:rPr>
              <a:t>Patrons</a:t>
            </a:r>
            <a:r>
              <a:rPr lang="en-US" dirty="0" smtClean="0"/>
              <a:t> is made the root</a:t>
            </a:r>
          </a:p>
        </p:txBody>
      </p:sp>
      <p:sp>
        <p:nvSpPr>
          <p:cNvPr id="5" name="Slide Number Placeholder 4"/>
          <p:cNvSpPr>
            <a:spLocks noGrp="1"/>
          </p:cNvSpPr>
          <p:nvPr>
            <p:ph type="sldNum" sz="quarter" idx="12"/>
          </p:nvPr>
        </p:nvSpPr>
        <p:spPr/>
        <p:txBody>
          <a:bodyPr/>
          <a:lstStyle/>
          <a:p>
            <a:fld id="{A78FC74C-1AAD-4A23-8CBA-CF1A3849B798}" type="slidenum">
              <a:rPr lang="en-US" smtClean="0"/>
              <a:t>58</a:t>
            </a:fld>
            <a:endParaRPr lang="en-US"/>
          </a:p>
        </p:txBody>
      </p:sp>
      <p:grpSp>
        <p:nvGrpSpPr>
          <p:cNvPr id="17" name="Group 16"/>
          <p:cNvGrpSpPr/>
          <p:nvPr/>
        </p:nvGrpSpPr>
        <p:grpSpPr>
          <a:xfrm>
            <a:off x="6782457" y="1897720"/>
            <a:ext cx="4266543" cy="1182414"/>
            <a:chOff x="7087257" y="1713186"/>
            <a:chExt cx="4266543" cy="1182414"/>
          </a:xfrm>
        </p:grpSpPr>
        <p:sp>
          <p:nvSpPr>
            <p:cNvPr id="18" name="Rectangle 17"/>
            <p:cNvSpPr/>
            <p:nvPr/>
          </p:nvSpPr>
          <p:spPr>
            <a:xfrm>
              <a:off x="8610600" y="1713186"/>
              <a:ext cx="1216572" cy="2837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Patrons?</a:t>
              </a:r>
              <a:endParaRPr lang="en-US" dirty="0">
                <a:solidFill>
                  <a:schemeClr val="tx1"/>
                </a:solidFill>
              </a:endParaRPr>
            </a:p>
          </p:txBody>
        </p:sp>
        <p:sp>
          <p:nvSpPr>
            <p:cNvPr id="19" name="Rectangle 18"/>
            <p:cNvSpPr/>
            <p:nvPr/>
          </p:nvSpPr>
          <p:spPr>
            <a:xfrm>
              <a:off x="9827172" y="2601310"/>
              <a:ext cx="1526628" cy="2837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Hungry? or Type?</a:t>
              </a:r>
              <a:endParaRPr lang="en-US" sz="1400" dirty="0">
                <a:solidFill>
                  <a:schemeClr val="tx1"/>
                </a:solidFill>
              </a:endParaRPr>
            </a:p>
          </p:txBody>
        </p:sp>
        <p:sp>
          <p:nvSpPr>
            <p:cNvPr id="20" name="Rectangle 19"/>
            <p:cNvSpPr/>
            <p:nvPr/>
          </p:nvSpPr>
          <p:spPr>
            <a:xfrm>
              <a:off x="7252137" y="2611820"/>
              <a:ext cx="378373" cy="2837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21" name="Rectangle 20"/>
            <p:cNvSpPr/>
            <p:nvPr/>
          </p:nvSpPr>
          <p:spPr>
            <a:xfrm>
              <a:off x="8421413" y="2601310"/>
              <a:ext cx="378373" cy="2837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22" name="Straight Connector 21"/>
            <p:cNvCxnSpPr>
              <a:stCxn id="18" idx="2"/>
              <a:endCxn id="20" idx="0"/>
            </p:cNvCxnSpPr>
            <p:nvPr/>
          </p:nvCxnSpPr>
          <p:spPr>
            <a:xfrm flipH="1">
              <a:off x="7441324" y="1996966"/>
              <a:ext cx="1777562" cy="6148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21" idx="0"/>
            </p:cNvCxnSpPr>
            <p:nvPr/>
          </p:nvCxnSpPr>
          <p:spPr>
            <a:xfrm flipH="1">
              <a:off x="8610600" y="1996966"/>
              <a:ext cx="608286" cy="604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a:off x="9218886" y="1996966"/>
              <a:ext cx="1371600" cy="604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87257" y="2196660"/>
              <a:ext cx="1216572" cy="2837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None</a:t>
              </a:r>
              <a:endParaRPr lang="en-US" sz="1400" dirty="0">
                <a:solidFill>
                  <a:schemeClr val="tx1"/>
                </a:solidFill>
              </a:endParaRPr>
            </a:p>
          </p:txBody>
        </p:sp>
        <p:sp>
          <p:nvSpPr>
            <p:cNvPr id="26" name="Rectangle 25"/>
            <p:cNvSpPr/>
            <p:nvPr/>
          </p:nvSpPr>
          <p:spPr>
            <a:xfrm>
              <a:off x="8803728" y="2280746"/>
              <a:ext cx="604345" cy="2837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Some</a:t>
              </a:r>
              <a:endParaRPr lang="en-US" sz="1400" dirty="0">
                <a:solidFill>
                  <a:schemeClr val="tx1"/>
                </a:solidFill>
              </a:endParaRPr>
            </a:p>
          </p:txBody>
        </p:sp>
        <p:sp>
          <p:nvSpPr>
            <p:cNvPr id="27" name="Rectangle 26"/>
            <p:cNvSpPr/>
            <p:nvPr/>
          </p:nvSpPr>
          <p:spPr>
            <a:xfrm>
              <a:off x="9798418" y="2039007"/>
              <a:ext cx="604345" cy="2837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Full</a:t>
              </a:r>
              <a:endParaRPr lang="en-US" sz="1400" dirty="0">
                <a:solidFill>
                  <a:schemeClr val="tx1"/>
                </a:solidFill>
              </a:endParaRPr>
            </a:p>
          </p:txBody>
        </p:sp>
      </p:grpSp>
    </p:spTree>
    <p:extLst>
      <p:ext uri="{BB962C8B-B14F-4D97-AF65-F5344CB8AC3E}">
        <p14:creationId xmlns:p14="http://schemas.microsoft.com/office/powerpoint/2010/main" val="1384492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 solution</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59</a:t>
            </a:fld>
            <a:endParaRPr lang="en-US"/>
          </a:p>
        </p:txBody>
      </p:sp>
      <p:pic>
        <p:nvPicPr>
          <p:cNvPr id="5" name="Content Placeholder 4" descr="Data for decision tree learning with 10 atttributes and 12 instances" title="Data for decision tre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3906" t="29167" r="9766" b="19792"/>
          <a:stretch>
            <a:fillRect/>
          </a:stretch>
        </p:blipFill>
        <p:spPr bwMode="auto">
          <a:xfrm>
            <a:off x="201837" y="1337816"/>
            <a:ext cx="7085690" cy="3733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p:nvSpPr>
        <p:spPr>
          <a:xfrm>
            <a:off x="112024" y="2209124"/>
            <a:ext cx="7320738" cy="220717"/>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614" y="2697538"/>
            <a:ext cx="7339148" cy="489798"/>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613" y="3988627"/>
            <a:ext cx="7339148" cy="489798"/>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3613" y="4746123"/>
            <a:ext cx="7339148" cy="167062"/>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25182" y="1337816"/>
            <a:ext cx="413958" cy="3874263"/>
          </a:xfrm>
          <a:prstGeom prst="rect">
            <a:avLst/>
          </a:prstGeom>
          <a:solidFill>
            <a:schemeClr val="accent4">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190425851"/>
              </p:ext>
            </p:extLst>
          </p:nvPr>
        </p:nvGraphicFramePr>
        <p:xfrm>
          <a:off x="8125123" y="679067"/>
          <a:ext cx="1393916" cy="2595880"/>
        </p:xfrm>
        <a:graphic>
          <a:graphicData uri="http://schemas.openxmlformats.org/drawingml/2006/table">
            <a:tbl>
              <a:tblPr firstRow="1" bandRow="1">
                <a:tableStyleId>{F5AB1C69-6EDB-4FF4-983F-18BD219EF322}</a:tableStyleId>
              </a:tblPr>
              <a:tblGrid>
                <a:gridCol w="696958">
                  <a:extLst>
                    <a:ext uri="{9D8B030D-6E8A-4147-A177-3AD203B41FA5}">
                      <a16:colId xmlns:a16="http://schemas.microsoft.com/office/drawing/2014/main" val="3079547626"/>
                    </a:ext>
                  </a:extLst>
                </a:gridCol>
                <a:gridCol w="696958">
                  <a:extLst>
                    <a:ext uri="{9D8B030D-6E8A-4147-A177-3AD203B41FA5}">
                      <a16:colId xmlns:a16="http://schemas.microsoft.com/office/drawing/2014/main" val="4147225837"/>
                    </a:ext>
                  </a:extLst>
                </a:gridCol>
              </a:tblGrid>
              <a:tr h="370840">
                <a:tc>
                  <a:txBody>
                    <a:bodyPr/>
                    <a:lstStyle/>
                    <a:p>
                      <a:r>
                        <a:rPr lang="en-US" i="1" dirty="0" smtClean="0">
                          <a:solidFill>
                            <a:schemeClr val="tx1"/>
                          </a:solidFill>
                        </a:rPr>
                        <a:t>Hun</a:t>
                      </a:r>
                      <a:endParaRPr lang="en-US" i="1" dirty="0">
                        <a:solidFill>
                          <a:schemeClr val="tx1"/>
                        </a:solidFill>
                      </a:endParaRPr>
                    </a:p>
                  </a:txBody>
                  <a:tcPr/>
                </a:tc>
                <a:tc>
                  <a:txBody>
                    <a:bodyPr/>
                    <a:lstStyle/>
                    <a:p>
                      <a:r>
                        <a:rPr lang="en-US" i="1" dirty="0" smtClean="0">
                          <a:solidFill>
                            <a:schemeClr val="tx1"/>
                          </a:solidFill>
                        </a:rPr>
                        <a:t>Wait</a:t>
                      </a:r>
                      <a:endParaRPr lang="en-US" i="1" dirty="0">
                        <a:solidFill>
                          <a:schemeClr val="tx1"/>
                        </a:solidFill>
                      </a:endParaRPr>
                    </a:p>
                  </a:txBody>
                  <a:tcPr/>
                </a:tc>
                <a:extLst>
                  <a:ext uri="{0D108BD9-81ED-4DB2-BD59-A6C34878D82A}">
                    <a16:rowId xmlns:a16="http://schemas.microsoft.com/office/drawing/2014/main" val="2276518225"/>
                  </a:ext>
                </a:extLst>
              </a:tr>
              <a:tr h="370840">
                <a:tc>
                  <a:txBody>
                    <a:bodyPr/>
                    <a:lstStyle/>
                    <a:p>
                      <a:r>
                        <a:rPr lang="en-US" dirty="0" smtClean="0">
                          <a:solidFill>
                            <a:srgbClr val="00B050"/>
                          </a:solidFill>
                        </a:rPr>
                        <a:t>T</a:t>
                      </a:r>
                      <a:endParaRPr lang="en-US" dirty="0">
                        <a:solidFill>
                          <a:srgbClr val="00B050"/>
                        </a:solidFill>
                      </a:endParaRPr>
                    </a:p>
                  </a:txBody>
                  <a:tcPr/>
                </a:tc>
                <a:tc>
                  <a:txBody>
                    <a:bodyPr/>
                    <a:lstStyle/>
                    <a:p>
                      <a:r>
                        <a:rPr lang="en-US" dirty="0" smtClean="0">
                          <a:solidFill>
                            <a:srgbClr val="00B050"/>
                          </a:solidFill>
                        </a:rPr>
                        <a:t>F</a:t>
                      </a:r>
                      <a:endParaRPr lang="en-US" dirty="0">
                        <a:solidFill>
                          <a:srgbClr val="00B050"/>
                        </a:solidFill>
                      </a:endParaRPr>
                    </a:p>
                  </a:txBody>
                  <a:tcPr/>
                </a:tc>
                <a:extLst>
                  <a:ext uri="{0D108BD9-81ED-4DB2-BD59-A6C34878D82A}">
                    <a16:rowId xmlns:a16="http://schemas.microsoft.com/office/drawing/2014/main" val="3273892448"/>
                  </a:ext>
                </a:extLst>
              </a:tr>
              <a:tr h="370840">
                <a:tc>
                  <a:txBody>
                    <a:bodyPr/>
                    <a:lstStyle/>
                    <a:p>
                      <a:r>
                        <a:rPr lang="en-US" dirty="0" smtClean="0">
                          <a:solidFill>
                            <a:srgbClr val="00B050"/>
                          </a:solidFill>
                        </a:rPr>
                        <a:t>T</a:t>
                      </a:r>
                      <a:endParaRPr lang="en-US" dirty="0">
                        <a:solidFill>
                          <a:srgbClr val="00B050"/>
                        </a:solidFill>
                      </a:endParaRPr>
                    </a:p>
                  </a:txBody>
                  <a:tcPr/>
                </a:tc>
                <a:tc>
                  <a:txBody>
                    <a:bodyPr/>
                    <a:lstStyle/>
                    <a:p>
                      <a:r>
                        <a:rPr lang="en-US" dirty="0" smtClean="0">
                          <a:solidFill>
                            <a:srgbClr val="00B050"/>
                          </a:solidFill>
                        </a:rPr>
                        <a:t>T</a:t>
                      </a:r>
                      <a:endParaRPr lang="en-US" dirty="0">
                        <a:solidFill>
                          <a:srgbClr val="00B050"/>
                        </a:solidFill>
                      </a:endParaRPr>
                    </a:p>
                  </a:txBody>
                  <a:tcPr/>
                </a:tc>
                <a:extLst>
                  <a:ext uri="{0D108BD9-81ED-4DB2-BD59-A6C34878D82A}">
                    <a16:rowId xmlns:a16="http://schemas.microsoft.com/office/drawing/2014/main" val="1500058187"/>
                  </a:ext>
                </a:extLst>
              </a:tr>
              <a:tr h="370840">
                <a:tc>
                  <a:txBody>
                    <a:bodyPr/>
                    <a:lstStyle/>
                    <a:p>
                      <a:r>
                        <a:rPr lang="en-US" dirty="0" smtClean="0">
                          <a:solidFill>
                            <a:srgbClr val="FF0000"/>
                          </a:solidFill>
                        </a:rPr>
                        <a:t>F</a:t>
                      </a:r>
                      <a:endParaRPr lang="en-US" dirty="0">
                        <a:solidFill>
                          <a:srgbClr val="FF0000"/>
                        </a:solidFill>
                      </a:endParaRPr>
                    </a:p>
                  </a:txBody>
                  <a:tcPr/>
                </a:tc>
                <a:tc>
                  <a:txBody>
                    <a:bodyPr/>
                    <a:lstStyle/>
                    <a:p>
                      <a:r>
                        <a:rPr lang="en-US" dirty="0" smtClean="0">
                          <a:solidFill>
                            <a:srgbClr val="FF0000"/>
                          </a:solidFill>
                        </a:rPr>
                        <a:t>F</a:t>
                      </a:r>
                      <a:endParaRPr lang="en-US" dirty="0">
                        <a:solidFill>
                          <a:srgbClr val="FF0000"/>
                        </a:solidFill>
                      </a:endParaRPr>
                    </a:p>
                  </a:txBody>
                  <a:tcPr/>
                </a:tc>
                <a:extLst>
                  <a:ext uri="{0D108BD9-81ED-4DB2-BD59-A6C34878D82A}">
                    <a16:rowId xmlns:a16="http://schemas.microsoft.com/office/drawing/2014/main" val="865743950"/>
                  </a:ext>
                </a:extLst>
              </a:tr>
              <a:tr h="370840">
                <a:tc>
                  <a:txBody>
                    <a:bodyPr/>
                    <a:lstStyle/>
                    <a:p>
                      <a:r>
                        <a:rPr lang="en-US" dirty="0" smtClean="0">
                          <a:solidFill>
                            <a:srgbClr val="FF0000"/>
                          </a:solidFill>
                        </a:rPr>
                        <a:t>F</a:t>
                      </a:r>
                      <a:endParaRPr lang="en-US" dirty="0">
                        <a:solidFill>
                          <a:srgbClr val="FF0000"/>
                        </a:solidFill>
                      </a:endParaRPr>
                    </a:p>
                  </a:txBody>
                  <a:tcPr/>
                </a:tc>
                <a:tc>
                  <a:txBody>
                    <a:bodyPr/>
                    <a:lstStyle/>
                    <a:p>
                      <a:r>
                        <a:rPr lang="en-US" dirty="0" smtClean="0">
                          <a:solidFill>
                            <a:srgbClr val="FF0000"/>
                          </a:solidFill>
                        </a:rPr>
                        <a:t>F</a:t>
                      </a:r>
                      <a:endParaRPr lang="en-US" dirty="0">
                        <a:solidFill>
                          <a:srgbClr val="FF0000"/>
                        </a:solidFill>
                      </a:endParaRPr>
                    </a:p>
                  </a:txBody>
                  <a:tcPr/>
                </a:tc>
                <a:extLst>
                  <a:ext uri="{0D108BD9-81ED-4DB2-BD59-A6C34878D82A}">
                    <a16:rowId xmlns:a16="http://schemas.microsoft.com/office/drawing/2014/main" val="900829686"/>
                  </a:ext>
                </a:extLst>
              </a:tr>
              <a:tr h="370840">
                <a:tc>
                  <a:txBody>
                    <a:bodyPr/>
                    <a:lstStyle/>
                    <a:p>
                      <a:r>
                        <a:rPr lang="en-US" dirty="0" smtClean="0">
                          <a:solidFill>
                            <a:srgbClr val="00B050"/>
                          </a:solidFill>
                        </a:rPr>
                        <a:t>T</a:t>
                      </a:r>
                      <a:endParaRPr lang="en-US" dirty="0">
                        <a:solidFill>
                          <a:srgbClr val="00B050"/>
                        </a:solidFill>
                      </a:endParaRPr>
                    </a:p>
                  </a:txBody>
                  <a:tcPr/>
                </a:tc>
                <a:tc>
                  <a:txBody>
                    <a:bodyPr/>
                    <a:lstStyle/>
                    <a:p>
                      <a:r>
                        <a:rPr lang="en-US" dirty="0" smtClean="0">
                          <a:solidFill>
                            <a:srgbClr val="00B050"/>
                          </a:solidFill>
                        </a:rPr>
                        <a:t>F</a:t>
                      </a:r>
                      <a:endParaRPr lang="en-US" dirty="0">
                        <a:solidFill>
                          <a:srgbClr val="00B050"/>
                        </a:solidFill>
                      </a:endParaRPr>
                    </a:p>
                  </a:txBody>
                  <a:tcPr/>
                </a:tc>
                <a:extLst>
                  <a:ext uri="{0D108BD9-81ED-4DB2-BD59-A6C34878D82A}">
                    <a16:rowId xmlns:a16="http://schemas.microsoft.com/office/drawing/2014/main" val="4008588121"/>
                  </a:ext>
                </a:extLst>
              </a:tr>
              <a:tr h="370840">
                <a:tc>
                  <a:txBody>
                    <a:bodyPr/>
                    <a:lstStyle/>
                    <a:p>
                      <a:r>
                        <a:rPr lang="en-US" dirty="0" smtClean="0">
                          <a:solidFill>
                            <a:srgbClr val="00B050"/>
                          </a:solidFill>
                        </a:rPr>
                        <a:t>T</a:t>
                      </a:r>
                      <a:endParaRPr lang="en-US" dirty="0">
                        <a:solidFill>
                          <a:srgbClr val="00B050"/>
                        </a:solidFill>
                      </a:endParaRPr>
                    </a:p>
                  </a:txBody>
                  <a:tcPr/>
                </a:tc>
                <a:tc>
                  <a:txBody>
                    <a:bodyPr/>
                    <a:lstStyle/>
                    <a:p>
                      <a:r>
                        <a:rPr lang="en-US" dirty="0" smtClean="0">
                          <a:solidFill>
                            <a:srgbClr val="00B050"/>
                          </a:solidFill>
                        </a:rPr>
                        <a:t>T</a:t>
                      </a:r>
                      <a:endParaRPr lang="en-US" dirty="0">
                        <a:solidFill>
                          <a:srgbClr val="00B050"/>
                        </a:solidFill>
                      </a:endParaRPr>
                    </a:p>
                  </a:txBody>
                  <a:tcPr/>
                </a:tc>
                <a:extLst>
                  <a:ext uri="{0D108BD9-81ED-4DB2-BD59-A6C34878D82A}">
                    <a16:rowId xmlns:a16="http://schemas.microsoft.com/office/drawing/2014/main" val="3943366031"/>
                  </a:ext>
                </a:extLst>
              </a:tr>
            </a:tbl>
          </a:graphicData>
        </a:graphic>
      </p:graphicFrame>
      <p:sp>
        <p:nvSpPr>
          <p:cNvPr id="13" name="Rectangle 12"/>
          <p:cNvSpPr/>
          <p:nvPr/>
        </p:nvSpPr>
        <p:spPr>
          <a:xfrm>
            <a:off x="5262485" y="1337816"/>
            <a:ext cx="602738" cy="3874263"/>
          </a:xfrm>
          <a:prstGeom prst="rect">
            <a:avLst/>
          </a:prstGeom>
          <a:solidFill>
            <a:schemeClr val="accent4">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9481971">
            <a:off x="7511013" y="2234780"/>
            <a:ext cx="629194" cy="70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747308957"/>
              </p:ext>
            </p:extLst>
          </p:nvPr>
        </p:nvGraphicFramePr>
        <p:xfrm>
          <a:off x="8004754" y="3671722"/>
          <a:ext cx="1393916" cy="2595880"/>
        </p:xfrm>
        <a:graphic>
          <a:graphicData uri="http://schemas.openxmlformats.org/drawingml/2006/table">
            <a:tbl>
              <a:tblPr firstRow="1" bandRow="1">
                <a:tableStyleId>{F5AB1C69-6EDB-4FF4-983F-18BD219EF322}</a:tableStyleId>
              </a:tblPr>
              <a:tblGrid>
                <a:gridCol w="696958">
                  <a:extLst>
                    <a:ext uri="{9D8B030D-6E8A-4147-A177-3AD203B41FA5}">
                      <a16:colId xmlns:a16="http://schemas.microsoft.com/office/drawing/2014/main" val="3975322269"/>
                    </a:ext>
                  </a:extLst>
                </a:gridCol>
                <a:gridCol w="696958">
                  <a:extLst>
                    <a:ext uri="{9D8B030D-6E8A-4147-A177-3AD203B41FA5}">
                      <a16:colId xmlns:a16="http://schemas.microsoft.com/office/drawing/2014/main" val="4147225837"/>
                    </a:ext>
                  </a:extLst>
                </a:gridCol>
              </a:tblGrid>
              <a:tr h="370840">
                <a:tc>
                  <a:txBody>
                    <a:bodyPr/>
                    <a:lstStyle/>
                    <a:p>
                      <a:r>
                        <a:rPr lang="en-US" i="1" dirty="0" smtClean="0">
                          <a:solidFill>
                            <a:schemeClr val="tx1"/>
                          </a:solidFill>
                        </a:rPr>
                        <a:t>Type</a:t>
                      </a:r>
                      <a:endParaRPr lang="en-US" i="1" dirty="0">
                        <a:solidFill>
                          <a:schemeClr val="tx1"/>
                        </a:solidFill>
                      </a:endParaRPr>
                    </a:p>
                  </a:txBody>
                  <a:tcPr/>
                </a:tc>
                <a:tc>
                  <a:txBody>
                    <a:bodyPr/>
                    <a:lstStyle/>
                    <a:p>
                      <a:r>
                        <a:rPr lang="en-US" i="1" dirty="0" smtClean="0">
                          <a:solidFill>
                            <a:schemeClr val="tx1"/>
                          </a:solidFill>
                        </a:rPr>
                        <a:t>Wait</a:t>
                      </a:r>
                      <a:endParaRPr lang="en-US" i="1" dirty="0">
                        <a:solidFill>
                          <a:schemeClr val="tx1"/>
                        </a:solidFill>
                      </a:endParaRPr>
                    </a:p>
                  </a:txBody>
                  <a:tcPr/>
                </a:tc>
                <a:extLst>
                  <a:ext uri="{0D108BD9-81ED-4DB2-BD59-A6C34878D82A}">
                    <a16:rowId xmlns:a16="http://schemas.microsoft.com/office/drawing/2014/main" val="2276518225"/>
                  </a:ext>
                </a:extLst>
              </a:tr>
              <a:tr h="370840">
                <a:tc>
                  <a:txBody>
                    <a:bodyPr/>
                    <a:lstStyle/>
                    <a:p>
                      <a:r>
                        <a:rPr lang="en-US" sz="1400" dirty="0" smtClean="0">
                          <a:solidFill>
                            <a:srgbClr val="00B050"/>
                          </a:solidFill>
                        </a:rPr>
                        <a:t>Thai</a:t>
                      </a:r>
                      <a:endParaRPr lang="en-US" sz="1400" dirty="0">
                        <a:solidFill>
                          <a:srgbClr val="00B050"/>
                        </a:solidFill>
                      </a:endParaRPr>
                    </a:p>
                  </a:txBody>
                  <a:tcPr/>
                </a:tc>
                <a:tc>
                  <a:txBody>
                    <a:bodyPr/>
                    <a:lstStyle/>
                    <a:p>
                      <a:r>
                        <a:rPr lang="en-US" dirty="0" smtClean="0">
                          <a:solidFill>
                            <a:srgbClr val="00B050"/>
                          </a:solidFill>
                        </a:rPr>
                        <a:t>F</a:t>
                      </a:r>
                      <a:endParaRPr lang="en-US" dirty="0">
                        <a:solidFill>
                          <a:srgbClr val="00B050"/>
                        </a:solidFill>
                      </a:endParaRPr>
                    </a:p>
                  </a:txBody>
                  <a:tcPr/>
                </a:tc>
                <a:extLst>
                  <a:ext uri="{0D108BD9-81ED-4DB2-BD59-A6C34878D82A}">
                    <a16:rowId xmlns:a16="http://schemas.microsoft.com/office/drawing/2014/main" val="3273892448"/>
                  </a:ext>
                </a:extLst>
              </a:tr>
              <a:tr h="370840">
                <a:tc>
                  <a:txBody>
                    <a:bodyPr/>
                    <a:lstStyle/>
                    <a:p>
                      <a:r>
                        <a:rPr lang="en-US" sz="1400" dirty="0" smtClean="0">
                          <a:solidFill>
                            <a:srgbClr val="00B050"/>
                          </a:solidFill>
                        </a:rPr>
                        <a:t>Thai</a:t>
                      </a:r>
                      <a:endParaRPr lang="en-US" sz="1400" dirty="0">
                        <a:solidFill>
                          <a:srgbClr val="00B050"/>
                        </a:solidFill>
                      </a:endParaRPr>
                    </a:p>
                  </a:txBody>
                  <a:tcPr/>
                </a:tc>
                <a:tc>
                  <a:txBody>
                    <a:bodyPr/>
                    <a:lstStyle/>
                    <a:p>
                      <a:r>
                        <a:rPr lang="en-US" dirty="0" smtClean="0">
                          <a:solidFill>
                            <a:srgbClr val="00B050"/>
                          </a:solidFill>
                        </a:rPr>
                        <a:t>T</a:t>
                      </a:r>
                      <a:endParaRPr lang="en-US" dirty="0">
                        <a:solidFill>
                          <a:srgbClr val="00B050"/>
                        </a:solidFill>
                      </a:endParaRPr>
                    </a:p>
                  </a:txBody>
                  <a:tcPr/>
                </a:tc>
                <a:extLst>
                  <a:ext uri="{0D108BD9-81ED-4DB2-BD59-A6C34878D82A}">
                    <a16:rowId xmlns:a16="http://schemas.microsoft.com/office/drawing/2014/main" val="1500058187"/>
                  </a:ext>
                </a:extLst>
              </a:tr>
              <a:tr h="370840">
                <a:tc>
                  <a:txBody>
                    <a:bodyPr/>
                    <a:lstStyle/>
                    <a:p>
                      <a:r>
                        <a:rPr lang="en-US" sz="1400" dirty="0" smtClean="0">
                          <a:solidFill>
                            <a:srgbClr val="FF0000"/>
                          </a:solidFill>
                        </a:rPr>
                        <a:t>French</a:t>
                      </a:r>
                      <a:endParaRPr lang="en-US" sz="1400" dirty="0">
                        <a:solidFill>
                          <a:srgbClr val="FF0000"/>
                        </a:solidFill>
                      </a:endParaRPr>
                    </a:p>
                  </a:txBody>
                  <a:tcPr/>
                </a:tc>
                <a:tc>
                  <a:txBody>
                    <a:bodyPr/>
                    <a:lstStyle/>
                    <a:p>
                      <a:r>
                        <a:rPr lang="en-US" dirty="0" smtClean="0">
                          <a:solidFill>
                            <a:srgbClr val="FF0000"/>
                          </a:solidFill>
                        </a:rPr>
                        <a:t>F</a:t>
                      </a:r>
                      <a:endParaRPr lang="en-US" dirty="0">
                        <a:solidFill>
                          <a:srgbClr val="FF0000"/>
                        </a:solidFill>
                      </a:endParaRPr>
                    </a:p>
                  </a:txBody>
                  <a:tcPr/>
                </a:tc>
                <a:extLst>
                  <a:ext uri="{0D108BD9-81ED-4DB2-BD59-A6C34878D82A}">
                    <a16:rowId xmlns:a16="http://schemas.microsoft.com/office/drawing/2014/main" val="865743950"/>
                  </a:ext>
                </a:extLst>
              </a:tr>
              <a:tr h="370840">
                <a:tc>
                  <a:txBody>
                    <a:bodyPr/>
                    <a:lstStyle/>
                    <a:p>
                      <a:r>
                        <a:rPr lang="en-US" sz="1400" dirty="0" smtClean="0">
                          <a:solidFill>
                            <a:srgbClr val="0070C0"/>
                          </a:solidFill>
                        </a:rPr>
                        <a:t>Burger</a:t>
                      </a:r>
                      <a:endParaRPr lang="en-US" sz="1400" dirty="0">
                        <a:solidFill>
                          <a:srgbClr val="0070C0"/>
                        </a:solidFill>
                      </a:endParaRPr>
                    </a:p>
                  </a:txBody>
                  <a:tcPr/>
                </a:tc>
                <a:tc>
                  <a:txBody>
                    <a:bodyPr/>
                    <a:lstStyle/>
                    <a:p>
                      <a:r>
                        <a:rPr lang="en-US" dirty="0" smtClean="0">
                          <a:solidFill>
                            <a:srgbClr val="0070C0"/>
                          </a:solidFill>
                        </a:rPr>
                        <a:t>F</a:t>
                      </a:r>
                      <a:endParaRPr lang="en-US" dirty="0">
                        <a:solidFill>
                          <a:srgbClr val="0070C0"/>
                        </a:solidFill>
                      </a:endParaRPr>
                    </a:p>
                  </a:txBody>
                  <a:tcPr/>
                </a:tc>
                <a:extLst>
                  <a:ext uri="{0D108BD9-81ED-4DB2-BD59-A6C34878D82A}">
                    <a16:rowId xmlns:a16="http://schemas.microsoft.com/office/drawing/2014/main" val="900829686"/>
                  </a:ext>
                </a:extLst>
              </a:tr>
              <a:tr h="370840">
                <a:tc>
                  <a:txBody>
                    <a:bodyPr/>
                    <a:lstStyle/>
                    <a:p>
                      <a:r>
                        <a:rPr lang="en-US" sz="1400" dirty="0" smtClean="0">
                          <a:solidFill>
                            <a:srgbClr val="7030A0"/>
                          </a:solidFill>
                        </a:rPr>
                        <a:t>Italian</a:t>
                      </a:r>
                      <a:endParaRPr lang="en-US" sz="1400" dirty="0">
                        <a:solidFill>
                          <a:srgbClr val="7030A0"/>
                        </a:solidFill>
                      </a:endParaRPr>
                    </a:p>
                  </a:txBody>
                  <a:tcPr/>
                </a:tc>
                <a:tc>
                  <a:txBody>
                    <a:bodyPr/>
                    <a:lstStyle/>
                    <a:p>
                      <a:r>
                        <a:rPr lang="en-US" dirty="0" smtClean="0">
                          <a:solidFill>
                            <a:srgbClr val="7030A0"/>
                          </a:solidFill>
                        </a:rPr>
                        <a:t>F</a:t>
                      </a:r>
                      <a:endParaRPr lang="en-US" dirty="0">
                        <a:solidFill>
                          <a:srgbClr val="7030A0"/>
                        </a:solidFill>
                      </a:endParaRPr>
                    </a:p>
                  </a:txBody>
                  <a:tcPr/>
                </a:tc>
                <a:extLst>
                  <a:ext uri="{0D108BD9-81ED-4DB2-BD59-A6C34878D82A}">
                    <a16:rowId xmlns:a16="http://schemas.microsoft.com/office/drawing/2014/main" val="4008588121"/>
                  </a:ext>
                </a:extLst>
              </a:tr>
              <a:tr h="370840">
                <a:tc>
                  <a:txBody>
                    <a:bodyPr/>
                    <a:lstStyle/>
                    <a:p>
                      <a:r>
                        <a:rPr lang="en-US" sz="1400" dirty="0" smtClean="0">
                          <a:solidFill>
                            <a:srgbClr val="0070C0"/>
                          </a:solidFill>
                        </a:rPr>
                        <a:t>Burger</a:t>
                      </a:r>
                      <a:endParaRPr lang="en-US" sz="1400" dirty="0">
                        <a:solidFill>
                          <a:srgbClr val="0070C0"/>
                        </a:solidFill>
                      </a:endParaRPr>
                    </a:p>
                  </a:txBody>
                  <a:tcPr/>
                </a:tc>
                <a:tc>
                  <a:txBody>
                    <a:bodyPr/>
                    <a:lstStyle/>
                    <a:p>
                      <a:r>
                        <a:rPr lang="en-US" dirty="0" smtClean="0">
                          <a:solidFill>
                            <a:srgbClr val="0070C0"/>
                          </a:solidFill>
                        </a:rPr>
                        <a:t>T</a:t>
                      </a:r>
                      <a:endParaRPr lang="en-US" dirty="0">
                        <a:solidFill>
                          <a:srgbClr val="0070C0"/>
                        </a:solidFill>
                      </a:endParaRPr>
                    </a:p>
                  </a:txBody>
                  <a:tcPr/>
                </a:tc>
                <a:extLst>
                  <a:ext uri="{0D108BD9-81ED-4DB2-BD59-A6C34878D82A}">
                    <a16:rowId xmlns:a16="http://schemas.microsoft.com/office/drawing/2014/main" val="3943366031"/>
                  </a:ext>
                </a:extLst>
              </a:tr>
            </a:tbl>
          </a:graphicData>
        </a:graphic>
      </p:graphicFrame>
      <p:sp>
        <p:nvSpPr>
          <p:cNvPr id="16" name="Right Arrow 15"/>
          <p:cNvSpPr/>
          <p:nvPr/>
        </p:nvSpPr>
        <p:spPr>
          <a:xfrm rot="2275404">
            <a:off x="7474847" y="3968315"/>
            <a:ext cx="629194" cy="70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614263" y="319651"/>
            <a:ext cx="2499614" cy="1169551"/>
          </a:xfrm>
          <a:prstGeom prst="rect">
            <a:avLst/>
          </a:prstGeom>
          <a:noFill/>
        </p:spPr>
        <p:txBody>
          <a:bodyPr wrap="square" rtlCol="0">
            <a:spAutoFit/>
          </a:bodyPr>
          <a:lstStyle/>
          <a:p>
            <a:r>
              <a:rPr lang="en-US" sz="1400" b="1" dirty="0" smtClean="0"/>
              <a:t>Hungry: </a:t>
            </a:r>
          </a:p>
          <a:p>
            <a:r>
              <a:rPr lang="en-US" sz="1400" dirty="0" smtClean="0">
                <a:solidFill>
                  <a:srgbClr val="00B050"/>
                </a:solidFill>
              </a:rPr>
              <a:t>True: (2,2)</a:t>
            </a:r>
          </a:p>
          <a:p>
            <a:r>
              <a:rPr lang="en-US" sz="1400" dirty="0" smtClean="0">
                <a:solidFill>
                  <a:srgbClr val="FF0000"/>
                </a:solidFill>
              </a:rPr>
              <a:t>False(0,2)</a:t>
            </a:r>
          </a:p>
          <a:p>
            <a:r>
              <a:rPr lang="en-US" sz="1400" dirty="0" smtClean="0"/>
              <a:t>Expected Information = </a:t>
            </a:r>
            <a:r>
              <a:rPr lang="en-US" sz="1400" dirty="0" smtClean="0">
                <a:solidFill>
                  <a:srgbClr val="00B050"/>
                </a:solidFill>
              </a:rPr>
              <a:t>(4/6)*I(2,2) </a:t>
            </a:r>
            <a:r>
              <a:rPr lang="en-US" sz="1400" dirty="0" smtClean="0"/>
              <a:t>+ </a:t>
            </a:r>
            <a:r>
              <a:rPr lang="en-US" sz="1400" dirty="0" smtClean="0">
                <a:solidFill>
                  <a:srgbClr val="FF0000"/>
                </a:solidFill>
              </a:rPr>
              <a:t>(2/6)*I(0,2)</a:t>
            </a:r>
            <a:r>
              <a:rPr lang="en-US" sz="1400" dirty="0" smtClean="0"/>
              <a:t>=0.667</a:t>
            </a:r>
            <a:endParaRPr lang="en-US" sz="1400" dirty="0"/>
          </a:p>
        </p:txBody>
      </p:sp>
      <p:sp>
        <p:nvSpPr>
          <p:cNvPr id="18" name="TextBox 17"/>
          <p:cNvSpPr txBox="1"/>
          <p:nvPr/>
        </p:nvSpPr>
        <p:spPr>
          <a:xfrm>
            <a:off x="9427058" y="3641676"/>
            <a:ext cx="2499614" cy="1815882"/>
          </a:xfrm>
          <a:prstGeom prst="rect">
            <a:avLst/>
          </a:prstGeom>
          <a:noFill/>
        </p:spPr>
        <p:txBody>
          <a:bodyPr wrap="square" rtlCol="0">
            <a:spAutoFit/>
          </a:bodyPr>
          <a:lstStyle/>
          <a:p>
            <a:r>
              <a:rPr lang="en-US" sz="1400" b="1" dirty="0" smtClean="0"/>
              <a:t>Type: </a:t>
            </a:r>
          </a:p>
          <a:p>
            <a:r>
              <a:rPr lang="en-US" sz="1400" dirty="0" smtClean="0">
                <a:solidFill>
                  <a:srgbClr val="00B050"/>
                </a:solidFill>
              </a:rPr>
              <a:t>Thai: (1,1)</a:t>
            </a:r>
          </a:p>
          <a:p>
            <a:r>
              <a:rPr lang="en-US" sz="1400" dirty="0" smtClean="0">
                <a:solidFill>
                  <a:srgbClr val="FF0000"/>
                </a:solidFill>
              </a:rPr>
              <a:t>French(0,1)</a:t>
            </a:r>
          </a:p>
          <a:p>
            <a:r>
              <a:rPr lang="en-US" sz="1400" dirty="0" smtClean="0">
                <a:solidFill>
                  <a:srgbClr val="0070C0"/>
                </a:solidFill>
              </a:rPr>
              <a:t>Burger: </a:t>
            </a:r>
            <a:r>
              <a:rPr lang="en-US" sz="1400" dirty="0">
                <a:solidFill>
                  <a:srgbClr val="0070C0"/>
                </a:solidFill>
              </a:rPr>
              <a:t>(1,1)</a:t>
            </a:r>
          </a:p>
          <a:p>
            <a:r>
              <a:rPr lang="en-US" sz="1400" dirty="0" smtClean="0">
                <a:solidFill>
                  <a:srgbClr val="7030A0"/>
                </a:solidFill>
              </a:rPr>
              <a:t>Italian: (0,1)</a:t>
            </a:r>
            <a:endParaRPr lang="en-US" sz="1400" dirty="0">
              <a:solidFill>
                <a:srgbClr val="7030A0"/>
              </a:solidFill>
            </a:endParaRPr>
          </a:p>
          <a:p>
            <a:r>
              <a:rPr lang="en-US" sz="1400" dirty="0" smtClean="0"/>
              <a:t>Expected Information = </a:t>
            </a:r>
            <a:r>
              <a:rPr lang="en-US" sz="1400" dirty="0" smtClean="0">
                <a:solidFill>
                  <a:srgbClr val="00B050"/>
                </a:solidFill>
              </a:rPr>
              <a:t>(2/6)*I(1,1) </a:t>
            </a:r>
            <a:r>
              <a:rPr lang="en-US" sz="1400" dirty="0" smtClean="0"/>
              <a:t>+ </a:t>
            </a:r>
            <a:r>
              <a:rPr lang="en-US" sz="1400" dirty="0" smtClean="0">
                <a:solidFill>
                  <a:srgbClr val="FF0000"/>
                </a:solidFill>
              </a:rPr>
              <a:t>(1/6)*I(0,1)</a:t>
            </a:r>
            <a:r>
              <a:rPr lang="en-US" sz="1400" dirty="0">
                <a:solidFill>
                  <a:srgbClr val="00B050"/>
                </a:solidFill>
              </a:rPr>
              <a:t> </a:t>
            </a:r>
            <a:r>
              <a:rPr lang="en-US" sz="1400" dirty="0" smtClean="0"/>
              <a:t>+ </a:t>
            </a:r>
            <a:r>
              <a:rPr lang="en-US" sz="1400" dirty="0" smtClean="0">
                <a:solidFill>
                  <a:srgbClr val="0070C0"/>
                </a:solidFill>
              </a:rPr>
              <a:t>(</a:t>
            </a:r>
            <a:r>
              <a:rPr lang="en-US" sz="1400" dirty="0">
                <a:solidFill>
                  <a:srgbClr val="0070C0"/>
                </a:solidFill>
              </a:rPr>
              <a:t>2/6)*I(1,1) </a:t>
            </a:r>
            <a:r>
              <a:rPr lang="en-US" sz="1400" dirty="0"/>
              <a:t>+ </a:t>
            </a:r>
            <a:r>
              <a:rPr lang="en-US" sz="1400" dirty="0">
                <a:solidFill>
                  <a:srgbClr val="7030A0"/>
                </a:solidFill>
              </a:rPr>
              <a:t>(1/6)*I(0,1)</a:t>
            </a:r>
            <a:r>
              <a:rPr lang="en-US" sz="1400" dirty="0" smtClean="0"/>
              <a:t>=0.667</a:t>
            </a:r>
            <a:endParaRPr lang="en-US" sz="1400" dirty="0"/>
          </a:p>
        </p:txBody>
      </p:sp>
      <p:sp>
        <p:nvSpPr>
          <p:cNvPr id="19" name="Rectangle 18"/>
          <p:cNvSpPr/>
          <p:nvPr/>
        </p:nvSpPr>
        <p:spPr>
          <a:xfrm>
            <a:off x="6652224" y="1337816"/>
            <a:ext cx="413958" cy="3874263"/>
          </a:xfrm>
          <a:prstGeom prst="rect">
            <a:avLst/>
          </a:prstGeom>
          <a:solidFill>
            <a:schemeClr val="accent4">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873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a:t>Apply Model to Test Data</a:t>
            </a:r>
          </a:p>
        </p:txBody>
      </p:sp>
      <p:grpSp>
        <p:nvGrpSpPr>
          <p:cNvPr id="891907" name="Group 3"/>
          <p:cNvGrpSpPr>
            <a:grpSpLocks/>
          </p:cNvGrpSpPr>
          <p:nvPr/>
        </p:nvGrpSpPr>
        <p:grpSpPr bwMode="auto">
          <a:xfrm>
            <a:off x="2209800" y="2362201"/>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Arial" panose="020B0604020202020204" pitchFamily="34" charset="0"/>
                </a:rPr>
                <a:t>Refund</a:t>
              </a:r>
              <a:endParaRPr lang="en-US" altLang="en-US" sz="1600" dirty="0">
                <a:solidFill>
                  <a:schemeClr val="bg2"/>
                </a:solidFill>
                <a:latin typeface="Arial" panose="020B0604020202020204" pitchFamily="34" charset="0"/>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19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19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19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19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19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19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891931" name="Object 27"/>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4368"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1933" name="Line 29"/>
          <p:cNvSpPr>
            <a:spLocks noChangeShapeType="1"/>
          </p:cNvSpPr>
          <p:nvPr/>
        </p:nvSpPr>
        <p:spPr bwMode="auto">
          <a:xfrm flipH="1">
            <a:off x="4191000" y="1828800"/>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180591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5" name="Rectangle 3"/>
          <p:cNvSpPr>
            <a:spLocks noGrp="1" noChangeArrowheads="1"/>
          </p:cNvSpPr>
          <p:nvPr>
            <p:ph type="title"/>
          </p:nvPr>
        </p:nvSpPr>
        <p:spPr>
          <a:xfrm>
            <a:off x="1524000" y="381000"/>
            <a:ext cx="7772400" cy="1143000"/>
          </a:xfrm>
        </p:spPr>
        <p:txBody>
          <a:bodyPr>
            <a:normAutofit fontScale="90000"/>
          </a:bodyPr>
          <a:lstStyle/>
          <a:p>
            <a:pPr algn="l"/>
            <a:r>
              <a:rPr lang="en-US" dirty="0" smtClean="0"/>
              <a:t>Recursive algorithm for DT induction</a:t>
            </a:r>
            <a:endParaRPr lang="en-US" dirty="0"/>
          </a:p>
        </p:txBody>
      </p:sp>
      <mc:AlternateContent xmlns:mc="http://schemas.openxmlformats.org/markup-compatibility/2006" xmlns:a14="http://schemas.microsoft.com/office/drawing/2010/main">
        <mc:Choice Requires="a14">
          <p:sp>
            <p:nvSpPr>
              <p:cNvPr id="940036" name="Rectangle 4"/>
              <p:cNvSpPr>
                <a:spLocks noGrp="1" noChangeArrowheads="1"/>
              </p:cNvSpPr>
              <p:nvPr>
                <p:ph type="body" idx="1"/>
              </p:nvPr>
            </p:nvSpPr>
            <p:spPr>
              <a:xfrm>
                <a:off x="2181726" y="1366838"/>
                <a:ext cx="7772400" cy="5105400"/>
              </a:xfrm>
            </p:spPr>
            <p:txBody>
              <a:bodyPr>
                <a:normAutofit/>
              </a:bodyPr>
              <a:lstStyle/>
              <a:p>
                <a:pPr>
                  <a:lnSpc>
                    <a:spcPct val="90000"/>
                  </a:lnSpc>
                </a:pPr>
                <a:r>
                  <a:rPr lang="en-US" dirty="0" smtClean="0"/>
                  <a:t>TDIDF(D)</a:t>
                </a:r>
                <a:endParaRPr lang="en-US" dirty="0"/>
              </a:p>
              <a:p>
                <a:pPr>
                  <a:lnSpc>
                    <a:spcPct val="90000"/>
                  </a:lnSpc>
                </a:pPr>
                <a:r>
                  <a:rPr lang="en-US" b="1" dirty="0" smtClean="0"/>
                  <a:t>IF (all </a:t>
                </a:r>
                <a:r>
                  <a:rPr lang="en-US" b="1" dirty="0"/>
                  <a:t>examples in D have same class c)</a:t>
                </a:r>
              </a:p>
              <a:p>
                <a:pPr lvl="1">
                  <a:lnSpc>
                    <a:spcPct val="90000"/>
                  </a:lnSpc>
                </a:pPr>
                <a:r>
                  <a:rPr lang="en-US" dirty="0"/>
                  <a:t>Return leaf with class </a:t>
                </a:r>
                <a:r>
                  <a:rPr lang="en-US" dirty="0" smtClean="0"/>
                  <a:t>c</a:t>
                </a:r>
                <a:endParaRPr lang="en-US" dirty="0"/>
              </a:p>
              <a:p>
                <a:pPr>
                  <a:lnSpc>
                    <a:spcPct val="90000"/>
                  </a:lnSpc>
                </a:pPr>
                <a:r>
                  <a:rPr lang="en-US" b="1" dirty="0"/>
                  <a:t>ELSE </a:t>
                </a:r>
                <a:r>
                  <a:rPr lang="en-US" b="1" dirty="0" smtClean="0"/>
                  <a:t>IF (</a:t>
                </a:r>
                <a:r>
                  <a:rPr lang="en-US" b="1" dirty="0"/>
                  <a:t>no attributes left to test)</a:t>
                </a:r>
              </a:p>
              <a:p>
                <a:pPr lvl="1">
                  <a:lnSpc>
                    <a:spcPct val="90000"/>
                  </a:lnSpc>
                </a:pPr>
                <a:r>
                  <a:rPr lang="en-US" dirty="0"/>
                  <a:t>Return leaf with class c of majority in D</a:t>
                </a:r>
              </a:p>
              <a:p>
                <a:pPr>
                  <a:lnSpc>
                    <a:spcPct val="90000"/>
                  </a:lnSpc>
                </a:pPr>
                <a:r>
                  <a:rPr lang="en-US" b="1" dirty="0"/>
                  <a:t>ELSE</a:t>
                </a:r>
              </a:p>
              <a:p>
                <a:pPr lvl="1">
                  <a:lnSpc>
                    <a:spcPct val="90000"/>
                  </a:lnSpc>
                </a:pPr>
                <a:r>
                  <a:rPr lang="en-US" dirty="0"/>
                  <a:t>Pick A as the </a:t>
                </a:r>
                <a:r>
                  <a:rPr lang="ja-JP" altLang="en-US" dirty="0">
                    <a:solidFill>
                      <a:srgbClr val="FF0000"/>
                    </a:solidFill>
                    <a:latin typeface="Arial"/>
                  </a:rPr>
                  <a:t>“</a:t>
                </a:r>
                <a:r>
                  <a:rPr lang="en-US" dirty="0">
                    <a:solidFill>
                      <a:srgbClr val="FF0000"/>
                    </a:solidFill>
                  </a:rPr>
                  <a:t>best</a:t>
                </a:r>
                <a:r>
                  <a:rPr lang="ja-JP" altLang="en-US" dirty="0">
                    <a:solidFill>
                      <a:srgbClr val="FF0000"/>
                    </a:solidFill>
                    <a:latin typeface="Arial"/>
                  </a:rPr>
                  <a:t>”</a:t>
                </a:r>
                <a:r>
                  <a:rPr lang="en-US" dirty="0">
                    <a:solidFill>
                      <a:srgbClr val="FF0000"/>
                    </a:solidFill>
                  </a:rPr>
                  <a:t> </a:t>
                </a:r>
                <a:r>
                  <a:rPr lang="en-US" dirty="0"/>
                  <a:t>decision attribute for next node</a:t>
                </a:r>
              </a:p>
              <a:p>
                <a:pPr lvl="1">
                  <a:lnSpc>
                    <a:spcPct val="90000"/>
                  </a:lnSpc>
                </a:pPr>
                <a:r>
                  <a:rPr lang="en-US" dirty="0"/>
                  <a:t>FOR each value v</a:t>
                </a:r>
                <a:r>
                  <a:rPr lang="en-US" baseline="-25000" dirty="0"/>
                  <a:t>i</a:t>
                </a:r>
                <a:r>
                  <a:rPr lang="en-US" dirty="0"/>
                  <a:t> of A create a new descendent of node</a:t>
                </a:r>
              </a:p>
              <a:p>
                <a:pPr lvl="2">
                  <a:lnSpc>
                    <a:spcPct val="90000"/>
                  </a:lnSpc>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attribute</m:t>
                        </m:r>
                        <m:r>
                          <a:rPr lang="en-US" b="0" i="0"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m:rPr>
                            <m:sty m:val="p"/>
                          </m:rPr>
                          <a:rPr lang="en-US" b="0" i="0" smtClean="0">
                            <a:latin typeface="Cambria Math" panose="02040503050406030204" pitchFamily="18" charset="0"/>
                          </a:rPr>
                          <m:t>of</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 </m:t>
                        </m:r>
                        <m:r>
                          <m:rPr>
                            <m:sty m:val="p"/>
                          </m:rPr>
                          <a:rPr lang="en-US" b="0" i="0" smtClean="0">
                            <a:latin typeface="Cambria Math" panose="02040503050406030204" pitchFamily="18" charset="0"/>
                          </a:rPr>
                          <m:t>has</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oMath>
                </a14:m>
                <a:endParaRPr lang="en-US" dirty="0"/>
              </a:p>
              <a:p>
                <a:pPr lvl="2">
                  <a:lnSpc>
                    <a:spcPct val="90000"/>
                  </a:lnSpc>
                </a:pPr>
                <a:r>
                  <a:rPr lang="en-US" dirty="0" err="1"/>
                  <a:t>Subtree</a:t>
                </a:r>
                <a:r>
                  <a:rPr lang="en-US" dirty="0"/>
                  <a:t> </a:t>
                </a:r>
                <a:r>
                  <a:rPr lang="en-US" dirty="0" err="1"/>
                  <a:t>t</a:t>
                </a:r>
                <a:r>
                  <a:rPr lang="en-US" baseline="-25000" dirty="0" err="1"/>
                  <a:t>i</a:t>
                </a:r>
                <a:r>
                  <a:rPr lang="en-US" dirty="0"/>
                  <a:t> for v</a:t>
                </a:r>
                <a:r>
                  <a:rPr lang="en-US" baseline="-25000" dirty="0"/>
                  <a:t>i</a:t>
                </a:r>
                <a:r>
                  <a:rPr lang="en-US" dirty="0"/>
                  <a:t> is </a:t>
                </a:r>
                <a:r>
                  <a:rPr lang="en-US" dirty="0" smtClean="0"/>
                  <a:t>TDIDT(D</a:t>
                </a:r>
                <a:r>
                  <a:rPr lang="en-US" baseline="-25000" dirty="0" smtClean="0"/>
                  <a:t>i</a:t>
                </a:r>
                <a:r>
                  <a:rPr lang="en-US" dirty="0" smtClean="0"/>
                  <a:t>)</a:t>
                </a:r>
                <a:endParaRPr lang="en-US" dirty="0"/>
              </a:p>
              <a:p>
                <a:pPr lvl="1">
                  <a:lnSpc>
                    <a:spcPct val="90000"/>
                  </a:lnSpc>
                </a:pPr>
                <a:r>
                  <a:rPr lang="en-US" dirty="0" smtClean="0"/>
                  <a:t>RETURN </a:t>
                </a:r>
                <a:r>
                  <a:rPr lang="en-US" dirty="0"/>
                  <a:t>tree with A as root and </a:t>
                </a:r>
                <a:r>
                  <a:rPr lang="en-US" dirty="0" err="1"/>
                  <a:t>t</a:t>
                </a:r>
                <a:r>
                  <a:rPr lang="en-US" baseline="-25000" dirty="0" err="1"/>
                  <a:t>i</a:t>
                </a:r>
                <a:r>
                  <a:rPr lang="en-US" dirty="0"/>
                  <a:t> as </a:t>
                </a:r>
                <a:r>
                  <a:rPr lang="en-US" dirty="0" err="1"/>
                  <a:t>subtrees</a:t>
                </a:r>
                <a:endParaRPr lang="en-US" dirty="0"/>
              </a:p>
            </p:txBody>
          </p:sp>
        </mc:Choice>
        <mc:Fallback xmlns="">
          <p:sp>
            <p:nvSpPr>
              <p:cNvPr id="940036" name="Rectangle 4"/>
              <p:cNvSpPr>
                <a:spLocks noGrp="1" noRot="1" noChangeAspect="1" noMove="1" noResize="1" noEditPoints="1" noAdjustHandles="1" noChangeArrowheads="1" noChangeShapeType="1" noTextEdit="1"/>
              </p:cNvSpPr>
              <p:nvPr>
                <p:ph type="body" idx="1"/>
              </p:nvPr>
            </p:nvSpPr>
            <p:spPr>
              <a:xfrm>
                <a:off x="2181726" y="1366838"/>
                <a:ext cx="7772400" cy="5105400"/>
              </a:xfrm>
              <a:blipFill rotWithShape="0">
                <a:blip r:embed="rId3"/>
                <a:stretch>
                  <a:fillRect l="-1412" t="-1909" b="-119"/>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60</a:t>
            </a:fld>
            <a:endParaRPr lang="en-US"/>
          </a:p>
        </p:txBody>
      </p:sp>
    </p:spTree>
    <p:extLst>
      <p:ext uri="{BB962C8B-B14F-4D97-AF65-F5344CB8AC3E}">
        <p14:creationId xmlns:p14="http://schemas.microsoft.com/office/powerpoint/2010/main" val="26063458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US" dirty="0"/>
              <a:t>Decision tree learned from the 12 </a:t>
            </a:r>
            <a:r>
              <a:rPr lang="en-US" dirty="0" smtClean="0"/>
              <a:t>examples</a:t>
            </a:r>
            <a:endParaRPr lang="en-US" dirty="0"/>
          </a:p>
        </p:txBody>
      </p:sp>
      <p:sp>
        <p:nvSpPr>
          <p:cNvPr id="753667" name="Rectangle 3"/>
          <p:cNvSpPr>
            <a:spLocks noGrp="1" noChangeArrowheads="1"/>
          </p:cNvSpPr>
          <p:nvPr>
            <p:ph type="body" idx="1"/>
          </p:nvPr>
        </p:nvSpPr>
        <p:spPr>
          <a:xfrm>
            <a:off x="1905000" y="1981200"/>
            <a:ext cx="4876800" cy="762000"/>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53668" name="Picture 4" descr="induced-restaurant-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832" y="1981200"/>
            <a:ext cx="4111158" cy="3302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61</a:t>
            </a:fld>
            <a:endParaRPr lang="en-US"/>
          </a:p>
        </p:txBody>
      </p:sp>
    </p:spTree>
    <p:extLst>
      <p:ext uri="{BB962C8B-B14F-4D97-AF65-F5344CB8AC3E}">
        <p14:creationId xmlns:p14="http://schemas.microsoft.com/office/powerpoint/2010/main" val="996503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62</a:t>
            </a:fld>
            <a:endParaRPr lang="en-US"/>
          </a:p>
        </p:txBody>
      </p:sp>
      <p:pic>
        <p:nvPicPr>
          <p:cNvPr id="5" name="Content Placeholder 4" descr="tenni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1208" y="1389208"/>
            <a:ext cx="9083113" cy="3432174"/>
          </a:xfrm>
          <a:prstGeom prst="rect">
            <a:avLst/>
          </a:prstGeom>
          <a:noFill/>
          <a:extLst/>
        </p:spPr>
      </p:pic>
      <p:sp>
        <p:nvSpPr>
          <p:cNvPr id="6" name="TextBox 5"/>
          <p:cNvSpPr txBox="1"/>
          <p:nvPr/>
        </p:nvSpPr>
        <p:spPr>
          <a:xfrm>
            <a:off x="825392" y="5055392"/>
            <a:ext cx="10528408" cy="646331"/>
          </a:xfrm>
          <a:prstGeom prst="rect">
            <a:avLst/>
          </a:prstGeom>
          <a:noFill/>
        </p:spPr>
        <p:txBody>
          <a:bodyPr wrap="square" rtlCol="0">
            <a:spAutoFit/>
          </a:bodyPr>
          <a:lstStyle/>
          <a:p>
            <a:r>
              <a:rPr lang="en-US" b="1" dirty="0"/>
              <a:t>Which feature (Outlook, Temperature, Humidity, or Wind) is most important to decide if </a:t>
            </a:r>
            <a:r>
              <a:rPr lang="en-US" b="1" dirty="0" err="1"/>
              <a:t>PlayTennis</a:t>
            </a:r>
            <a:r>
              <a:rPr lang="en-US" b="1" dirty="0"/>
              <a:t> is Yes or No using the principle of Information Gain? </a:t>
            </a:r>
            <a:endParaRPr lang="en-US" dirty="0"/>
          </a:p>
        </p:txBody>
      </p:sp>
    </p:spTree>
    <p:extLst>
      <p:ext uri="{BB962C8B-B14F-4D97-AF65-F5344CB8AC3E}">
        <p14:creationId xmlns:p14="http://schemas.microsoft.com/office/powerpoint/2010/main" val="1886223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t>ID3 Algorithm</a:t>
            </a:r>
            <a:endParaRPr lang="en-US" altLang="en-US" dirty="0"/>
          </a:p>
        </p:txBody>
      </p:sp>
      <p:sp>
        <p:nvSpPr>
          <p:cNvPr id="27651" name="Rectangle 3"/>
          <p:cNvSpPr>
            <a:spLocks noGrp="1" noChangeArrowheads="1"/>
          </p:cNvSpPr>
          <p:nvPr>
            <p:ph type="body" idx="1"/>
          </p:nvPr>
        </p:nvSpPr>
        <p:spPr/>
        <p:txBody>
          <a:bodyPr/>
          <a:lstStyle/>
          <a:p>
            <a:r>
              <a:rPr lang="en-US" altLang="en-US" dirty="0" smtClean="0"/>
              <a:t>The entropy-based method is called the ID3 algorithm</a:t>
            </a:r>
          </a:p>
          <a:p>
            <a:r>
              <a:rPr lang="en-US" altLang="en-US" dirty="0" smtClean="0"/>
              <a:t>Developed in </a:t>
            </a:r>
            <a:r>
              <a:rPr lang="en-US" altLang="en-US" dirty="0"/>
              <a:t>1975</a:t>
            </a:r>
          </a:p>
        </p:txBody>
      </p:sp>
    </p:spTree>
    <p:extLst>
      <p:ext uri="{BB962C8B-B14F-4D97-AF65-F5344CB8AC3E}">
        <p14:creationId xmlns:p14="http://schemas.microsoft.com/office/powerpoint/2010/main" val="3600526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normAutofit/>
          </a:bodyPr>
          <a:lstStyle/>
          <a:p>
            <a:r>
              <a:rPr lang="en-US" sz="3600" dirty="0"/>
              <a:t>Inductive Bias</a:t>
            </a:r>
          </a:p>
        </p:txBody>
      </p:sp>
      <p:sp>
        <p:nvSpPr>
          <p:cNvPr id="850947" name="Rectangle 3"/>
          <p:cNvSpPr>
            <a:spLocks noGrp="1" noChangeArrowheads="1"/>
          </p:cNvSpPr>
          <p:nvPr>
            <p:ph idx="1"/>
          </p:nvPr>
        </p:nvSpPr>
        <p:spPr/>
        <p:txBody>
          <a:bodyPr/>
          <a:lstStyle/>
          <a:p>
            <a:r>
              <a:rPr lang="en-US" sz="3200" dirty="0" smtClean="0"/>
              <a:t>ID3 algorithm prefers</a:t>
            </a:r>
            <a:endParaRPr lang="en-US" sz="3200" dirty="0"/>
          </a:p>
          <a:p>
            <a:pPr lvl="1"/>
            <a:r>
              <a:rPr lang="en-US" sz="2800" dirty="0"/>
              <a:t>shorter trees over </a:t>
            </a:r>
            <a:r>
              <a:rPr lang="en-US" sz="2800" dirty="0" smtClean="0"/>
              <a:t>deeper/more complex </a:t>
            </a:r>
            <a:r>
              <a:rPr lang="en-US" sz="2800" dirty="0"/>
              <a:t>ones</a:t>
            </a:r>
          </a:p>
          <a:p>
            <a:pPr lvl="1"/>
            <a:r>
              <a:rPr lang="en-US" sz="2800" dirty="0"/>
              <a:t>ones with high gain attributes </a:t>
            </a:r>
            <a:r>
              <a:rPr lang="en-US" sz="2800" dirty="0" smtClean="0"/>
              <a:t>near root</a:t>
            </a:r>
          </a:p>
          <a:p>
            <a:pPr lvl="1"/>
            <a:endParaRPr lang="en-US"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A78FC74C-1AAD-4A23-8CBA-CF1A3849B798}" type="slidenum">
              <a:rPr lang="en-US" smtClean="0"/>
              <a:t>64</a:t>
            </a:fld>
            <a:endParaRPr lang="en-US"/>
          </a:p>
        </p:txBody>
      </p:sp>
    </p:spTree>
    <p:extLst>
      <p:ext uri="{BB962C8B-B14F-4D97-AF65-F5344CB8AC3E}">
        <p14:creationId xmlns:p14="http://schemas.microsoft.com/office/powerpoint/2010/main" val="7791386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Problems with ID3</a:t>
            </a:r>
          </a:p>
        </p:txBody>
      </p:sp>
      <p:sp>
        <p:nvSpPr>
          <p:cNvPr id="36867" name="Rectangle 3"/>
          <p:cNvSpPr>
            <a:spLocks noGrp="1" noChangeArrowheads="1"/>
          </p:cNvSpPr>
          <p:nvPr>
            <p:ph type="body" idx="1"/>
          </p:nvPr>
        </p:nvSpPr>
        <p:spPr/>
        <p:txBody>
          <a:bodyPr/>
          <a:lstStyle/>
          <a:p>
            <a:r>
              <a:rPr lang="en-US" altLang="en-US" dirty="0"/>
              <a:t>ID3 is not optimal</a:t>
            </a:r>
          </a:p>
          <a:p>
            <a:pPr lvl="1"/>
            <a:r>
              <a:rPr lang="en-US" altLang="en-US" dirty="0" smtClean="0"/>
              <a:t>Does not consider all combinations of parameters</a:t>
            </a:r>
          </a:p>
          <a:p>
            <a:pPr lvl="1"/>
            <a:r>
              <a:rPr lang="en-US" altLang="en-US" dirty="0" smtClean="0"/>
              <a:t>Commits to some at the beginning itself</a:t>
            </a:r>
            <a:endParaRPr lang="en-US" altLang="en-US" dirty="0"/>
          </a:p>
          <a:p>
            <a:r>
              <a:rPr lang="en-US" altLang="en-US" dirty="0"/>
              <a:t>Must use discrete (or discretized) attributes</a:t>
            </a:r>
          </a:p>
          <a:p>
            <a:pPr lvl="1"/>
            <a:r>
              <a:rPr lang="en-US" altLang="en-US" dirty="0" smtClean="0"/>
              <a:t>Must </a:t>
            </a:r>
            <a:r>
              <a:rPr lang="en-US" altLang="en-US" dirty="0"/>
              <a:t>break down </a:t>
            </a:r>
            <a:r>
              <a:rPr lang="en-US" altLang="en-US" dirty="0" smtClean="0"/>
              <a:t>continuous attributes </a:t>
            </a:r>
            <a:r>
              <a:rPr lang="en-US" altLang="en-US" dirty="0"/>
              <a:t>into </a:t>
            </a:r>
            <a:r>
              <a:rPr lang="en-US" altLang="en-US" dirty="0" smtClean="0"/>
              <a:t>a set of discrete ranges</a:t>
            </a:r>
            <a:endParaRPr lang="en-US" altLang="en-US" dirty="0"/>
          </a:p>
        </p:txBody>
      </p:sp>
    </p:spTree>
    <p:extLst>
      <p:ext uri="{BB962C8B-B14F-4D97-AF65-F5344CB8AC3E}">
        <p14:creationId xmlns:p14="http://schemas.microsoft.com/office/powerpoint/2010/main" val="8404286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Problems with Decision Trees</a:t>
            </a:r>
          </a:p>
        </p:txBody>
      </p:sp>
      <p:sp>
        <p:nvSpPr>
          <p:cNvPr id="55299" name="Rectangle 3"/>
          <p:cNvSpPr>
            <a:spLocks noGrp="1" noChangeArrowheads="1"/>
          </p:cNvSpPr>
          <p:nvPr>
            <p:ph type="body" idx="1"/>
          </p:nvPr>
        </p:nvSpPr>
        <p:spPr/>
        <p:txBody>
          <a:bodyPr/>
          <a:lstStyle/>
          <a:p>
            <a:pPr>
              <a:lnSpc>
                <a:spcPct val="90000"/>
              </a:lnSpc>
            </a:pPr>
            <a:r>
              <a:rPr lang="en-US" altLang="en-US" dirty="0"/>
              <a:t>While decision trees classify quickly, the time for building a tree may be higher than </a:t>
            </a:r>
            <a:r>
              <a:rPr lang="en-US" altLang="en-US" dirty="0" smtClean="0"/>
              <a:t>other types </a:t>
            </a:r>
            <a:r>
              <a:rPr lang="en-US" altLang="en-US" dirty="0"/>
              <a:t>of </a:t>
            </a:r>
            <a:r>
              <a:rPr lang="en-US" altLang="en-US" dirty="0" smtClean="0"/>
              <a:t>classifiers</a:t>
            </a:r>
            <a:endParaRPr lang="en-US" altLang="en-US" dirty="0"/>
          </a:p>
          <a:p>
            <a:pPr>
              <a:lnSpc>
                <a:spcPct val="90000"/>
              </a:lnSpc>
            </a:pPr>
            <a:endParaRPr lang="en-US" altLang="en-US" dirty="0"/>
          </a:p>
          <a:p>
            <a:pPr>
              <a:lnSpc>
                <a:spcPct val="90000"/>
              </a:lnSpc>
            </a:pPr>
            <a:r>
              <a:rPr lang="en-US" altLang="en-US" dirty="0" smtClean="0"/>
              <a:t>Errors propagate </a:t>
            </a:r>
            <a:r>
              <a:rPr lang="en-US" altLang="en-US" dirty="0"/>
              <a:t>throughout a tree</a:t>
            </a:r>
          </a:p>
          <a:p>
            <a:pPr lvl="1">
              <a:lnSpc>
                <a:spcPct val="90000"/>
              </a:lnSpc>
            </a:pPr>
            <a:r>
              <a:rPr lang="en-US" altLang="en-US" dirty="0"/>
              <a:t>A </a:t>
            </a:r>
            <a:r>
              <a:rPr lang="en-US" altLang="en-US" dirty="0" smtClean="0"/>
              <a:t>serious </a:t>
            </a:r>
            <a:r>
              <a:rPr lang="en-US" altLang="en-US" dirty="0"/>
              <a:t>problem as the number of classes increases</a:t>
            </a:r>
          </a:p>
        </p:txBody>
      </p:sp>
    </p:spTree>
    <p:extLst>
      <p:ext uri="{BB962C8B-B14F-4D97-AF65-F5344CB8AC3E}">
        <p14:creationId xmlns:p14="http://schemas.microsoft.com/office/powerpoint/2010/main" val="3970422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Error Propagation</a:t>
            </a:r>
          </a:p>
        </p:txBody>
      </p:sp>
      <p:sp>
        <p:nvSpPr>
          <p:cNvPr id="56323" name="Rectangle 3"/>
          <p:cNvSpPr>
            <a:spLocks noGrp="1" noChangeArrowheads="1"/>
          </p:cNvSpPr>
          <p:nvPr>
            <p:ph type="body" idx="1"/>
          </p:nvPr>
        </p:nvSpPr>
        <p:spPr/>
        <p:txBody>
          <a:bodyPr/>
          <a:lstStyle/>
          <a:p>
            <a:r>
              <a:rPr lang="en-US" altLang="en-US" dirty="0" smtClean="0"/>
              <a:t>Final answer after </a:t>
            </a:r>
            <a:r>
              <a:rPr lang="en-US" altLang="en-US" dirty="0"/>
              <a:t>a series of </a:t>
            </a:r>
            <a:r>
              <a:rPr lang="en-US" altLang="en-US" dirty="0" smtClean="0"/>
              <a:t>single variable decisions</a:t>
            </a:r>
          </a:p>
          <a:p>
            <a:r>
              <a:rPr lang="en-US" altLang="en-US" dirty="0" smtClean="0"/>
              <a:t>What is one of these variable values is </a:t>
            </a:r>
            <a:r>
              <a:rPr lang="en-US" altLang="en-US" dirty="0"/>
              <a:t>wrong?</a:t>
            </a:r>
          </a:p>
          <a:p>
            <a:pPr lvl="1"/>
            <a:r>
              <a:rPr lang="en-US" altLang="en-US" dirty="0"/>
              <a:t>Every decision from that point on may be wrong</a:t>
            </a:r>
          </a:p>
          <a:p>
            <a:pPr lvl="1"/>
            <a:r>
              <a:rPr lang="en-US" altLang="en-US" dirty="0" smtClean="0"/>
              <a:t>May never </a:t>
            </a:r>
            <a:r>
              <a:rPr lang="en-US" altLang="en-US" dirty="0"/>
              <a:t>return to the correct path of the tree</a:t>
            </a:r>
          </a:p>
        </p:txBody>
      </p:sp>
    </p:spTree>
    <p:extLst>
      <p:ext uri="{BB962C8B-B14F-4D97-AF65-F5344CB8AC3E}">
        <p14:creationId xmlns:p14="http://schemas.microsoft.com/office/powerpoint/2010/main" val="2642571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t>
            </a:r>
            <a:r>
              <a:rPr lang="en-US" dirty="0" smtClean="0"/>
              <a:t>of decision trees</a:t>
            </a:r>
            <a:endParaRPr lang="en-US" dirty="0"/>
          </a:p>
        </p:txBody>
      </p:sp>
      <p:sp>
        <p:nvSpPr>
          <p:cNvPr id="3" name="Content Placeholder 2"/>
          <p:cNvSpPr>
            <a:spLocks noGrp="1"/>
          </p:cNvSpPr>
          <p:nvPr>
            <p:ph idx="1"/>
          </p:nvPr>
        </p:nvSpPr>
        <p:spPr/>
        <p:txBody>
          <a:bodyPr/>
          <a:lstStyle/>
          <a:p>
            <a:r>
              <a:rPr lang="en-US" dirty="0" smtClean="0"/>
              <a:t>How good is the tree we learned in practice?</a:t>
            </a:r>
            <a:endParaRPr lang="en-US" dirty="0"/>
          </a:p>
        </p:txBody>
      </p:sp>
    </p:spTree>
    <p:extLst>
      <p:ext uri="{BB962C8B-B14F-4D97-AF65-F5344CB8AC3E}">
        <p14:creationId xmlns:p14="http://schemas.microsoft.com/office/powerpoint/2010/main" val="412898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sz="2800" dirty="0"/>
              <a:t>How well does it work?</a:t>
            </a:r>
          </a:p>
        </p:txBody>
      </p:sp>
      <p:sp>
        <p:nvSpPr>
          <p:cNvPr id="991235" name="Rectangle 3"/>
          <p:cNvSpPr>
            <a:spLocks noGrp="1" noChangeArrowheads="1"/>
          </p:cNvSpPr>
          <p:nvPr>
            <p:ph idx="1"/>
          </p:nvPr>
        </p:nvSpPr>
        <p:spPr/>
        <p:txBody>
          <a:bodyPr/>
          <a:lstStyle/>
          <a:p>
            <a:pPr marL="0" indent="0"/>
            <a:r>
              <a:rPr lang="en-US" dirty="0"/>
              <a:t>D</a:t>
            </a:r>
            <a:r>
              <a:rPr lang="en-US" dirty="0" smtClean="0"/>
              <a:t>ecision </a:t>
            </a:r>
            <a:r>
              <a:rPr lang="en-US" dirty="0"/>
              <a:t>trees are at least as accurate as human </a:t>
            </a:r>
            <a:r>
              <a:rPr lang="en-US" dirty="0" smtClean="0"/>
              <a:t>experts</a:t>
            </a:r>
            <a:r>
              <a:rPr lang="en-US" dirty="0"/>
              <a:t> </a:t>
            </a:r>
            <a:r>
              <a:rPr lang="en-US" dirty="0" smtClean="0"/>
              <a:t>in some domains</a:t>
            </a:r>
            <a:endParaRPr lang="en-US" dirty="0"/>
          </a:p>
          <a:p>
            <a:pPr marL="338138" lvl="1" indent="-223838"/>
            <a:r>
              <a:rPr lang="en-US" dirty="0"/>
              <a:t>A study for diagnosing breast cancer had humans correctly classifying the examples 65% of the time, and the decision tree classified 72% correct.</a:t>
            </a:r>
          </a:p>
          <a:p>
            <a:pPr marL="338138" lvl="1" indent="-223838"/>
            <a:r>
              <a:rPr lang="en-US" dirty="0"/>
              <a:t>British Petroleum designed a decision tree for gas-oil separation for offshore oil platforms that  replaced an earlier  rule-based expert system.</a:t>
            </a:r>
          </a:p>
          <a:p>
            <a:pPr marL="338138" lvl="1" indent="-223838"/>
            <a:r>
              <a:rPr lang="en-US" dirty="0"/>
              <a:t>Cessna designed an airplane flight controller using 90,000 examples and 20 attributes per example. </a:t>
            </a:r>
          </a:p>
        </p:txBody>
      </p:sp>
    </p:spTree>
    <p:extLst>
      <p:ext uri="{BB962C8B-B14F-4D97-AF65-F5344CB8AC3E}">
        <p14:creationId xmlns:p14="http://schemas.microsoft.com/office/powerpoint/2010/main" val="1051932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ltLang="en-US"/>
              <a:t>Apply Model to Test Data</a:t>
            </a:r>
          </a:p>
        </p:txBody>
      </p:sp>
      <p:sp>
        <p:nvSpPr>
          <p:cNvPr id="892931"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2"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3"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4" name="Line 6"/>
          <p:cNvSpPr>
            <a:spLocks noChangeShapeType="1"/>
          </p:cNvSpPr>
          <p:nvPr/>
        </p:nvSpPr>
        <p:spPr bwMode="auto">
          <a:xfrm>
            <a:off x="5219701" y="3576639"/>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5"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6"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7"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2938"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2939"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2940"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1"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2942"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3"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2944"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5"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2946"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7"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2948"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2949"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2950"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2951"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2952"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2953"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2954"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5392"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2955"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2956" name="Line 28"/>
          <p:cNvSpPr>
            <a:spLocks noChangeShapeType="1"/>
          </p:cNvSpPr>
          <p:nvPr/>
        </p:nvSpPr>
        <p:spPr bwMode="auto">
          <a:xfrm flipH="1">
            <a:off x="4876800" y="2362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840179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normAutofit/>
          </a:bodyPr>
          <a:lstStyle/>
          <a:p>
            <a:r>
              <a:rPr lang="en-US" sz="3600" dirty="0"/>
              <a:t>Evaluation Methodology</a:t>
            </a:r>
          </a:p>
        </p:txBody>
      </p:sp>
      <p:sp>
        <p:nvSpPr>
          <p:cNvPr id="801795" name="Rectangle 3"/>
          <p:cNvSpPr>
            <a:spLocks noGrp="1" noChangeArrowheads="1"/>
          </p:cNvSpPr>
          <p:nvPr>
            <p:ph idx="1"/>
          </p:nvPr>
        </p:nvSpPr>
        <p:spPr/>
        <p:txBody>
          <a:bodyPr>
            <a:normAutofit/>
          </a:bodyPr>
          <a:lstStyle/>
          <a:p>
            <a:r>
              <a:rPr lang="en-US" dirty="0"/>
              <a:t>How to evaluate the quality of a learning algorithm, i.e.,:</a:t>
            </a:r>
          </a:p>
          <a:p>
            <a:pPr lvl="1"/>
            <a:r>
              <a:rPr lang="en-US" dirty="0" smtClean="0"/>
              <a:t>How </a:t>
            </a:r>
            <a:r>
              <a:rPr lang="en-US" dirty="0"/>
              <a:t>good are  the hypotheses produce by the learning algorithm? </a:t>
            </a:r>
          </a:p>
          <a:p>
            <a:pPr lvl="1"/>
            <a:r>
              <a:rPr lang="en-US" dirty="0" smtClean="0"/>
              <a:t>How </a:t>
            </a:r>
            <a:r>
              <a:rPr lang="en-US" dirty="0"/>
              <a:t>good are they at classifying unseen examples?</a:t>
            </a:r>
          </a:p>
        </p:txBody>
      </p:sp>
    </p:spTree>
    <p:extLst>
      <p:ext uri="{BB962C8B-B14F-4D97-AF65-F5344CB8AC3E}">
        <p14:creationId xmlns:p14="http://schemas.microsoft.com/office/powerpoint/2010/main" val="42877561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dirty="0"/>
              <a:t>Performance Measures</a:t>
            </a:r>
          </a:p>
        </p:txBody>
      </p:sp>
      <p:sp>
        <p:nvSpPr>
          <p:cNvPr id="1001475" name="Rectangle 3"/>
          <p:cNvSpPr>
            <a:spLocks noGrp="1" noChangeArrowheads="1"/>
          </p:cNvSpPr>
          <p:nvPr>
            <p:ph type="body" idx="1"/>
          </p:nvPr>
        </p:nvSpPr>
        <p:spPr/>
        <p:txBody>
          <a:bodyPr>
            <a:normAutofit lnSpcReduction="10000"/>
          </a:bodyPr>
          <a:lstStyle/>
          <a:p>
            <a:r>
              <a:rPr lang="en-US" dirty="0">
                <a:solidFill>
                  <a:schemeClr val="accent2"/>
                </a:solidFill>
              </a:rPr>
              <a:t>Error Rate</a:t>
            </a:r>
          </a:p>
          <a:p>
            <a:pPr lvl="1"/>
            <a:r>
              <a:rPr lang="en-US" dirty="0"/>
              <a:t>Fraction (or percentage) of false predictions</a:t>
            </a:r>
          </a:p>
          <a:p>
            <a:r>
              <a:rPr lang="en-US" dirty="0">
                <a:solidFill>
                  <a:schemeClr val="accent2"/>
                </a:solidFill>
              </a:rPr>
              <a:t>Accuracy</a:t>
            </a:r>
          </a:p>
          <a:p>
            <a:pPr lvl="1"/>
            <a:r>
              <a:rPr lang="en-US" dirty="0"/>
              <a:t>Fraction (or percentage) of correct predictions</a:t>
            </a:r>
          </a:p>
          <a:p>
            <a:r>
              <a:rPr lang="en-US" dirty="0">
                <a:solidFill>
                  <a:schemeClr val="accent2"/>
                </a:solidFill>
              </a:rPr>
              <a:t>Precision/Recall</a:t>
            </a:r>
          </a:p>
          <a:p>
            <a:pPr marL="457200" lvl="1" indent="0">
              <a:buNone/>
            </a:pPr>
            <a:r>
              <a:rPr lang="en-US" dirty="0"/>
              <a:t>B</a:t>
            </a:r>
            <a:r>
              <a:rPr lang="en-US" dirty="0" smtClean="0"/>
              <a:t>inary </a:t>
            </a:r>
            <a:r>
              <a:rPr lang="en-US" dirty="0"/>
              <a:t>classification problems </a:t>
            </a:r>
            <a:r>
              <a:rPr lang="en-US" dirty="0" smtClean="0"/>
              <a:t>(two classes: positive/negative)</a:t>
            </a:r>
            <a:endParaRPr lang="en-US" dirty="0"/>
          </a:p>
          <a:p>
            <a:pPr lvl="1"/>
            <a:r>
              <a:rPr lang="en-US" dirty="0"/>
              <a:t>Precision: Fraction (or percentage) of correct predictions among all examples predicted to be positive</a:t>
            </a:r>
          </a:p>
          <a:p>
            <a:pPr lvl="1"/>
            <a:r>
              <a:rPr lang="en-US" dirty="0"/>
              <a:t>Recall: Fraction (or percentage) of correct predictions among all real positive </a:t>
            </a:r>
            <a:r>
              <a:rPr lang="en-US" dirty="0" smtClean="0"/>
              <a:t>examples</a:t>
            </a:r>
          </a:p>
          <a:p>
            <a:pPr marL="457200" lvl="1" indent="0">
              <a:buNone/>
            </a:pPr>
            <a:r>
              <a:rPr lang="en-US" dirty="0" smtClean="0"/>
              <a:t>(Can be generalized  to multi-class case.)</a:t>
            </a:r>
            <a:endParaRPr lang="en-US" dirty="0"/>
          </a:p>
        </p:txBody>
      </p:sp>
    </p:spTree>
    <p:extLst>
      <p:ext uri="{BB962C8B-B14F-4D97-AF65-F5344CB8AC3E}">
        <p14:creationId xmlns:p14="http://schemas.microsoft.com/office/powerpoint/2010/main" val="33941720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a:xfrm>
            <a:off x="2209800" y="333375"/>
            <a:ext cx="7772400" cy="503238"/>
          </a:xfrm>
        </p:spPr>
        <p:txBody>
          <a:bodyPr/>
          <a:lstStyle/>
          <a:p>
            <a:r>
              <a:rPr lang="en-US" sz="2800"/>
              <a:t>Test/Training Split</a:t>
            </a:r>
          </a:p>
        </p:txBody>
      </p:sp>
      <p:sp>
        <p:nvSpPr>
          <p:cNvPr id="997379" name="Oval 3"/>
          <p:cNvSpPr>
            <a:spLocks noChangeArrowheads="1"/>
          </p:cNvSpPr>
          <p:nvPr/>
        </p:nvSpPr>
        <p:spPr bwMode="auto">
          <a:xfrm>
            <a:off x="4618038" y="2133600"/>
            <a:ext cx="3200400" cy="800100"/>
          </a:xfrm>
          <a:prstGeom prst="ellipse">
            <a:avLst/>
          </a:prstGeom>
          <a:solidFill>
            <a:srgbClr val="EAEAEA"/>
          </a:solidFill>
          <a:ln w="9525">
            <a:solidFill>
              <a:schemeClr val="folHlink"/>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Real-world Process</a:t>
            </a:r>
            <a:endParaRPr lang="en-US" i="1"/>
          </a:p>
        </p:txBody>
      </p:sp>
      <p:sp>
        <p:nvSpPr>
          <p:cNvPr id="997380" name="Rectangle 4"/>
          <p:cNvSpPr>
            <a:spLocks noChangeArrowheads="1"/>
          </p:cNvSpPr>
          <p:nvPr/>
        </p:nvSpPr>
        <p:spPr bwMode="auto">
          <a:xfrm>
            <a:off x="1951038" y="4048125"/>
            <a:ext cx="2819400" cy="914400"/>
          </a:xfrm>
          <a:prstGeom prst="rect">
            <a:avLst/>
          </a:prstGeom>
          <a:solidFill>
            <a:srgbClr val="EAEAEA"/>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i="1"/>
              <a:t>(x</a:t>
            </a:r>
            <a:r>
              <a:rPr lang="en-US" i="1" baseline="-25000"/>
              <a:t>1</a:t>
            </a:r>
            <a:r>
              <a:rPr lang="en-US" i="1"/>
              <a:t>,y</a:t>
            </a:r>
            <a:r>
              <a:rPr lang="en-US" i="1" baseline="-25000"/>
              <a:t>1</a:t>
            </a:r>
            <a:r>
              <a:rPr lang="en-US" i="1"/>
              <a:t>), …, (x</a:t>
            </a:r>
            <a:r>
              <a:rPr lang="en-US" i="1" baseline="-25000"/>
              <a:t>n</a:t>
            </a:r>
            <a:r>
              <a:rPr lang="en-US" i="1"/>
              <a:t>,y</a:t>
            </a:r>
            <a:r>
              <a:rPr lang="en-US" i="1" baseline="-25000"/>
              <a:t>n</a:t>
            </a:r>
            <a:r>
              <a:rPr lang="en-US" i="1"/>
              <a:t>)</a:t>
            </a:r>
          </a:p>
        </p:txBody>
      </p:sp>
      <p:sp>
        <p:nvSpPr>
          <p:cNvPr id="997381" name="Rectangle 5"/>
          <p:cNvSpPr>
            <a:spLocks noChangeArrowheads="1"/>
          </p:cNvSpPr>
          <p:nvPr/>
        </p:nvSpPr>
        <p:spPr bwMode="auto">
          <a:xfrm>
            <a:off x="5700713" y="4276725"/>
            <a:ext cx="1295400" cy="590550"/>
          </a:xfrm>
          <a:prstGeom prst="rect">
            <a:avLst/>
          </a:prstGeom>
          <a:solidFill>
            <a:srgbClr val="EAEAEA"/>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Learner</a:t>
            </a:r>
          </a:p>
        </p:txBody>
      </p:sp>
      <p:sp>
        <p:nvSpPr>
          <p:cNvPr id="997382" name="Rectangle 6"/>
          <p:cNvSpPr>
            <a:spLocks noChangeArrowheads="1"/>
          </p:cNvSpPr>
          <p:nvPr/>
        </p:nvSpPr>
        <p:spPr bwMode="auto">
          <a:xfrm>
            <a:off x="7894638" y="4048125"/>
            <a:ext cx="2438400" cy="914400"/>
          </a:xfrm>
          <a:prstGeom prst="rect">
            <a:avLst/>
          </a:prstGeom>
          <a:solidFill>
            <a:srgbClr val="EAEAEA"/>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i="1"/>
              <a:t>(x</a:t>
            </a:r>
            <a:r>
              <a:rPr lang="en-US" i="1" baseline="-25000"/>
              <a:t>1</a:t>
            </a:r>
            <a:r>
              <a:rPr lang="en-US" i="1"/>
              <a:t>,y</a:t>
            </a:r>
            <a:r>
              <a:rPr lang="en-US" i="1" baseline="-25000"/>
              <a:t>1</a:t>
            </a:r>
            <a:r>
              <a:rPr lang="en-US" i="1"/>
              <a:t>),…(x</a:t>
            </a:r>
            <a:r>
              <a:rPr lang="en-US" i="1" baseline="-25000"/>
              <a:t>k</a:t>
            </a:r>
            <a:r>
              <a:rPr lang="en-US" i="1"/>
              <a:t>,y</a:t>
            </a:r>
            <a:r>
              <a:rPr lang="en-US" i="1" baseline="-25000"/>
              <a:t>k</a:t>
            </a:r>
            <a:r>
              <a:rPr lang="en-US" i="1"/>
              <a:t>)</a:t>
            </a:r>
            <a:r>
              <a:rPr lang="en-US"/>
              <a:t> </a:t>
            </a:r>
          </a:p>
        </p:txBody>
      </p:sp>
      <p:sp>
        <p:nvSpPr>
          <p:cNvPr id="997383" name="Line 7"/>
          <p:cNvSpPr>
            <a:spLocks noChangeShapeType="1"/>
          </p:cNvSpPr>
          <p:nvPr/>
        </p:nvSpPr>
        <p:spPr bwMode="auto">
          <a:xfrm flipH="1">
            <a:off x="4237039" y="3575051"/>
            <a:ext cx="1385887" cy="3968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97384" name="Line 8"/>
          <p:cNvSpPr>
            <a:spLocks noChangeShapeType="1"/>
          </p:cNvSpPr>
          <p:nvPr/>
        </p:nvSpPr>
        <p:spPr bwMode="auto">
          <a:xfrm>
            <a:off x="4922838" y="4581526"/>
            <a:ext cx="762000" cy="31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97385" name="Line 9"/>
          <p:cNvSpPr>
            <a:spLocks noChangeShapeType="1"/>
          </p:cNvSpPr>
          <p:nvPr/>
        </p:nvSpPr>
        <p:spPr bwMode="auto">
          <a:xfrm>
            <a:off x="7056438" y="4581526"/>
            <a:ext cx="762000" cy="31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97386" name="Line 10"/>
          <p:cNvSpPr>
            <a:spLocks noChangeShapeType="1"/>
          </p:cNvSpPr>
          <p:nvPr/>
        </p:nvSpPr>
        <p:spPr bwMode="auto">
          <a:xfrm>
            <a:off x="6902450" y="3575051"/>
            <a:ext cx="1417638" cy="4111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97387" name="Text Box 11"/>
          <p:cNvSpPr txBox="1">
            <a:spLocks noChangeArrowheads="1"/>
          </p:cNvSpPr>
          <p:nvPr/>
        </p:nvSpPr>
        <p:spPr bwMode="auto">
          <a:xfrm>
            <a:off x="1951038" y="3971925"/>
            <a:ext cx="190795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Training Data </a:t>
            </a:r>
            <a:r>
              <a:rPr lang="en-US" i="1"/>
              <a:t>D</a:t>
            </a:r>
            <a:r>
              <a:rPr lang="en-US" i="1" baseline="-25000"/>
              <a:t>train</a:t>
            </a:r>
          </a:p>
        </p:txBody>
      </p:sp>
      <p:sp>
        <p:nvSpPr>
          <p:cNvPr id="997388" name="Text Box 12"/>
          <p:cNvSpPr txBox="1">
            <a:spLocks noChangeArrowheads="1"/>
          </p:cNvSpPr>
          <p:nvPr/>
        </p:nvSpPr>
        <p:spPr bwMode="auto">
          <a:xfrm>
            <a:off x="7894639" y="3971925"/>
            <a:ext cx="230028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t>Test Data </a:t>
            </a:r>
            <a:r>
              <a:rPr lang="en-US" i="1"/>
              <a:t>D</a:t>
            </a:r>
            <a:r>
              <a:rPr lang="en-US" i="1" baseline="-25000"/>
              <a:t>test</a:t>
            </a:r>
          </a:p>
        </p:txBody>
      </p:sp>
      <p:sp>
        <p:nvSpPr>
          <p:cNvPr id="997389" name="Text Box 13"/>
          <p:cNvSpPr txBox="1">
            <a:spLocks noChangeArrowheads="1"/>
          </p:cNvSpPr>
          <p:nvPr/>
        </p:nvSpPr>
        <p:spPr bwMode="auto">
          <a:xfrm>
            <a:off x="2566989" y="3362325"/>
            <a:ext cx="15248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split randomly</a:t>
            </a:r>
          </a:p>
        </p:txBody>
      </p:sp>
      <p:sp>
        <p:nvSpPr>
          <p:cNvPr id="997390" name="Text Box 14"/>
          <p:cNvSpPr txBox="1">
            <a:spLocks noChangeArrowheads="1"/>
          </p:cNvSpPr>
          <p:nvPr/>
        </p:nvSpPr>
        <p:spPr bwMode="auto">
          <a:xfrm>
            <a:off x="7513639" y="3362325"/>
            <a:ext cx="15248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split randomly</a:t>
            </a:r>
          </a:p>
        </p:txBody>
      </p:sp>
      <p:sp>
        <p:nvSpPr>
          <p:cNvPr id="997391" name="Text Box 15"/>
          <p:cNvSpPr txBox="1">
            <a:spLocks noChangeArrowheads="1"/>
          </p:cNvSpPr>
          <p:nvPr/>
        </p:nvSpPr>
        <p:spPr bwMode="auto">
          <a:xfrm>
            <a:off x="7132638" y="4124325"/>
            <a:ext cx="3032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i="1"/>
              <a:t>h</a:t>
            </a:r>
          </a:p>
        </p:txBody>
      </p:sp>
      <p:sp>
        <p:nvSpPr>
          <p:cNvPr id="997392" name="Text Box 16"/>
          <p:cNvSpPr txBox="1">
            <a:spLocks noChangeArrowheads="1"/>
          </p:cNvSpPr>
          <p:nvPr/>
        </p:nvSpPr>
        <p:spPr bwMode="auto">
          <a:xfrm>
            <a:off x="4846639" y="4124325"/>
            <a:ext cx="62388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i="1"/>
              <a:t>D</a:t>
            </a:r>
            <a:r>
              <a:rPr lang="en-US" i="1" baseline="-25000"/>
              <a:t>train</a:t>
            </a:r>
          </a:p>
        </p:txBody>
      </p:sp>
      <p:sp>
        <p:nvSpPr>
          <p:cNvPr id="997393" name="Rectangle 17"/>
          <p:cNvSpPr>
            <a:spLocks noChangeArrowheads="1"/>
          </p:cNvSpPr>
          <p:nvPr/>
        </p:nvSpPr>
        <p:spPr bwMode="auto">
          <a:xfrm>
            <a:off x="5597525" y="3344863"/>
            <a:ext cx="1295400" cy="590550"/>
          </a:xfrm>
          <a:prstGeom prst="rect">
            <a:avLst/>
          </a:prstGeom>
          <a:solidFill>
            <a:srgbClr val="EAEAEA"/>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Data </a:t>
            </a:r>
            <a:r>
              <a:rPr lang="en-US" i="1"/>
              <a:t>D</a:t>
            </a:r>
          </a:p>
        </p:txBody>
      </p:sp>
      <p:sp>
        <p:nvSpPr>
          <p:cNvPr id="997394" name="Text Box 18"/>
          <p:cNvSpPr txBox="1">
            <a:spLocks noChangeArrowheads="1"/>
          </p:cNvSpPr>
          <p:nvPr/>
        </p:nvSpPr>
        <p:spPr bwMode="auto">
          <a:xfrm>
            <a:off x="6254751" y="2874963"/>
            <a:ext cx="172367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drawn randomly</a:t>
            </a:r>
          </a:p>
        </p:txBody>
      </p:sp>
      <p:sp>
        <p:nvSpPr>
          <p:cNvPr id="997395" name="Line 19"/>
          <p:cNvSpPr>
            <a:spLocks noChangeShapeType="1"/>
          </p:cNvSpPr>
          <p:nvPr/>
        </p:nvSpPr>
        <p:spPr bwMode="auto">
          <a:xfrm>
            <a:off x="6200776" y="2933701"/>
            <a:ext cx="15875" cy="4111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97396" name="Line 20"/>
          <p:cNvSpPr>
            <a:spLocks noChangeShapeType="1"/>
          </p:cNvSpPr>
          <p:nvPr/>
        </p:nvSpPr>
        <p:spPr bwMode="auto">
          <a:xfrm>
            <a:off x="1762126" y="930275"/>
            <a:ext cx="86709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0568946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normAutofit/>
          </a:bodyPr>
          <a:lstStyle/>
          <a:p>
            <a:r>
              <a:rPr lang="en-US" sz="3600" dirty="0" err="1"/>
              <a:t>Overfitting</a:t>
            </a:r>
            <a:r>
              <a:rPr lang="en-US" sz="5400" dirty="0"/>
              <a:t> </a:t>
            </a:r>
          </a:p>
        </p:txBody>
      </p:sp>
      <p:sp>
        <p:nvSpPr>
          <p:cNvPr id="3" name="Content Placeholder 2"/>
          <p:cNvSpPr>
            <a:spLocks noGrp="1"/>
          </p:cNvSpPr>
          <p:nvPr>
            <p:ph idx="1"/>
          </p:nvPr>
        </p:nvSpPr>
        <p:spPr/>
        <p:txBody>
          <a:bodyPr>
            <a:normAutofit/>
          </a:bodyPr>
          <a:lstStyle/>
          <a:p>
            <a:r>
              <a:rPr lang="en-US" dirty="0"/>
              <a:t>Some attributes are </a:t>
            </a:r>
            <a:r>
              <a:rPr lang="en-US" dirty="0">
                <a:solidFill>
                  <a:schemeClr val="accent2"/>
                </a:solidFill>
              </a:rPr>
              <a:t>irrelevant </a:t>
            </a:r>
            <a:r>
              <a:rPr lang="en-US" dirty="0"/>
              <a:t>to the decision-making </a:t>
            </a:r>
            <a:r>
              <a:rPr lang="en-US" dirty="0" smtClean="0"/>
              <a:t>process</a:t>
            </a:r>
          </a:p>
          <a:p>
            <a:r>
              <a:rPr lang="en-US" dirty="0" smtClean="0"/>
              <a:t>But the decision tree learning algorithm does not know which</a:t>
            </a:r>
          </a:p>
          <a:p>
            <a:r>
              <a:rPr lang="en-US" dirty="0" smtClean="0"/>
              <a:t>Example:</a:t>
            </a:r>
          </a:p>
          <a:p>
            <a:pPr lvl="1"/>
            <a:r>
              <a:rPr lang="en-US" dirty="0" smtClean="0"/>
              <a:t>Problem </a:t>
            </a:r>
            <a:r>
              <a:rPr lang="en-US" dirty="0"/>
              <a:t>of trying to predict the roll of a </a:t>
            </a:r>
            <a:r>
              <a:rPr lang="en-US" dirty="0" smtClean="0"/>
              <a:t>die</a:t>
            </a:r>
          </a:p>
          <a:p>
            <a:pPr lvl="1"/>
            <a:r>
              <a:rPr lang="en-US" dirty="0" smtClean="0"/>
              <a:t>The </a:t>
            </a:r>
            <a:r>
              <a:rPr lang="en-US" dirty="0"/>
              <a:t>experiment data </a:t>
            </a:r>
            <a:r>
              <a:rPr lang="en-US" dirty="0" smtClean="0"/>
              <a:t>includes</a:t>
            </a:r>
          </a:p>
          <a:p>
            <a:pPr lvl="2"/>
            <a:r>
              <a:rPr lang="en-US" dirty="0" smtClean="0"/>
              <a:t>Color</a:t>
            </a:r>
          </a:p>
          <a:p>
            <a:pPr lvl="2"/>
            <a:r>
              <a:rPr lang="en-US" dirty="0" smtClean="0"/>
              <a:t>Day of week</a:t>
            </a:r>
            <a:endParaRPr lang="en-US" dirty="0"/>
          </a:p>
          <a:p>
            <a:pPr>
              <a:spcBef>
                <a:spcPct val="20000"/>
              </a:spcBef>
            </a:pPr>
            <a:r>
              <a:rPr lang="en-US" dirty="0" smtClean="0"/>
              <a:t>All are</a:t>
            </a:r>
            <a:r>
              <a:rPr lang="en-US" dirty="0" smtClean="0">
                <a:solidFill>
                  <a:schemeClr val="accent2"/>
                </a:solidFill>
              </a:rPr>
              <a:t> </a:t>
            </a:r>
            <a:r>
              <a:rPr lang="en-US" dirty="0">
                <a:solidFill>
                  <a:schemeClr val="accent2"/>
                </a:solidFill>
              </a:rPr>
              <a:t>irrelevant</a:t>
            </a:r>
            <a:r>
              <a:rPr lang="en-US" dirty="0"/>
              <a:t> to its outcome but </a:t>
            </a:r>
            <a:r>
              <a:rPr lang="en-US" dirty="0" smtClean="0"/>
              <a:t>the ID3 algorithm will use these to </a:t>
            </a:r>
            <a:r>
              <a:rPr lang="en-US" dirty="0"/>
              <a:t>differentiate </a:t>
            </a:r>
            <a:r>
              <a:rPr lang="en-US" dirty="0" smtClean="0"/>
              <a:t>examples</a:t>
            </a:r>
            <a:endParaRPr lang="en-US" dirty="0"/>
          </a:p>
        </p:txBody>
      </p:sp>
    </p:spTree>
    <p:extLst>
      <p:ext uri="{BB962C8B-B14F-4D97-AF65-F5344CB8AC3E}">
        <p14:creationId xmlns:p14="http://schemas.microsoft.com/office/powerpoint/2010/main" val="444513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Overfitting</a:t>
            </a:r>
            <a:endParaRPr lang="en-US" dirty="0"/>
          </a:p>
        </p:txBody>
      </p:sp>
      <p:sp>
        <p:nvSpPr>
          <p:cNvPr id="783363" name="Rectangle 3"/>
          <p:cNvSpPr>
            <a:spLocks noGrp="1" noChangeArrowheads="1"/>
          </p:cNvSpPr>
          <p:nvPr>
            <p:ph idx="1"/>
          </p:nvPr>
        </p:nvSpPr>
        <p:spPr/>
        <p:txBody>
          <a:bodyPr/>
          <a:lstStyle/>
          <a:p>
            <a:pPr marL="230188" indent="-230188"/>
            <a:r>
              <a:rPr lang="en-US" dirty="0" smtClean="0"/>
              <a:t>If </a:t>
            </a:r>
            <a:r>
              <a:rPr lang="en-US" dirty="0"/>
              <a:t>the </a:t>
            </a:r>
            <a:r>
              <a:rPr lang="en-US" dirty="0" smtClean="0"/>
              <a:t>hypothesis space has </a:t>
            </a:r>
            <a:r>
              <a:rPr lang="en-US" dirty="0"/>
              <a:t>many dimensions because of a large number of </a:t>
            </a:r>
            <a:r>
              <a:rPr lang="en-US" dirty="0" smtClean="0"/>
              <a:t>attributes:</a:t>
            </a:r>
          </a:p>
          <a:p>
            <a:pPr marL="230188" indent="-230188"/>
            <a:r>
              <a:rPr lang="en-US" dirty="0" smtClean="0"/>
              <a:t>There will be </a:t>
            </a:r>
            <a:r>
              <a:rPr lang="en-US" i="1" dirty="0" smtClean="0"/>
              <a:t>meaningless</a:t>
            </a:r>
            <a:r>
              <a:rPr lang="en-US" dirty="0" smtClean="0"/>
              <a:t> </a:t>
            </a:r>
            <a:r>
              <a:rPr lang="en-US" dirty="0"/>
              <a:t>regularity in the data </a:t>
            </a:r>
            <a:r>
              <a:rPr lang="en-US" dirty="0" smtClean="0"/>
              <a:t>just from random chance</a:t>
            </a:r>
          </a:p>
          <a:p>
            <a:pPr marL="230188" indent="-230188"/>
            <a:r>
              <a:rPr lang="en-US" dirty="0" smtClean="0"/>
              <a:t>Irrelevant to </a:t>
            </a:r>
            <a:r>
              <a:rPr lang="en-US" dirty="0"/>
              <a:t>the true, important, distinguishing </a:t>
            </a:r>
            <a:r>
              <a:rPr lang="en-US" dirty="0" smtClean="0"/>
              <a:t>features</a:t>
            </a:r>
            <a:endParaRPr lang="en-US" dirty="0"/>
          </a:p>
        </p:txBody>
      </p:sp>
    </p:spTree>
    <p:extLst>
      <p:ext uri="{BB962C8B-B14F-4D97-AF65-F5344CB8AC3E}">
        <p14:creationId xmlns:p14="http://schemas.microsoft.com/office/powerpoint/2010/main" val="23255955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normAutofit/>
          </a:bodyPr>
          <a:lstStyle/>
          <a:p>
            <a:r>
              <a:rPr lang="en-US" sz="3600" dirty="0" err="1"/>
              <a:t>Overfitting</a:t>
            </a:r>
            <a:r>
              <a:rPr lang="en-US" sz="5400" dirty="0"/>
              <a:t> </a:t>
            </a:r>
          </a:p>
        </p:txBody>
      </p:sp>
      <p:sp>
        <p:nvSpPr>
          <p:cNvPr id="3" name="Content Placeholder 2"/>
          <p:cNvSpPr>
            <a:spLocks noGrp="1"/>
          </p:cNvSpPr>
          <p:nvPr>
            <p:ph idx="1"/>
          </p:nvPr>
        </p:nvSpPr>
        <p:spPr/>
        <p:txBody>
          <a:bodyPr>
            <a:normAutofit/>
          </a:bodyPr>
          <a:lstStyle/>
          <a:p>
            <a:r>
              <a:rPr lang="en-US" dirty="0" err="1" smtClean="0">
                <a:solidFill>
                  <a:schemeClr val="accent2"/>
                </a:solidFill>
              </a:rPr>
              <a:t>Overfitting</a:t>
            </a:r>
            <a:r>
              <a:rPr lang="en-US" dirty="0" smtClean="0"/>
              <a:t>: fitting </a:t>
            </a:r>
            <a:r>
              <a:rPr lang="en-US" dirty="0"/>
              <a:t>the </a:t>
            </a:r>
            <a:r>
              <a:rPr lang="en-US" dirty="0" smtClean="0"/>
              <a:t>model (decision tree) to the </a:t>
            </a:r>
            <a:r>
              <a:rPr lang="en-US" b="1" dirty="0" smtClean="0">
                <a:solidFill>
                  <a:srgbClr val="FF0000"/>
                </a:solidFill>
              </a:rPr>
              <a:t>training </a:t>
            </a:r>
            <a:r>
              <a:rPr lang="en-US" b="1" dirty="0">
                <a:solidFill>
                  <a:srgbClr val="FF0000"/>
                </a:solidFill>
              </a:rPr>
              <a:t>set </a:t>
            </a:r>
            <a:r>
              <a:rPr lang="ja-JP" altLang="en-US" dirty="0">
                <a:latin typeface="Arial"/>
              </a:rPr>
              <a:t>“</a:t>
            </a:r>
            <a:r>
              <a:rPr lang="en-US" dirty="0"/>
              <a:t>too well</a:t>
            </a:r>
            <a:r>
              <a:rPr lang="ja-JP" altLang="en-US" dirty="0">
                <a:latin typeface="Arial"/>
              </a:rPr>
              <a:t>”</a:t>
            </a:r>
            <a:r>
              <a:rPr lang="en-US" dirty="0"/>
              <a:t> </a:t>
            </a:r>
          </a:p>
          <a:p>
            <a:r>
              <a:rPr lang="en-US" dirty="0" smtClean="0"/>
              <a:t>Performance </a:t>
            </a:r>
            <a:r>
              <a:rPr lang="en-US" dirty="0"/>
              <a:t>on the </a:t>
            </a:r>
            <a:r>
              <a:rPr lang="en-US" dirty="0">
                <a:solidFill>
                  <a:srgbClr val="FF0000"/>
                </a:solidFill>
              </a:rPr>
              <a:t>test set </a:t>
            </a:r>
            <a:r>
              <a:rPr lang="en-US" dirty="0"/>
              <a:t>degrades.</a:t>
            </a:r>
          </a:p>
          <a:p>
            <a:r>
              <a:rPr lang="en-US" dirty="0"/>
              <a:t>Example </a:t>
            </a:r>
            <a:r>
              <a:rPr lang="en-US" dirty="0" smtClean="0"/>
              <a:t>of </a:t>
            </a:r>
            <a:r>
              <a:rPr lang="en-US" dirty="0" err="1" smtClean="0"/>
              <a:t>overfitting</a:t>
            </a:r>
            <a:r>
              <a:rPr lang="en-US" dirty="0" smtClean="0"/>
              <a:t> risk parameter for wait-at-restaurant decision?</a:t>
            </a:r>
          </a:p>
          <a:p>
            <a:pPr lvl="1"/>
            <a:r>
              <a:rPr lang="en-US" dirty="0" smtClean="0"/>
              <a:t>Using </a:t>
            </a:r>
            <a:r>
              <a:rPr lang="en-US" dirty="0"/>
              <a:t>restaurant name. </a:t>
            </a:r>
          </a:p>
          <a:p>
            <a:endParaRPr lang="en-US" dirty="0"/>
          </a:p>
        </p:txBody>
      </p:sp>
      <p:sp>
        <p:nvSpPr>
          <p:cNvPr id="958472" name="Rectangle 8"/>
          <p:cNvSpPr>
            <a:spLocks noChangeArrowheads="1"/>
          </p:cNvSpPr>
          <p:nvPr/>
        </p:nvSpPr>
        <p:spPr bwMode="auto">
          <a:xfrm>
            <a:off x="1981200" y="3429000"/>
            <a:ext cx="8229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endParaRPr lang="en-US" sz="2000" dirty="0">
              <a:solidFill>
                <a:schemeClr val="accent2"/>
              </a:solidFill>
            </a:endParaRPr>
          </a:p>
        </p:txBody>
      </p:sp>
      <p:sp>
        <p:nvSpPr>
          <p:cNvPr id="958473" name="Text Box 9"/>
          <p:cNvSpPr txBox="1">
            <a:spLocks noChangeArrowheads="1"/>
          </p:cNvSpPr>
          <p:nvPr/>
        </p:nvSpPr>
        <p:spPr bwMode="auto">
          <a:xfrm>
            <a:off x="6053642" y="4724400"/>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endParaRPr lang="en-US" sz="2000" b="1" dirty="0">
              <a:solidFill>
                <a:srgbClr val="FF0000"/>
              </a:solidFill>
            </a:endParaRPr>
          </a:p>
        </p:txBody>
      </p:sp>
      <p:sp>
        <p:nvSpPr>
          <p:cNvPr id="2" name="TextBox 1"/>
          <p:cNvSpPr txBox="1"/>
          <p:nvPr/>
        </p:nvSpPr>
        <p:spPr>
          <a:xfrm>
            <a:off x="2514600" y="5715000"/>
            <a:ext cx="184731" cy="400110"/>
          </a:xfrm>
          <a:prstGeom prst="rect">
            <a:avLst/>
          </a:prstGeom>
          <a:noFill/>
        </p:spPr>
        <p:txBody>
          <a:bodyPr wrap="none" rtlCol="0">
            <a:spAutoFit/>
          </a:bodyPr>
          <a:lstStyle/>
          <a:p>
            <a:endParaRPr lang="en-US" sz="2000" b="1" dirty="0">
              <a:solidFill>
                <a:schemeClr val="accent1">
                  <a:lumMod val="75000"/>
                </a:schemeClr>
              </a:solidFill>
            </a:endParaRPr>
          </a:p>
        </p:txBody>
      </p:sp>
    </p:spTree>
    <p:extLst>
      <p:ext uri="{BB962C8B-B14F-4D97-AF65-F5344CB8AC3E}">
        <p14:creationId xmlns:p14="http://schemas.microsoft.com/office/powerpoint/2010/main" val="193645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58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9584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nodePh="1">
                                  <p:stCondLst>
                                    <p:cond delay="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72" grpId="0"/>
      <p:bldP spid="958473"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normAutofit/>
          </a:bodyPr>
          <a:lstStyle/>
          <a:p>
            <a:r>
              <a:rPr lang="en-US" sz="4000" dirty="0" err="1"/>
              <a:t>Overfitting</a:t>
            </a:r>
            <a:endParaRPr lang="en-US" sz="4000" dirty="0"/>
          </a:p>
        </p:txBody>
      </p:sp>
      <p:sp>
        <p:nvSpPr>
          <p:cNvPr id="997379" name="Rectangle 3"/>
          <p:cNvSpPr>
            <a:spLocks noGrp="1" noChangeArrowheads="1"/>
          </p:cNvSpPr>
          <p:nvPr>
            <p:ph idx="1"/>
          </p:nvPr>
        </p:nvSpPr>
        <p:spPr/>
        <p:txBody>
          <a:bodyPr/>
          <a:lstStyle/>
          <a:p>
            <a:r>
              <a:rPr lang="en-US" sz="2400" b="1" dirty="0" smtClean="0">
                <a:solidFill>
                  <a:schemeClr val="accent2"/>
                </a:solidFill>
              </a:rPr>
              <a:t>D</a:t>
            </a:r>
            <a:r>
              <a:rPr lang="en-US" sz="2400" b="1" dirty="0"/>
              <a:t>:</a:t>
            </a:r>
            <a:r>
              <a:rPr lang="en-US" sz="2400" b="1" dirty="0" smtClean="0"/>
              <a:t> </a:t>
            </a:r>
            <a:r>
              <a:rPr lang="en-US" sz="2400" b="1" dirty="0"/>
              <a:t>the entire </a:t>
            </a:r>
            <a:r>
              <a:rPr lang="en-US" sz="2400" b="1" dirty="0">
                <a:solidFill>
                  <a:schemeClr val="accent2"/>
                </a:solidFill>
              </a:rPr>
              <a:t>distribution of </a:t>
            </a:r>
            <a:r>
              <a:rPr lang="en-US" sz="2400" b="1" dirty="0" smtClean="0">
                <a:solidFill>
                  <a:schemeClr val="accent2"/>
                </a:solidFill>
              </a:rPr>
              <a:t>data</a:t>
            </a:r>
          </a:p>
          <a:p>
            <a:r>
              <a:rPr lang="en-US" sz="2400" b="1" dirty="0" smtClean="0">
                <a:solidFill>
                  <a:schemeClr val="accent2"/>
                </a:solidFill>
              </a:rPr>
              <a:t>T</a:t>
            </a:r>
            <a:r>
              <a:rPr lang="en-US" sz="2400" b="1" dirty="0"/>
              <a:t>:</a:t>
            </a:r>
            <a:r>
              <a:rPr lang="en-US" sz="2400" b="1" dirty="0" smtClean="0"/>
              <a:t> </a:t>
            </a:r>
            <a:r>
              <a:rPr lang="en-US" sz="2400" b="1" dirty="0"/>
              <a:t>the </a:t>
            </a:r>
            <a:r>
              <a:rPr lang="en-US" sz="2400" b="1" dirty="0">
                <a:solidFill>
                  <a:schemeClr val="accent2"/>
                </a:solidFill>
              </a:rPr>
              <a:t>training </a:t>
            </a:r>
            <a:r>
              <a:rPr lang="en-US" sz="2400" b="1" dirty="0" smtClean="0">
                <a:solidFill>
                  <a:schemeClr val="accent2"/>
                </a:solidFill>
              </a:rPr>
              <a:t>set</a:t>
            </a:r>
            <a:endParaRPr lang="en-US" sz="2400" b="1" dirty="0"/>
          </a:p>
          <a:p>
            <a:r>
              <a:rPr lang="en-US" sz="2400" b="1" dirty="0" smtClean="0"/>
              <a:t>Hypothesis (decision tree) h </a:t>
            </a:r>
            <a:r>
              <a:rPr lang="en-US" sz="2400" b="1" dirty="0">
                <a:sym typeface="Symbol" charset="0"/>
              </a:rPr>
              <a:t></a:t>
            </a:r>
            <a:r>
              <a:rPr lang="en-US" sz="2400" b="1" dirty="0"/>
              <a:t> H </a:t>
            </a:r>
            <a:r>
              <a:rPr lang="en-US" sz="2400" b="1" dirty="0" err="1"/>
              <a:t>overfits</a:t>
            </a:r>
            <a:r>
              <a:rPr lang="en-US" sz="2400" b="1" dirty="0"/>
              <a:t> D if</a:t>
            </a:r>
          </a:p>
          <a:p>
            <a:pPr marL="457200" lvl="1" indent="0">
              <a:buNone/>
            </a:pPr>
            <a:r>
              <a:rPr lang="en-US" b="1" dirty="0">
                <a:sym typeface="Symbol" charset="0"/>
              </a:rPr>
              <a:t> </a:t>
            </a:r>
            <a:r>
              <a:rPr lang="en-US" b="1" dirty="0"/>
              <a:t>h</a:t>
            </a:r>
            <a:r>
              <a:rPr lang="ja-JP" altLang="en-US" b="1" dirty="0">
                <a:latin typeface="Arial"/>
              </a:rPr>
              <a:t>’</a:t>
            </a:r>
            <a:r>
              <a:rPr lang="en-US" b="1" dirty="0">
                <a:sym typeface="Symbol" charset="0"/>
              </a:rPr>
              <a:t> h</a:t>
            </a:r>
            <a:r>
              <a:rPr lang="en-US" b="1" dirty="0"/>
              <a:t> </a:t>
            </a:r>
            <a:r>
              <a:rPr lang="en-US" b="1" dirty="0">
                <a:sym typeface="Symbol" charset="0"/>
              </a:rPr>
              <a:t></a:t>
            </a:r>
            <a:r>
              <a:rPr lang="en-US" b="1" dirty="0"/>
              <a:t> H such that</a:t>
            </a:r>
            <a:endParaRPr lang="en-US" sz="2800" b="1" dirty="0"/>
          </a:p>
          <a:p>
            <a:pPr marL="914400" lvl="2" indent="0">
              <a:buNone/>
            </a:pPr>
            <a:r>
              <a:rPr lang="en-US" sz="2400" dirty="0" err="1"/>
              <a:t>error</a:t>
            </a:r>
            <a:r>
              <a:rPr lang="en-US" sz="2400" baseline="-25000" dirty="0" err="1"/>
              <a:t>T</a:t>
            </a:r>
            <a:r>
              <a:rPr lang="en-US" sz="2400" dirty="0"/>
              <a:t>(h) &lt; </a:t>
            </a:r>
            <a:r>
              <a:rPr lang="en-US" sz="2400" dirty="0" err="1"/>
              <a:t>error</a:t>
            </a:r>
            <a:r>
              <a:rPr lang="en-US" sz="2400" baseline="-25000" dirty="0" err="1"/>
              <a:t>T</a:t>
            </a:r>
            <a:r>
              <a:rPr lang="en-US" sz="2400" dirty="0"/>
              <a:t>(h</a:t>
            </a:r>
            <a:r>
              <a:rPr lang="ja-JP" altLang="en-US" sz="2400" dirty="0">
                <a:latin typeface="Arial"/>
              </a:rPr>
              <a:t>’</a:t>
            </a:r>
            <a:r>
              <a:rPr lang="en-US" sz="2400" dirty="0"/>
              <a:t>) but </a:t>
            </a:r>
          </a:p>
          <a:p>
            <a:pPr marL="914400" lvl="2" indent="0">
              <a:buNone/>
            </a:pPr>
            <a:r>
              <a:rPr lang="en-US" sz="2400" dirty="0" err="1"/>
              <a:t>error</a:t>
            </a:r>
            <a:r>
              <a:rPr lang="en-US" sz="2400" baseline="-25000" dirty="0" err="1"/>
              <a:t>D</a:t>
            </a:r>
            <a:r>
              <a:rPr lang="en-US" sz="2400" dirty="0"/>
              <a:t>(h) &gt; </a:t>
            </a:r>
            <a:r>
              <a:rPr lang="en-US" sz="2400" dirty="0" err="1"/>
              <a:t>error</a:t>
            </a:r>
            <a:r>
              <a:rPr lang="en-US" sz="2400" baseline="-25000" dirty="0" err="1"/>
              <a:t>D</a:t>
            </a:r>
            <a:r>
              <a:rPr lang="en-US" sz="2400" dirty="0"/>
              <a:t>(h</a:t>
            </a:r>
            <a:r>
              <a:rPr lang="ja-JP" altLang="en-US" sz="2400" dirty="0">
                <a:latin typeface="Arial"/>
              </a:rPr>
              <a:t>’</a:t>
            </a:r>
            <a:r>
              <a:rPr lang="en-US" sz="2400" dirty="0"/>
              <a:t>)</a:t>
            </a:r>
            <a:r>
              <a:rPr lang="en-US" dirty="0"/>
              <a:t>  </a:t>
            </a:r>
            <a:endParaRPr lang="en-US" dirty="0" smtClean="0"/>
          </a:p>
          <a:p>
            <a:pPr marL="914400" lvl="2" indent="0">
              <a:buNone/>
            </a:pPr>
            <a:endParaRPr lang="en-US" dirty="0"/>
          </a:p>
          <a:p>
            <a:pPr marL="914400" lvl="2" indent="0">
              <a:buNone/>
            </a:pPr>
            <a:r>
              <a:rPr lang="en-US" b="1" dirty="0" smtClean="0"/>
              <a:t>Note: can only estimate error on full distribution by using a </a:t>
            </a:r>
            <a:r>
              <a:rPr lang="en-US" b="1" i="1" dirty="0" smtClean="0"/>
              <a:t>test</a:t>
            </a:r>
            <a:r>
              <a:rPr lang="en-US" b="1" dirty="0" smtClean="0"/>
              <a:t> data set</a:t>
            </a:r>
            <a:endParaRPr lang="en-US" b="1" dirty="0"/>
          </a:p>
          <a:p>
            <a:pPr marL="914400" lvl="2" indent="0">
              <a:buNone/>
            </a:pPr>
            <a:endParaRPr lang="en-US" dirty="0"/>
          </a:p>
        </p:txBody>
      </p:sp>
    </p:spTree>
    <p:extLst>
      <p:ext uri="{BB962C8B-B14F-4D97-AF65-F5344CB8AC3E}">
        <p14:creationId xmlns:p14="http://schemas.microsoft.com/office/powerpoint/2010/main" val="4891640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5570" name="Picture 2" descr="img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66800"/>
            <a:ext cx="7086600" cy="5626100"/>
          </a:xfrm>
          <a:prstGeom prst="rect">
            <a:avLst/>
          </a:prstGeom>
          <a:noFill/>
          <a:extLst>
            <a:ext uri="{909E8E84-426E-40dd-AFC4-6F175D3DCCD1}">
              <a14:hiddenFill xmlns:a14="http://schemas.microsoft.com/office/drawing/2010/main" xmlns="">
                <a:solidFill>
                  <a:srgbClr val="FFFFFF"/>
                </a:solidFill>
              </a14:hiddenFill>
            </a:ext>
          </a:extLst>
        </p:spPr>
      </p:pic>
      <p:sp>
        <p:nvSpPr>
          <p:cNvPr id="1005571" name="Text Box 3"/>
          <p:cNvSpPr txBox="1">
            <a:spLocks noChangeArrowheads="1"/>
          </p:cNvSpPr>
          <p:nvPr/>
        </p:nvSpPr>
        <p:spPr bwMode="auto">
          <a:xfrm rot="16200000">
            <a:off x="329826" y="2976822"/>
            <a:ext cx="382027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a:t>Prediction quality:</a:t>
            </a:r>
          </a:p>
          <a:p>
            <a:pPr algn="ctr"/>
            <a:r>
              <a:rPr lang="en-US" b="1" dirty="0"/>
              <a:t>Average Proportion correct on </a:t>
            </a:r>
            <a:r>
              <a:rPr lang="en-US" b="1" dirty="0">
                <a:solidFill>
                  <a:srgbClr val="FF0000"/>
                </a:solidFill>
              </a:rPr>
              <a:t>test set</a:t>
            </a:r>
          </a:p>
        </p:txBody>
      </p:sp>
      <p:sp>
        <p:nvSpPr>
          <p:cNvPr id="1005572" name="Rectangle 4"/>
          <p:cNvSpPr>
            <a:spLocks noGrp="1" noChangeArrowheads="1"/>
          </p:cNvSpPr>
          <p:nvPr>
            <p:ph type="title"/>
          </p:nvPr>
        </p:nvSpPr>
        <p:spPr/>
        <p:txBody>
          <a:bodyPr>
            <a:normAutofit/>
          </a:bodyPr>
          <a:lstStyle/>
          <a:p>
            <a:r>
              <a:rPr lang="en-US" sz="2800" dirty="0" smtClean="0"/>
              <a:t>Learning </a:t>
            </a:r>
            <a:r>
              <a:rPr lang="en-US" sz="2800" dirty="0"/>
              <a:t>Curve</a:t>
            </a:r>
            <a:br>
              <a:rPr lang="en-US" sz="2800" dirty="0"/>
            </a:br>
            <a:endParaRPr lang="en-US" sz="2800" dirty="0"/>
          </a:p>
        </p:txBody>
      </p:sp>
      <p:sp>
        <p:nvSpPr>
          <p:cNvPr id="1005573" name="Rectangle 5"/>
          <p:cNvSpPr>
            <a:spLocks noChangeArrowheads="1"/>
          </p:cNvSpPr>
          <p:nvPr/>
        </p:nvSpPr>
        <p:spPr bwMode="auto">
          <a:xfrm>
            <a:off x="5529632" y="3048000"/>
            <a:ext cx="327269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a:solidFill>
                  <a:srgbClr val="FF0000"/>
                </a:solidFill>
              </a:rPr>
              <a:t>As the training set increases, </a:t>
            </a:r>
          </a:p>
          <a:p>
            <a:pPr algn="ctr"/>
            <a:r>
              <a:rPr lang="en-US" b="1" dirty="0">
                <a:solidFill>
                  <a:srgbClr val="FF0000"/>
                </a:solidFill>
              </a:rPr>
              <a:t>so does the quality of </a:t>
            </a:r>
            <a:r>
              <a:rPr lang="en-US" b="1" dirty="0" smtClean="0">
                <a:solidFill>
                  <a:srgbClr val="FF0000"/>
                </a:solidFill>
              </a:rPr>
              <a:t>prediction</a:t>
            </a:r>
            <a:endParaRPr lang="en-US" b="1" dirty="0">
              <a:solidFill>
                <a:srgbClr val="FF0000"/>
              </a:solidFill>
            </a:endParaRPr>
          </a:p>
        </p:txBody>
      </p:sp>
      <p:sp>
        <p:nvSpPr>
          <p:cNvPr id="1005574" name="Text Box 6"/>
          <p:cNvSpPr txBox="1">
            <a:spLocks noChangeArrowheads="1"/>
          </p:cNvSpPr>
          <p:nvPr/>
        </p:nvSpPr>
        <p:spPr bwMode="auto">
          <a:xfrm>
            <a:off x="4191001" y="4572001"/>
            <a:ext cx="422724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ym typeface="Wingdings" charset="0"/>
              </a:rPr>
              <a:t> the learning algorithm is able to capture</a:t>
            </a:r>
          </a:p>
          <a:p>
            <a:r>
              <a:rPr lang="en-US">
                <a:sym typeface="Wingdings" charset="0"/>
              </a:rPr>
              <a:t> the pattern in the data</a:t>
            </a:r>
            <a:endParaRPr lang="en-US"/>
          </a:p>
        </p:txBody>
      </p:sp>
      <p:sp>
        <p:nvSpPr>
          <p:cNvPr id="2" name="TextBox 1"/>
          <p:cNvSpPr txBox="1"/>
          <p:nvPr/>
        </p:nvSpPr>
        <p:spPr>
          <a:xfrm>
            <a:off x="3276601" y="1219200"/>
            <a:ext cx="1216423" cy="369332"/>
          </a:xfrm>
          <a:prstGeom prst="rect">
            <a:avLst/>
          </a:prstGeom>
          <a:noFill/>
        </p:spPr>
        <p:txBody>
          <a:bodyPr wrap="none" rtlCol="0">
            <a:spAutoFit/>
          </a:bodyPr>
          <a:lstStyle/>
          <a:p>
            <a:r>
              <a:rPr lang="en-US" b="1" dirty="0">
                <a:solidFill>
                  <a:srgbClr val="FF0000"/>
                </a:solidFill>
              </a:rPr>
              <a:t>On test set</a:t>
            </a:r>
          </a:p>
        </p:txBody>
      </p:sp>
    </p:spTree>
    <p:extLst>
      <p:ext uri="{BB962C8B-B14F-4D97-AF65-F5344CB8AC3E}">
        <p14:creationId xmlns:p14="http://schemas.microsoft.com/office/powerpoint/2010/main" val="381716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5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3" grpId="0"/>
      <p:bldP spid="100557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11-14 at 2.11.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609600"/>
            <a:ext cx="8573247" cy="4343400"/>
          </a:xfrm>
          <a:prstGeom prst="rect">
            <a:avLst/>
          </a:prstGeom>
        </p:spPr>
      </p:pic>
      <p:sp>
        <p:nvSpPr>
          <p:cNvPr id="4" name="TextBox 3"/>
          <p:cNvSpPr txBox="1"/>
          <p:nvPr/>
        </p:nvSpPr>
        <p:spPr>
          <a:xfrm>
            <a:off x="2514601" y="5105400"/>
            <a:ext cx="5352773" cy="707886"/>
          </a:xfrm>
          <a:prstGeom prst="rect">
            <a:avLst/>
          </a:prstGeom>
          <a:noFill/>
        </p:spPr>
        <p:txBody>
          <a:bodyPr wrap="none" rtlCol="0">
            <a:spAutoFit/>
          </a:bodyPr>
          <a:lstStyle/>
          <a:p>
            <a:r>
              <a:rPr lang="en-US" sz="2000" b="1" dirty="0" smtClean="0">
                <a:solidFill>
                  <a:srgbClr val="3333CC"/>
                </a:solidFill>
              </a:rPr>
              <a:t>With </a:t>
            </a:r>
            <a:r>
              <a:rPr lang="en-US" sz="2000" b="1" dirty="0">
                <a:solidFill>
                  <a:srgbClr val="3333CC"/>
                </a:solidFill>
              </a:rPr>
              <a:t>larger and larger trees,</a:t>
            </a:r>
          </a:p>
          <a:p>
            <a:r>
              <a:rPr lang="en-US" sz="2000" b="1" dirty="0">
                <a:solidFill>
                  <a:srgbClr val="3333CC"/>
                </a:solidFill>
              </a:rPr>
              <a:t>we just do better and better on the training set!</a:t>
            </a:r>
          </a:p>
        </p:txBody>
      </p:sp>
      <p:sp>
        <p:nvSpPr>
          <p:cNvPr id="5" name="TextBox 4"/>
          <p:cNvSpPr txBox="1"/>
          <p:nvPr/>
        </p:nvSpPr>
        <p:spPr>
          <a:xfrm>
            <a:off x="8871709" y="1824335"/>
            <a:ext cx="2171748" cy="1015663"/>
          </a:xfrm>
          <a:prstGeom prst="rect">
            <a:avLst/>
          </a:prstGeom>
          <a:noFill/>
        </p:spPr>
        <p:txBody>
          <a:bodyPr wrap="none" rtlCol="0">
            <a:spAutoFit/>
          </a:bodyPr>
          <a:lstStyle/>
          <a:p>
            <a:r>
              <a:rPr lang="en-US" sz="2000" dirty="0" smtClean="0"/>
              <a:t>Tree </a:t>
            </a:r>
            <a:r>
              <a:rPr lang="en-US" sz="2000" dirty="0"/>
              <a:t>size as </a:t>
            </a:r>
          </a:p>
          <a:p>
            <a:r>
              <a:rPr lang="en-US" sz="2000" dirty="0"/>
              <a:t>a parameter in our</a:t>
            </a:r>
          </a:p>
          <a:p>
            <a:r>
              <a:rPr lang="en-US" sz="2000" dirty="0"/>
              <a:t>DT learning alg.</a:t>
            </a:r>
          </a:p>
        </p:txBody>
      </p:sp>
      <p:sp>
        <p:nvSpPr>
          <p:cNvPr id="6" name="TextBox 5"/>
          <p:cNvSpPr txBox="1"/>
          <p:nvPr/>
        </p:nvSpPr>
        <p:spPr>
          <a:xfrm>
            <a:off x="3382032" y="5813961"/>
            <a:ext cx="4733796" cy="369332"/>
          </a:xfrm>
          <a:prstGeom prst="rect">
            <a:avLst/>
          </a:prstGeom>
          <a:noFill/>
        </p:spPr>
        <p:txBody>
          <a:bodyPr wrap="none" rtlCol="0">
            <a:spAutoFit/>
          </a:bodyPr>
          <a:lstStyle/>
          <a:p>
            <a:r>
              <a:rPr lang="en-US" dirty="0"/>
              <a:t>But </a:t>
            </a:r>
            <a:r>
              <a:rPr lang="en-US" dirty="0" smtClean="0"/>
              <a:t>performance </a:t>
            </a:r>
            <a:r>
              <a:rPr lang="en-US" dirty="0"/>
              <a:t>on the validation </a:t>
            </a:r>
            <a:r>
              <a:rPr lang="en-US" dirty="0" smtClean="0"/>
              <a:t>set decreases</a:t>
            </a:r>
            <a:endParaRPr lang="en-US" dirty="0"/>
          </a:p>
        </p:txBody>
      </p:sp>
      <p:sp>
        <p:nvSpPr>
          <p:cNvPr id="7" name="TextBox 6"/>
          <p:cNvSpPr txBox="1"/>
          <p:nvPr/>
        </p:nvSpPr>
        <p:spPr>
          <a:xfrm>
            <a:off x="5638801" y="4665519"/>
            <a:ext cx="1136449" cy="400110"/>
          </a:xfrm>
          <a:prstGeom prst="rect">
            <a:avLst/>
          </a:prstGeom>
          <a:solidFill>
            <a:schemeClr val="bg1"/>
          </a:solidFill>
        </p:spPr>
        <p:txBody>
          <a:bodyPr wrap="none" rtlCol="0">
            <a:spAutoFit/>
          </a:bodyPr>
          <a:lstStyle/>
          <a:p>
            <a:r>
              <a:rPr lang="en-US" sz="2000" b="1" dirty="0">
                <a:solidFill>
                  <a:srgbClr val="FF0000"/>
                </a:solidFill>
              </a:rPr>
              <a:t>Tree size</a:t>
            </a:r>
          </a:p>
        </p:txBody>
      </p:sp>
      <p:sp>
        <p:nvSpPr>
          <p:cNvPr id="8" name="TextBox 7"/>
          <p:cNvSpPr txBox="1"/>
          <p:nvPr/>
        </p:nvSpPr>
        <p:spPr>
          <a:xfrm rot="16200000">
            <a:off x="2323595" y="2261143"/>
            <a:ext cx="1201098" cy="400110"/>
          </a:xfrm>
          <a:prstGeom prst="rect">
            <a:avLst/>
          </a:prstGeom>
          <a:solidFill>
            <a:schemeClr val="bg1"/>
          </a:solidFill>
        </p:spPr>
        <p:txBody>
          <a:bodyPr wrap="none" rtlCol="0">
            <a:spAutoFit/>
          </a:bodyPr>
          <a:lstStyle/>
          <a:p>
            <a:r>
              <a:rPr lang="en-US" sz="2000" b="1" dirty="0">
                <a:solidFill>
                  <a:srgbClr val="FF0000"/>
                </a:solidFill>
              </a:rPr>
              <a:t>Error rate</a:t>
            </a:r>
          </a:p>
        </p:txBody>
      </p:sp>
      <p:sp>
        <p:nvSpPr>
          <p:cNvPr id="9" name="TextBox 8"/>
          <p:cNvSpPr txBox="1"/>
          <p:nvPr/>
        </p:nvSpPr>
        <p:spPr>
          <a:xfrm>
            <a:off x="6801377" y="3525357"/>
            <a:ext cx="2131994" cy="369332"/>
          </a:xfrm>
          <a:prstGeom prst="rect">
            <a:avLst/>
          </a:prstGeom>
          <a:noFill/>
        </p:spPr>
        <p:txBody>
          <a:bodyPr wrap="none" rtlCol="0">
            <a:spAutoFit/>
          </a:bodyPr>
          <a:lstStyle/>
          <a:p>
            <a:r>
              <a:rPr lang="en-US" b="1" dirty="0" err="1">
                <a:solidFill>
                  <a:srgbClr val="FF0000"/>
                </a:solidFill>
              </a:rPr>
              <a:t>Overfitting</a:t>
            </a:r>
            <a:r>
              <a:rPr lang="en-US" b="1" dirty="0">
                <a:solidFill>
                  <a:srgbClr val="FF0000"/>
                </a:solidFill>
              </a:rPr>
              <a:t> kicks in…</a:t>
            </a:r>
          </a:p>
        </p:txBody>
      </p:sp>
      <p:sp>
        <p:nvSpPr>
          <p:cNvPr id="10" name="Up Arrow 9"/>
          <p:cNvSpPr/>
          <p:nvPr/>
        </p:nvSpPr>
        <p:spPr>
          <a:xfrm rot="9758824">
            <a:off x="6255040" y="2392896"/>
            <a:ext cx="457200" cy="164720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876801" y="1824335"/>
            <a:ext cx="1770421" cy="369332"/>
          </a:xfrm>
          <a:prstGeom prst="rect">
            <a:avLst/>
          </a:prstGeom>
          <a:noFill/>
        </p:spPr>
        <p:txBody>
          <a:bodyPr wrap="none" rtlCol="0">
            <a:spAutoFit/>
          </a:bodyPr>
          <a:lstStyle/>
          <a:p>
            <a:r>
              <a:rPr lang="en-US" dirty="0"/>
              <a:t>Optimal tree size</a:t>
            </a:r>
          </a:p>
        </p:txBody>
      </p:sp>
    </p:spTree>
    <p:extLst>
      <p:ext uri="{BB962C8B-B14F-4D97-AF65-F5344CB8AC3E}">
        <p14:creationId xmlns:p14="http://schemas.microsoft.com/office/powerpoint/2010/main" val="393416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pPr marL="230188" indent="-230188"/>
            <a:r>
              <a:rPr lang="en-US" sz="2800" dirty="0"/>
              <a:t>Reasons for </a:t>
            </a:r>
            <a:r>
              <a:rPr lang="en-US" sz="2800" dirty="0" smtClean="0"/>
              <a:t>watching out for over-fitting</a:t>
            </a:r>
            <a:endParaRPr lang="en-US" sz="2800" dirty="0"/>
          </a:p>
        </p:txBody>
      </p:sp>
      <p:sp>
        <p:nvSpPr>
          <p:cNvPr id="799747" name="Rectangle 3"/>
          <p:cNvSpPr>
            <a:spLocks noGrp="1" noChangeArrowheads="1"/>
          </p:cNvSpPr>
          <p:nvPr>
            <p:ph idx="1"/>
          </p:nvPr>
        </p:nvSpPr>
        <p:spPr/>
        <p:txBody>
          <a:bodyPr>
            <a:normAutofit/>
          </a:bodyPr>
          <a:lstStyle/>
          <a:p>
            <a:pPr marL="230188" indent="-230188"/>
            <a:r>
              <a:rPr lang="en-US" dirty="0" smtClean="0"/>
              <a:t>Many </a:t>
            </a:r>
            <a:r>
              <a:rPr lang="en-US" dirty="0"/>
              <a:t>kinds of "noise" that could occur in the examples:</a:t>
            </a:r>
          </a:p>
          <a:p>
            <a:pPr marL="568325" lvl="1" indent="-223838"/>
            <a:r>
              <a:rPr lang="en-US" dirty="0" smtClean="0"/>
              <a:t>Two </a:t>
            </a:r>
            <a:r>
              <a:rPr lang="en-US" dirty="0"/>
              <a:t>examples have </a:t>
            </a:r>
            <a:r>
              <a:rPr lang="en-US" dirty="0">
                <a:solidFill>
                  <a:schemeClr val="accent2"/>
                </a:solidFill>
              </a:rPr>
              <a:t>same attribute/value pairs, but different classifications</a:t>
            </a:r>
          </a:p>
          <a:p>
            <a:pPr marL="976313" lvl="2" indent="-233363">
              <a:buNone/>
            </a:pPr>
            <a:r>
              <a:rPr lang="en-US" dirty="0">
                <a:sym typeface="Wingdings" charset="0"/>
              </a:rPr>
              <a:t>report </a:t>
            </a:r>
            <a:r>
              <a:rPr lang="en-US" dirty="0">
                <a:solidFill>
                  <a:schemeClr val="accent2"/>
                </a:solidFill>
                <a:sym typeface="Wingdings" charset="0"/>
              </a:rPr>
              <a:t>majority classification</a:t>
            </a:r>
            <a:r>
              <a:rPr lang="en-US" dirty="0">
                <a:sym typeface="Wingdings" charset="0"/>
              </a:rPr>
              <a:t> for the examples corresponding to the node </a:t>
            </a:r>
          </a:p>
          <a:p>
            <a:pPr marL="976313" lvl="2" indent="-233363">
              <a:buNone/>
            </a:pPr>
            <a:r>
              <a:rPr lang="en-US" dirty="0">
                <a:sym typeface="Wingdings" charset="0"/>
              </a:rPr>
              <a:t>deterministic hypothesis.</a:t>
            </a:r>
          </a:p>
          <a:p>
            <a:pPr marL="976313" lvl="2" indent="-233363">
              <a:buNone/>
            </a:pPr>
            <a:r>
              <a:rPr lang="en-US" dirty="0">
                <a:sym typeface="Wingdings" charset="0"/>
              </a:rPr>
              <a:t>report </a:t>
            </a:r>
            <a:r>
              <a:rPr lang="en-US" dirty="0">
                <a:solidFill>
                  <a:schemeClr val="accent2"/>
                </a:solidFill>
                <a:sym typeface="Wingdings" charset="0"/>
              </a:rPr>
              <a:t>estimated probabilities of each classification</a:t>
            </a:r>
            <a:r>
              <a:rPr lang="en-US" dirty="0">
                <a:sym typeface="Wingdings" charset="0"/>
              </a:rPr>
              <a:t> using the relative frequency (if considering stochastic hypotheses)</a:t>
            </a:r>
          </a:p>
          <a:p>
            <a:pPr marL="976313" lvl="2" indent="-233363">
              <a:buNone/>
            </a:pPr>
            <a:endParaRPr lang="en-US" dirty="0"/>
          </a:p>
          <a:p>
            <a:pPr marL="568325" lvl="1" indent="-223838"/>
            <a:r>
              <a:rPr lang="en-US" dirty="0"/>
              <a:t>Some values of </a:t>
            </a:r>
            <a:r>
              <a:rPr lang="en-US" dirty="0">
                <a:solidFill>
                  <a:schemeClr val="accent2"/>
                </a:solidFill>
              </a:rPr>
              <a:t>attributes are incorrect</a:t>
            </a:r>
            <a:r>
              <a:rPr lang="en-US" dirty="0"/>
              <a:t> because of errors in the data acquisition process or the preprocessing phase </a:t>
            </a:r>
          </a:p>
          <a:p>
            <a:pPr marL="568325" lvl="1" indent="-223838"/>
            <a:r>
              <a:rPr lang="en-US" dirty="0" smtClean="0"/>
              <a:t>The </a:t>
            </a:r>
            <a:r>
              <a:rPr lang="en-US" dirty="0">
                <a:solidFill>
                  <a:schemeClr val="accent2"/>
                </a:solidFill>
              </a:rPr>
              <a:t>classification is wrong</a:t>
            </a:r>
            <a:r>
              <a:rPr lang="en-US" dirty="0"/>
              <a:t> (e.g., + instead of -) because of some error </a:t>
            </a:r>
          </a:p>
        </p:txBody>
      </p:sp>
    </p:spTree>
    <p:extLst>
      <p:ext uri="{BB962C8B-B14F-4D97-AF65-F5344CB8AC3E}">
        <p14:creationId xmlns:p14="http://schemas.microsoft.com/office/powerpoint/2010/main" val="2494976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9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97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97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9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97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9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ltLang="en-US"/>
              <a:t>Apply Model to Test Data</a:t>
            </a:r>
          </a:p>
        </p:txBody>
      </p:sp>
      <p:sp>
        <p:nvSpPr>
          <p:cNvPr id="893955"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6"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Line 6"/>
          <p:cNvSpPr>
            <a:spLocks noChangeShapeType="1"/>
          </p:cNvSpPr>
          <p:nvPr/>
        </p:nvSpPr>
        <p:spPr bwMode="auto">
          <a:xfrm>
            <a:off x="5219701" y="3576639"/>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3962"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3963"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3964"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5"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3966"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7"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3968"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9"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3970"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71"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3972"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3973"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3974"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893975"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893976"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3977"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3978"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6416"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3979"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3980" name="Line 28"/>
          <p:cNvSpPr>
            <a:spLocks noChangeShapeType="1"/>
          </p:cNvSpPr>
          <p:nvPr/>
        </p:nvSpPr>
        <p:spPr bwMode="auto">
          <a:xfrm flipH="1">
            <a:off x="5334000" y="2057400"/>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699880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determine validation error for each tree size, use </a:t>
            </a:r>
            <a:r>
              <a:rPr lang="en-US" dirty="0" smtClean="0">
                <a:solidFill>
                  <a:srgbClr val="FF0000"/>
                </a:solidFill>
              </a:rPr>
              <a:t>k-fold cross-validation</a:t>
            </a:r>
            <a:r>
              <a:rPr lang="en-US" dirty="0" smtClean="0"/>
              <a:t>. </a:t>
            </a:r>
          </a:p>
          <a:p>
            <a:r>
              <a:rPr lang="en-US" dirty="0" smtClean="0"/>
              <a:t>More efficient use of data than “holdout cross-validation”</a:t>
            </a:r>
          </a:p>
          <a:p>
            <a:r>
              <a:rPr lang="en-US" dirty="0"/>
              <a:t> </a:t>
            </a:r>
            <a:r>
              <a:rPr lang="en-US" dirty="0" smtClean="0"/>
              <a:t>    Split all data k times into a training set and a validation set.</a:t>
            </a:r>
          </a:p>
          <a:p>
            <a:endParaRPr lang="en-US" dirty="0" smtClean="0"/>
          </a:p>
          <a:p>
            <a:r>
              <a:rPr lang="en-US" dirty="0" smtClean="0"/>
              <a:t>After right decision tree size is found from the error rate curve on validation data, train on all training data to get final decision tree (for deployment).</a:t>
            </a:r>
          </a:p>
          <a:p>
            <a:endParaRPr lang="en-US" dirty="0" smtClean="0"/>
          </a:p>
          <a:p>
            <a:r>
              <a:rPr lang="en-US" dirty="0" smtClean="0"/>
              <a:t>Finally, evaluate tree on the test data (not used before) to get true generalization error (to unseen examples).</a:t>
            </a:r>
            <a:endParaRPr lang="en-US" dirty="0"/>
          </a:p>
        </p:txBody>
      </p:sp>
    </p:spTree>
    <p:extLst>
      <p:ext uri="{BB962C8B-B14F-4D97-AF65-F5344CB8AC3E}">
        <p14:creationId xmlns:p14="http://schemas.microsoft.com/office/powerpoint/2010/main" val="313007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sz="2400" b="1" dirty="0"/>
              <a:t>Holdout Cross-Validation</a:t>
            </a:r>
            <a:endParaRPr lang="en-US" sz="2400" dirty="0"/>
          </a:p>
        </p:txBody>
      </p:sp>
      <p:sp>
        <p:nvSpPr>
          <p:cNvPr id="801795" name="Rectangle 3"/>
          <p:cNvSpPr>
            <a:spLocks noGrp="1" noChangeArrowheads="1"/>
          </p:cNvSpPr>
          <p:nvPr>
            <p:ph idx="1"/>
          </p:nvPr>
        </p:nvSpPr>
        <p:spPr/>
        <p:txBody>
          <a:bodyPr>
            <a:normAutofit/>
          </a:bodyPr>
          <a:lstStyle/>
          <a:p>
            <a:pPr marL="571500" lvl="1" indent="-227013">
              <a:buNone/>
            </a:pPr>
            <a:r>
              <a:rPr lang="en-US" dirty="0" smtClean="0"/>
              <a:t>1</a:t>
            </a:r>
            <a:r>
              <a:rPr lang="en-US" dirty="0"/>
              <a:t>. Collect a large set of examples.</a:t>
            </a:r>
          </a:p>
          <a:p>
            <a:pPr marL="571500" lvl="1" indent="-227013">
              <a:buNone/>
            </a:pPr>
            <a:r>
              <a:rPr lang="en-US" dirty="0"/>
              <a:t>2. Randomly divide collection into two disjoint sets:  </a:t>
            </a:r>
            <a:r>
              <a:rPr lang="en-US" b="1" dirty="0">
                <a:solidFill>
                  <a:srgbClr val="FF0000"/>
                </a:solidFill>
              </a:rPr>
              <a:t>training set </a:t>
            </a:r>
            <a:r>
              <a:rPr lang="en-US" dirty="0"/>
              <a:t>and </a:t>
            </a:r>
            <a:r>
              <a:rPr lang="en-US" b="1" dirty="0">
                <a:solidFill>
                  <a:srgbClr val="FF0000"/>
                </a:solidFill>
              </a:rPr>
              <a:t>test set</a:t>
            </a:r>
            <a:r>
              <a:rPr lang="en-US" dirty="0">
                <a:solidFill>
                  <a:schemeClr val="accent2"/>
                </a:solidFill>
              </a:rPr>
              <a:t>.</a:t>
            </a:r>
          </a:p>
          <a:p>
            <a:pPr marL="571500" lvl="1" indent="-227013">
              <a:buNone/>
            </a:pPr>
            <a:r>
              <a:rPr lang="en-US" dirty="0"/>
              <a:t>3. Apply learning algorithm to training set generating </a:t>
            </a:r>
            <a:r>
              <a:rPr lang="en-US" dirty="0" smtClean="0"/>
              <a:t>tree </a:t>
            </a:r>
            <a:r>
              <a:rPr lang="en-US" i="1" dirty="0" smtClean="0"/>
              <a:t>h</a:t>
            </a:r>
            <a:endParaRPr lang="en-US" i="1" dirty="0"/>
          </a:p>
          <a:p>
            <a:pPr marL="571500" lvl="1" indent="-227013">
              <a:buNone/>
            </a:pPr>
            <a:r>
              <a:rPr lang="en-US" dirty="0"/>
              <a:t>4. Measure performance of </a:t>
            </a:r>
            <a:r>
              <a:rPr lang="en-US" i="1" dirty="0"/>
              <a:t>h</a:t>
            </a:r>
            <a:r>
              <a:rPr lang="en-US" dirty="0"/>
              <a:t> </a:t>
            </a:r>
            <a:r>
              <a:rPr lang="en-US" dirty="0" err="1"/>
              <a:t>w.r.t</a:t>
            </a:r>
            <a:r>
              <a:rPr lang="en-US" dirty="0"/>
              <a:t>. test </a:t>
            </a:r>
            <a:r>
              <a:rPr lang="en-US" dirty="0" smtClean="0"/>
              <a:t>set</a:t>
            </a:r>
            <a:endParaRPr lang="en-US" dirty="0"/>
          </a:p>
          <a:p>
            <a:pPr marL="571500" lvl="1" indent="-227013">
              <a:buNone/>
            </a:pPr>
            <a:r>
              <a:rPr lang="en-US" dirty="0">
                <a:sym typeface="Wingdings" charset="0"/>
              </a:rPr>
              <a:t>	 measures generalization to unseen data </a:t>
            </a:r>
          </a:p>
          <a:p>
            <a:pPr marL="571500" lvl="1" indent="-227013">
              <a:buNone/>
            </a:pPr>
            <a:endParaRPr lang="en-US" dirty="0"/>
          </a:p>
          <a:p>
            <a:pPr marL="230188" indent="-230188"/>
            <a:r>
              <a:rPr lang="en-US" b="1" dirty="0" smtClean="0"/>
              <a:t>keep </a:t>
            </a:r>
            <a:r>
              <a:rPr lang="en-US" b="1" dirty="0"/>
              <a:t>the training and test sets disjoint! </a:t>
            </a:r>
            <a:r>
              <a:rPr lang="en-US" b="1" dirty="0" smtClean="0">
                <a:solidFill>
                  <a:srgbClr val="FF0000"/>
                </a:solidFill>
              </a:rPr>
              <a:t>“No peeking”!</a:t>
            </a:r>
          </a:p>
          <a:p>
            <a:pPr marL="230188" indent="-230188"/>
            <a:endParaRPr lang="en-US" b="1" dirty="0">
              <a:solidFill>
                <a:srgbClr val="FF0000"/>
              </a:solidFill>
            </a:endParaRPr>
          </a:p>
          <a:p>
            <a:pPr marL="230188" indent="-230188"/>
            <a:endParaRPr lang="en-US" dirty="0">
              <a:solidFill>
                <a:srgbClr val="FF0000"/>
              </a:solidFill>
            </a:endParaRPr>
          </a:p>
        </p:txBody>
      </p:sp>
    </p:spTree>
    <p:extLst>
      <p:ext uri="{BB962C8B-B14F-4D97-AF65-F5344CB8AC3E}">
        <p14:creationId xmlns:p14="http://schemas.microsoft.com/office/powerpoint/2010/main" val="35984423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2518" name="Picture 6" descr="Illustration of 3-fold cross-validation" title="Illustration of 3-fold cross-valid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82" y="1201882"/>
            <a:ext cx="2895600" cy="49488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32521" name="Text Box 9"/>
          <p:cNvSpPr txBox="1">
            <a:spLocks noChangeArrowheads="1"/>
          </p:cNvSpPr>
          <p:nvPr/>
        </p:nvSpPr>
        <p:spPr bwMode="auto">
          <a:xfrm>
            <a:off x="2362201" y="624840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3" name="Title 2"/>
          <p:cNvSpPr>
            <a:spLocks noGrp="1"/>
          </p:cNvSpPr>
          <p:nvPr>
            <p:ph type="title"/>
          </p:nvPr>
        </p:nvSpPr>
        <p:spPr>
          <a:xfrm>
            <a:off x="765464" y="213381"/>
            <a:ext cx="10515600" cy="1325563"/>
          </a:xfrm>
        </p:spPr>
        <p:txBody>
          <a:bodyPr/>
          <a:lstStyle/>
          <a:p>
            <a:r>
              <a:rPr lang="en-US" dirty="0" smtClean="0"/>
              <a:t>3-fold cross-</a:t>
            </a:r>
            <a:r>
              <a:rPr lang="en-US" dirty="0" err="1" smtClean="0"/>
              <a:t>valiadtion</a:t>
            </a:r>
            <a:endParaRPr lang="en-US" dirty="0"/>
          </a:p>
        </p:txBody>
      </p:sp>
    </p:spTree>
    <p:extLst>
      <p:ext uri="{BB962C8B-B14F-4D97-AF65-F5344CB8AC3E}">
        <p14:creationId xmlns:p14="http://schemas.microsoft.com/office/powerpoint/2010/main" val="289056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a:t>
            </a:r>
            <a:r>
              <a:rPr lang="en-US" dirty="0" err="1" smtClean="0"/>
              <a:t>overfitting</a:t>
            </a:r>
            <a:r>
              <a:rPr lang="en-US" dirty="0" smtClean="0"/>
              <a:t> for decision trees</a:t>
            </a:r>
            <a:endParaRPr lang="en-US" dirty="0"/>
          </a:p>
        </p:txBody>
      </p:sp>
      <p:sp>
        <p:nvSpPr>
          <p:cNvPr id="783363" name="Rectangle 3"/>
          <p:cNvSpPr>
            <a:spLocks noGrp="1" noChangeArrowheads="1"/>
          </p:cNvSpPr>
          <p:nvPr>
            <p:ph idx="1"/>
          </p:nvPr>
        </p:nvSpPr>
        <p:spPr/>
        <p:txBody>
          <a:bodyPr/>
          <a:lstStyle/>
          <a:p>
            <a:pPr marL="61913" indent="-233363"/>
            <a:r>
              <a:rPr lang="en-US" dirty="0" smtClean="0"/>
              <a:t>Fix </a:t>
            </a:r>
            <a:r>
              <a:rPr lang="en-US" dirty="0"/>
              <a:t>by pruning </a:t>
            </a:r>
            <a:r>
              <a:rPr lang="en-US" dirty="0" smtClean="0"/>
              <a:t>to smaller number of nodes </a:t>
            </a:r>
            <a:r>
              <a:rPr lang="en-US" dirty="0"/>
              <a:t>in the decision </a:t>
            </a:r>
            <a:r>
              <a:rPr lang="en-US" dirty="0" smtClean="0"/>
              <a:t>tree</a:t>
            </a:r>
          </a:p>
          <a:p>
            <a:pPr marL="171450" indent="-342900"/>
            <a:r>
              <a:rPr lang="en-US" dirty="0" smtClean="0"/>
              <a:t>Limit the number of nodes created</a:t>
            </a:r>
            <a:endParaRPr lang="en-US" dirty="0"/>
          </a:p>
          <a:p>
            <a:pPr marL="61913" indent="-233363"/>
            <a:r>
              <a:rPr lang="en-US" dirty="0" smtClean="0"/>
              <a:t>If Information Gain </a:t>
            </a:r>
            <a:r>
              <a:rPr lang="en-US" dirty="0"/>
              <a:t>of the best attribute at a node is below a threshold, stop and make this node a leaf rather than generating children nodes. </a:t>
            </a:r>
          </a:p>
        </p:txBody>
      </p:sp>
    </p:spTree>
    <p:extLst>
      <p:ext uri="{BB962C8B-B14F-4D97-AF65-F5344CB8AC3E}">
        <p14:creationId xmlns:p14="http://schemas.microsoft.com/office/powerpoint/2010/main" val="4050807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normAutofit/>
          </a:bodyPr>
          <a:lstStyle/>
          <a:p>
            <a:r>
              <a:rPr lang="en-US" altLang="en-US" sz="3600" dirty="0"/>
              <a:t>From Decision Trees To Rules</a:t>
            </a:r>
            <a:endParaRPr lang="en-US" sz="3600" dirty="0"/>
          </a:p>
        </p:txBody>
      </p:sp>
      <p:sp>
        <p:nvSpPr>
          <p:cNvPr id="836611" name="Rectangle 3"/>
          <p:cNvSpPr>
            <a:spLocks noGrp="1" noChangeArrowheads="1"/>
          </p:cNvSpPr>
          <p:nvPr>
            <p:ph idx="1"/>
          </p:nvPr>
        </p:nvSpPr>
        <p:spPr/>
        <p:txBody>
          <a:bodyPr/>
          <a:lstStyle/>
          <a:p>
            <a:pPr>
              <a:lnSpc>
                <a:spcPct val="90000"/>
              </a:lnSpc>
            </a:pPr>
            <a:r>
              <a:rPr lang="en-US" sz="1800" b="1" dirty="0"/>
              <a:t>Every decision tree corresponds to set of rules:</a:t>
            </a:r>
          </a:p>
          <a:p>
            <a:pPr>
              <a:lnSpc>
                <a:spcPct val="90000"/>
              </a:lnSpc>
            </a:pPr>
            <a:endParaRPr lang="en-US" sz="1800" dirty="0"/>
          </a:p>
          <a:p>
            <a:pPr lvl="1">
              <a:lnSpc>
                <a:spcPct val="90000"/>
              </a:lnSpc>
            </a:pPr>
            <a:r>
              <a:rPr lang="en-US" sz="1800" b="1" dirty="0"/>
              <a:t>IF (Patrons = None)</a:t>
            </a:r>
          </a:p>
          <a:p>
            <a:pPr lvl="1">
              <a:lnSpc>
                <a:spcPct val="90000"/>
              </a:lnSpc>
              <a:buFontTx/>
              <a:buNone/>
            </a:pPr>
            <a:r>
              <a:rPr lang="en-US" sz="1800" b="1" dirty="0"/>
              <a:t>	THEN </a:t>
            </a:r>
            <a:r>
              <a:rPr lang="en-US" sz="1800" b="1" dirty="0" err="1"/>
              <a:t>WillWait</a:t>
            </a:r>
            <a:r>
              <a:rPr lang="en-US" sz="1800" b="1" dirty="0"/>
              <a:t> = No</a:t>
            </a:r>
            <a:br>
              <a:rPr lang="en-US" sz="1800" b="1" dirty="0"/>
            </a:br>
            <a:endParaRPr lang="en-US" sz="1800" b="1" dirty="0"/>
          </a:p>
          <a:p>
            <a:pPr lvl="1">
              <a:lnSpc>
                <a:spcPct val="90000"/>
              </a:lnSpc>
            </a:pPr>
            <a:r>
              <a:rPr lang="en-US" sz="1800" b="1" dirty="0"/>
              <a:t>IF (Patrons = Full) </a:t>
            </a:r>
            <a:br>
              <a:rPr lang="en-US" sz="1800" b="1" dirty="0"/>
            </a:br>
            <a:r>
              <a:rPr lang="en-US" sz="1800" b="1" dirty="0"/>
              <a:t>  &amp; (Hungry = No) </a:t>
            </a:r>
            <a:br>
              <a:rPr lang="en-US" sz="1800" b="1" dirty="0"/>
            </a:br>
            <a:r>
              <a:rPr lang="en-US" sz="1800" b="1" dirty="0"/>
              <a:t>  &amp;(Type = French)</a:t>
            </a:r>
          </a:p>
          <a:p>
            <a:pPr lvl="1">
              <a:lnSpc>
                <a:spcPct val="90000"/>
              </a:lnSpc>
              <a:buFontTx/>
              <a:buNone/>
            </a:pPr>
            <a:r>
              <a:rPr lang="en-US" sz="1800" b="1" dirty="0"/>
              <a:t>	THEN </a:t>
            </a:r>
            <a:r>
              <a:rPr lang="en-US" sz="1800" b="1" dirty="0" err="1"/>
              <a:t>WillWait</a:t>
            </a:r>
            <a:r>
              <a:rPr lang="en-US" sz="1800" b="1" dirty="0"/>
              <a:t> = Yes</a:t>
            </a:r>
          </a:p>
          <a:p>
            <a:pPr lvl="1">
              <a:lnSpc>
                <a:spcPct val="90000"/>
              </a:lnSpc>
            </a:pPr>
            <a:r>
              <a:rPr lang="en-US" sz="1800" b="1" dirty="0"/>
              <a:t>...</a:t>
            </a:r>
          </a:p>
          <a:p>
            <a:pPr>
              <a:lnSpc>
                <a:spcPct val="90000"/>
              </a:lnSpc>
            </a:pPr>
            <a:r>
              <a:rPr lang="en-US" sz="1800" dirty="0"/>
              <a:t>	</a:t>
            </a:r>
            <a:r>
              <a:rPr lang="en-US" sz="1600" dirty="0"/>
              <a:t> </a:t>
            </a:r>
          </a:p>
        </p:txBody>
      </p:sp>
      <p:sp>
        <p:nvSpPr>
          <p:cNvPr id="3" name="Slide Number Placeholder 2"/>
          <p:cNvSpPr>
            <a:spLocks noGrp="1"/>
          </p:cNvSpPr>
          <p:nvPr>
            <p:ph type="sldNum" sz="quarter" idx="12"/>
          </p:nvPr>
        </p:nvSpPr>
        <p:spPr/>
        <p:txBody>
          <a:bodyPr/>
          <a:lstStyle/>
          <a:p>
            <a:fld id="{A78FC74C-1AAD-4A23-8CBA-CF1A3849B798}" type="slidenum">
              <a:rPr lang="en-US" smtClean="0"/>
              <a:t>84</a:t>
            </a:fld>
            <a:endParaRPr lang="en-US"/>
          </a:p>
        </p:txBody>
      </p:sp>
      <p:pic>
        <p:nvPicPr>
          <p:cNvPr id="836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38400"/>
            <a:ext cx="3886200" cy="284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283338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ltLang="en-US" dirty="0"/>
              <a:t>From Decision Trees To Rules</a:t>
            </a:r>
          </a:p>
        </p:txBody>
      </p:sp>
      <p:graphicFrame>
        <p:nvGraphicFramePr>
          <p:cNvPr id="961539" name="Object 3"/>
          <p:cNvGraphicFramePr>
            <a:graphicFrameLocks noChangeAspect="1"/>
          </p:cNvGraphicFramePr>
          <p:nvPr/>
        </p:nvGraphicFramePr>
        <p:xfrm>
          <a:off x="1600201" y="1905000"/>
          <a:ext cx="4060825" cy="3251200"/>
        </p:xfrm>
        <a:graphic>
          <a:graphicData uri="http://schemas.openxmlformats.org/presentationml/2006/ole">
            <mc:AlternateContent xmlns:mc="http://schemas.openxmlformats.org/markup-compatibility/2006">
              <mc:Choice xmlns:v="urn:schemas-microsoft-com:vml" Requires="v">
                <p:oleObj spid="_x0000_s20542"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1905000"/>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1540" name="Object 4"/>
          <p:cNvGraphicFramePr>
            <a:graphicFrameLocks noChangeAspect="1"/>
          </p:cNvGraphicFramePr>
          <p:nvPr>
            <p:extLst/>
          </p:nvPr>
        </p:nvGraphicFramePr>
        <p:xfrm>
          <a:off x="6690986" y="1445713"/>
          <a:ext cx="3944938" cy="2879725"/>
        </p:xfrm>
        <a:graphic>
          <a:graphicData uri="http://schemas.openxmlformats.org/presentationml/2006/ole">
            <mc:AlternateContent xmlns:mc="http://schemas.openxmlformats.org/markup-compatibility/2006">
              <mc:Choice xmlns:v="urn:schemas-microsoft-com:vml" Requires="v">
                <p:oleObj spid="_x0000_s20543" name="VISIO" r:id="rId5" imgW="5088240" imgH="3716640" progId="Visio.Drawing.6">
                  <p:embed/>
                </p:oleObj>
              </mc:Choice>
              <mc:Fallback>
                <p:oleObj name="VISIO" r:id="rId5" imgW="5088240" imgH="3716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0986" y="1445713"/>
                        <a:ext cx="39449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1541" name="Line 5"/>
          <p:cNvSpPr>
            <a:spLocks noChangeShapeType="1"/>
          </p:cNvSpPr>
          <p:nvPr/>
        </p:nvSpPr>
        <p:spPr bwMode="auto">
          <a:xfrm>
            <a:off x="5715000" y="2667000"/>
            <a:ext cx="609600" cy="0"/>
          </a:xfrm>
          <a:prstGeom prst="line">
            <a:avLst/>
          </a:prstGeom>
          <a:noFill/>
          <a:ln w="317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1542" name="Text Box 6"/>
          <p:cNvSpPr txBox="1">
            <a:spLocks noChangeArrowheads="1"/>
          </p:cNvSpPr>
          <p:nvPr/>
        </p:nvSpPr>
        <p:spPr bwMode="auto">
          <a:xfrm>
            <a:off x="5334000" y="4876800"/>
            <a:ext cx="570143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t>Rules are mutually exclusive and exhaustive</a:t>
            </a:r>
          </a:p>
          <a:p>
            <a:pPr>
              <a:spcBef>
                <a:spcPct val="50000"/>
              </a:spcBef>
            </a:pPr>
            <a:r>
              <a:rPr lang="en-US" altLang="en-US" sz="2000" b="1" dirty="0"/>
              <a:t>Rule set contains as much information as the tree</a:t>
            </a:r>
          </a:p>
        </p:txBody>
      </p:sp>
      <p:sp>
        <p:nvSpPr>
          <p:cNvPr id="2" name="Slide Number Placeholder 1"/>
          <p:cNvSpPr>
            <a:spLocks noGrp="1"/>
          </p:cNvSpPr>
          <p:nvPr>
            <p:ph type="sldNum" sz="quarter" idx="12"/>
          </p:nvPr>
        </p:nvSpPr>
        <p:spPr/>
        <p:txBody>
          <a:bodyPr/>
          <a:lstStyle/>
          <a:p>
            <a:fld id="{A78FC74C-1AAD-4A23-8CBA-CF1A3849B798}" type="slidenum">
              <a:rPr lang="en-US" smtClean="0"/>
              <a:t>85</a:t>
            </a:fld>
            <a:endParaRPr lang="en-US"/>
          </a:p>
        </p:txBody>
      </p:sp>
    </p:spTree>
    <p:extLst>
      <p:ext uri="{BB962C8B-B14F-4D97-AF65-F5344CB8AC3E}">
        <p14:creationId xmlns:p14="http://schemas.microsoft.com/office/powerpoint/2010/main" val="25299139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en-US"/>
              <a:t>Rules Can Be Simplified</a:t>
            </a:r>
          </a:p>
        </p:txBody>
      </p:sp>
      <p:graphicFrame>
        <p:nvGraphicFramePr>
          <p:cNvPr id="962563" name="Object 3"/>
          <p:cNvGraphicFramePr>
            <a:graphicFrameLocks noChangeAspect="1"/>
          </p:cNvGraphicFramePr>
          <p:nvPr/>
        </p:nvGraphicFramePr>
        <p:xfrm>
          <a:off x="1981201" y="1447800"/>
          <a:ext cx="4060825" cy="3251200"/>
        </p:xfrm>
        <a:graphic>
          <a:graphicData uri="http://schemas.openxmlformats.org/presentationml/2006/ole">
            <mc:AlternateContent xmlns:mc="http://schemas.openxmlformats.org/markup-compatibility/2006">
              <mc:Choice xmlns:v="urn:schemas-microsoft-com:vml" Requires="v">
                <p:oleObj spid="_x0000_s21566"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447800"/>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564" name="Object 4"/>
          <p:cNvGraphicFramePr>
            <a:graphicFrameLocks noChangeAspect="1"/>
          </p:cNvGraphicFramePr>
          <p:nvPr/>
        </p:nvGraphicFramePr>
        <p:xfrm>
          <a:off x="6324600" y="1143001"/>
          <a:ext cx="3894138" cy="4170363"/>
        </p:xfrm>
        <a:graphic>
          <a:graphicData uri="http://schemas.openxmlformats.org/presentationml/2006/ole">
            <mc:AlternateContent xmlns:mc="http://schemas.openxmlformats.org/markup-compatibility/2006">
              <mc:Choice xmlns:v="urn:schemas-microsoft-com:vml" Requires="v">
                <p:oleObj spid="_x0000_s21567" name="Document" r:id="rId5" imgW="5405040" imgH="5780160" progId="Word.Document.8">
                  <p:embed/>
                </p:oleObj>
              </mc:Choice>
              <mc:Fallback>
                <p:oleObj name="Document" r:id="rId5" imgW="5405040" imgH="57801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1143001"/>
                        <a:ext cx="3894138"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65" name="Text Box 5"/>
          <p:cNvSpPr txBox="1">
            <a:spLocks noChangeArrowheads="1"/>
          </p:cNvSpPr>
          <p:nvPr/>
        </p:nvSpPr>
        <p:spPr bwMode="auto">
          <a:xfrm>
            <a:off x="2057400" y="5486401"/>
            <a:ext cx="8001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Initial Rule:           (Refund=No) </a:t>
            </a:r>
            <a:r>
              <a:rPr lang="en-US" altLang="en-US" sz="2000" dirty="0">
                <a:sym typeface="Symbol" panose="05050102010706020507" pitchFamily="18" charset="2"/>
              </a:rPr>
              <a:t> (Status=Married)  No</a:t>
            </a:r>
          </a:p>
          <a:p>
            <a:pPr>
              <a:spcBef>
                <a:spcPct val="50000"/>
              </a:spcBef>
            </a:pPr>
            <a:r>
              <a:rPr lang="en-US" altLang="en-US" sz="2000" dirty="0">
                <a:sym typeface="Symbol" panose="05050102010706020507" pitchFamily="18" charset="2"/>
              </a:rPr>
              <a:t>Simplified Rule:   (Status=Married)  No</a:t>
            </a:r>
          </a:p>
        </p:txBody>
      </p:sp>
      <p:sp>
        <p:nvSpPr>
          <p:cNvPr id="962566" name="Oval 6"/>
          <p:cNvSpPr>
            <a:spLocks noChangeArrowheads="1"/>
          </p:cNvSpPr>
          <p:nvPr/>
        </p:nvSpPr>
        <p:spPr bwMode="auto">
          <a:xfrm>
            <a:off x="4724400" y="3048000"/>
            <a:ext cx="990600" cy="838200"/>
          </a:xfrm>
          <a:prstGeom prst="ellipse">
            <a:avLst/>
          </a:prstGeom>
          <a:noFill/>
          <a:ln w="31750">
            <a:solidFill>
              <a:srgbClr val="0C6D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A78FC74C-1AAD-4A23-8CBA-CF1A3849B798}" type="slidenum">
              <a:rPr lang="en-US" smtClean="0"/>
              <a:t>86</a:t>
            </a:fld>
            <a:endParaRPr lang="en-US"/>
          </a:p>
        </p:txBody>
      </p:sp>
    </p:spTree>
    <p:extLst>
      <p:ext uri="{BB962C8B-B14F-4D97-AF65-F5344CB8AC3E}">
        <p14:creationId xmlns:p14="http://schemas.microsoft.com/office/powerpoint/2010/main" val="5747984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normAutofit/>
          </a:bodyPr>
          <a:lstStyle/>
          <a:p>
            <a:r>
              <a:rPr lang="en-US" altLang="en-US" sz="3600" dirty="0" smtClean="0"/>
              <a:t>Classwork</a:t>
            </a:r>
            <a:endParaRPr lang="en-US" sz="3600" dirty="0"/>
          </a:p>
        </p:txBody>
      </p:sp>
      <p:sp>
        <p:nvSpPr>
          <p:cNvPr id="836611" name="Rectangle 3"/>
          <p:cNvSpPr>
            <a:spLocks noGrp="1" noChangeArrowheads="1"/>
          </p:cNvSpPr>
          <p:nvPr>
            <p:ph idx="1"/>
          </p:nvPr>
        </p:nvSpPr>
        <p:spPr/>
        <p:txBody>
          <a:bodyPr/>
          <a:lstStyle/>
          <a:p>
            <a:pPr>
              <a:lnSpc>
                <a:spcPct val="90000"/>
              </a:lnSpc>
            </a:pPr>
            <a:r>
              <a:rPr lang="en-US" sz="1800" dirty="0" smtClean="0"/>
              <a:t>Write the rule(s) that describe the longest path in this decision tree</a:t>
            </a:r>
            <a:endParaRPr lang="en-US" sz="1800" dirty="0"/>
          </a:p>
          <a:p>
            <a:pPr>
              <a:lnSpc>
                <a:spcPct val="90000"/>
              </a:lnSpc>
            </a:pPr>
            <a:endParaRPr lang="en-US" sz="1800" dirty="0" smtClean="0"/>
          </a:p>
          <a:p>
            <a:pPr>
              <a:lnSpc>
                <a:spcPct val="90000"/>
              </a:lnSpc>
            </a:pPr>
            <a:r>
              <a:rPr lang="en-US" sz="1800" dirty="0" smtClean="0"/>
              <a:t>For this rule, list all the simplifications</a:t>
            </a:r>
            <a:endParaRPr lang="en-US" sz="1800" dirty="0"/>
          </a:p>
        </p:txBody>
      </p:sp>
      <p:sp>
        <p:nvSpPr>
          <p:cNvPr id="3" name="Slide Number Placeholder 2"/>
          <p:cNvSpPr>
            <a:spLocks noGrp="1"/>
          </p:cNvSpPr>
          <p:nvPr>
            <p:ph type="sldNum" sz="quarter" idx="12"/>
          </p:nvPr>
        </p:nvSpPr>
        <p:spPr/>
        <p:txBody>
          <a:bodyPr/>
          <a:lstStyle/>
          <a:p>
            <a:fld id="{A78FC74C-1AAD-4A23-8CBA-CF1A3849B798}" type="slidenum">
              <a:rPr lang="en-US" smtClean="0"/>
              <a:t>87</a:t>
            </a:fld>
            <a:endParaRPr lang="en-US"/>
          </a:p>
        </p:txBody>
      </p:sp>
      <p:pic>
        <p:nvPicPr>
          <p:cNvPr id="836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38400"/>
            <a:ext cx="3886200" cy="284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606138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 tree to improve generalization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Build a decision tree using all the data</a:t>
            </a:r>
          </a:p>
          <a:p>
            <a:pPr marL="514350" indent="-514350">
              <a:buFont typeface="+mj-lt"/>
              <a:buAutoNum type="arabicPeriod"/>
            </a:pPr>
            <a:r>
              <a:rPr lang="en-US" dirty="0" smtClean="0"/>
              <a:t>Convert decision tree to equivalent set of rules</a:t>
            </a:r>
          </a:p>
          <a:p>
            <a:pPr lvl="1"/>
            <a:r>
              <a:rPr lang="en-US" dirty="0" smtClean="0"/>
              <a:t>One rule per path from root to leaf</a:t>
            </a:r>
          </a:p>
          <a:p>
            <a:pPr marL="514350" indent="-514350">
              <a:buFont typeface="+mj-lt"/>
              <a:buAutoNum type="arabicPeriod"/>
            </a:pPr>
            <a:r>
              <a:rPr lang="en-US" dirty="0" smtClean="0"/>
              <a:t>Prune (generalize) each rule independent of the others</a:t>
            </a:r>
          </a:p>
          <a:p>
            <a:pPr lvl="1"/>
            <a:r>
              <a:rPr lang="en-US" dirty="0" smtClean="0"/>
              <a:t>Delete preconditions that improve its accuracy</a:t>
            </a:r>
          </a:p>
          <a:p>
            <a:pPr marL="514350" indent="-514350">
              <a:buFont typeface="+mj-lt"/>
              <a:buAutoNum type="arabicPeriod"/>
            </a:pPr>
            <a:r>
              <a:rPr lang="en-US" dirty="0" smtClean="0"/>
              <a:t>Sort simplified rules by giving a priority to each rule</a:t>
            </a:r>
          </a:p>
          <a:p>
            <a:pPr lvl="1"/>
            <a:r>
              <a:rPr lang="en-US" dirty="0" smtClean="0"/>
              <a:t>Simplified rules may not be mutually exclusive</a:t>
            </a:r>
          </a:p>
          <a:p>
            <a:pPr lvl="2"/>
            <a:r>
              <a:rPr lang="en-US" dirty="0" smtClean="0"/>
              <a:t>More than one rule may apply for a given set of attributes</a:t>
            </a:r>
          </a:p>
          <a:p>
            <a:pPr marL="514350" indent="-514350">
              <a:buFont typeface="+mj-lt"/>
              <a:buAutoNum type="arabicPeriod"/>
            </a:pPr>
            <a:r>
              <a:rPr lang="en-US" dirty="0" smtClean="0"/>
              <a:t>Use sorted rule set for classification</a:t>
            </a:r>
          </a:p>
          <a:p>
            <a:pPr lvl="1"/>
            <a:endParaRPr lang="en-US" dirty="0" smtClean="0"/>
          </a:p>
          <a:p>
            <a:endParaRPr lang="en-US" dirty="0"/>
          </a:p>
        </p:txBody>
      </p:sp>
      <p:sp>
        <p:nvSpPr>
          <p:cNvPr id="5" name="Slide Number Placeholder 4"/>
          <p:cNvSpPr>
            <a:spLocks noGrp="1"/>
          </p:cNvSpPr>
          <p:nvPr>
            <p:ph type="sldNum" sz="quarter" idx="12"/>
          </p:nvPr>
        </p:nvSpPr>
        <p:spPr/>
        <p:txBody>
          <a:bodyPr/>
          <a:lstStyle/>
          <a:p>
            <a:fld id="{A78FC74C-1AAD-4A23-8CBA-CF1A3849B798}" type="slidenum">
              <a:rPr lang="en-US" smtClean="0"/>
              <a:t>88</a:t>
            </a:fld>
            <a:endParaRPr lang="en-US"/>
          </a:p>
        </p:txBody>
      </p:sp>
    </p:spTree>
    <p:extLst>
      <p:ext uri="{BB962C8B-B14F-4D97-AF65-F5344CB8AC3E}">
        <p14:creationId xmlns:p14="http://schemas.microsoft.com/office/powerpoint/2010/main" val="15909057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a tree to improve generalization</a:t>
            </a:r>
            <a:endParaRPr lang="en-US" dirty="0"/>
          </a:p>
        </p:txBody>
      </p:sp>
      <p:sp>
        <p:nvSpPr>
          <p:cNvPr id="3" name="Content Placeholder 2"/>
          <p:cNvSpPr>
            <a:spLocks noGrp="1"/>
          </p:cNvSpPr>
          <p:nvPr>
            <p:ph idx="1"/>
          </p:nvPr>
        </p:nvSpPr>
        <p:spPr/>
        <p:txBody>
          <a:bodyPr/>
          <a:lstStyle/>
          <a:p>
            <a:r>
              <a:rPr lang="en-US" dirty="0" smtClean="0"/>
              <a:t>Strategy of one of the most successful decision tree learning algorithm</a:t>
            </a:r>
          </a:p>
          <a:p>
            <a:pPr lvl="1"/>
            <a:r>
              <a:rPr lang="en-US" dirty="0" smtClean="0"/>
              <a:t>C4.5</a:t>
            </a:r>
          </a:p>
          <a:p>
            <a:pPr lvl="1"/>
            <a:r>
              <a:rPr lang="en-US" dirty="0" smtClean="0"/>
              <a:t>Widely used in Data Mining</a:t>
            </a:r>
          </a:p>
          <a:p>
            <a:pPr lvl="1"/>
            <a:endParaRPr lang="en-US" dirty="0" smtClean="0"/>
          </a:p>
          <a:p>
            <a:endParaRPr lang="en-US" dirty="0" smtClean="0"/>
          </a:p>
          <a:p>
            <a:pPr lvl="1"/>
            <a:endParaRPr lang="en-US" dirty="0" smtClean="0"/>
          </a:p>
          <a:p>
            <a:endParaRPr lang="en-US" dirty="0"/>
          </a:p>
        </p:txBody>
      </p:sp>
      <p:sp>
        <p:nvSpPr>
          <p:cNvPr id="5" name="Slide Number Placeholder 4"/>
          <p:cNvSpPr>
            <a:spLocks noGrp="1"/>
          </p:cNvSpPr>
          <p:nvPr>
            <p:ph type="sldNum" sz="quarter" idx="12"/>
          </p:nvPr>
        </p:nvSpPr>
        <p:spPr/>
        <p:txBody>
          <a:bodyPr/>
          <a:lstStyle/>
          <a:p>
            <a:fld id="{A78FC74C-1AAD-4A23-8CBA-CF1A3849B798}" type="slidenum">
              <a:rPr lang="en-US" smtClean="0"/>
              <a:t>89</a:t>
            </a:fld>
            <a:endParaRPr lang="en-US"/>
          </a:p>
        </p:txBody>
      </p:sp>
    </p:spTree>
    <p:extLst>
      <p:ext uri="{BB962C8B-B14F-4D97-AF65-F5344CB8AC3E}">
        <p14:creationId xmlns:p14="http://schemas.microsoft.com/office/powerpoint/2010/main" val="187708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ltLang="en-US"/>
              <a:t>Apply Model to Test Data</a:t>
            </a:r>
          </a:p>
        </p:txBody>
      </p:sp>
      <p:sp>
        <p:nvSpPr>
          <p:cNvPr id="894979" name="Line 3"/>
          <p:cNvSpPr>
            <a:spLocks noChangeShapeType="1"/>
          </p:cNvSpPr>
          <p:nvPr/>
        </p:nvSpPr>
        <p:spPr bwMode="auto">
          <a:xfrm>
            <a:off x="4422775" y="4551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0" name="Line 4"/>
          <p:cNvSpPr>
            <a:spLocks noChangeShapeType="1"/>
          </p:cNvSpPr>
          <p:nvPr/>
        </p:nvSpPr>
        <p:spPr bwMode="auto">
          <a:xfrm flipH="1">
            <a:off x="3182938" y="4551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1" name="Line 5"/>
          <p:cNvSpPr>
            <a:spLocks noChangeShapeType="1"/>
          </p:cNvSpPr>
          <p:nvPr/>
        </p:nvSpPr>
        <p:spPr bwMode="auto">
          <a:xfrm flipH="1">
            <a:off x="3890963" y="3576639"/>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2" name="Line 6"/>
          <p:cNvSpPr>
            <a:spLocks noChangeShapeType="1"/>
          </p:cNvSpPr>
          <p:nvPr/>
        </p:nvSpPr>
        <p:spPr bwMode="auto">
          <a:xfrm>
            <a:off x="5219701" y="3576639"/>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3" name="Line 7"/>
          <p:cNvSpPr>
            <a:spLocks noChangeShapeType="1"/>
          </p:cNvSpPr>
          <p:nvPr/>
        </p:nvSpPr>
        <p:spPr bwMode="auto">
          <a:xfrm>
            <a:off x="4068763" y="2686051"/>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4" name="Line 8"/>
          <p:cNvSpPr>
            <a:spLocks noChangeShapeType="1"/>
          </p:cNvSpPr>
          <p:nvPr/>
        </p:nvSpPr>
        <p:spPr bwMode="auto">
          <a:xfrm flipH="1">
            <a:off x="2563814" y="2686051"/>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5" name="Text Box 9"/>
          <p:cNvSpPr txBox="1">
            <a:spLocks noChangeArrowheads="1"/>
          </p:cNvSpPr>
          <p:nvPr/>
        </p:nvSpPr>
        <p:spPr bwMode="auto">
          <a:xfrm>
            <a:off x="3130551" y="2362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894986" name="Text Box 10"/>
          <p:cNvSpPr txBox="1">
            <a:spLocks noChangeArrowheads="1"/>
          </p:cNvSpPr>
          <p:nvPr/>
        </p:nvSpPr>
        <p:spPr bwMode="auto">
          <a:xfrm>
            <a:off x="4244976" y="3254376"/>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894987" name="Text Box 11"/>
          <p:cNvSpPr txBox="1">
            <a:spLocks noChangeArrowheads="1"/>
          </p:cNvSpPr>
          <p:nvPr/>
        </p:nvSpPr>
        <p:spPr bwMode="auto">
          <a:xfrm>
            <a:off x="3449639" y="4225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894988" name="AutoShape 12"/>
          <p:cNvSpPr>
            <a:spLocks noChangeArrowheads="1"/>
          </p:cNvSpPr>
          <p:nvPr/>
        </p:nvSpPr>
        <p:spPr bwMode="auto">
          <a:xfrm>
            <a:off x="4465639" y="5194301"/>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9" name="Text Box 13"/>
          <p:cNvSpPr txBox="1">
            <a:spLocks noChangeArrowheads="1"/>
          </p:cNvSpPr>
          <p:nvPr/>
        </p:nvSpPr>
        <p:spPr bwMode="auto">
          <a:xfrm>
            <a:off x="4383089" y="5194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4990" name="AutoShape 14"/>
          <p:cNvSpPr>
            <a:spLocks noChangeArrowheads="1"/>
          </p:cNvSpPr>
          <p:nvPr/>
        </p:nvSpPr>
        <p:spPr bwMode="auto">
          <a:xfrm>
            <a:off x="2828925" y="5214939"/>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1" name="Text Box 15"/>
          <p:cNvSpPr txBox="1">
            <a:spLocks noChangeArrowheads="1"/>
          </p:cNvSpPr>
          <p:nvPr/>
        </p:nvSpPr>
        <p:spPr bwMode="auto">
          <a:xfrm>
            <a:off x="2959100" y="5197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4992" name="AutoShape 16"/>
          <p:cNvSpPr>
            <a:spLocks noChangeArrowheads="1"/>
          </p:cNvSpPr>
          <p:nvPr/>
        </p:nvSpPr>
        <p:spPr bwMode="auto">
          <a:xfrm>
            <a:off x="2209801" y="3271839"/>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3" name="Text Box 17"/>
          <p:cNvSpPr txBox="1">
            <a:spLocks noChangeArrowheads="1"/>
          </p:cNvSpPr>
          <p:nvPr/>
        </p:nvSpPr>
        <p:spPr bwMode="auto">
          <a:xfrm>
            <a:off x="2338388" y="3254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894994" name="AutoShape 18"/>
          <p:cNvSpPr>
            <a:spLocks noChangeArrowheads="1"/>
          </p:cNvSpPr>
          <p:nvPr/>
        </p:nvSpPr>
        <p:spPr bwMode="auto">
          <a:xfrm>
            <a:off x="5384801" y="4259264"/>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5" name="Text Box 19"/>
          <p:cNvSpPr txBox="1">
            <a:spLocks noChangeArrowheads="1"/>
          </p:cNvSpPr>
          <p:nvPr/>
        </p:nvSpPr>
        <p:spPr bwMode="auto">
          <a:xfrm>
            <a:off x="5492750" y="4259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894996" name="Text Box 20"/>
          <p:cNvSpPr txBox="1">
            <a:spLocks noChangeArrowheads="1"/>
          </p:cNvSpPr>
          <p:nvPr/>
        </p:nvSpPr>
        <p:spPr bwMode="auto">
          <a:xfrm>
            <a:off x="2384425" y="2686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894997" name="Text Box 21"/>
          <p:cNvSpPr txBox="1">
            <a:spLocks noChangeArrowheads="1"/>
          </p:cNvSpPr>
          <p:nvPr/>
        </p:nvSpPr>
        <p:spPr bwMode="auto">
          <a:xfrm>
            <a:off x="4421188" y="2686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894998" name="Text Box 22"/>
          <p:cNvSpPr txBox="1">
            <a:spLocks noChangeArrowheads="1"/>
          </p:cNvSpPr>
          <p:nvPr/>
        </p:nvSpPr>
        <p:spPr bwMode="auto">
          <a:xfrm>
            <a:off x="5546726" y="3624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latin typeface="Arial" panose="020B0604020202020204" pitchFamily="34" charset="0"/>
              </a:rPr>
              <a:t>Married </a:t>
            </a:r>
          </a:p>
        </p:txBody>
      </p:sp>
      <p:sp>
        <p:nvSpPr>
          <p:cNvPr id="894999" name="Text Box 23"/>
          <p:cNvSpPr txBox="1">
            <a:spLocks noChangeArrowheads="1"/>
          </p:cNvSpPr>
          <p:nvPr/>
        </p:nvSpPr>
        <p:spPr bwMode="auto">
          <a:xfrm>
            <a:off x="3186114" y="3659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dirty="0">
                <a:latin typeface="Arial" panose="020B0604020202020204" pitchFamily="34" charset="0"/>
              </a:rPr>
              <a:t>Single, Divorced</a:t>
            </a:r>
            <a:endParaRPr lang="en-US" altLang="en-US" sz="1600" dirty="0">
              <a:solidFill>
                <a:schemeClr val="bg2"/>
              </a:solidFill>
              <a:latin typeface="Arial" panose="020B0604020202020204" pitchFamily="34" charset="0"/>
            </a:endParaRPr>
          </a:p>
        </p:txBody>
      </p:sp>
      <p:sp>
        <p:nvSpPr>
          <p:cNvPr id="895000" name="Text Box 24"/>
          <p:cNvSpPr txBox="1">
            <a:spLocks noChangeArrowheads="1"/>
          </p:cNvSpPr>
          <p:nvPr/>
        </p:nvSpPr>
        <p:spPr bwMode="auto">
          <a:xfrm>
            <a:off x="2679701"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895001" name="Text Box 25"/>
          <p:cNvSpPr txBox="1">
            <a:spLocks noChangeArrowheads="1"/>
          </p:cNvSpPr>
          <p:nvPr/>
        </p:nvSpPr>
        <p:spPr bwMode="auto">
          <a:xfrm>
            <a:off x="4625976" y="4630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895002" name="Object 26"/>
          <p:cNvGraphicFramePr>
            <a:graphicFrameLocks noChangeAspect="1"/>
          </p:cNvGraphicFramePr>
          <p:nvPr/>
        </p:nvGraphicFramePr>
        <p:xfrm>
          <a:off x="6477001" y="1600201"/>
          <a:ext cx="3343275" cy="1133475"/>
        </p:xfrm>
        <a:graphic>
          <a:graphicData uri="http://schemas.openxmlformats.org/presentationml/2006/ole">
            <mc:AlternateContent xmlns:mc="http://schemas.openxmlformats.org/markup-compatibility/2006">
              <mc:Choice xmlns:v="urn:schemas-microsoft-com:vml" Requires="v">
                <p:oleObj spid="_x0000_s17440"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600201"/>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5003" name="Text Box 27"/>
          <p:cNvSpPr txBox="1">
            <a:spLocks noChangeArrowheads="1"/>
          </p:cNvSpPr>
          <p:nvPr/>
        </p:nvSpPr>
        <p:spPr bwMode="auto">
          <a:xfrm>
            <a:off x="6324600" y="1143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895004" name="Line 28"/>
          <p:cNvSpPr>
            <a:spLocks noChangeShapeType="1"/>
          </p:cNvSpPr>
          <p:nvPr/>
        </p:nvSpPr>
        <p:spPr bwMode="auto">
          <a:xfrm flipH="1">
            <a:off x="6172200" y="2590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613727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normAutofit/>
          </a:bodyPr>
          <a:lstStyle/>
          <a:p>
            <a:r>
              <a:rPr lang="en-US" sz="4000" dirty="0"/>
              <a:t>Summary</a:t>
            </a:r>
          </a:p>
        </p:txBody>
      </p:sp>
      <p:sp>
        <p:nvSpPr>
          <p:cNvPr id="987139" name="Rectangle 3"/>
          <p:cNvSpPr>
            <a:spLocks noGrp="1" noChangeArrowheads="1"/>
          </p:cNvSpPr>
          <p:nvPr>
            <p:ph idx="1"/>
          </p:nvPr>
        </p:nvSpPr>
        <p:spPr/>
        <p:txBody>
          <a:bodyPr>
            <a:normAutofit/>
          </a:bodyPr>
          <a:lstStyle/>
          <a:p>
            <a:r>
              <a:rPr lang="en-US" dirty="0" smtClean="0"/>
              <a:t>Decision </a:t>
            </a:r>
            <a:r>
              <a:rPr lang="en-US" dirty="0"/>
              <a:t>tree learning is a particular case of  supervised </a:t>
            </a:r>
            <a:r>
              <a:rPr lang="en-US" dirty="0" smtClean="0"/>
              <a:t>learning</a:t>
            </a:r>
            <a:endParaRPr lang="en-US" dirty="0"/>
          </a:p>
          <a:p>
            <a:r>
              <a:rPr lang="en-US" dirty="0" smtClean="0"/>
              <a:t>Aim </a:t>
            </a:r>
            <a:r>
              <a:rPr lang="en-US" dirty="0"/>
              <a:t>is to find a </a:t>
            </a:r>
            <a:r>
              <a:rPr lang="en-US" dirty="0" smtClean="0"/>
              <a:t>“simple” </a:t>
            </a:r>
            <a:r>
              <a:rPr lang="en-US" dirty="0"/>
              <a:t>hypothesis approximately consistent with training examples</a:t>
            </a:r>
          </a:p>
          <a:p>
            <a:r>
              <a:rPr lang="en-US" dirty="0" smtClean="0"/>
              <a:t>ID3 decision </a:t>
            </a:r>
            <a:r>
              <a:rPr lang="en-US" dirty="0"/>
              <a:t>tree </a:t>
            </a:r>
            <a:r>
              <a:rPr lang="en-US" dirty="0" smtClean="0"/>
              <a:t>learning algorithm uses </a:t>
            </a:r>
            <a:r>
              <a:rPr lang="en-US" dirty="0"/>
              <a:t>information gain </a:t>
            </a:r>
          </a:p>
          <a:p>
            <a:r>
              <a:rPr lang="en-US" dirty="0" smtClean="0"/>
              <a:t>Performance of the learnt classifier:</a:t>
            </a:r>
          </a:p>
          <a:p>
            <a:pPr lvl="1"/>
            <a:r>
              <a:rPr lang="en-US" dirty="0" smtClean="0"/>
              <a:t>Prediction </a:t>
            </a:r>
            <a:r>
              <a:rPr lang="en-US" dirty="0"/>
              <a:t>accuracy measured on test </a:t>
            </a:r>
            <a:r>
              <a:rPr lang="en-US" dirty="0" smtClean="0"/>
              <a:t>set</a:t>
            </a:r>
          </a:p>
          <a:p>
            <a:r>
              <a:rPr lang="en-US" dirty="0" smtClean="0"/>
              <a:t>Cross-validation to reduce over-fitting</a:t>
            </a:r>
            <a:endParaRPr lang="en-US" dirty="0"/>
          </a:p>
        </p:txBody>
      </p:sp>
    </p:spTree>
    <p:extLst>
      <p:ext uri="{BB962C8B-B14F-4D97-AF65-F5344CB8AC3E}">
        <p14:creationId xmlns:p14="http://schemas.microsoft.com/office/powerpoint/2010/main" val="225964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6792</TotalTime>
  <Words>4391</Words>
  <Application>Microsoft Office PowerPoint</Application>
  <PresentationFormat>Widescreen</PresentationFormat>
  <Paragraphs>1096</Paragraphs>
  <Slides>90</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90</vt:i4>
      </vt:variant>
    </vt:vector>
  </HeadingPairs>
  <TitlesOfParts>
    <vt:vector size="104" baseType="lpstr">
      <vt:lpstr>ＭＳ Ｐゴシック</vt:lpstr>
      <vt:lpstr>Arial</vt:lpstr>
      <vt:lpstr>Calibri</vt:lpstr>
      <vt:lpstr>Calibri Light</vt:lpstr>
      <vt:lpstr>Cambria Math</vt:lpstr>
      <vt:lpstr>Monotype Corsiva</vt:lpstr>
      <vt:lpstr>Monotype Sorts</vt:lpstr>
      <vt:lpstr>Symbol</vt:lpstr>
      <vt:lpstr>Times New Roman</vt:lpstr>
      <vt:lpstr>Wingdings</vt:lpstr>
      <vt:lpstr>Office Theme</vt:lpstr>
      <vt:lpstr>Document</vt:lpstr>
      <vt:lpstr>VISIO</vt:lpstr>
      <vt:lpstr>Visio</vt:lpstr>
      <vt:lpstr>CPSC 583 Expert Systems Design Theory</vt:lpstr>
      <vt:lpstr>Rest of the course</vt:lpstr>
      <vt:lpstr>What is a Decision Tree?</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From Decision Trees To Rules</vt:lpstr>
      <vt:lpstr>From Decision Trees To Rules</vt:lpstr>
      <vt:lpstr>Expressiveness of Decision Trees</vt:lpstr>
      <vt:lpstr>Expressiveness of Decision Trees</vt:lpstr>
      <vt:lpstr> </vt:lpstr>
      <vt:lpstr> </vt:lpstr>
      <vt:lpstr>Classwork</vt:lpstr>
      <vt:lpstr>How to implement a decision tree in CLIPS?</vt:lpstr>
      <vt:lpstr>How to implement a decision tree using rules?</vt:lpstr>
      <vt:lpstr>How to implement a decision tree using rules?</vt:lpstr>
      <vt:lpstr>How to implement a decision tree using rules?</vt:lpstr>
      <vt:lpstr>How to implement a decision tree using rules?</vt:lpstr>
      <vt:lpstr>How to implement a decision tree using rules?</vt:lpstr>
      <vt:lpstr>How to implement a decision tree using rules?</vt:lpstr>
      <vt:lpstr>How to implement a decision tree using rules?</vt:lpstr>
      <vt:lpstr>How to implement a decision tree using rules?</vt:lpstr>
      <vt:lpstr>How to implement a decision tree using rules?</vt:lpstr>
      <vt:lpstr>Classwork</vt:lpstr>
      <vt:lpstr>How to implement a decision tree using rules?</vt:lpstr>
      <vt:lpstr>PowerPoint Presentation</vt:lpstr>
      <vt:lpstr>Classification: Definition</vt:lpstr>
      <vt:lpstr>Example</vt:lpstr>
      <vt:lpstr>Applications of Classification</vt:lpstr>
      <vt:lpstr>Classification Techniques</vt:lpstr>
      <vt:lpstr>Example of a Decision Tree</vt:lpstr>
      <vt:lpstr>Another Example of a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learning</vt:lpstr>
      <vt:lpstr>A decision problem</vt:lpstr>
      <vt:lpstr>Training data</vt:lpstr>
      <vt:lpstr>Decision tree learning</vt:lpstr>
      <vt:lpstr>Decision tree learning</vt:lpstr>
      <vt:lpstr>Size of hypothesis space</vt:lpstr>
      <vt:lpstr>Decision tree learning algorithm</vt:lpstr>
      <vt:lpstr>Decision tree</vt:lpstr>
      <vt:lpstr>Choosing an attribute</vt:lpstr>
      <vt:lpstr>Information Gain</vt:lpstr>
      <vt:lpstr>Information Entropy</vt:lpstr>
      <vt:lpstr>Entropy of example dataset</vt:lpstr>
      <vt:lpstr>Information Gain</vt:lpstr>
      <vt:lpstr>Information gain</vt:lpstr>
      <vt:lpstr>Classwork</vt:lpstr>
      <vt:lpstr>Classwork solution</vt:lpstr>
      <vt:lpstr>Recursive algorithm for DT induction</vt:lpstr>
      <vt:lpstr>Decision tree learned from the 12 examples</vt:lpstr>
      <vt:lpstr>Another example</vt:lpstr>
      <vt:lpstr>ID3 Algorithm</vt:lpstr>
      <vt:lpstr>Inductive Bias</vt:lpstr>
      <vt:lpstr>Problems with ID3</vt:lpstr>
      <vt:lpstr>Problems with Decision Trees</vt:lpstr>
      <vt:lpstr>Error Propagation</vt:lpstr>
      <vt:lpstr>Evaluation of decision trees</vt:lpstr>
      <vt:lpstr>How well does it work?</vt:lpstr>
      <vt:lpstr>Evaluation Methodology</vt:lpstr>
      <vt:lpstr>Performance Measures</vt:lpstr>
      <vt:lpstr>Test/Training Split</vt:lpstr>
      <vt:lpstr>Overfitting </vt:lpstr>
      <vt:lpstr>Overfitting</vt:lpstr>
      <vt:lpstr>Overfitting </vt:lpstr>
      <vt:lpstr>Overfitting</vt:lpstr>
      <vt:lpstr>Learning Curve </vt:lpstr>
      <vt:lpstr>PowerPoint Presentation</vt:lpstr>
      <vt:lpstr>Reasons for watching out for over-fitting</vt:lpstr>
      <vt:lpstr>Model selection</vt:lpstr>
      <vt:lpstr>Holdout Cross-Validation</vt:lpstr>
      <vt:lpstr>3-fold cross-valiadtion</vt:lpstr>
      <vt:lpstr>Fixing overfitting for decision trees</vt:lpstr>
      <vt:lpstr>From Decision Trees To Rules</vt:lpstr>
      <vt:lpstr>From Decision Trees To Rules</vt:lpstr>
      <vt:lpstr>Rules Can Be Simplified</vt:lpstr>
      <vt:lpstr>Classwork</vt:lpstr>
      <vt:lpstr>Pruning a tree to improve generalization</vt:lpstr>
      <vt:lpstr>Pruning a tree to improve generalization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277</cp:revision>
  <dcterms:created xsi:type="dcterms:W3CDTF">2015-09-15T20:27:29Z</dcterms:created>
  <dcterms:modified xsi:type="dcterms:W3CDTF">2021-11-03T05:33:21Z</dcterms:modified>
</cp:coreProperties>
</file>