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600" r:id="rId3"/>
    <p:sldId id="471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470" r:id="rId13"/>
    <p:sldId id="468" r:id="rId14"/>
    <p:sldId id="469" r:id="rId15"/>
    <p:sldId id="588" r:id="rId16"/>
    <p:sldId id="472" r:id="rId17"/>
    <p:sldId id="587" r:id="rId18"/>
    <p:sldId id="532" r:id="rId19"/>
    <p:sldId id="589" r:id="rId20"/>
    <p:sldId id="527" r:id="rId21"/>
    <p:sldId id="593" r:id="rId22"/>
    <p:sldId id="473" r:id="rId23"/>
    <p:sldId id="477" r:id="rId24"/>
    <p:sldId id="478" r:id="rId25"/>
    <p:sldId id="483" r:id="rId26"/>
    <p:sldId id="484" r:id="rId27"/>
    <p:sldId id="485" r:id="rId28"/>
    <p:sldId id="489" r:id="rId29"/>
    <p:sldId id="521" r:id="rId30"/>
    <p:sldId id="559" r:id="rId31"/>
    <p:sldId id="560" r:id="rId32"/>
    <p:sldId id="561" r:id="rId33"/>
    <p:sldId id="562" r:id="rId34"/>
    <p:sldId id="564" r:id="rId35"/>
    <p:sldId id="533" r:id="rId36"/>
    <p:sldId id="491" r:id="rId37"/>
    <p:sldId id="492" r:id="rId38"/>
    <p:sldId id="611" r:id="rId39"/>
    <p:sldId id="612" r:id="rId40"/>
    <p:sldId id="479" r:id="rId41"/>
    <p:sldId id="480" r:id="rId42"/>
    <p:sldId id="590" r:id="rId43"/>
    <p:sldId id="610" r:id="rId44"/>
    <p:sldId id="481" r:id="rId45"/>
    <p:sldId id="442" r:id="rId46"/>
    <p:sldId id="534" r:id="rId47"/>
    <p:sldId id="565" r:id="rId48"/>
    <p:sldId id="438" r:id="rId49"/>
    <p:sldId id="528" r:id="rId50"/>
    <p:sldId id="529" r:id="rId51"/>
    <p:sldId id="583" r:id="rId52"/>
    <p:sldId id="437" r:id="rId53"/>
    <p:sldId id="447" r:id="rId54"/>
    <p:sldId id="482" r:id="rId55"/>
    <p:sldId id="609" r:id="rId56"/>
    <p:sldId id="486" r:id="rId57"/>
    <p:sldId id="595" r:id="rId58"/>
    <p:sldId id="594" r:id="rId59"/>
    <p:sldId id="613" r:id="rId60"/>
    <p:sldId id="614" r:id="rId61"/>
    <p:sldId id="615" r:id="rId62"/>
    <p:sldId id="596" r:id="rId63"/>
    <p:sldId id="598" r:id="rId64"/>
    <p:sldId id="599" r:id="rId65"/>
    <p:sldId id="586" r:id="rId66"/>
    <p:sldId id="580" r:id="rId67"/>
    <p:sldId id="581" r:id="rId68"/>
    <p:sldId id="542" r:id="rId69"/>
    <p:sldId id="543" r:id="rId70"/>
    <p:sldId id="541" r:id="rId71"/>
    <p:sldId id="453" r:id="rId72"/>
    <p:sldId id="454" r:id="rId73"/>
    <p:sldId id="448" r:id="rId74"/>
    <p:sldId id="455" r:id="rId75"/>
    <p:sldId id="457" r:id="rId76"/>
    <p:sldId id="458" r:id="rId77"/>
    <p:sldId id="566" r:id="rId78"/>
    <p:sldId id="567" r:id="rId79"/>
    <p:sldId id="574" r:id="rId80"/>
    <p:sldId id="575" r:id="rId81"/>
    <p:sldId id="57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0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E58C9-17CC-46A3-9DA2-B7EF30A29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423B967-EEBE-4B80-BD40-6560E5DE355A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88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33A21-E15E-483F-9307-B1FFF6A145A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263917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33A21-E15E-483F-9307-B1FFF6A145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52287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l-GR" altLang="en-US"/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72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7244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l-GR" altLang="en-US"/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72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119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72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67801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l-GR" altLang="en-US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72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5832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507737-4207-449B-962D-3CF0250611B2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2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762716-B88C-43BF-A07C-35C5F013B0E4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90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2CAE63C-2869-4404-9DD4-3042AD98267D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21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CCBED2-2C60-4E23-881C-A7F9931F7971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54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30806C9-0CB6-4682-8EBB-30A4151F012F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15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65A9BEE-578C-4C60-BDA3-3CE601C3FB5D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4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80125F9-275D-49A7-B8BB-5E22E5073075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08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6D0C83-8678-4852-85BA-E0B54753D1AA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D110-33FB-49A2-B448-DB99A584ED15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4B9E-034B-4F52-9309-DB1B97983417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EE33-7613-416F-8DB8-4A2F0D4F6ADC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F47D-B5B6-4929-B57C-4638F2D83F2B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71BD-49C0-4A93-8A16-69904F4DE6D4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AF15-1E47-4BF0-83A0-06DDCE6DBAF7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1C66-5064-407C-A657-4665B1C22E56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BC2A-47B4-4E65-B3F6-7EE30940DAA1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A04-88E7-4ECD-81B1-3AE66036EAFB}" type="datetime1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13D5-032A-499C-B194-58BDB6283FD3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F6-C9E6-4C78-91B0-A18B76416B96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F35D-E20C-4ABF-B443-9F019758FF85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cs453/s03/about_clip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ipsrules.sourceforge.net/documentation/v640/ug.pdf" TargetMode="External"/><Relationship Id="rId2" Type="http://schemas.openxmlformats.org/officeDocument/2006/relationships/hyperlink" Target="http://www.clipsrules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srule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583</a:t>
            </a:r>
            <a:br>
              <a:rPr lang="en-US" dirty="0"/>
            </a:br>
            <a:r>
              <a:rPr lang="en-US" dirty="0"/>
              <a:t>Expert Systems Design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0838" y="4611469"/>
            <a:ext cx="82516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slides are adapted from:</a:t>
            </a:r>
          </a:p>
          <a:p>
            <a:r>
              <a:rPr lang="en-US" dirty="0"/>
              <a:t>	Dr. Franz J. </a:t>
            </a:r>
            <a:r>
              <a:rPr lang="en-US" dirty="0" err="1"/>
              <a:t>Kurfess</a:t>
            </a:r>
            <a:r>
              <a:rPr lang="en-US" dirty="0"/>
              <a:t>, Computer Science Department, Cal Poly, San Luis Obispo</a:t>
            </a:r>
          </a:p>
          <a:p>
            <a:r>
              <a:rPr lang="en-US" dirty="0"/>
              <a:t>	Peter Jackson, Introduction To Expert Systems,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http://math.hws.edu/eck/cs453/s03/about_clips.html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17761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86992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Production Rules</a:t>
            </a:r>
            <a:endParaRPr lang="en-GB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Production Rule System emulates human reasoning using a set of ‘productions’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Productions have two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Sensory precondition (“IF” part)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Action (“THEN” part)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When the ‘world’ matches the IF part, the production is </a:t>
            </a:r>
            <a:r>
              <a:rPr lang="en-US" altLang="en-US" sz="2400" i="1" dirty="0"/>
              <a:t>fired</a:t>
            </a:r>
            <a:r>
              <a:rPr lang="en-US" altLang="en-US" sz="2400" dirty="0"/>
              <a:t>: the action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‘world’ is the set of </a:t>
            </a:r>
            <a:r>
              <a:rPr lang="en-US" altLang="en-US" sz="2000" i="1" dirty="0"/>
              <a:t>facts</a:t>
            </a:r>
            <a:r>
              <a:rPr lang="en-US" altLang="en-US" sz="2000" dirty="0"/>
              <a:t> in the system’s </a:t>
            </a:r>
            <a:r>
              <a:rPr lang="en-US" altLang="en-US" sz="2000" i="1" dirty="0"/>
              <a:t>working memory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Production rules link </a:t>
            </a:r>
            <a:r>
              <a:rPr lang="en-US" altLang="en-US" sz="2400" i="1" dirty="0"/>
              <a:t>facts</a:t>
            </a:r>
            <a:r>
              <a:rPr lang="en-US" altLang="en-US" sz="2400" dirty="0"/>
              <a:t> (“IF” parts) to </a:t>
            </a:r>
            <a:r>
              <a:rPr lang="en-US" altLang="en-US" sz="2400" i="1" dirty="0"/>
              <a:t>conclusions</a:t>
            </a:r>
            <a:r>
              <a:rPr lang="en-US" altLang="en-US" sz="2400" dirty="0"/>
              <a:t> (“THEN” parts)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CLIPS?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Knowledge-based system </a:t>
            </a:r>
            <a:r>
              <a:rPr lang="en-US" altLang="en-US" b="1" i="1" dirty="0"/>
              <a:t>shell </a:t>
            </a:r>
          </a:p>
          <a:p>
            <a:pPr lvl="1"/>
            <a:r>
              <a:rPr lang="en-US" altLang="en-US" dirty="0"/>
              <a:t>empty tool, to be filled with knowledge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Forward-chaining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starting from the facts, a solution is developed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Pattern-matching </a:t>
            </a:r>
          </a:p>
          <a:p>
            <a:pPr lvl="1"/>
            <a:r>
              <a:rPr lang="en-US" altLang="en-US" dirty="0"/>
              <a:t>Not logical inference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Rete matching algorithm: find matching rules and facts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Multi-paradigm programming language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rule-based (primary), object-oriented (Cool) and procedural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What is CLIPS?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5291"/>
            <a:ext cx="10515600" cy="4661672"/>
          </a:xfrm>
          <a:noFill/>
          <a:ln/>
        </p:spPr>
        <p:txBody>
          <a:bodyPr vert="horz" lIns="90488" tIns="45720" rIns="90488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History</a:t>
            </a:r>
          </a:p>
          <a:p>
            <a:pPr lvl="1"/>
            <a:r>
              <a:rPr lang="en-US" altLang="en-US" dirty="0"/>
              <a:t>CLIPS stands for</a:t>
            </a:r>
          </a:p>
          <a:p>
            <a:pPr lvl="2"/>
            <a:r>
              <a:rPr lang="en-US" altLang="en-US" dirty="0"/>
              <a:t>C  Language  Integrated </a:t>
            </a:r>
            <a:r>
              <a:rPr lang="en-US" altLang="en-US" dirty="0">
                <a:solidFill>
                  <a:schemeClr val="accent2"/>
                </a:solidFill>
              </a:rPr>
              <a:t>Production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Influenced by OPS5 and ART</a:t>
            </a:r>
          </a:p>
          <a:p>
            <a:pPr lvl="2"/>
            <a:r>
              <a:rPr lang="en-US" altLang="en-US" dirty="0"/>
              <a:t>Production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Developed by NASA</a:t>
            </a:r>
          </a:p>
          <a:p>
            <a:pPr lvl="2"/>
            <a:r>
              <a:rPr lang="en-US" altLang="en-US" dirty="0"/>
              <a:t>Open source now; hosted on </a:t>
            </a:r>
            <a:r>
              <a:rPr lang="en-US" altLang="en-US" dirty="0" err="1"/>
              <a:t>SourceForge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Runs on PC, Mac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CLIPS provides mechanisms for expert systems</a:t>
            </a:r>
          </a:p>
          <a:p>
            <a:pPr lvl="1"/>
            <a:r>
              <a:rPr lang="en-US" altLang="en-US" dirty="0"/>
              <a:t>Production rule interpreter</a:t>
            </a:r>
          </a:p>
          <a:p>
            <a:pPr lvl="1"/>
            <a:r>
              <a:rPr lang="en-US" altLang="en-US" dirty="0"/>
              <a:t>Implemented in C for efficiency and portability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Interpreted (not compiled)</a:t>
            </a:r>
          </a:p>
          <a:p>
            <a:pPr lvl="1"/>
            <a:r>
              <a:rPr lang="en-US" altLang="en-US" dirty="0"/>
              <a:t>LISP-like procedural language</a:t>
            </a:r>
          </a:p>
          <a:p>
            <a:pPr lvl="2"/>
            <a:r>
              <a:rPr lang="en-US" altLang="en-US" dirty="0"/>
              <a:t>Lisp is a functional programming language – everything is a function operating on a list</a:t>
            </a:r>
          </a:p>
          <a:p>
            <a:pPr lvl="2"/>
            <a:r>
              <a:rPr lang="en-US" altLang="en-US" dirty="0"/>
              <a:t>E.g.: Multiply(2,3) is written as (Multiply 2 3)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Object-oriented programming language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38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What is CLIPS?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5291"/>
            <a:ext cx="10515600" cy="4661672"/>
          </a:xfrm>
          <a:noFill/>
          <a:ln/>
        </p:spPr>
        <p:txBody>
          <a:bodyPr vert="horz" lIns="90488" tIns="45720" rIns="90488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Extensions</a:t>
            </a:r>
          </a:p>
          <a:p>
            <a:pPr lvl="1"/>
            <a:r>
              <a:rPr lang="en-US" altLang="en-US" dirty="0"/>
              <a:t>Can embed CLIPS programs in C++</a:t>
            </a:r>
          </a:p>
          <a:p>
            <a:pPr lvl="1"/>
            <a:r>
              <a:rPr lang="en-US" altLang="en-US" dirty="0"/>
              <a:t>Call CLIPS engine from C++</a:t>
            </a:r>
          </a:p>
          <a:p>
            <a:r>
              <a:rPr lang="en-US" altLang="en-US" dirty="0"/>
              <a:t>JESS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39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Components of CLIPS-based Expert System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5720" rIns="90488" bIns="45720" rtlCol="0">
            <a:normAutofit/>
          </a:bodyPr>
          <a:lstStyle/>
          <a:p>
            <a:r>
              <a:rPr lang="en-US" altLang="en-US" dirty="0"/>
              <a:t>Knowledge Base (KB)</a:t>
            </a:r>
          </a:p>
          <a:p>
            <a:pPr lvl="1"/>
            <a:r>
              <a:rPr lang="en-US" altLang="en-US" dirty="0"/>
              <a:t>Facts</a:t>
            </a:r>
          </a:p>
          <a:p>
            <a:pPr lvl="2"/>
            <a:r>
              <a:rPr lang="en-US" altLang="en-US" dirty="0"/>
              <a:t>First order logic (FOL) predicates in Lisp format</a:t>
            </a:r>
          </a:p>
          <a:p>
            <a:pPr lvl="1"/>
            <a:r>
              <a:rPr lang="en-US" altLang="en-US" dirty="0"/>
              <a:t>Rules</a:t>
            </a:r>
          </a:p>
          <a:p>
            <a:pPr lvl="2"/>
            <a:r>
              <a:rPr lang="en-US" altLang="en-US" dirty="0"/>
              <a:t>First order logic implications</a:t>
            </a:r>
          </a:p>
          <a:p>
            <a:endParaRPr lang="en-US" altLang="en-US" dirty="0"/>
          </a:p>
          <a:p>
            <a:r>
              <a:rPr lang="en-US" altLang="en-US" dirty="0"/>
              <a:t>CLIPS Inference engine</a:t>
            </a:r>
          </a:p>
          <a:p>
            <a:pPr lvl="1"/>
            <a:r>
              <a:rPr lang="en-US" altLang="en-US" dirty="0"/>
              <a:t>to match facts with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27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http://www.clipsrules.net/</a:t>
            </a:r>
            <a:endParaRPr lang="en-US" dirty="0"/>
          </a:p>
          <a:p>
            <a:r>
              <a:rPr lang="en-US" dirty="0"/>
              <a:t>Install CLIPS 6.4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3"/>
              </a:rPr>
              <a:t>User’s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Invoke / Exit CLIPS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entering CLIPS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interactive prompt appears: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CLIPS&gt; </a:t>
            </a:r>
          </a:p>
          <a:p>
            <a:r>
              <a:rPr lang="en-US" altLang="en-US" dirty="0"/>
              <a:t>exiting CLIPS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at the system prompt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CLIPS&gt;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(exit)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CLIPS prompt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Executes a function</a:t>
            </a:r>
          </a:p>
          <a:p>
            <a:r>
              <a:rPr lang="en-US" dirty="0"/>
              <a:t>Infix notation</a:t>
            </a:r>
          </a:p>
          <a:p>
            <a:pPr lvl="1"/>
            <a:r>
              <a:rPr lang="en-US" dirty="0"/>
              <a:t>Function name comes first</a:t>
            </a:r>
          </a:p>
          <a:p>
            <a:pPr lvl="1"/>
            <a:r>
              <a:rPr lang="en-US" dirty="0"/>
              <a:t>(+ 1 2)  instead of 1 + 2</a:t>
            </a:r>
          </a:p>
          <a:p>
            <a:pPr lvl="2"/>
            <a:r>
              <a:rPr lang="en-US" dirty="0"/>
              <a:t>evaluates to 3</a:t>
            </a:r>
          </a:p>
          <a:p>
            <a:pPr lvl="1"/>
            <a:endParaRPr lang="en-US" dirty="0"/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(exit)</a:t>
            </a:r>
          </a:p>
          <a:p>
            <a:pPr lvl="1"/>
            <a:r>
              <a:rPr lang="en-US" altLang="en-US" dirty="0"/>
              <a:t>(+ 10 20)</a:t>
            </a:r>
          </a:p>
          <a:p>
            <a:pPr lvl="1"/>
            <a:r>
              <a:rPr lang="en-US" altLang="en-US" dirty="0"/>
              <a:t>(printout t Hello)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490"/>
                <a:ext cx="10515600" cy="5076496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600" dirty="0"/>
                  <a:t>(Propositional Logic) Inference using Resolution is complete but can be </a:t>
                </a:r>
                <a:r>
                  <a:rPr lang="en-US" altLang="en-US" sz="2600" dirty="0">
                    <a:solidFill>
                      <a:srgbClr val="0070C0"/>
                    </a:solidFill>
                  </a:rPr>
                  <a:t>exponential</a:t>
                </a:r>
                <a:r>
                  <a:rPr lang="en-US" altLang="en-US" sz="2600" dirty="0"/>
                  <a:t> in space and time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600" dirty="0"/>
                  <a:t>In many applications, the full power of resolution is not needed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600" dirty="0"/>
                  <a:t>One restriction: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200" dirty="0"/>
                  <a:t>All statements in the knowledgebase are “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Horn clauses</a:t>
                </a:r>
                <a:r>
                  <a:rPr lang="en-US" altLang="en-US" sz="2200" dirty="0"/>
                  <a:t>”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200" dirty="0"/>
                  <a:t>Horn clause: A sentence with at most 1 positive literal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endParaRPr lang="en-US" altLang="en-US" sz="1800" dirty="0"/>
              </a:p>
              <a:p>
                <a:pPr>
                  <a:spcBef>
                    <a:spcPct val="0"/>
                  </a:spcBef>
                </a:pPr>
                <a:r>
                  <a:rPr lang="en-US" altLang="en-US" sz="2200" dirty="0"/>
                  <a:t>Every Horn clause can be rewritten as an implication with a conjunction of positive literals in the premises and at most one positive literal as a conclusion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/>
                  <a:t> called a “Goal clause”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1800" dirty="0"/>
                  <a:t> called a “fact”</a:t>
                </a:r>
                <a:endParaRPr lang="en-US" altLang="en-US" dirty="0"/>
              </a:p>
              <a:p>
                <a:pPr>
                  <a:spcBef>
                    <a:spcPct val="0"/>
                  </a:spcBef>
                  <a:buNone/>
                </a:pPr>
                <a:endParaRPr lang="en-US" altLang="en-US" sz="1700" dirty="0"/>
              </a:p>
              <a:p>
                <a:pPr>
                  <a:spcBef>
                    <a:spcPct val="0"/>
                  </a:spcBef>
                </a:pP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en-US" dirty="0"/>
                  <a:t> we can express our KB as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Horn clauses, </a:t>
                </a:r>
                <a:r>
                  <a:rPr lang="en-US" altLang="en-US" dirty="0"/>
                  <a:t>then inference is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linear</a:t>
                </a:r>
                <a:r>
                  <a:rPr lang="en-US" altLang="en-US" dirty="0"/>
                  <a:t> in space and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490"/>
                <a:ext cx="10515600" cy="5076496"/>
              </a:xfrm>
              <a:blipFill>
                <a:blip r:embed="rId3"/>
                <a:stretch>
                  <a:fillRect l="-1043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59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dirty="0">
                <a:latin typeface="Consolas" panose="020B0609020204030204" pitchFamily="49" charset="0"/>
              </a:rPr>
              <a:t>(printout t "Hello world" </a:t>
            </a:r>
            <a:r>
              <a:rPr lang="en-US" dirty="0" err="1">
                <a:latin typeface="Consolas" panose="020B0609020204030204" pitchFamily="49" charset="0"/>
              </a:rPr>
              <a:t>crlf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Mathematical Operators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basic operators (</a:t>
            </a:r>
            <a:r>
              <a:rPr lang="en-US" altLang="en-US" sz="2400" dirty="0">
                <a:latin typeface="Courier New" panose="02070309020205020404" pitchFamily="49" charset="0"/>
              </a:rPr>
              <a:t>+,-,*,/)</a:t>
            </a:r>
            <a:r>
              <a:rPr lang="en-US" altLang="en-US" sz="2400" dirty="0"/>
              <a:t> and many functions (trigonometric, logarithmic, exponential) are supported	</a:t>
            </a:r>
          </a:p>
          <a:p>
            <a:pPr lvl="1"/>
            <a:r>
              <a:rPr lang="en-US" altLang="en-US" sz="2000" dirty="0"/>
              <a:t>no built-in precedence, only left-to-right and parentheses</a:t>
            </a:r>
          </a:p>
          <a:p>
            <a:endParaRPr lang="es-ES" dirty="0"/>
          </a:p>
          <a:p>
            <a:r>
              <a:rPr lang="es-ES" dirty="0"/>
              <a:t>(</a:t>
            </a:r>
            <a:r>
              <a:rPr lang="es-ES" dirty="0" err="1"/>
              <a:t>sqrt</a:t>
            </a:r>
            <a:r>
              <a:rPr lang="es-ES" dirty="0"/>
              <a:t> (+ (**  4  2)  (**  3  2)))</a:t>
            </a:r>
          </a:p>
          <a:p>
            <a:pPr lvl="1"/>
            <a:r>
              <a:rPr lang="en-US" dirty="0"/>
              <a:t>evaluates to 5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CLIPS Primitive Data Types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b="1" dirty="0"/>
              <a:t>symbol</a:t>
            </a:r>
            <a:r>
              <a:rPr lang="en-US" altLang="en-US" dirty="0"/>
              <a:t>: 	</a:t>
            </a:r>
          </a:p>
          <a:p>
            <a:pPr lvl="2"/>
            <a:r>
              <a:rPr lang="en-US" altLang="en-US" dirty="0"/>
              <a:t>e.g.  </a:t>
            </a:r>
            <a:r>
              <a:rPr lang="en-US" altLang="en-US" dirty="0">
                <a:latin typeface="Courier New" panose="02070309020205020404" pitchFamily="49" charset="0"/>
              </a:rPr>
              <a:t>this-is-a-symbol, is-raining</a:t>
            </a:r>
          </a:p>
          <a:p>
            <a:pPr lvl="2"/>
            <a:r>
              <a:rPr lang="en-US" dirty="0"/>
              <a:t>CLIPS is case-sensitive</a:t>
            </a:r>
            <a:endParaRPr lang="en-US" altLang="en-US" dirty="0"/>
          </a:p>
          <a:p>
            <a:pPr lvl="1"/>
            <a:r>
              <a:rPr lang="en-US" altLang="en-US" b="1" dirty="0"/>
              <a:t>string</a:t>
            </a:r>
            <a:r>
              <a:rPr lang="en-US" altLang="en-US" dirty="0"/>
              <a:t>: delimited by double quotes	</a:t>
            </a:r>
          </a:p>
          <a:p>
            <a:pPr lvl="2"/>
            <a:r>
              <a:rPr lang="en-US" altLang="en-US" dirty="0"/>
              <a:t>e.g. </a:t>
            </a:r>
            <a:r>
              <a:rPr lang="en-US" altLang="en-US" dirty="0">
                <a:latin typeface="Courier New" panose="02070309020205020404" pitchFamily="49" charset="0"/>
              </a:rPr>
              <a:t>"This is a string"</a:t>
            </a:r>
            <a:endParaRPr lang="en-US" altLang="en-US" dirty="0"/>
          </a:p>
          <a:p>
            <a:pPr lvl="1"/>
            <a:r>
              <a:rPr lang="en-US" altLang="en-US" b="1" dirty="0"/>
              <a:t>Numbers</a:t>
            </a:r>
          </a:p>
          <a:p>
            <a:pPr lvl="2"/>
            <a:r>
              <a:rPr lang="en-US" altLang="en-US" b="1" dirty="0"/>
              <a:t>integer</a:t>
            </a:r>
            <a:r>
              <a:rPr lang="en-US" altLang="en-US" dirty="0"/>
              <a:t>: </a:t>
            </a:r>
          </a:p>
          <a:p>
            <a:pPr lvl="3"/>
            <a:r>
              <a:rPr lang="en-US" altLang="en-US" dirty="0"/>
              <a:t>E.g., 42</a:t>
            </a:r>
          </a:p>
          <a:p>
            <a:pPr lvl="2"/>
            <a:r>
              <a:rPr lang="en-US" altLang="en-US" b="1" dirty="0"/>
              <a:t>float</a:t>
            </a:r>
            <a:r>
              <a:rPr lang="en-US" altLang="en-US" dirty="0"/>
              <a:t>: decimal point (</a:t>
            </a:r>
            <a:r>
              <a:rPr lang="en-US" altLang="en-US" dirty="0">
                <a:latin typeface="Courier New" panose="02070309020205020404" pitchFamily="49" charset="0"/>
              </a:rPr>
              <a:t>1.5</a:t>
            </a:r>
            <a:r>
              <a:rPr lang="en-US" altLang="en-US" dirty="0"/>
              <a:t>) or exponential notation (</a:t>
            </a:r>
            <a:r>
              <a:rPr lang="en-US" altLang="en-US" dirty="0">
                <a:latin typeface="Courier New" panose="02070309020205020404" pitchFamily="49" charset="0"/>
              </a:rPr>
              <a:t>3.7e10</a:t>
            </a:r>
            <a:r>
              <a:rPr lang="en-US" altLang="en-US" dirty="0"/>
              <a:t>)</a:t>
            </a:r>
          </a:p>
          <a:p>
            <a:pPr lvl="1"/>
            <a:r>
              <a:rPr lang="en-US" b="1" dirty="0"/>
              <a:t>fact-address</a:t>
            </a:r>
            <a:r>
              <a:rPr lang="en-US" dirty="0"/>
              <a:t>: “pointer” to a fact</a:t>
            </a:r>
            <a:r>
              <a:rPr lang="en-US" altLang="en-US" dirty="0"/>
              <a:t> (index to the array of facts)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Ordered facts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fact is a list of fields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myfact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(age 21)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(parent Rajeev Indira)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order matters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(parent Rajeev Indira)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Think of it as a first order predicate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 Parent(Rajeev, Indira)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Asserting Facts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5720" rIns="90488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Facts have to be asserted to enter working memory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(assert (parent Rajeev Indira))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&lt;Fact-1&gt;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Facts can be listed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(facts)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f-1 (parent Rajeev Indira)</a:t>
            </a:r>
          </a:p>
          <a:p>
            <a:r>
              <a:rPr lang="en-US" altLang="en-US" dirty="0"/>
              <a:t>See facts by opening the Facts window in the GUI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35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general format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defrule</a:t>
            </a:r>
            <a:r>
              <a:rPr lang="en-US" altLang="en-US" dirty="0">
                <a:latin typeface="Courier New" panose="02070309020205020404" pitchFamily="49" charset="0"/>
              </a:rPr>
              <a:t> &lt;</a:t>
            </a:r>
            <a:r>
              <a:rPr lang="en-US" altLang="en-US" dirty="0" err="1">
                <a:latin typeface="Courier New" panose="02070309020205020404" pitchFamily="49" charset="0"/>
              </a:rPr>
              <a:t>rulename</a:t>
            </a:r>
            <a:r>
              <a:rPr lang="en-US" altLang="en-US" dirty="0">
                <a:latin typeface="Courier New" panose="02070309020205020404" pitchFamily="49" charset="0"/>
              </a:rPr>
              <a:t>&gt; ["optional description"]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&lt;pattern&gt;    		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&lt;pattern&gt;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=&gt;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&lt;action&gt;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&lt;action&gt;)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	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Logical implication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Components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rule header 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defrule</a:t>
            </a:r>
            <a:r>
              <a:rPr lang="en-US" altLang="en-US" dirty="0"/>
              <a:t> keyword, name of the rule, optional description string</a:t>
            </a:r>
          </a:p>
          <a:p>
            <a:r>
              <a:rPr lang="en-US" altLang="en-US" dirty="0"/>
              <a:t>rule antecedent (LHS)</a:t>
            </a:r>
          </a:p>
          <a:p>
            <a:pPr lvl="1"/>
            <a:r>
              <a:rPr lang="en-US" altLang="en-US" dirty="0"/>
              <a:t>patterns to be matched against facts</a:t>
            </a:r>
          </a:p>
          <a:p>
            <a:pPr lvl="1"/>
            <a:r>
              <a:rPr lang="en-US" altLang="en-US" dirty="0"/>
              <a:t>LHS must match facts exactly</a:t>
            </a:r>
          </a:p>
          <a:p>
            <a:r>
              <a:rPr lang="en-US" altLang="en-US" dirty="0"/>
              <a:t>rule consequent (RHS)</a:t>
            </a:r>
          </a:p>
          <a:p>
            <a:pPr lvl="1"/>
            <a:r>
              <a:rPr lang="en-US" altLang="en-US" dirty="0"/>
              <a:t>actions to be performed when the rule fires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5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Rules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7030A0"/>
                </a:solidFill>
              </a:rPr>
              <a:t>CLIPS&gt;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defrule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parent-child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(parent Rajeev Indira)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(assert (child Indira Rajeev)))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7030A0"/>
                </a:solidFill>
              </a:rPr>
              <a:t>CLIPS&gt; </a:t>
            </a:r>
            <a:endParaRPr lang="en-US" altLang="en-US" dirty="0">
              <a:solidFill>
                <a:srgbClr val="7030A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05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rule + its matching patterns is called an </a:t>
            </a:r>
            <a:r>
              <a:rPr lang="en-US" b="1" i="1" dirty="0"/>
              <a:t>activation</a:t>
            </a:r>
          </a:p>
          <a:p>
            <a:pPr lvl="1"/>
            <a:r>
              <a:rPr lang="en-US" dirty="0"/>
              <a:t>Activated rules are put on the </a:t>
            </a:r>
            <a:r>
              <a:rPr lang="en-US" b="1" i="1" dirty="0"/>
              <a:t>Agenda</a:t>
            </a:r>
          </a:p>
          <a:p>
            <a:pPr lvl="1"/>
            <a:r>
              <a:rPr lang="en-US" dirty="0"/>
              <a:t>If either the rule or the pattern changes, the activation is removed</a:t>
            </a:r>
          </a:p>
          <a:p>
            <a:r>
              <a:rPr lang="en-US" dirty="0"/>
              <a:t>But multiple rules can be on the agenda</a:t>
            </a:r>
          </a:p>
          <a:p>
            <a:r>
              <a:rPr lang="en-US" dirty="0"/>
              <a:t>How to choose only one to be fired?</a:t>
            </a:r>
          </a:p>
          <a:p>
            <a:r>
              <a:rPr lang="en-US" dirty="0"/>
              <a:t>Conflict resolution to pick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To select within rules of the same salience</a:t>
            </a:r>
          </a:p>
          <a:p>
            <a:pPr lvl="1"/>
            <a:r>
              <a:rPr lang="en-US" dirty="0"/>
              <a:t>Default strategy is depth: newly activated rules are placed </a:t>
            </a:r>
            <a:r>
              <a:rPr lang="en-US" b="1" dirty="0"/>
              <a:t>above existing rules </a:t>
            </a:r>
            <a:r>
              <a:rPr lang="en-US" dirty="0"/>
              <a:t>on the agenda</a:t>
            </a:r>
          </a:p>
          <a:p>
            <a:pPr lvl="2"/>
            <a:r>
              <a:rPr lang="en-US" dirty="0"/>
              <a:t>Depth-first search</a:t>
            </a:r>
          </a:p>
          <a:p>
            <a:pPr lvl="1"/>
            <a:r>
              <a:rPr lang="en-US" dirty="0"/>
              <a:t>Breadth strategy: newly activated rules placed </a:t>
            </a:r>
            <a:r>
              <a:rPr lang="en-US" b="1" dirty="0"/>
              <a:t>below existing rules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Breadth-first search</a:t>
            </a:r>
          </a:p>
          <a:p>
            <a:pPr lvl="1"/>
            <a:r>
              <a:rPr lang="en-GB" altLang="en-US" dirty="0"/>
              <a:t>Specificity strategy: use the most specific rule (the one with the most conditions attached).</a:t>
            </a:r>
          </a:p>
          <a:p>
            <a:pPr lvl="1"/>
            <a:r>
              <a:rPr lang="en-US" dirty="0"/>
              <a:t>To change strategy:</a:t>
            </a:r>
          </a:p>
          <a:p>
            <a:pPr lvl="2"/>
            <a:r>
              <a:rPr lang="en-US" dirty="0"/>
              <a:t>(set-strategy breadth)</a:t>
            </a:r>
          </a:p>
          <a:p>
            <a:r>
              <a:rPr lang="en-US" b="1" i="1" dirty="0"/>
              <a:t>Refraction</a:t>
            </a:r>
          </a:p>
          <a:p>
            <a:pPr lvl="1"/>
            <a:r>
              <a:rPr lang="en-US" dirty="0"/>
              <a:t>After a rule is fired, it is </a:t>
            </a:r>
            <a:r>
              <a:rPr lang="en-US" b="1" i="1" dirty="0"/>
              <a:t>removed from the agenda</a:t>
            </a:r>
          </a:p>
          <a:p>
            <a:pPr lvl="1"/>
            <a:r>
              <a:rPr lang="en-US" dirty="0"/>
              <a:t>Without refraction, expert systems always would be caught in trivial loops</a:t>
            </a:r>
          </a:p>
          <a:p>
            <a:r>
              <a:rPr lang="en-US" dirty="0"/>
              <a:t>Salience</a:t>
            </a:r>
          </a:p>
          <a:p>
            <a:pPr lvl="1"/>
            <a:r>
              <a:rPr lang="en-US" dirty="0"/>
              <a:t>CLIPS Inference Engine sorts the activations according to their </a:t>
            </a:r>
            <a:r>
              <a:rPr lang="en-US" b="1" i="1" dirty="0"/>
              <a:t>salience</a:t>
            </a:r>
          </a:p>
          <a:p>
            <a:pPr lvl="1"/>
            <a:r>
              <a:rPr lang="en-US" dirty="0"/>
              <a:t>Salience range for a rule can be specified in range (-10,000 to +10,000)</a:t>
            </a:r>
          </a:p>
          <a:p>
            <a:pPr lvl="1"/>
            <a:r>
              <a:rPr lang="en-US" dirty="0"/>
              <a:t>Default salience = 0</a:t>
            </a:r>
          </a:p>
          <a:p>
            <a:pPr lvl="1"/>
            <a:r>
              <a:rPr lang="en-US" dirty="0"/>
              <a:t>CLIPS executes the RHS of  the rule with the highest salience on the agenda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3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v. Backward chaining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Forward chaining is reasoning from facts to the conclusions resulting from those facts</a:t>
            </a:r>
          </a:p>
          <a:p>
            <a:pPr lvl="1"/>
            <a:r>
              <a:rPr lang="en-US" altLang="en-US" sz="2000" dirty="0"/>
              <a:t>In the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 world: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Start from facts: stench(1,2)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Conclude: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(2,2)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CLIPS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Backward chaining involves reasoning in reverse from a hypothesis - from a potential conclusion to be </a:t>
            </a:r>
            <a:r>
              <a:rPr lang="en-US" altLang="en-US" sz="2400" b="1" i="1" dirty="0"/>
              <a:t>proved</a:t>
            </a:r>
            <a:r>
              <a:rPr lang="en-US" altLang="en-US" sz="2400" dirty="0"/>
              <a:t>, to the facts that support the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Start from goal: does square (2,2) contain the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Backwards reasoning: Is so, then stench(1,2) V stench(2,1)?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PROLOG</a:t>
            </a:r>
            <a:endParaRPr lang="en-GB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main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1576" y="1534887"/>
            <a:ext cx="1512457" cy="172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576" y="3463200"/>
            <a:ext cx="1512457" cy="168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marL="342900" indent="-342900" algn="ctr">
              <a:buAutoNum type="arabicPeriod"/>
            </a:pPr>
            <a:r>
              <a:rPr lang="en-US" dirty="0"/>
              <a:t>A-&gt;D</a:t>
            </a:r>
          </a:p>
          <a:p>
            <a:pPr marL="342900" indent="-342900" algn="ctr">
              <a:buAutoNum type="arabicPeriod"/>
            </a:pPr>
            <a:r>
              <a:rPr lang="en-US" dirty="0"/>
              <a:t>C-&gt;E</a:t>
            </a:r>
          </a:p>
          <a:p>
            <a:pPr marL="342900" indent="-342900" algn="ctr">
              <a:buAutoNum type="arabicPeriod"/>
            </a:pPr>
            <a:r>
              <a:rPr lang="en-US" dirty="0"/>
              <a:t>D-&gt;F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8453" y="2454265"/>
            <a:ext cx="1512457" cy="10461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 matching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924783"/>
            <a:ext cx="1512457" cy="210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</a:t>
            </a:r>
          </a:p>
          <a:p>
            <a:pPr algn="ctr"/>
            <a:r>
              <a:rPr lang="en-US" dirty="0"/>
              <a:t>(activated rules)</a:t>
            </a:r>
          </a:p>
          <a:p>
            <a:pPr algn="ctr"/>
            <a:r>
              <a:rPr lang="en-US" dirty="0"/>
              <a:t>Rule 1, F-1</a:t>
            </a:r>
          </a:p>
          <a:p>
            <a:pPr algn="ctr"/>
            <a:r>
              <a:rPr lang="en-US" dirty="0"/>
              <a:t>Rule 2, F-3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02877" y="1882936"/>
            <a:ext cx="1512457" cy="21888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activated rule with highest salience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Remove this rule from agenda</a:t>
            </a: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144033" y="2395827"/>
            <a:ext cx="794420" cy="5815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144033" y="3183783"/>
            <a:ext cx="793376" cy="11195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5450910" y="2977349"/>
            <a:ext cx="645090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08457" y="2977348"/>
            <a:ext cx="79442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>
            <a:off x="7984745" y="2897399"/>
            <a:ext cx="41845" cy="2306877"/>
          </a:xfrm>
          <a:prstGeom prst="bentConnector3">
            <a:avLst>
              <a:gd name="adj1" fmla="val -5463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main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1576" y="1534887"/>
            <a:ext cx="1512457" cy="172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576" y="3463200"/>
            <a:ext cx="1512457" cy="168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marL="342900" indent="-342900" algn="ctr">
              <a:buAutoNum type="arabicPeriod"/>
            </a:pPr>
            <a:r>
              <a:rPr lang="en-US" dirty="0"/>
              <a:t>A-&gt;D</a:t>
            </a:r>
          </a:p>
          <a:p>
            <a:pPr marL="342900" indent="-342900" algn="ctr">
              <a:buAutoNum type="arabicPeriod"/>
            </a:pPr>
            <a:r>
              <a:rPr lang="en-US" dirty="0"/>
              <a:t>C-&gt;E</a:t>
            </a:r>
          </a:p>
          <a:p>
            <a:pPr marL="342900" indent="-342900" algn="ctr">
              <a:buAutoNum type="arabicPeriod"/>
            </a:pPr>
            <a:r>
              <a:rPr lang="en-US" dirty="0"/>
              <a:t>D-&gt;F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8453" y="2454265"/>
            <a:ext cx="1512457" cy="10461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 matching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924783"/>
            <a:ext cx="1512457" cy="210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</a:t>
            </a:r>
          </a:p>
          <a:p>
            <a:pPr algn="ctr"/>
            <a:r>
              <a:rPr lang="en-US" dirty="0"/>
              <a:t>(activated rules)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Rule 1, F-1</a:t>
            </a:r>
          </a:p>
          <a:p>
            <a:pPr algn="ctr"/>
            <a:r>
              <a:rPr lang="en-US" dirty="0"/>
              <a:t>Rule 2, F-3</a:t>
            </a:r>
          </a:p>
          <a:p>
            <a:pPr algn="ctr"/>
            <a:r>
              <a:rPr lang="en-US" dirty="0"/>
              <a:t>Rule 3,  F-4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02877" y="1882936"/>
            <a:ext cx="1512457" cy="21888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</a:t>
            </a:r>
            <a:r>
              <a:rPr lang="en-US" i="1" dirty="0">
                <a:solidFill>
                  <a:schemeClr val="tx1"/>
                </a:solidFill>
              </a:rPr>
              <a:t>most-recently</a:t>
            </a:r>
            <a:r>
              <a:rPr lang="en-US" dirty="0">
                <a:solidFill>
                  <a:schemeClr val="tx1"/>
                </a:solidFill>
              </a:rPr>
              <a:t> activated rule (depth-first strategy)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Remove this rule from agenda</a:t>
            </a: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144033" y="2395827"/>
            <a:ext cx="794420" cy="5815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144033" y="3183783"/>
            <a:ext cx="793376" cy="11195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5450910" y="2977349"/>
            <a:ext cx="645090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08457" y="2977348"/>
            <a:ext cx="79442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9" idx="2"/>
            <a:endCxn id="8" idx="2"/>
          </p:cNvCxnSpPr>
          <p:nvPr/>
        </p:nvCxnSpPr>
        <p:spPr>
          <a:xfrm rot="5400000" flipH="1">
            <a:off x="7984745" y="2897399"/>
            <a:ext cx="41845" cy="2306877"/>
          </a:xfrm>
          <a:prstGeom prst="bentConnector3">
            <a:avLst>
              <a:gd name="adj1" fmla="val -5463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main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1576" y="1534887"/>
            <a:ext cx="1512457" cy="172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576" y="3463200"/>
            <a:ext cx="1512457" cy="168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marL="342900" indent="-342900" algn="ctr">
              <a:buAutoNum type="arabicPeriod"/>
            </a:pPr>
            <a:r>
              <a:rPr lang="en-US" dirty="0"/>
              <a:t>A-&gt;D</a:t>
            </a:r>
          </a:p>
          <a:p>
            <a:pPr marL="342900" indent="-342900" algn="ctr">
              <a:buAutoNum type="arabicPeriod"/>
            </a:pPr>
            <a:r>
              <a:rPr lang="en-US" dirty="0"/>
              <a:t>C-&gt;E</a:t>
            </a:r>
          </a:p>
          <a:p>
            <a:pPr marL="342900" indent="-342900" algn="ctr">
              <a:buAutoNum type="arabicPeriod"/>
            </a:pPr>
            <a:r>
              <a:rPr lang="en-US" dirty="0"/>
              <a:t>D-&gt;F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8453" y="2454265"/>
            <a:ext cx="1512457" cy="10461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 matching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924783"/>
            <a:ext cx="1512457" cy="210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</a:t>
            </a:r>
          </a:p>
          <a:p>
            <a:pPr algn="ctr"/>
            <a:r>
              <a:rPr lang="en-US" dirty="0"/>
              <a:t>(activated rules)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Rule 1, F-1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Rule 2, F-3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Rule 3, F-4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02877" y="1882936"/>
            <a:ext cx="1512457" cy="21888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activated rule Remove this rule from agenda</a:t>
            </a: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144033" y="2395827"/>
            <a:ext cx="794420" cy="5815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144033" y="3183783"/>
            <a:ext cx="793376" cy="11195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5450910" y="2977349"/>
            <a:ext cx="645090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08457" y="2977348"/>
            <a:ext cx="79442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>
            <a:off x="7984745" y="2897399"/>
            <a:ext cx="41845" cy="2306877"/>
          </a:xfrm>
          <a:prstGeom prst="bentConnector3">
            <a:avLst>
              <a:gd name="adj1" fmla="val -5463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main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1576" y="1534887"/>
            <a:ext cx="1512457" cy="184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2620" y="3696723"/>
            <a:ext cx="1512457" cy="168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marL="342900" indent="-342900" algn="ctr">
              <a:buAutoNum type="arabicPeriod"/>
            </a:pPr>
            <a:r>
              <a:rPr lang="en-US" dirty="0"/>
              <a:t>A-&gt;D</a:t>
            </a:r>
          </a:p>
          <a:p>
            <a:pPr marL="342900" indent="-342900" algn="ctr">
              <a:buAutoNum type="arabicPeriod"/>
            </a:pPr>
            <a:r>
              <a:rPr lang="en-US" dirty="0"/>
              <a:t>C-&gt;E</a:t>
            </a:r>
          </a:p>
          <a:p>
            <a:pPr marL="342900" indent="-342900" algn="ctr">
              <a:buAutoNum type="arabicPeriod"/>
            </a:pPr>
            <a:r>
              <a:rPr lang="en-US" dirty="0"/>
              <a:t>D-&gt;F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8453" y="2454265"/>
            <a:ext cx="1512457" cy="10461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 matching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924783"/>
            <a:ext cx="1512457" cy="210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</a:t>
            </a:r>
          </a:p>
          <a:p>
            <a:pPr algn="ctr"/>
            <a:r>
              <a:rPr lang="en-US" dirty="0"/>
              <a:t>(activated rules)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Rule 1, F-1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Rule 2, F-3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Rule 3, F-4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02877" y="1882936"/>
            <a:ext cx="1512457" cy="21888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 is empty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(halt)</a:t>
            </a: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144033" y="2455966"/>
            <a:ext cx="794420" cy="52138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145077" y="3417306"/>
            <a:ext cx="793376" cy="11195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5450910" y="2977349"/>
            <a:ext cx="645090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08457" y="2977348"/>
            <a:ext cx="79442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Program stops when …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No more activated rules</a:t>
            </a:r>
          </a:p>
          <a:p>
            <a:pPr lvl="1"/>
            <a:r>
              <a:rPr lang="en-GB" altLang="en-US" dirty="0"/>
              <a:t>Empty agenda</a:t>
            </a:r>
          </a:p>
          <a:p>
            <a:r>
              <a:rPr lang="en-GB" altLang="en-US" dirty="0"/>
              <a:t>a rule fires which specifically tells the system to halt</a:t>
            </a:r>
          </a:p>
          <a:p>
            <a:pPr lvl="1"/>
            <a:r>
              <a:rPr lang="en-GB" altLang="en-US" dirty="0"/>
              <a:t>(halt)</a:t>
            </a:r>
          </a:p>
        </p:txBody>
      </p:sp>
    </p:spTree>
    <p:extLst>
      <p:ext uri="{BB962C8B-B14F-4D97-AF65-F5344CB8AC3E}">
        <p14:creationId xmlns:p14="http://schemas.microsoft.com/office/powerpoint/2010/main" val="273965955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of a Program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839200" cy="510540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(reset)</a:t>
            </a:r>
            <a:r>
              <a:rPr lang="en-US" altLang="en-US" dirty="0"/>
              <a:t> prepares (re)start of a program: </a:t>
            </a:r>
          </a:p>
          <a:p>
            <a:pPr lvl="1"/>
            <a:r>
              <a:rPr lang="en-US" altLang="en-US" dirty="0"/>
              <a:t>all previous facts are deleted	</a:t>
            </a:r>
          </a:p>
          <a:p>
            <a:pPr lvl="1"/>
            <a:r>
              <a:rPr lang="en-US" altLang="en-US" dirty="0"/>
              <a:t>initial facts are asserted	</a:t>
            </a:r>
          </a:p>
          <a:p>
            <a:pPr lvl="1"/>
            <a:r>
              <a:rPr lang="en-US" altLang="en-US" dirty="0"/>
              <a:t>rules matching these facts are put on the agenda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(run)</a:t>
            </a:r>
            <a:r>
              <a:rPr lang="en-US" altLang="en-US" dirty="0"/>
              <a:t> starts the execution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(run 1)</a:t>
            </a:r>
          </a:p>
          <a:p>
            <a:pPr lvl="1"/>
            <a:r>
              <a:rPr lang="en-US" altLang="en-US" dirty="0"/>
              <a:t>Single stepping one rule at a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1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839200" cy="5029200"/>
          </a:xfrm>
        </p:spPr>
        <p:txBody>
          <a:bodyPr/>
          <a:lstStyle/>
          <a:p>
            <a:r>
              <a:rPr lang="en-US" altLang="en-US" dirty="0"/>
              <a:t>variables </a:t>
            </a:r>
          </a:p>
          <a:p>
            <a:pPr lvl="1"/>
            <a:r>
              <a:rPr lang="en-US" altLang="en-US" dirty="0"/>
              <a:t>symbolic name beginning with  a question mark "</a:t>
            </a:r>
            <a:r>
              <a:rPr lang="en-US" altLang="en-US" dirty="0">
                <a:latin typeface="Courier New" panose="02070309020205020404" pitchFamily="49" charset="0"/>
              </a:rPr>
              <a:t>?</a:t>
            </a:r>
            <a:r>
              <a:rPr lang="en-US" altLang="en-US" dirty="0"/>
              <a:t>"</a:t>
            </a:r>
          </a:p>
          <a:p>
            <a:r>
              <a:rPr lang="en-US" altLang="en-US" dirty="0"/>
              <a:t>variable </a:t>
            </a:r>
            <a:r>
              <a:rPr lang="en-US" altLang="en-US" dirty="0">
                <a:solidFill>
                  <a:srgbClr val="FF0000"/>
                </a:solidFill>
              </a:rPr>
              <a:t>bindings</a:t>
            </a:r>
          </a:p>
          <a:p>
            <a:pPr lvl="1"/>
            <a:r>
              <a:rPr lang="en-US" altLang="en-US" dirty="0"/>
              <a:t>variables in a rule pattern (LHS) are bound to the corresponding values in the fact, and then can be used on the RHS</a:t>
            </a:r>
          </a:p>
          <a:p>
            <a:pPr lvl="1"/>
            <a:r>
              <a:rPr lang="en-US" altLang="en-US" dirty="0"/>
              <a:t>all occurrences of a variable in a rule have the same value</a:t>
            </a:r>
          </a:p>
          <a:p>
            <a:pPr lvl="1"/>
            <a:r>
              <a:rPr lang="en-US" altLang="en-US" dirty="0"/>
              <a:t>the left-most occurrence in the LHS determines the value</a:t>
            </a:r>
          </a:p>
          <a:p>
            <a:pPr lvl="1"/>
            <a:r>
              <a:rPr lang="en-US" altLang="en-US" dirty="0"/>
              <a:t>bindings are valid only within one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Variables &amp;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 vert="horz" lIns="90488" tIns="45720" rIns="90488" bIns="45720" rtlCol="0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Variables allow LHS matched values to be used in RHS actions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1800" dirty="0"/>
                  <a:t> </a:t>
                </a:r>
                <a:r>
                  <a:rPr lang="en-US" altLang="en-US" sz="2400" dirty="0">
                    <a:latin typeface="Courier New" panose="02070309020205020404" pitchFamily="49" charset="0"/>
                  </a:rPr>
                  <a:t>(</a:t>
                </a:r>
                <a:r>
                  <a:rPr lang="en-US" altLang="en-US" sz="2400" dirty="0" err="1">
                    <a:latin typeface="Courier New" panose="02070309020205020404" pitchFamily="49" charset="0"/>
                  </a:rPr>
                  <a:t>defrule</a:t>
                </a:r>
                <a:r>
                  <a:rPr lang="en-US" altLang="en-US" sz="2400" dirty="0">
                    <a:latin typeface="Courier New" panose="02070309020205020404" pitchFamily="49" charset="0"/>
                  </a:rPr>
                  <a:t> pick-a-chore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Courier New" panose="02070309020205020404" pitchFamily="49" charset="0"/>
                  </a:rPr>
                  <a:t>(today ?day)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Courier New" panose="02070309020205020404" pitchFamily="49" charset="0"/>
                  </a:rPr>
                  <a:t>(chore ?job)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Courier New" panose="02070309020205020404" pitchFamily="49" charset="0"/>
                  </a:rPr>
                  <a:t>=&gt;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Courier New" panose="02070309020205020404" pitchFamily="49" charset="0"/>
                  </a:rPr>
                  <a:t>(assert (do ?job ?day))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400" dirty="0">
                    <a:latin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Equivalent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𝑇𝑜𝑑𝑎𝑦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𝐶h𝑜𝑟𝑒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01" t="-224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214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(assert (parent Rajeev Indira))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(assert (parent Rahul Rajeev))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defrule</a:t>
            </a:r>
            <a:r>
              <a:rPr lang="en-US" dirty="0">
                <a:latin typeface="Consolas" panose="020B0609020204030204" pitchFamily="49" charset="0"/>
              </a:rPr>
              <a:t> parent-</a:t>
            </a:r>
            <a:r>
              <a:rPr lang="en-US" dirty="0" err="1">
                <a:latin typeface="Consolas" panose="020B0609020204030204" pitchFamily="49" charset="0"/>
              </a:rPr>
              <a:t>rahul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(parent Rahul ?name)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(printout t "parent of Rahul is " ?name </a:t>
            </a:r>
            <a:r>
              <a:rPr lang="en-US" dirty="0" err="1">
                <a:latin typeface="Consolas" panose="020B0609020204030204" pitchFamily="49" charset="0"/>
              </a:rPr>
              <a:t>crlf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4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CLIPS 6.4</a:t>
            </a:r>
          </a:p>
          <a:p>
            <a:pPr lvl="1"/>
            <a:r>
              <a:rPr lang="en-US" dirty="0">
                <a:hlinkClick r:id="rId2"/>
              </a:rPr>
              <a:t>http://www.clipsrules.net/</a:t>
            </a:r>
            <a:endParaRPr lang="en-US" dirty="0"/>
          </a:p>
          <a:p>
            <a:r>
              <a:rPr lang="en-US" dirty="0"/>
              <a:t>Run the “Hello world” program: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(printout t "Hello world!" </a:t>
            </a:r>
            <a:r>
              <a:rPr lang="en-US" dirty="0" err="1">
                <a:latin typeface="Consolas" panose="020B0609020204030204" pitchFamily="49" charset="0"/>
              </a:rPr>
              <a:t>crlf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Run the program in the previous slide</a:t>
            </a:r>
          </a:p>
          <a:p>
            <a:pPr lvl="1"/>
            <a:r>
              <a:rPr lang="en-US" dirty="0"/>
              <a:t>parent-Rahul</a:t>
            </a:r>
          </a:p>
          <a:p>
            <a:r>
              <a:rPr lang="en-US" dirty="0"/>
              <a:t>Write a new rule to print a list of all parents and their children</a:t>
            </a:r>
          </a:p>
          <a:p>
            <a:pPr lvl="1"/>
            <a:r>
              <a:rPr lang="en-US" dirty="0"/>
              <a:t>parent of Rahul is Rajeev</a:t>
            </a:r>
          </a:p>
          <a:p>
            <a:pPr lvl="1"/>
            <a:r>
              <a:rPr lang="en-US" dirty="0"/>
              <a:t>parent of Rajeev is Indira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Forward chaining (FC)</a:t>
            </a:r>
          </a:p>
        </p:txBody>
      </p:sp>
      <p:sp>
        <p:nvSpPr>
          <p:cNvPr id="3789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430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Idea: fire </a:t>
            </a:r>
            <a:r>
              <a:rPr lang="en-US" altLang="en-US" sz="2000" dirty="0">
                <a:solidFill>
                  <a:srgbClr val="FF0000"/>
                </a:solidFill>
              </a:rPr>
              <a:t>any</a:t>
            </a:r>
            <a:r>
              <a:rPr lang="en-US" altLang="en-US" sz="2000" dirty="0"/>
              <a:t> rule whose premises are satisfied in the </a:t>
            </a:r>
            <a:r>
              <a:rPr lang="en-US" altLang="en-US" sz="2000" i="1" dirty="0"/>
              <a:t>KB</a:t>
            </a:r>
            <a:r>
              <a:rPr lang="en-US" altLang="en-US" sz="2000" dirty="0"/>
              <a:t>, add its conclusion to the </a:t>
            </a:r>
            <a:r>
              <a:rPr lang="en-US" altLang="en-US" sz="2000" i="1" dirty="0"/>
              <a:t>KB</a:t>
            </a:r>
            <a:r>
              <a:rPr lang="en-US" altLang="en-US" sz="2000" dirty="0"/>
              <a:t>, until </a:t>
            </a:r>
            <a:r>
              <a:rPr lang="en-US" altLang="en-US" sz="2000" i="1" dirty="0"/>
              <a:t>Query</a:t>
            </a:r>
            <a:r>
              <a:rPr lang="en-US" altLang="en-US" sz="2000" dirty="0"/>
              <a:t> is found.</a:t>
            </a:r>
          </a:p>
          <a:p>
            <a:pPr eaLnBrk="1" hangingPunct="1"/>
            <a:r>
              <a:rPr lang="en-US" altLang="en-US" sz="2000" dirty="0"/>
              <a:t>This proves that </a:t>
            </a:r>
            <a:r>
              <a:rPr lang="en-US" altLang="en-US" sz="2000" i="1" dirty="0"/>
              <a:t>KB </a:t>
            </a:r>
            <a:r>
              <a:rPr lang="en-US" altLang="en-US" sz="2000" i="1" dirty="0">
                <a:sym typeface="Symbol"/>
              </a:rPr>
              <a:t></a:t>
            </a:r>
            <a:r>
              <a:rPr lang="en-US" altLang="en-US" sz="2000" i="1" dirty="0"/>
              <a:t> Query</a:t>
            </a:r>
            <a:r>
              <a:rPr lang="en-US" altLang="en-US" sz="2000" dirty="0"/>
              <a:t> is true</a:t>
            </a:r>
          </a:p>
        </p:txBody>
      </p:sp>
      <p:pic>
        <p:nvPicPr>
          <p:cNvPr id="37891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3581400" y="2243931"/>
            <a:ext cx="50292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981200" y="6172201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Forward chaining is sound and complete for Horn KB</a:t>
            </a:r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 flipH="1">
            <a:off x="7889966" y="4114800"/>
            <a:ext cx="1345474" cy="83602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128125" y="392271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 flipV="1">
            <a:off x="5791200" y="4419600"/>
            <a:ext cx="1432560" cy="990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5260285" y="5225534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</a:rPr>
              <a:t>OR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87342" y="5166936"/>
            <a:ext cx="16501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prove: Q</a:t>
            </a:r>
          </a:p>
        </p:txBody>
      </p:sp>
    </p:spTree>
    <p:extLst>
      <p:ext uri="{BB962C8B-B14F-4D97-AF65-F5344CB8AC3E}">
        <p14:creationId xmlns:p14="http://schemas.microsoft.com/office/powerpoint/2010/main" val="1688391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Unordered (named field) facts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900" dirty="0"/>
              <a:t>Facts with named fields</a:t>
            </a:r>
          </a:p>
          <a:p>
            <a:pPr lvl="1"/>
            <a:r>
              <a:rPr lang="en-US" altLang="en-US" sz="2600" dirty="0"/>
              <a:t>Similar to C </a:t>
            </a:r>
            <a:r>
              <a:rPr lang="en-US" altLang="en-US" sz="2600" dirty="0" err="1"/>
              <a:t>struct</a:t>
            </a:r>
            <a:r>
              <a:rPr lang="en-US" altLang="en-US" sz="2600" dirty="0"/>
              <a:t> fields</a:t>
            </a:r>
          </a:p>
          <a:p>
            <a:r>
              <a:rPr lang="en-US" altLang="en-US" sz="2900" dirty="0"/>
              <a:t>slots</a:t>
            </a:r>
          </a:p>
          <a:p>
            <a:pPr lvl="1"/>
            <a:r>
              <a:rPr lang="en-US" altLang="en-US" sz="2600" dirty="0"/>
              <a:t>Zero or more symbolic fields with associated values</a:t>
            </a:r>
          </a:p>
          <a:p>
            <a:r>
              <a:rPr lang="en-US" altLang="en-US" sz="2900" dirty="0" err="1">
                <a:latin typeface="Consolas" panose="020B0609020204030204" pitchFamily="49" charset="0"/>
              </a:rPr>
              <a:t>deftemplate</a:t>
            </a:r>
            <a:r>
              <a:rPr lang="en-US" altLang="en-US" sz="2900" dirty="0"/>
              <a:t> construct </a:t>
            </a:r>
          </a:p>
          <a:p>
            <a:pPr lvl="1"/>
            <a:r>
              <a:rPr lang="en-US" altLang="en-US" sz="2600" dirty="0"/>
              <a:t>used to define the structure of a fact</a:t>
            </a:r>
          </a:p>
          <a:p>
            <a:pPr lvl="2"/>
            <a:r>
              <a:rPr lang="en-US" altLang="en-US" sz="2200" dirty="0"/>
              <a:t>names and number of slots</a:t>
            </a:r>
          </a:p>
          <a:p>
            <a:r>
              <a:rPr lang="en-US" altLang="en-US" dirty="0"/>
              <a:t>Each parameter is given a name</a:t>
            </a:r>
          </a:p>
          <a:p>
            <a:r>
              <a:rPr lang="en-US" altLang="en-US" dirty="0"/>
              <a:t>Advantage: can “instantiate” a </a:t>
            </a:r>
            <a:r>
              <a:rPr lang="en-US" altLang="en-US" dirty="0" err="1"/>
              <a:t>deftemplate</a:t>
            </a:r>
            <a:r>
              <a:rPr lang="en-US" altLang="en-US" dirty="0"/>
              <a:t> fact by specifying values to </a:t>
            </a:r>
            <a:r>
              <a:rPr lang="en-US" altLang="en-US" i="1" dirty="0"/>
              <a:t>some </a:t>
            </a:r>
            <a:r>
              <a:rPr lang="en-US" altLang="en-US" dirty="0"/>
              <a:t>of the parameters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deftemplate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person "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deftemplate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example"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	(slot name)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	(slot age))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Instances    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an instance of a fact is created by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(assert (person (name Rajeev)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	(age 46))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 give defaults and type to each parameter    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deftemplate</a:t>
            </a:r>
            <a:r>
              <a:rPr lang="en-US" altLang="en-US" dirty="0">
                <a:latin typeface="Consolas" panose="020B0609020204030204" pitchFamily="49" charset="0"/>
              </a:rPr>
              <a:t> person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	 (slot name (type STRING))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  (slot age (type NUMBER) (default 18)))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dirty="0">
                <a:latin typeface="Consolas" panose="020B0609020204030204" pitchFamily="49" charset="0"/>
              </a:rPr>
              <a:t>(assert (person (name Rahul)))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; error!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dirty="0">
                <a:latin typeface="Consolas" panose="020B0609020204030204" pitchFamily="49" charset="0"/>
              </a:rPr>
              <a:t>(assert (person (name "Rahul")))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Grouping together facts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>
                <a:latin typeface="Consolas" panose="020B0609020204030204" pitchFamily="49" charset="0"/>
              </a:rPr>
              <a:t>deffacts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000" dirty="0"/>
              <a:t>used to group together facts</a:t>
            </a:r>
          </a:p>
          <a:p>
            <a:pPr lvl="1"/>
            <a:r>
              <a:rPr lang="en-US" altLang="en-US" sz="2000" dirty="0"/>
              <a:t>define initial groups of facts</a:t>
            </a:r>
          </a:p>
          <a:p>
            <a:r>
              <a:rPr lang="en-US" alt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deffacts</a:t>
            </a:r>
            <a:r>
              <a:rPr lang="en-US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gandhi</a:t>
            </a:r>
            <a:r>
              <a:rPr lang="en-US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-family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en-US" dirty="0"/>
              <a:t>Represents permanent or background knowledge necessary for the program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(reset) </a:t>
            </a:r>
            <a:r>
              <a:rPr lang="en-US" altLang="en-US" dirty="0"/>
              <a:t>command puts these background facts into working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6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Facts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3076" y="1447800"/>
            <a:ext cx="9498724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deffacts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gandhis</a:t>
            </a:r>
            <a:r>
              <a:rPr lang="en-US" altLang="en-US" sz="2400" dirty="0">
                <a:latin typeface="Consolas" panose="020B0609020204030204" pitchFamily="49" charset="0"/>
              </a:rPr>
              <a:t> "some members of the Gandhi family"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(person (name Rajeev) (age 46))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(person (name Indira) (age 64))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(person (name Rahul) (age 46))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(person (name Priyanka) (age 44))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2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Variable matching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  <a:noFill/>
          <a:ln/>
        </p:spPr>
        <p:txBody>
          <a:bodyPr vert="horz" lIns="90488" tIns="45720" rIns="90488" bIns="45720" rtlCol="0">
            <a:noAutofit/>
          </a:bodyPr>
          <a:lstStyle/>
          <a:p>
            <a:pPr>
              <a:buNone/>
            </a:pP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deftemplate</a:t>
            </a:r>
            <a:r>
              <a:rPr lang="en-US" altLang="en-US" sz="2400" dirty="0">
                <a:latin typeface="Consolas" panose="020B0609020204030204" pitchFamily="49" charset="0"/>
              </a:rPr>
              <a:t> person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 (slot name (type STRING))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(slot age (type NUMBER) (default 18)))</a:t>
            </a:r>
          </a:p>
          <a:p>
            <a:pPr>
              <a:buNone/>
            </a:pP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sz="2400" dirty="0">
                <a:latin typeface="Consolas" panose="020B0609020204030204" pitchFamily="49" charset="0"/>
              </a:rPr>
              <a:t>(assert (person (name "Rahul")))</a:t>
            </a:r>
          </a:p>
          <a:p>
            <a:pPr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CLIPS&gt; 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defrule</a:t>
            </a:r>
            <a:r>
              <a:rPr lang="en-US" altLang="en-US" sz="2400" dirty="0">
                <a:latin typeface="Consolas" panose="020B0609020204030204" pitchFamily="49" charset="0"/>
              </a:rPr>
              <a:t> print-a-person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(person (name ?name) (age ?age))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=&gt;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(printout t name? " is " ?age " years old" </a:t>
            </a:r>
            <a:r>
              <a:rPr lang="en-US" altLang="en-US" dirty="0" err="1">
                <a:latin typeface="Consolas" panose="020B0609020204030204" pitchFamily="49" charset="0"/>
              </a:rPr>
              <a:t>crlf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27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clearing the  CLIPS environment</a:t>
            </a:r>
          </a:p>
          <a:p>
            <a:pPr lvl="1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(clear) </a:t>
            </a:r>
          </a:p>
          <a:p>
            <a:pPr lvl="2"/>
            <a:r>
              <a:rPr lang="en-US" altLang="en-US" sz="1800" dirty="0"/>
              <a:t>removes all constructs</a:t>
            </a:r>
            <a:endParaRPr lang="en-US" altLang="en-US" sz="2400" dirty="0"/>
          </a:p>
          <a:p>
            <a:r>
              <a:rPr lang="en-US" altLang="en-US" sz="2400" dirty="0"/>
              <a:t>Easier to write longer programs in a separate text editor</a:t>
            </a:r>
          </a:p>
          <a:p>
            <a:pPr lvl="1"/>
            <a:r>
              <a:rPr lang="en-US" altLang="en-US" sz="2000" dirty="0"/>
              <a:t>*.</a:t>
            </a:r>
            <a:r>
              <a:rPr lang="en-US" altLang="en-US" sz="2000" dirty="0" err="1"/>
              <a:t>clp</a:t>
            </a:r>
            <a:endParaRPr lang="en-US" altLang="en-US" sz="2000" dirty="0"/>
          </a:p>
          <a:p>
            <a:pPr lvl="1"/>
            <a:r>
              <a:rPr lang="en-US" altLang="en-US" sz="2000" dirty="0"/>
              <a:t>Then, load into CLIPS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5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programming example: Sibling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facts in CLIPS format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deffacts</a:t>
            </a:r>
            <a:r>
              <a:rPr lang="en-US" dirty="0"/>
              <a:t> </a:t>
            </a:r>
            <a:r>
              <a:rPr lang="en-US" dirty="0" err="1"/>
              <a:t>gandhis</a:t>
            </a:r>
            <a:r>
              <a:rPr lang="en-US" dirty="0"/>
              <a:t> "(parent x y) means x has parent y"</a:t>
            </a:r>
          </a:p>
          <a:p>
            <a:pPr marL="0" indent="0">
              <a:buNone/>
            </a:pPr>
            <a:r>
              <a:rPr lang="en-US" dirty="0"/>
              <a:t>  (parent Rajeev Indira)</a:t>
            </a:r>
          </a:p>
          <a:p>
            <a:pPr marL="0" indent="0">
              <a:buNone/>
            </a:pPr>
            <a:r>
              <a:rPr lang="en-US" dirty="0"/>
              <a:t>  (parent Sanjay Indira)</a:t>
            </a:r>
          </a:p>
          <a:p>
            <a:pPr marL="0" indent="0">
              <a:buNone/>
            </a:pPr>
            <a:r>
              <a:rPr lang="en-US" dirty="0"/>
              <a:t>  (parent Rahul Rajeev)</a:t>
            </a:r>
          </a:p>
          <a:p>
            <a:pPr marL="0" indent="0">
              <a:buNone/>
            </a:pPr>
            <a:r>
              <a:rPr lang="en-US" dirty="0"/>
              <a:t>  (parent Priyanka Rajeev)</a:t>
            </a:r>
          </a:p>
          <a:p>
            <a:pPr marL="0" indent="0">
              <a:buNone/>
            </a:pPr>
            <a:r>
              <a:rPr lang="en-US" dirty="0"/>
              <a:t>  (parent Rahul Sonia)</a:t>
            </a:r>
          </a:p>
          <a:p>
            <a:pPr marL="0" indent="0">
              <a:buNone/>
            </a:pPr>
            <a:r>
              <a:rPr lang="en-US" dirty="0"/>
              <a:t>  (parent Priyanka Sonia)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CLIPS code to list all pairs of siblings</a:t>
            </a:r>
          </a:p>
          <a:p>
            <a:r>
              <a:rPr lang="en-US" dirty="0"/>
              <a:t>Two people are siblings if they share a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6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Field Constraints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 not constraint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~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the field can take any value </a:t>
            </a:r>
            <a:r>
              <a:rPr lang="en-US" altLang="en-US" dirty="0">
                <a:solidFill>
                  <a:srgbClr val="FF0000"/>
                </a:solidFill>
              </a:rPr>
              <a:t>except</a:t>
            </a:r>
            <a:r>
              <a:rPr lang="en-US" altLang="en-US" dirty="0"/>
              <a:t> the one specified</a:t>
            </a:r>
          </a:p>
          <a:p>
            <a:r>
              <a:rPr lang="en-US" altLang="en-US" dirty="0"/>
              <a:t>  or constraint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|</a:t>
            </a:r>
            <a:r>
              <a:rPr lang="en-US" altLang="en-US" dirty="0"/>
              <a:t>	</a:t>
            </a:r>
          </a:p>
          <a:p>
            <a:pPr lvl="1"/>
            <a:r>
              <a:rPr lang="en-US" altLang="en-US" dirty="0"/>
              <a:t>specifies </a:t>
            </a:r>
            <a:r>
              <a:rPr lang="en-US" altLang="en-US" dirty="0">
                <a:solidFill>
                  <a:srgbClr val="FF0000"/>
                </a:solidFill>
              </a:rPr>
              <a:t>alternative values</a:t>
            </a:r>
            <a:r>
              <a:rPr lang="en-US" altLang="en-US" dirty="0"/>
              <a:t>, one of which must match</a:t>
            </a:r>
          </a:p>
          <a:p>
            <a:r>
              <a:rPr lang="en-US" altLang="en-US" dirty="0"/>
              <a:t>  and constraint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the value of the field must </a:t>
            </a:r>
            <a:r>
              <a:rPr lang="en-US" altLang="en-US" dirty="0">
                <a:solidFill>
                  <a:srgbClr val="FF0000"/>
                </a:solidFill>
              </a:rPr>
              <a:t>match all </a:t>
            </a:r>
            <a:r>
              <a:rPr lang="en-US" altLang="en-US" dirty="0"/>
              <a:t>specified values	</a:t>
            </a:r>
          </a:p>
          <a:p>
            <a:pPr lvl="1"/>
            <a:r>
              <a:rPr lang="en-US" altLang="en-US" dirty="0"/>
              <a:t>mostly used to place constraints on the binding of a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3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Rule with Field Constraints  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(color </a:t>
            </a:r>
            <a:r>
              <a:rPr lang="en-US" altLang="en-US" sz="2400" dirty="0" err="1">
                <a:latin typeface="Courier New" panose="02070309020205020404" pitchFamily="49" charset="0"/>
              </a:rPr>
              <a:t>red|green|blue</a:t>
            </a:r>
            <a:r>
              <a:rPr lang="en-US" altLang="en-US" sz="2400" dirty="0">
                <a:latin typeface="Courier New" panose="02070309020205020404" pitchFamily="49" charset="0"/>
              </a:rPr>
              <a:t>) 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matches (color red) or (color green) or (color blue)</a:t>
            </a: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(color ~red) </a:t>
            </a:r>
          </a:p>
          <a:p>
            <a:pPr lvl="2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match any color fact in which the color is not red. </a:t>
            </a:r>
          </a:p>
          <a:p>
            <a:pPr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(color </a:t>
            </a:r>
            <a:r>
              <a:rPr lang="en-US" altLang="en-US" sz="2400" dirty="0">
                <a:latin typeface="Courier New" panose="02070309020205020404" pitchFamily="49" charset="0"/>
              </a:rPr>
              <a:t>~black&amp;~white)</a:t>
            </a: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match facts where is not black and is not white.</a:t>
            </a: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sp>
        <p:nvSpPr>
          <p:cNvPr id="38916" name="Line 8"/>
          <p:cNvSpPr>
            <a:spLocks noChangeShapeType="1"/>
          </p:cNvSpPr>
          <p:nvPr/>
        </p:nvSpPr>
        <p:spPr bwMode="auto">
          <a:xfrm flipV="1">
            <a:off x="3276600" y="5486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2209800" y="5715001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“AND” gate</a:t>
            </a:r>
          </a:p>
        </p:txBody>
      </p:sp>
      <p:sp>
        <p:nvSpPr>
          <p:cNvPr id="38918" name="Line 10"/>
          <p:cNvSpPr>
            <a:spLocks noChangeShapeType="1"/>
          </p:cNvSpPr>
          <p:nvPr/>
        </p:nvSpPr>
        <p:spPr bwMode="auto">
          <a:xfrm>
            <a:off x="3505200" y="4114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2574925" y="37703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“OR” 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8848" y="12192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at each AND node indicate the number of  outstanding preconditions yet to be satisfied before </a:t>
            </a:r>
            <a:r>
              <a:rPr lang="en-US" b="1" u="sng" dirty="0"/>
              <a:t>all</a:t>
            </a:r>
            <a:r>
              <a:rPr lang="en-US" dirty="0"/>
              <a:t> of that AND node input preconditions have been satisfied. It is an efficient book-keeping mechanism for determining when an AND node is satisfied. The AND node is satisfied when its number of outstanding preconditions yet to be satisfied is zero.</a:t>
            </a:r>
          </a:p>
        </p:txBody>
      </p:sp>
    </p:spTree>
    <p:extLst>
      <p:ext uri="{BB962C8B-B14F-4D97-AF65-F5344CB8AC3E}">
        <p14:creationId xmlns:p14="http://schemas.microsoft.com/office/powerpoint/2010/main" val="29766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Binding a variable to a field with constraints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Use a variable with the &amp; constraint</a:t>
            </a: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(color ?c&amp;~black&amp;~white)</a:t>
            </a: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defrule</a:t>
            </a:r>
            <a:r>
              <a:rPr lang="en-US" altLang="en-US" sz="2400" dirty="0">
                <a:latin typeface="Courier New" panose="02070309020205020404" pitchFamily="49" charset="0"/>
              </a:rPr>
              <a:t> constraint-match …</a:t>
            </a: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i="1" dirty="0">
                <a:latin typeface="Courier New" panose="02070309020205020404" pitchFamily="49" charset="0"/>
              </a:rPr>
              <a:t>Examples in tutorial.clp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1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Modify the siblings code to ensure that siblings should be distinct </a:t>
            </a:r>
          </a:p>
          <a:p>
            <a:pPr lvl="1"/>
            <a:r>
              <a:rPr lang="en-US" dirty="0"/>
              <a:t>(i.e., do not list (Rajeev, Rajeev)).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4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question mark </a:t>
            </a:r>
            <a:r>
              <a:rPr lang="en-US" altLang="en-US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en-US" altLang="en-US" dirty="0"/>
              <a:t>matches any single field within a fact	</a:t>
            </a:r>
          </a:p>
          <a:p>
            <a:r>
              <a:rPr lang="en-US" altLang="en-US" dirty="0"/>
              <a:t>multi-field wildcard </a:t>
            </a:r>
            <a:r>
              <a:rPr lang="en-US" altLang="en-US" dirty="0">
                <a:latin typeface="Consolas" panose="020B0609020204030204" pitchFamily="49" charset="0"/>
              </a:rPr>
              <a:t>$?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matches zero or more fields in a fact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6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Wildcards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5720" rIns="90488" bIns="45720" rtlCol="0">
            <a:normAutofit fontScale="92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washing on </a:t>
            </a:r>
            <a:r>
              <a:rPr lang="en-US" altLang="en-US" dirty="0" err="1">
                <a:latin typeface="Consolas" panose="020B0609020204030204" pitchFamily="49" charset="0"/>
              </a:rPr>
              <a:t>monday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one-to-one matching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?job on ?day)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use of wild cards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? ? </a:t>
            </a:r>
            <a:r>
              <a:rPr lang="en-US" altLang="en-US" dirty="0" err="1">
                <a:latin typeface="Consolas" panose="020B0609020204030204" pitchFamily="49" charset="0"/>
              </a:rPr>
              <a:t>monday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? on ?)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? ? ?day)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$?)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$? </a:t>
            </a:r>
            <a:r>
              <a:rPr lang="en-US" altLang="en-US" dirty="0" err="1">
                <a:latin typeface="Consolas" panose="020B0609020204030204" pitchFamily="49" charset="0"/>
              </a:rPr>
              <a:t>monday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(do ?chore $?when)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541963" y="6538913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panose="020B0604020202020204" pitchFamily="34" charset="0"/>
                <a:hlinkClick r:id="rId2" action="ppaction://hlinksldjump"/>
              </a:rPr>
              <a:t>[Jackson 1999]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162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Usage of Facts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adding facts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(assert)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deleting facts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(retract  1)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modifying facts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(modify &lt;fact-index&gt; (&lt;slot-name&gt; &lt;slot-value&gt;)+ )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retracts the original fact and asserts a new, modified fact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inspection of facts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(facts)</a:t>
            </a:r>
            <a:r>
              <a:rPr lang="en-US" altLang="en-US" sz="1800" dirty="0"/>
              <a:t>	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prints the list of facts	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(watch facts)</a:t>
            </a:r>
            <a:r>
              <a:rPr lang="en-US" altLang="en-US" sz="1800" dirty="0"/>
              <a:t>	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automatically displays changes to the fact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4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Retracting facts</a:t>
            </a:r>
          </a:p>
          <a:p>
            <a:r>
              <a:rPr lang="en-US" dirty="0"/>
              <a:t>CLIPS&gt; (assert (married Indira </a:t>
            </a:r>
            <a:r>
              <a:rPr lang="en-US" dirty="0" err="1"/>
              <a:t>Feroze</a:t>
            </a:r>
            <a:r>
              <a:rPr lang="en-US" dirty="0"/>
              <a:t>))</a:t>
            </a:r>
          </a:p>
          <a:p>
            <a:r>
              <a:rPr lang="en-US" dirty="0"/>
              <a:t>CLIPS&gt; &lt;Fact-10&gt;</a:t>
            </a:r>
          </a:p>
          <a:p>
            <a:pPr lvl="1"/>
            <a:r>
              <a:rPr lang="en-US" dirty="0"/>
              <a:t>(married Indira </a:t>
            </a:r>
            <a:r>
              <a:rPr lang="en-US" dirty="0" err="1"/>
              <a:t>Feroze</a:t>
            </a:r>
            <a:r>
              <a:rPr lang="en-US" dirty="0"/>
              <a:t>) is fact #10 in KB</a:t>
            </a:r>
          </a:p>
          <a:p>
            <a:endParaRPr lang="en-US" dirty="0"/>
          </a:p>
          <a:p>
            <a:r>
              <a:rPr lang="en-US" dirty="0"/>
              <a:t>CLIPS&gt; (assert (divorced Indira </a:t>
            </a:r>
            <a:r>
              <a:rPr lang="en-US" dirty="0" err="1"/>
              <a:t>Feroze</a:t>
            </a:r>
            <a:r>
              <a:rPr lang="en-US" dirty="0"/>
              <a:t>))</a:t>
            </a:r>
          </a:p>
          <a:p>
            <a:r>
              <a:rPr lang="en-US" dirty="0"/>
              <a:t>Must remove an invalid fact</a:t>
            </a:r>
          </a:p>
          <a:p>
            <a:r>
              <a:rPr lang="en-US" dirty="0"/>
              <a:t>CLIPS&gt; (retract 10)</a:t>
            </a:r>
          </a:p>
          <a:p>
            <a:pPr lvl="1"/>
            <a:r>
              <a:rPr lang="en-US" dirty="0"/>
              <a:t>(married Indira </a:t>
            </a:r>
            <a:r>
              <a:rPr lang="en-US" dirty="0" err="1"/>
              <a:t>Feroze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removed from </a:t>
            </a:r>
            <a:r>
              <a:rPr lang="en-US" dirty="0"/>
              <a:t>KB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4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Modifying facts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defrule</a:t>
            </a:r>
            <a:r>
              <a:rPr lang="en-US" altLang="en-US" dirty="0">
                <a:latin typeface="Consolas" panose="020B0609020204030204" pitchFamily="49" charset="0"/>
              </a:rPr>
              <a:t> birthday-rule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   		(person (name Rahul)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		  (age 49))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   (date-today June-19-2019)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=&gt;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  	(printout t "Happy birthday, Rajeev!")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  	(modify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 (age 50))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67055" y="5351318"/>
            <a:ext cx="39210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number 1. How to get this?</a:t>
            </a:r>
          </a:p>
          <a:p>
            <a:r>
              <a:rPr lang="en-US" dirty="0"/>
              <a:t>Assign to a fact pointer during matching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3439391" y="4478482"/>
            <a:ext cx="3127664" cy="119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complex patterns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pattern connectives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multiple patterns in the LHS are implicitly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-connected	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patterns can also be explicitly connected via  </a:t>
            </a:r>
            <a:r>
              <a:rPr lang="en-US" altLang="en-US" dirty="0">
                <a:latin typeface="Courier New" panose="02070309020205020404" pitchFamily="49" charset="0"/>
              </a:rPr>
              <a:t>AND, OR, NOT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7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 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Modify the code to ensure that a pair is printed only once</a:t>
            </a:r>
          </a:p>
          <a:p>
            <a:pPr lvl="1"/>
            <a:r>
              <a:rPr lang="en-US" dirty="0"/>
              <a:t>do not output (Rajeev, Sanjay) if (Sanjay, Rajeev) is already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4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commands: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evaluating an expression and just listing it on the LHS of a rule</a:t>
            </a:r>
          </a:p>
          <a:p>
            <a:r>
              <a:rPr lang="en-US" dirty="0"/>
              <a:t>(</a:t>
            </a:r>
            <a:r>
              <a:rPr lang="en-US" dirty="0" err="1"/>
              <a:t>defrule</a:t>
            </a:r>
            <a:r>
              <a:rPr lang="en-US" dirty="0"/>
              <a:t> age-rule (age </a:t>
            </a:r>
            <a:r>
              <a:rPr lang="en-US" dirty="0">
                <a:solidFill>
                  <a:srgbClr val="FF0000"/>
                </a:solidFill>
              </a:rPr>
              <a:t>(+ 24 1)</a:t>
            </a:r>
            <a:r>
              <a:rPr lang="en-US" dirty="0"/>
              <a:t>) =&gt; (printout t “Age matches”))</a:t>
            </a:r>
          </a:p>
          <a:p>
            <a:pPr lvl="1"/>
            <a:r>
              <a:rPr lang="en-US" dirty="0"/>
              <a:t>This gives an error because there is an invalid pattern </a:t>
            </a:r>
          </a:p>
          <a:p>
            <a:r>
              <a:rPr lang="en-US" dirty="0"/>
              <a:t>(</a:t>
            </a:r>
            <a:r>
              <a:rPr lang="en-US" dirty="0" err="1"/>
              <a:t>defrule</a:t>
            </a:r>
            <a:r>
              <a:rPr lang="en-US" dirty="0"/>
              <a:t> age-rule (age </a:t>
            </a:r>
            <a:r>
              <a:rPr lang="en-US" dirty="0">
                <a:solidFill>
                  <a:srgbClr val="FF0000"/>
                </a:solidFill>
              </a:rPr>
              <a:t>=(+ 24 1)</a:t>
            </a:r>
            <a:r>
              <a:rPr lang="en-US" dirty="0"/>
              <a:t>) =&gt; (printout t “Age matches”))</a:t>
            </a:r>
          </a:p>
          <a:p>
            <a:pPr lvl="1"/>
            <a:r>
              <a:rPr lang="en-US" dirty="0"/>
              <a:t>Equivalent to (age 25)</a:t>
            </a:r>
          </a:p>
          <a:p>
            <a:pPr lvl="1"/>
            <a:r>
              <a:rPr lang="en-US" dirty="0"/>
              <a:t>Use = to evaluate an expression in the LHS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774142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complex patterns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test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evaluates an expression in the LHS instead of matching a pattern against a fact</a:t>
            </a:r>
          </a:p>
          <a:p>
            <a:pPr lvl="1"/>
            <a:r>
              <a:rPr lang="en-US" altLang="en-US" dirty="0"/>
              <a:t>(test (&gt;= ?b ?a))</a:t>
            </a:r>
          </a:p>
          <a:p>
            <a:pPr lvl="1"/>
            <a:r>
              <a:rPr lang="en-US" altLang="en-US" dirty="0"/>
              <a:t>Very useful!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defrule</a:t>
            </a:r>
            <a:r>
              <a:rPr lang="en-US" altLang="en-US" dirty="0">
                <a:solidFill>
                  <a:srgbClr val="FF0000"/>
                </a:solidFill>
              </a:rPr>
              <a:t> older-than …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6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deffacts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gandhis</a:t>
            </a:r>
            <a:r>
              <a:rPr lang="en-US" sz="2400" dirty="0">
                <a:latin typeface="Consolas" panose="020B0609020204030204" pitchFamily="49" charset="0"/>
              </a:rPr>
              <a:t> "some members of the Gandhi family"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(person (name Rajeev) (age 46))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(person (name Indira) (age 64))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(person (name Rahul) (age 46))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(person (name Priyanka) (age 44))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List all pairs with the older person first</a:t>
            </a:r>
          </a:p>
          <a:p>
            <a:pPr lvl="1"/>
            <a:r>
              <a:rPr lang="en-US" dirty="0"/>
              <a:t>E.g. "Rahul is older than Priyanka"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7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/>
              <a:t>Retracting Facts from a Rule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5720" rIns="90488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defrule</a:t>
            </a:r>
            <a:r>
              <a:rPr lang="en-US" altLang="en-US" sz="2400" dirty="0"/>
              <a:t> do-a-chore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(today </a:t>
            </a:r>
            <a:r>
              <a:rPr lang="en-US" altLang="en-US" dirty="0">
                <a:solidFill>
                  <a:schemeClr val="accent2"/>
                </a:solidFill>
              </a:rPr>
              <a:t>?day</a:t>
            </a:r>
            <a:r>
              <a:rPr lang="en-US" altLang="en-US" dirty="0"/>
              <a:t>)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?chore &lt;- (do ?job on </a:t>
            </a:r>
            <a:r>
              <a:rPr lang="en-US" altLang="en-US" dirty="0">
                <a:solidFill>
                  <a:schemeClr val="accent2"/>
                </a:solidFill>
              </a:rPr>
              <a:t>?day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=&gt;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(printout t </a:t>
            </a:r>
            <a:r>
              <a:rPr lang="en-US" altLang="en-US" dirty="0">
                <a:solidFill>
                  <a:schemeClr val="accent2"/>
                </a:solidFill>
              </a:rPr>
              <a:t>?job </a:t>
            </a:r>
            <a:r>
              <a:rPr lang="en-US" altLang="en-US" dirty="0"/>
              <a:t>“ done”)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(retract ?chore)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Facts can be retracted</a:t>
            </a:r>
          </a:p>
          <a:p>
            <a:pPr lvl="1">
              <a:buNone/>
            </a:pPr>
            <a:r>
              <a:rPr lang="en-US" altLang="en-US" dirty="0"/>
              <a:t>CLIPS&gt; </a:t>
            </a:r>
            <a:r>
              <a:rPr lang="en-US" altLang="en-US" dirty="0">
                <a:solidFill>
                  <a:srgbClr val="FF0000"/>
                </a:solidFill>
              </a:rPr>
              <a:t>(retract 0)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variable must be assigned to the item for retraction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6666" y="2933794"/>
            <a:ext cx="53719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number assigned to a fact pointer during matching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1995055" y="2753591"/>
            <a:ext cx="3181611" cy="3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0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Retracting facts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55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CLIPS&gt; (retract 10)</a:t>
            </a:r>
          </a:p>
          <a:p>
            <a:r>
              <a:rPr lang="en-US" dirty="0"/>
              <a:t>Define a rule for this</a:t>
            </a:r>
          </a:p>
          <a:p>
            <a:r>
              <a:rPr lang="en-US" dirty="0"/>
              <a:t>But how to get the fact number?</a:t>
            </a:r>
          </a:p>
          <a:p>
            <a:pPr lvl="1"/>
            <a:r>
              <a:rPr lang="en-US" dirty="0"/>
              <a:t>Fact pointer</a:t>
            </a:r>
          </a:p>
          <a:p>
            <a:pPr marL="0" indent="0">
              <a:buNone/>
            </a:pPr>
            <a:r>
              <a:rPr lang="en-US" dirty="0"/>
              <a:t>CLIPS&gt; (</a:t>
            </a:r>
            <a:r>
              <a:rPr lang="en-US" dirty="0" err="1"/>
              <a:t>defrule</a:t>
            </a:r>
            <a:r>
              <a:rPr lang="en-US" dirty="0"/>
              <a:t> delete-marriage</a:t>
            </a:r>
          </a:p>
          <a:p>
            <a:pPr marL="0" indent="0">
              <a:buNone/>
            </a:pPr>
            <a:r>
              <a:rPr lang="en-US" dirty="0"/>
              <a:t>               (divorced ?a ?b)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?marriage </a:t>
            </a:r>
            <a:r>
              <a:rPr lang="en-US" dirty="0"/>
              <a:t>&lt;- (married ?a ?b)</a:t>
            </a:r>
          </a:p>
          <a:p>
            <a:pPr marL="0" indent="0">
              <a:buNone/>
            </a:pPr>
            <a:r>
              <a:rPr lang="en-US" dirty="0"/>
              <a:t>            =&gt;</a:t>
            </a:r>
          </a:p>
          <a:p>
            <a:pPr marL="0" indent="0">
              <a:buNone/>
            </a:pPr>
            <a:r>
              <a:rPr lang="en-US" dirty="0"/>
              <a:t>               (retract </a:t>
            </a:r>
            <a:r>
              <a:rPr lang="en-US" dirty="0">
                <a:solidFill>
                  <a:srgbClr val="FF0000"/>
                </a:solidFill>
              </a:rPr>
              <a:t>?marriage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CLIPS Programming example: Print oldest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Print the oldest person</a:t>
            </a:r>
          </a:p>
          <a:p>
            <a:pPr lvl="1"/>
            <a:r>
              <a:rPr lang="en-US" dirty="0"/>
              <a:t>E.g. “Indira is the oldest"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defrule</a:t>
            </a:r>
            <a:r>
              <a:rPr lang="en-US" altLang="en-US" dirty="0">
                <a:solidFill>
                  <a:srgbClr val="FF0000"/>
                </a:solidFill>
              </a:rPr>
              <a:t> oldest-person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7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7210003" y="4001293"/>
            <a:ext cx="4768637" cy="727118"/>
          </a:xfrm>
          <a:prstGeom prst="parallelogram">
            <a:avLst>
              <a:gd name="adj" fmla="val 102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programming example: Blocks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set of named Blocks</a:t>
            </a:r>
          </a:p>
          <a:p>
            <a:r>
              <a:rPr lang="en-US" dirty="0"/>
              <a:t>Blocks can be stacked</a:t>
            </a:r>
          </a:p>
          <a:p>
            <a:r>
              <a:rPr lang="en-US" dirty="0"/>
              <a:t>Only action allowed: Move</a:t>
            </a:r>
          </a:p>
          <a:p>
            <a:pPr lvl="1"/>
            <a:r>
              <a:rPr lang="en-US" dirty="0"/>
              <a:t>Move one block to top of another</a:t>
            </a:r>
          </a:p>
          <a:p>
            <a:pPr lvl="1"/>
            <a:r>
              <a:rPr lang="en-US" dirty="0"/>
              <a:t>Move one block to floor</a:t>
            </a:r>
          </a:p>
          <a:p>
            <a:pPr lvl="1"/>
            <a:r>
              <a:rPr lang="en-US" dirty="0"/>
              <a:t>BUT cannot move a block if another on top of it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What is the sequence of moves to rearrange blocks into some desired configuration?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Block A on top of C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8173786" y="3434989"/>
            <a:ext cx="1129145" cy="11326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6" name="Cube 5"/>
          <p:cNvSpPr/>
          <p:nvPr/>
        </p:nvSpPr>
        <p:spPr>
          <a:xfrm>
            <a:off x="8173786" y="2516234"/>
            <a:ext cx="1129145" cy="11326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7" name="Cube 6"/>
          <p:cNvSpPr/>
          <p:nvPr/>
        </p:nvSpPr>
        <p:spPr>
          <a:xfrm>
            <a:off x="8173786" y="1604625"/>
            <a:ext cx="1129145" cy="11326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8310" y="4409058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Floor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9763793" y="3434988"/>
            <a:ext cx="1129145" cy="11326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11" name="Cube 10"/>
          <p:cNvSpPr/>
          <p:nvPr/>
        </p:nvSpPr>
        <p:spPr>
          <a:xfrm>
            <a:off x="9763793" y="2516233"/>
            <a:ext cx="1129145" cy="11326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12" name="Cube 11"/>
          <p:cNvSpPr/>
          <p:nvPr/>
        </p:nvSpPr>
        <p:spPr>
          <a:xfrm>
            <a:off x="9763793" y="1604624"/>
            <a:ext cx="1129145" cy="11326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23491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5991" cy="4351338"/>
          </a:xfrm>
        </p:spPr>
        <p:txBody>
          <a:bodyPr/>
          <a:lstStyle/>
          <a:p>
            <a:r>
              <a:rPr lang="en-US" dirty="0"/>
              <a:t>The buckets game</a:t>
            </a:r>
          </a:p>
          <a:p>
            <a:r>
              <a:rPr lang="en-US" dirty="0"/>
              <a:t>Given two buckets of capacity 3 and 5 gallons</a:t>
            </a:r>
          </a:p>
          <a:p>
            <a:r>
              <a:rPr lang="en-US" dirty="0"/>
              <a:t>Fill one bucket with exactly a given number of gallons of water</a:t>
            </a:r>
          </a:p>
          <a:p>
            <a:r>
              <a:rPr lang="en-US" dirty="0"/>
              <a:t>No measuring! Only pouring.</a:t>
            </a:r>
          </a:p>
          <a:p>
            <a:pPr lvl="1"/>
            <a:r>
              <a:rPr lang="en-US" dirty="0"/>
              <a:t>Fill a bucket completely</a:t>
            </a:r>
          </a:p>
          <a:p>
            <a:pPr lvl="1"/>
            <a:r>
              <a:rPr lang="en-US" dirty="0"/>
              <a:t>Pour out all the water in a bucket</a:t>
            </a:r>
          </a:p>
          <a:p>
            <a:pPr lvl="1"/>
            <a:r>
              <a:rPr lang="en-US" dirty="0"/>
              <a:t>Pour water from one bucket to another until one is empty/full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66</a:t>
            </a:fld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7758546" y="5798699"/>
            <a:ext cx="852054" cy="61306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flipV="1">
            <a:off x="8662206" y="3749808"/>
            <a:ext cx="852054" cy="1111828"/>
          </a:xfrm>
          <a:prstGeom prst="trapezoid">
            <a:avLst>
              <a:gd name="adj" fmla="val 1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7748548" y="2463314"/>
            <a:ext cx="852054" cy="613064"/>
          </a:xfrm>
          <a:prstGeom prst="trapezoi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flipV="1">
            <a:off x="8690511" y="1969673"/>
            <a:ext cx="852054" cy="1111828"/>
          </a:xfrm>
          <a:prstGeom prst="trapezoid">
            <a:avLst>
              <a:gd name="adj" fmla="val 140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 flipV="1">
            <a:off x="7731129" y="4248572"/>
            <a:ext cx="852054" cy="613064"/>
          </a:xfrm>
          <a:prstGeom prst="trapezoi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flipV="1">
            <a:off x="8673092" y="3754931"/>
            <a:ext cx="852054" cy="1111828"/>
          </a:xfrm>
          <a:prstGeom prst="trapezoid">
            <a:avLst>
              <a:gd name="adj" fmla="val 140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flipH="1">
            <a:off x="9196254" y="1586185"/>
            <a:ext cx="629340" cy="2738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9196254" y="3410382"/>
            <a:ext cx="770706" cy="3343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H="1">
            <a:off x="8157156" y="3368117"/>
            <a:ext cx="765471" cy="3563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 flipV="1">
            <a:off x="8922626" y="6061164"/>
            <a:ext cx="639529" cy="350597"/>
          </a:xfrm>
          <a:prstGeom prst="trapezoid">
            <a:avLst>
              <a:gd name="adj" fmla="val 1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 flipV="1">
            <a:off x="7779025" y="5798699"/>
            <a:ext cx="852054" cy="613064"/>
          </a:xfrm>
          <a:prstGeom prst="trapezoi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 flipV="1">
            <a:off x="8814955" y="5301369"/>
            <a:ext cx="852054" cy="1111828"/>
          </a:xfrm>
          <a:prstGeom prst="trapezoid">
            <a:avLst>
              <a:gd name="adj" fmla="val 140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2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CLIPS program to calculate the moves to reach a given amount of water</a:t>
            </a:r>
          </a:p>
          <a:p>
            <a:r>
              <a:rPr lang="en-US" dirty="0"/>
              <a:t>Input to the program from the user:</a:t>
            </a:r>
          </a:p>
          <a:p>
            <a:pPr lvl="1"/>
            <a:r>
              <a:rPr lang="en-US" dirty="0"/>
              <a:t>Target number of gallons</a:t>
            </a:r>
          </a:p>
          <a:p>
            <a:r>
              <a:rPr lang="en-US" dirty="0"/>
              <a:t>Assume initially both buckets are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28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commands: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the current status of the CLIPS interpreter</a:t>
            </a:r>
          </a:p>
          <a:p>
            <a:r>
              <a:rPr lang="en-US" dirty="0"/>
              <a:t>(facts)      </a:t>
            </a:r>
          </a:p>
          <a:p>
            <a:pPr lvl="1"/>
            <a:r>
              <a:rPr lang="en-US" dirty="0"/>
              <a:t>Display a list of facts</a:t>
            </a:r>
          </a:p>
          <a:p>
            <a:r>
              <a:rPr lang="en-US" dirty="0"/>
              <a:t>(rules)</a:t>
            </a:r>
          </a:p>
          <a:p>
            <a:pPr lvl="1"/>
            <a:r>
              <a:rPr lang="en-US" dirty="0"/>
              <a:t>Display a list of rules</a:t>
            </a:r>
          </a:p>
          <a:p>
            <a:r>
              <a:rPr lang="en-US" dirty="0"/>
              <a:t>(agenda)</a:t>
            </a:r>
          </a:p>
          <a:p>
            <a:pPr lvl="1"/>
            <a:r>
              <a:rPr lang="en-US" dirty="0"/>
              <a:t>Display all activated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5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commands: creating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(assert </a:t>
            </a:r>
            <a:r>
              <a:rPr lang="en-US" i="1" dirty="0"/>
              <a:t>fact</a:t>
            </a:r>
            <a:r>
              <a:rPr lang="en-US" dirty="0"/>
              <a:t>)      </a:t>
            </a:r>
          </a:p>
          <a:p>
            <a:pPr lvl="1"/>
            <a:r>
              <a:rPr lang="en-US" dirty="0"/>
              <a:t>Insert fact into working memory</a:t>
            </a:r>
          </a:p>
          <a:p>
            <a:r>
              <a:rPr lang="en-US" dirty="0"/>
              <a:t>(</a:t>
            </a:r>
            <a:r>
              <a:rPr lang="en-US" dirty="0" err="1"/>
              <a:t>deffacts</a:t>
            </a:r>
            <a:r>
              <a:rPr lang="en-US" dirty="0"/>
              <a:t> </a:t>
            </a:r>
            <a:r>
              <a:rPr lang="en-US" i="1" dirty="0" err="1"/>
              <a:t>factname</a:t>
            </a:r>
            <a:r>
              <a:rPr lang="en-US" i="1" dirty="0"/>
              <a:t>  </a:t>
            </a:r>
            <a:r>
              <a:rPr lang="en-US" i="1" dirty="0" err="1"/>
              <a:t>list_of_facts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a group of facts; also reinserted after a (reset)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678140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 commands: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(exit)      </a:t>
            </a:r>
          </a:p>
          <a:p>
            <a:pPr lvl="1"/>
            <a:r>
              <a:rPr lang="en-US" dirty="0"/>
              <a:t>Exit from CLIPS</a:t>
            </a:r>
          </a:p>
          <a:p>
            <a:r>
              <a:rPr lang="en-US" dirty="0"/>
              <a:t>(clear)</a:t>
            </a:r>
          </a:p>
          <a:p>
            <a:pPr lvl="1"/>
            <a:r>
              <a:rPr lang="en-US" dirty="0"/>
              <a:t>Remove facts and rules from working memory</a:t>
            </a:r>
          </a:p>
          <a:p>
            <a:r>
              <a:rPr lang="en-US" dirty="0"/>
              <a:t>(reset)</a:t>
            </a:r>
          </a:p>
          <a:p>
            <a:pPr lvl="1"/>
            <a:r>
              <a:rPr lang="en-US" dirty="0"/>
              <a:t>Reset only the facts</a:t>
            </a:r>
          </a:p>
          <a:p>
            <a:pPr lvl="1"/>
            <a:r>
              <a:rPr lang="en-US" dirty="0"/>
              <a:t>sets (initial-fact), and all (</a:t>
            </a:r>
            <a:r>
              <a:rPr lang="en-US" dirty="0" err="1"/>
              <a:t>deffacts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Perform (reset) before a (run)</a:t>
            </a:r>
          </a:p>
          <a:p>
            <a:r>
              <a:rPr lang="en-US" dirty="0"/>
              <a:t>(run)</a:t>
            </a:r>
          </a:p>
          <a:p>
            <a:pPr lvl="1"/>
            <a:r>
              <a:rPr lang="en-US" dirty="0"/>
              <a:t>Executes using currently loaded rules and facts until agenda is empty</a:t>
            </a:r>
          </a:p>
          <a:p>
            <a:r>
              <a:rPr lang="en-US" dirty="0"/>
              <a:t>(halt)</a:t>
            </a:r>
          </a:p>
          <a:p>
            <a:pPr lvl="1"/>
            <a:r>
              <a:rPr lang="en-US" dirty="0"/>
              <a:t>Stop even if agenda is not empty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Goal is 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8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Manipulation of Constructs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show list of constructs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(list-</a:t>
            </a:r>
            <a:r>
              <a:rPr lang="en-US" altLang="en-US" sz="2000" dirty="0" err="1">
                <a:latin typeface="Courier New" panose="02070309020205020404" pitchFamily="49" charset="0"/>
              </a:rPr>
              <a:t>defrules</a:t>
            </a:r>
            <a:r>
              <a:rPr lang="en-US" altLang="en-US" sz="2000" dirty="0">
                <a:latin typeface="Courier New" panose="02070309020205020404" pitchFamily="49" charset="0"/>
              </a:rPr>
              <a:t>), (list-</a:t>
            </a:r>
            <a:r>
              <a:rPr lang="en-US" altLang="en-US" sz="2000" dirty="0" err="1">
                <a:latin typeface="Courier New" panose="02070309020205020404" pitchFamily="49" charset="0"/>
              </a:rPr>
              <a:t>deftemplates</a:t>
            </a:r>
            <a:r>
              <a:rPr lang="en-US" altLang="en-US" sz="2000" dirty="0">
                <a:latin typeface="Courier New" panose="02070309020205020404" pitchFamily="49" charset="0"/>
              </a:rPr>
              <a:t>), (list-</a:t>
            </a:r>
            <a:r>
              <a:rPr lang="en-US" altLang="en-US" sz="2000" dirty="0" err="1">
                <a:latin typeface="Courier New" panose="02070309020205020404" pitchFamily="49" charset="0"/>
              </a:rPr>
              <a:t>deffacts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prints a list of the respective constructs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show text of constructs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ppdefrule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latin typeface="Courier New" panose="02070309020205020404" pitchFamily="49" charset="0"/>
              </a:rPr>
              <a:t>defrule</a:t>
            </a:r>
            <a:r>
              <a:rPr lang="en-US" altLang="en-US" sz="2000" dirty="0">
                <a:latin typeface="Courier New" panose="02070309020205020404" pitchFamily="49" charset="0"/>
              </a:rPr>
              <a:t>-name&gt;), (</a:t>
            </a:r>
            <a:r>
              <a:rPr lang="en-US" altLang="en-US" sz="2000" dirty="0" err="1">
                <a:latin typeface="Courier New" panose="02070309020205020404" pitchFamily="49" charset="0"/>
              </a:rPr>
              <a:t>ppdeftemplate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latin typeface="Courier New" panose="02070309020205020404" pitchFamily="49" charset="0"/>
              </a:rPr>
              <a:t>deftemplate</a:t>
            </a:r>
            <a:r>
              <a:rPr lang="en-US" altLang="en-US" sz="2000" dirty="0">
                <a:latin typeface="Courier New" panose="02070309020205020404" pitchFamily="49" charset="0"/>
              </a:rPr>
              <a:t>-name&gt;), (</a:t>
            </a:r>
            <a:r>
              <a:rPr lang="en-US" altLang="en-US" sz="2000" dirty="0" err="1">
                <a:latin typeface="Courier New" panose="02070309020205020404" pitchFamily="49" charset="0"/>
              </a:rPr>
              <a:t>ppdeffacts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latin typeface="Courier New" panose="02070309020205020404" pitchFamily="49" charset="0"/>
              </a:rPr>
              <a:t>deffacts</a:t>
            </a:r>
            <a:r>
              <a:rPr lang="en-US" altLang="en-US" sz="2000" dirty="0">
                <a:latin typeface="Courier New" panose="02070309020205020404" pitchFamily="49" charset="0"/>
              </a:rPr>
              <a:t>-name&gt;)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displays the text of the construct (``pretty print'')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deleting constructs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undefrule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latin typeface="Courier New" panose="02070309020205020404" pitchFamily="49" charset="0"/>
              </a:rPr>
              <a:t>defrule</a:t>
            </a:r>
            <a:r>
              <a:rPr lang="en-US" altLang="en-US" sz="2000" dirty="0">
                <a:latin typeface="Courier New" panose="02070309020205020404" pitchFamily="49" charset="0"/>
              </a:rPr>
              <a:t>-name&gt;), (</a:t>
            </a:r>
            <a:r>
              <a:rPr lang="en-US" altLang="en-US" sz="2000" dirty="0" err="1">
                <a:latin typeface="Courier New" panose="02070309020205020404" pitchFamily="49" charset="0"/>
              </a:rPr>
              <a:t>undeftemplate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latin typeface="Courier New" panose="02070309020205020404" pitchFamily="49" charset="0"/>
              </a:rPr>
              <a:t>deftemplate</a:t>
            </a:r>
            <a:r>
              <a:rPr lang="en-US" altLang="en-US" sz="2000" dirty="0">
                <a:latin typeface="Courier New" panose="02070309020205020404" pitchFamily="49" charset="0"/>
              </a:rPr>
              <a:t>-name&gt;), (</a:t>
            </a:r>
            <a:r>
              <a:rPr lang="en-US" altLang="en-US" sz="2000" dirty="0" err="1">
                <a:latin typeface="Courier New" panose="02070309020205020404" pitchFamily="49" charset="0"/>
              </a:rPr>
              <a:t>undeffacts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latin typeface="Courier New" panose="02070309020205020404" pitchFamily="49" charset="0"/>
              </a:rPr>
              <a:t>deffacts</a:t>
            </a:r>
            <a:r>
              <a:rPr lang="en-US" altLang="en-US" sz="2000" dirty="0">
                <a:latin typeface="Courier New" panose="02070309020205020404" pitchFamily="49" charset="0"/>
              </a:rPr>
              <a:t>-name&gt;)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deletes the construct (if it is not in use)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clearing the  CLIPS environment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(clear)</a:t>
            </a:r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removes all constructs and adds the initial facts to the  CLIPS environment</a:t>
            </a: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5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/ Output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print information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(printout &lt;logical-device&gt; &lt;print-items&gt;*)</a:t>
            </a:r>
            <a:r>
              <a:rPr lang="en-US" altLang="en-US" sz="2000" dirty="0"/>
              <a:t>	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logical device frequently is the standard output device  t (terminal)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terminal input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(read [&lt;logical-device&gt;]), (</a:t>
            </a:r>
            <a:r>
              <a:rPr lang="en-US" altLang="en-US" sz="1800" dirty="0" err="1">
                <a:latin typeface="Courier New" panose="02070309020205020404" pitchFamily="49" charset="0"/>
              </a:rPr>
              <a:t>readline</a:t>
            </a:r>
            <a:r>
              <a:rPr lang="en-US" altLang="en-US" sz="1800" dirty="0">
                <a:latin typeface="Courier New" panose="02070309020205020404" pitchFamily="49" charset="0"/>
              </a:rPr>
              <a:t> [&lt;logical-device&gt;])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read an atom or string from a logical device	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the logical device can be a file which must be open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open / close file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(open &lt;file-name&gt; &lt;file-ID&gt; [&lt;mode&gt;]), (close [&lt;file-ID&gt;])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open /close  file with  &lt;file-id&gt; as internal name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load / save constructs from / to file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(load &lt;file-name&gt;), (save &lt;file-name&gt;)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backslash \  is a special character and must be ``quoted'' (preceded by a backslash \) 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e.g.  (load "B:\\clips\\example.clp")</a:t>
            </a: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0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User defined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13288"/>
          </a:xfrm>
          <a:noFill/>
          <a:ln/>
        </p:spPr>
        <p:txBody>
          <a:bodyPr vert="horz" lIns="90488" tIns="45720" rIns="90488" bIns="45720" rtlCol="0">
            <a:normAutofit/>
          </a:bodyPr>
          <a:lstStyle/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deffunction</a:t>
            </a:r>
            <a:r>
              <a:rPr lang="en-US" altLang="en-US" sz="2400" dirty="0">
                <a:latin typeface="Courier New" panose="02070309020205020404" pitchFamily="49" charset="0"/>
              </a:rPr>
              <a:t> function-name (</a:t>
            </a:r>
            <a:r>
              <a:rPr lang="en-US" altLang="en-US" sz="2400" dirty="0" err="1">
                <a:latin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</a:rPr>
              <a:t> ... </a:t>
            </a:r>
            <a:r>
              <a:rPr lang="en-US" altLang="en-US" sz="2400" dirty="0" err="1">
                <a:latin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action ... action)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deffunction</a:t>
            </a:r>
            <a:r>
              <a:rPr lang="en-US" altLang="en-US" sz="2400" dirty="0">
                <a:latin typeface="Courier New" panose="02070309020205020404" pitchFamily="49" charset="0"/>
              </a:rPr>
              <a:t> hypotenuse (?a ?b)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sqrt</a:t>
            </a:r>
            <a:r>
              <a:rPr lang="en-US" altLang="en-US" dirty="0">
                <a:latin typeface="Courier New" panose="02070309020205020404" pitchFamily="49" charset="0"/>
              </a:rPr>
              <a:t> (+ (* ?a ?a) (* ?b ?b))))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deffunction</a:t>
            </a:r>
            <a:r>
              <a:rPr lang="en-US" altLang="en-US" sz="2400" dirty="0">
                <a:latin typeface="Courier New" panose="02070309020205020404" pitchFamily="49" charset="0"/>
              </a:rPr>
              <a:t> initialize ()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(clear)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(assert (today is </a:t>
            </a:r>
            <a:r>
              <a:rPr lang="en-US" altLang="en-US" dirty="0" err="1">
                <a:latin typeface="Courier New" panose="02070309020205020404" pitchFamily="49" charset="0"/>
              </a:rPr>
              <a:t>sunday</a:t>
            </a:r>
            <a:r>
              <a:rPr lang="en-US" altLang="en-US" dirty="0">
                <a:latin typeface="Courier New" panose="02070309020205020404" pitchFamily="49" charset="0"/>
              </a:rPr>
              <a:t>)))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sz="2400" dirty="0"/>
              <a:t>External functions written in C or other languages can be integrated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541963" y="6538913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panose="020B0604020202020204" pitchFamily="34" charset="0"/>
                <a:hlinkClick r:id="rId2" action="ppaction://hlinksldjump"/>
              </a:rPr>
              <a:t>[Jackson 1999]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803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Execution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(agenda)</a:t>
            </a:r>
            <a:r>
              <a:rPr lang="en-US" altLang="en-US" dirty="0"/>
              <a:t> displays all activated rules</a:t>
            </a:r>
          </a:p>
          <a:p>
            <a:r>
              <a:rPr lang="en-US" altLang="en-US" dirty="0"/>
              <a:t>refraction </a:t>
            </a:r>
          </a:p>
          <a:p>
            <a:pPr lvl="1"/>
            <a:r>
              <a:rPr lang="en-US" altLang="en-US" dirty="0"/>
              <a:t>rules fire only once for a specific set of facts</a:t>
            </a:r>
          </a:p>
          <a:p>
            <a:pPr lvl="2"/>
            <a:r>
              <a:rPr lang="en-US" altLang="en-US" dirty="0"/>
              <a:t>prevents infinite loops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(refresh &lt;rule-name&gt;)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reactivates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watching the execution 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(watch &lt;watch-item&gt;)</a:t>
            </a:r>
            <a:r>
              <a:rPr lang="en-US" altLang="en-US"/>
              <a:t> prints messages about activities concerning a  </a:t>
            </a:r>
            <a:r>
              <a:rPr lang="en-US" altLang="en-US">
                <a:latin typeface="Courier New" panose="02070309020205020404" pitchFamily="49" charset="0"/>
              </a:rPr>
              <a:t>&lt;watch-item&gt;</a:t>
            </a:r>
          </a:p>
          <a:p>
            <a:pPr lvl="2"/>
            <a:r>
              <a:rPr lang="en-US" altLang="en-US">
                <a:latin typeface="Courier New" panose="02070309020205020404" pitchFamily="49" charset="0"/>
              </a:rPr>
              <a:t>(facts, rules, activations, statistics, compilation, focus, all)</a:t>
            </a:r>
            <a:r>
              <a:rPr lang="en-US" altLang="en-US"/>
              <a:t>	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(unwatch &lt;watch-item&gt;)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turns the messages 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22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38138"/>
            <a:ext cx="9067800" cy="804862"/>
          </a:xfrm>
        </p:spPr>
        <p:txBody>
          <a:bodyPr/>
          <a:lstStyle/>
          <a:p>
            <a:r>
              <a:rPr lang="en-US" altLang="en-US"/>
              <a:t>Watching Facts, Rules and Activations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facts </a:t>
            </a:r>
          </a:p>
          <a:p>
            <a:pPr lvl="1"/>
            <a:r>
              <a:rPr lang="en-US" altLang="en-US" dirty="0"/>
              <a:t>assertions and retractions  of facts</a:t>
            </a:r>
          </a:p>
          <a:p>
            <a:r>
              <a:rPr lang="en-US" altLang="en-US" dirty="0"/>
              <a:t>rules </a:t>
            </a:r>
          </a:p>
          <a:p>
            <a:pPr lvl="1"/>
            <a:r>
              <a:rPr lang="en-US" altLang="en-US" dirty="0"/>
              <a:t>message for each rule that is fired</a:t>
            </a:r>
          </a:p>
          <a:p>
            <a:r>
              <a:rPr lang="en-US" altLang="en-US" dirty="0"/>
              <a:t>activations </a:t>
            </a:r>
          </a:p>
          <a:p>
            <a:pPr lvl="1"/>
            <a:r>
              <a:rPr lang="en-US" altLang="en-US" dirty="0"/>
              <a:t>rules on the 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97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JESS: an alternative to CLIPS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JESS stands for Java Expert System Shell</a:t>
            </a:r>
          </a:p>
          <a:p>
            <a:r>
              <a:rPr lang="en-US" altLang="en-US"/>
              <a:t>it uses the same syntax and a large majority of the features of CLIPS</a:t>
            </a:r>
          </a:p>
          <a:p>
            <a:r>
              <a:rPr lang="en-US" altLang="en-US"/>
              <a:t>tight integration with Java</a:t>
            </a:r>
          </a:p>
          <a:p>
            <a:pPr lvl="1"/>
            <a:r>
              <a:rPr lang="en-US" altLang="en-US"/>
              <a:t>can be invoked easily from Java programs</a:t>
            </a:r>
          </a:p>
          <a:p>
            <a:pPr lvl="1"/>
            <a:r>
              <a:rPr lang="en-US" altLang="en-US"/>
              <a:t>can utilize object-oriented aspects of Java</a:t>
            </a:r>
          </a:p>
          <a:p>
            <a:r>
              <a:rPr lang="en-US" altLang="en-US"/>
              <a:t>some incompatibilities with CLIPS</a:t>
            </a:r>
          </a:p>
          <a:p>
            <a:pPr lvl="1"/>
            <a:r>
              <a:rPr lang="en-US" altLang="en-US"/>
              <a:t>COOL replaced by Java classes</a:t>
            </a:r>
          </a:p>
          <a:p>
            <a:pPr lvl="1"/>
            <a:r>
              <a:rPr lang="en-US" altLang="en-US"/>
              <a:t>a few missing constructs </a:t>
            </a:r>
          </a:p>
          <a:p>
            <a:pPr lvl="2"/>
            <a:r>
              <a:rPr lang="en-US" altLang="en-US"/>
              <a:t>more and more added as new versions of JESS are released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47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en-US" dirty="0"/>
              <a:t>Limitations of </a:t>
            </a:r>
            <a:r>
              <a:rPr lang="en-GB" altLang="en-US" dirty="0"/>
              <a:t>production systems</a:t>
            </a:r>
            <a:endParaRPr lang="en-US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8" tIns="45720" rIns="90488" bIns="45720" rtlCol="0">
            <a:normAutofit/>
          </a:bodyPr>
          <a:lstStyle/>
          <a:p>
            <a:r>
              <a:rPr lang="en-US" altLang="en-US" dirty="0"/>
              <a:t>The basic control flow is forward chaining</a:t>
            </a:r>
          </a:p>
          <a:p>
            <a:pPr lvl="1"/>
            <a:r>
              <a:rPr lang="en-US" altLang="en-US" dirty="0"/>
              <a:t>to implement other kinds of reasoning you have to manipulate tokens in working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78</a:t>
            </a:fld>
            <a:endParaRPr 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541963" y="6538913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hlinkClick r:id="rId2" action="ppaction://hlinksldjump"/>
              </a:rPr>
              <a:t>[Jackson 1999]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99522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sz="4000" dirty="0"/>
              <a:t>Limitations of production systems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Because of the effect of conflict resolution strategies, rules interact and the order of rules matters. </a:t>
            </a:r>
          </a:p>
          <a:p>
            <a:pPr lvl="1"/>
            <a:r>
              <a:rPr lang="en-GB" altLang="en-US" dirty="0"/>
              <a:t>Cannot fully understand a rule by reading it in isolation</a:t>
            </a:r>
          </a:p>
          <a:p>
            <a:pPr lvl="1"/>
            <a:r>
              <a:rPr lang="en-GB" altLang="en-US" dirty="0"/>
              <a:t>Must consider the conflict resolution strategy</a:t>
            </a:r>
          </a:p>
          <a:p>
            <a:pPr lvl="1"/>
            <a:r>
              <a:rPr lang="en-GB" altLang="en-US" dirty="0"/>
              <a:t>Under which circumstances will a rule fire?</a:t>
            </a:r>
          </a:p>
        </p:txBody>
      </p:sp>
    </p:spTree>
    <p:extLst>
      <p:ext uri="{BB962C8B-B14F-4D97-AF65-F5344CB8AC3E}">
        <p14:creationId xmlns:p14="http://schemas.microsoft.com/office/powerpoint/2010/main" val="14616989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171070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sz="4000" dirty="0"/>
              <a:t>Limitations of production systems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Attempting to expand a production system by simply adding more rules can have unintended consequences </a:t>
            </a:r>
          </a:p>
          <a:p>
            <a:pPr lvl="1"/>
            <a:r>
              <a:rPr lang="en-GB" altLang="en-US" sz="2800" dirty="0"/>
              <a:t>Unexpected rule interactions </a:t>
            </a:r>
          </a:p>
          <a:p>
            <a:pPr lvl="1"/>
            <a:r>
              <a:rPr lang="en-GB" altLang="en-US" sz="2800" dirty="0"/>
              <a:t>Need to consider all possible rule interactions makes large rule-based systems hard to update</a:t>
            </a:r>
          </a:p>
        </p:txBody>
      </p:sp>
    </p:spTree>
    <p:extLst>
      <p:ext uri="{BB962C8B-B14F-4D97-AF65-F5344CB8AC3E}">
        <p14:creationId xmlns:p14="http://schemas.microsoft.com/office/powerpoint/2010/main" val="65276662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sz="4000" dirty="0"/>
              <a:t>Limitations of production systems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Domain experts find it easy to grasp the meaning of individual rules</a:t>
            </a:r>
          </a:p>
          <a:p>
            <a:r>
              <a:rPr lang="en-GB" altLang="en-US" dirty="0"/>
              <a:t>But NOT easy to grasp these issues concerned with interactions</a:t>
            </a:r>
          </a:p>
        </p:txBody>
      </p:sp>
    </p:spTree>
    <p:extLst>
      <p:ext uri="{BB962C8B-B14F-4D97-AF65-F5344CB8AC3E}">
        <p14:creationId xmlns:p14="http://schemas.microsoft.com/office/powerpoint/2010/main" val="223176068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63878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</TotalTime>
  <Words>4133</Words>
  <Application>Microsoft Office PowerPoint</Application>
  <PresentationFormat>Widescreen</PresentationFormat>
  <Paragraphs>774</Paragraphs>
  <Slides>81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ＭＳ Ｐゴシック</vt:lpstr>
      <vt:lpstr>Aharoni</vt:lpstr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Wingdings</vt:lpstr>
      <vt:lpstr>Office Theme</vt:lpstr>
      <vt:lpstr>CPSC 583 Expert Systems Design Theory</vt:lpstr>
      <vt:lpstr>Horn Clauses</vt:lpstr>
      <vt:lpstr>Forward v. Backward chaining</vt:lpstr>
      <vt:lpstr>Forward chaining (FC)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Production Rules</vt:lpstr>
      <vt:lpstr>What is CLIPS?</vt:lpstr>
      <vt:lpstr>What is CLIPS?</vt:lpstr>
      <vt:lpstr>What is CLIPS?</vt:lpstr>
      <vt:lpstr>Components of CLIPS-based Expert System</vt:lpstr>
      <vt:lpstr>CLIPS Software</vt:lpstr>
      <vt:lpstr>Invoke / Exit CLIPS</vt:lpstr>
      <vt:lpstr>CLIPS prompt</vt:lpstr>
      <vt:lpstr>Hello world!</vt:lpstr>
      <vt:lpstr>Mathematical Operators </vt:lpstr>
      <vt:lpstr>CLIPS Primitive Data Types</vt:lpstr>
      <vt:lpstr>Ordered facts</vt:lpstr>
      <vt:lpstr>Asserting Facts</vt:lpstr>
      <vt:lpstr>Rules</vt:lpstr>
      <vt:lpstr>Rule Components</vt:lpstr>
      <vt:lpstr>Examples of Rules</vt:lpstr>
      <vt:lpstr>Conflict resolution of rules</vt:lpstr>
      <vt:lpstr>Conflict resolution of rules</vt:lpstr>
      <vt:lpstr>CLIPS main loop</vt:lpstr>
      <vt:lpstr>CLIPS main loop</vt:lpstr>
      <vt:lpstr>CLIPS main loop</vt:lpstr>
      <vt:lpstr>CLIPS main loop</vt:lpstr>
      <vt:lpstr>Program stops when …</vt:lpstr>
      <vt:lpstr>Execution of a Program </vt:lpstr>
      <vt:lpstr>Variables</vt:lpstr>
      <vt:lpstr>Variables &amp; Pattern Matching</vt:lpstr>
      <vt:lpstr>Example</vt:lpstr>
      <vt:lpstr>Class work</vt:lpstr>
      <vt:lpstr>Unordered (named field) facts</vt:lpstr>
      <vt:lpstr>Instances     </vt:lpstr>
      <vt:lpstr>Can give defaults and type to each parameter     </vt:lpstr>
      <vt:lpstr>Grouping together facts</vt:lpstr>
      <vt:lpstr>Initial Facts</vt:lpstr>
      <vt:lpstr>Variable matching</vt:lpstr>
      <vt:lpstr>Loading a program file</vt:lpstr>
      <vt:lpstr>CLIPS programming example: Sibling problem</vt:lpstr>
      <vt:lpstr>Field Constraints</vt:lpstr>
      <vt:lpstr>Example Rule with Field Constraints   </vt:lpstr>
      <vt:lpstr>Binding a variable to a field with constraints</vt:lpstr>
      <vt:lpstr>Sibling problem 2</vt:lpstr>
      <vt:lpstr>Wildcards </vt:lpstr>
      <vt:lpstr>Wildcards</vt:lpstr>
      <vt:lpstr>Usage of Facts</vt:lpstr>
      <vt:lpstr>Retracting facts</vt:lpstr>
      <vt:lpstr>Modifying facts</vt:lpstr>
      <vt:lpstr>More complex patterns</vt:lpstr>
      <vt:lpstr>Sibling problem 3</vt:lpstr>
      <vt:lpstr>CLIPS commands: functions</vt:lpstr>
      <vt:lpstr>More complex patterns</vt:lpstr>
      <vt:lpstr>CLIPS programming example</vt:lpstr>
      <vt:lpstr>Retracting Facts from a Rule</vt:lpstr>
      <vt:lpstr>Retracting facts automatically</vt:lpstr>
      <vt:lpstr>CLIPS Programming example: Print oldest person</vt:lpstr>
      <vt:lpstr>CLIPS programming example: Blocks world</vt:lpstr>
      <vt:lpstr>CLIPS programming example</vt:lpstr>
      <vt:lpstr>CLIPS programming example</vt:lpstr>
      <vt:lpstr>CLIPS commands: display</vt:lpstr>
      <vt:lpstr>CLIPS commands: creating facts</vt:lpstr>
      <vt:lpstr>CLIPS commands: execution</vt:lpstr>
      <vt:lpstr>Manipulation of Constructs</vt:lpstr>
      <vt:lpstr>Input / Output</vt:lpstr>
      <vt:lpstr>User defined functions</vt:lpstr>
      <vt:lpstr>Program Execution</vt:lpstr>
      <vt:lpstr>Watching</vt:lpstr>
      <vt:lpstr>Watching Facts, Rules and Activations</vt:lpstr>
      <vt:lpstr>JESS: an alternative to CLIPS</vt:lpstr>
      <vt:lpstr>Limitations of production systems</vt:lpstr>
      <vt:lpstr>Limitations of production systems</vt:lpstr>
      <vt:lpstr>Limitations of production systems</vt:lpstr>
      <vt:lpstr>Limitations of production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312</cp:revision>
  <dcterms:created xsi:type="dcterms:W3CDTF">2015-09-15T20:27:29Z</dcterms:created>
  <dcterms:modified xsi:type="dcterms:W3CDTF">2023-09-22T03:22:24Z</dcterms:modified>
</cp:coreProperties>
</file>