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728" r:id="rId3"/>
    <p:sldId id="351" r:id="rId4"/>
    <p:sldId id="368" r:id="rId5"/>
    <p:sldId id="354" r:id="rId6"/>
    <p:sldId id="409" r:id="rId7"/>
    <p:sldId id="729" r:id="rId8"/>
    <p:sldId id="641" r:id="rId9"/>
    <p:sldId id="675" r:id="rId10"/>
    <p:sldId id="678" r:id="rId11"/>
    <p:sldId id="679" r:id="rId12"/>
    <p:sldId id="653" r:id="rId13"/>
    <p:sldId id="654" r:id="rId14"/>
    <p:sldId id="655" r:id="rId15"/>
    <p:sldId id="657" r:id="rId16"/>
    <p:sldId id="719" r:id="rId17"/>
    <p:sldId id="671" r:id="rId18"/>
    <p:sldId id="672" r:id="rId19"/>
    <p:sldId id="673" r:id="rId20"/>
    <p:sldId id="674" r:id="rId21"/>
    <p:sldId id="622" r:id="rId22"/>
    <p:sldId id="623" r:id="rId23"/>
    <p:sldId id="624" r:id="rId24"/>
    <p:sldId id="625" r:id="rId25"/>
    <p:sldId id="626" r:id="rId26"/>
    <p:sldId id="720" r:id="rId27"/>
    <p:sldId id="630" r:id="rId28"/>
    <p:sldId id="631" r:id="rId29"/>
    <p:sldId id="633" r:id="rId30"/>
    <p:sldId id="658" r:id="rId31"/>
    <p:sldId id="718" r:id="rId32"/>
    <p:sldId id="635" r:id="rId33"/>
    <p:sldId id="681" r:id="rId34"/>
    <p:sldId id="670" r:id="rId35"/>
    <p:sldId id="636" r:id="rId36"/>
    <p:sldId id="637" r:id="rId37"/>
    <p:sldId id="638" r:id="rId38"/>
    <p:sldId id="723" r:id="rId39"/>
    <p:sldId id="721" r:id="rId40"/>
    <p:sldId id="722" r:id="rId41"/>
    <p:sldId id="713" r:id="rId42"/>
    <p:sldId id="714" r:id="rId43"/>
    <p:sldId id="710" r:id="rId44"/>
    <p:sldId id="695" r:id="rId45"/>
    <p:sldId id="696" r:id="rId46"/>
    <p:sldId id="697" r:id="rId47"/>
    <p:sldId id="698" r:id="rId48"/>
    <p:sldId id="701" r:id="rId49"/>
    <p:sldId id="702" r:id="rId50"/>
    <p:sldId id="725" r:id="rId51"/>
    <p:sldId id="703" r:id="rId52"/>
    <p:sldId id="726" r:id="rId53"/>
    <p:sldId id="685" r:id="rId54"/>
    <p:sldId id="686" r:id="rId55"/>
    <p:sldId id="687" r:id="rId56"/>
    <p:sldId id="727" r:id="rId57"/>
    <p:sldId id="688" r:id="rId58"/>
    <p:sldId id="689" r:id="rId59"/>
    <p:sldId id="690" r:id="rId60"/>
    <p:sldId id="691" r:id="rId61"/>
    <p:sldId id="692" r:id="rId62"/>
    <p:sldId id="684" r:id="rId63"/>
    <p:sldId id="683" r:id="rId64"/>
    <p:sldId id="682" r:id="rId65"/>
    <p:sldId id="715" r:id="rId66"/>
    <p:sldId id="71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sorterViewPr>
    <p:cViewPr>
      <p:scale>
        <a:sx n="70" d="100"/>
        <a:sy n="70" d="100"/>
      </p:scale>
      <p:origin x="0" y="-67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37E5-3790-4B06-8EC3-D07AA97CCF9F}"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E58C9-17CC-46A3-9DA2-B7EF30A2929E}" type="slidenum">
              <a:rPr lang="en-US" smtClean="0"/>
              <a:t>1</a:t>
            </a:fld>
            <a:endParaRPr lang="en-US"/>
          </a:p>
        </p:txBody>
      </p:sp>
    </p:spTree>
    <p:extLst>
      <p:ext uri="{BB962C8B-B14F-4D97-AF65-F5344CB8AC3E}">
        <p14:creationId xmlns:p14="http://schemas.microsoft.com/office/powerpoint/2010/main" val="122564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ABD110-33FB-49A2-B448-DB99A584ED15}"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5F4B9E-034B-4F52-9309-DB1B97983417}"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5EE33-7613-416F-8DB8-4A2F0D4F6ADC}"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38F47D-B5B6-4929-B57C-4638F2D83F2B}"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271BD-49C0-4A93-8A16-69904F4DE6D4}"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D2AF15-1E47-4BF0-83A0-06DDCE6DBAF7}"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61C66-5064-407C-A657-4665B1C22E56}" type="datetime1">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CFBC2A-47B4-4E65-B3F6-7EE30940DAA1}"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68A04-88E7-4ECD-81B1-3AE66036EAFB}"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013D5-032A-499C-B194-58BDB6283FD3}"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D4EF6-C9E6-4C78-91B0-A18B76416B96}"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6F35D-E20C-4ABF-B443-9F019758FF85}" type="datetime1">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pp.edu/~jrfisher/www/prolog_tutorial/content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wi-prolog.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CPSC 583</a:t>
            </a:r>
            <a:br>
              <a:rPr lang="en-US" dirty="0"/>
            </a:br>
            <a:r>
              <a:rPr lang="en-US" dirty="0"/>
              <a:t>Expert Systems Design Theory</a:t>
            </a:r>
          </a:p>
        </p:txBody>
      </p:sp>
      <p:sp>
        <p:nvSpPr>
          <p:cNvPr id="3" name="Subtitle 2"/>
          <p:cNvSpPr>
            <a:spLocks noGrp="1"/>
          </p:cNvSpPr>
          <p:nvPr>
            <p:ph type="subTitle" idx="1"/>
          </p:nvPr>
        </p:nvSpPr>
        <p:spPr/>
        <p:txBody>
          <a:bodyPr/>
          <a:lstStyle/>
          <a:p>
            <a:r>
              <a:rPr lang="en-US" dirty="0"/>
              <a:t>Dr. Anand </a:t>
            </a:r>
            <a:r>
              <a:rPr lang="en-US" dirty="0" err="1"/>
              <a:t>Panangadan</a:t>
            </a:r>
            <a:endParaRPr lang="en-US" dirty="0"/>
          </a:p>
          <a:p>
            <a:r>
              <a:rPr lang="en-US" dirty="0"/>
              <a:t>apanangadan@fullerton.edu</a:t>
            </a:r>
          </a:p>
        </p:txBody>
      </p:sp>
      <p:sp>
        <p:nvSpPr>
          <p:cNvPr id="4" name="TextBox 3"/>
          <p:cNvSpPr txBox="1"/>
          <p:nvPr/>
        </p:nvSpPr>
        <p:spPr>
          <a:xfrm>
            <a:off x="1711252" y="4653511"/>
            <a:ext cx="8015656" cy="1754326"/>
          </a:xfrm>
          <a:prstGeom prst="rect">
            <a:avLst/>
          </a:prstGeom>
          <a:noFill/>
        </p:spPr>
        <p:txBody>
          <a:bodyPr wrap="none" rtlCol="0">
            <a:spAutoFit/>
          </a:bodyPr>
          <a:lstStyle/>
          <a:p>
            <a:r>
              <a:rPr lang="en-US" dirty="0"/>
              <a:t>Some slides are adapted from:</a:t>
            </a:r>
          </a:p>
          <a:p>
            <a:r>
              <a:rPr lang="en-US" dirty="0"/>
              <a:t>	I. </a:t>
            </a:r>
            <a:r>
              <a:rPr lang="en-US" dirty="0" err="1"/>
              <a:t>Bratko</a:t>
            </a:r>
            <a:r>
              <a:rPr lang="en-US" dirty="0"/>
              <a:t> (</a:t>
            </a:r>
            <a:r>
              <a:rPr lang="en-US" dirty="0" err="1"/>
              <a:t>Addision</a:t>
            </a:r>
            <a:r>
              <a:rPr lang="en-US" dirty="0"/>
              <a:t> Wesley)</a:t>
            </a:r>
          </a:p>
          <a:p>
            <a:r>
              <a:rPr lang="en-US" dirty="0"/>
              <a:t>	W. F. </a:t>
            </a:r>
            <a:r>
              <a:rPr lang="en-US" dirty="0" err="1"/>
              <a:t>Clocksin</a:t>
            </a:r>
            <a:endParaRPr lang="en-US" dirty="0"/>
          </a:p>
          <a:p>
            <a:r>
              <a:rPr lang="en-US" dirty="0"/>
              <a:t>	J. </a:t>
            </a:r>
            <a:r>
              <a:rPr lang="en-US" dirty="0" err="1"/>
              <a:t>Stelovsky</a:t>
            </a:r>
            <a:endParaRPr lang="en-US" dirty="0"/>
          </a:p>
          <a:p>
            <a:r>
              <a:rPr lang="en-US" dirty="0"/>
              <a:t>Prolog tutorial: </a:t>
            </a:r>
            <a:r>
              <a:rPr lang="en-US" dirty="0">
                <a:hlinkClick r:id="rId3"/>
              </a:rPr>
              <a:t>https://www.cpp.edu/~jrfisher/www/prolog_tutorial/contents.html</a:t>
            </a:r>
            <a:endParaRPr lang="en-US" dirty="0"/>
          </a:p>
          <a:p>
            <a:endParaRPr lang="en-US" dirty="0"/>
          </a:p>
        </p:txBody>
      </p:sp>
    </p:spTree>
    <p:extLst>
      <p:ext uri="{BB962C8B-B14F-4D97-AF65-F5344CB8AC3E}">
        <p14:creationId xmlns:p14="http://schemas.microsoft.com/office/powerpoint/2010/main" val="425708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F940687-11AF-480D-A3AB-C200D355003C}" type="slidenum">
              <a:rPr kumimoji="0" lang="en-US" altLang="zh-TW" sz="1200"/>
              <a:pPr>
                <a:spcBef>
                  <a:spcPct val="0"/>
                </a:spcBef>
                <a:buClrTx/>
                <a:buSzTx/>
                <a:buFontTx/>
                <a:buNone/>
              </a:pPr>
              <a:t>10</a:t>
            </a:fld>
            <a:endParaRPr kumimoji="0" lang="en-US" altLang="zh-TW" sz="1200"/>
          </a:p>
        </p:txBody>
      </p:sp>
      <p:sp>
        <p:nvSpPr>
          <p:cNvPr id="6147" name="Rectangle 2"/>
          <p:cNvSpPr>
            <a:spLocks noGrp="1" noChangeArrowheads="1"/>
          </p:cNvSpPr>
          <p:nvPr>
            <p:ph type="title"/>
          </p:nvPr>
        </p:nvSpPr>
        <p:spPr/>
        <p:txBody>
          <a:bodyPr/>
          <a:lstStyle/>
          <a:p>
            <a:pPr eaLnBrk="1" hangingPunct="1"/>
            <a:r>
              <a:rPr lang="en-US" altLang="zh-TW" dirty="0"/>
              <a:t>SWI-Prolog</a:t>
            </a:r>
          </a:p>
        </p:txBody>
      </p:sp>
      <p:sp>
        <p:nvSpPr>
          <p:cNvPr id="6148" name="Rectangle 3"/>
          <p:cNvSpPr>
            <a:spLocks noGrp="1" noChangeArrowheads="1"/>
          </p:cNvSpPr>
          <p:nvPr>
            <p:ph type="body" idx="1"/>
          </p:nvPr>
        </p:nvSpPr>
        <p:spPr/>
        <p:txBody>
          <a:bodyPr/>
          <a:lstStyle/>
          <a:p>
            <a:r>
              <a:rPr lang="en-US" altLang="zh-TW" sz="1500" dirty="0">
                <a:hlinkClick r:id="rId2"/>
              </a:rPr>
              <a:t>http://www.swi-prolog.org/</a:t>
            </a:r>
            <a:endParaRPr lang="en-US" altLang="zh-TW" sz="1500" dirty="0"/>
          </a:p>
          <a:p>
            <a:endParaRPr lang="en-US" altLang="zh-TW" sz="1500" dirty="0"/>
          </a:p>
        </p:txBody>
      </p:sp>
    </p:spTree>
    <p:extLst>
      <p:ext uri="{BB962C8B-B14F-4D97-AF65-F5344CB8AC3E}">
        <p14:creationId xmlns:p14="http://schemas.microsoft.com/office/powerpoint/2010/main" val="33198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latin typeface="Times New Roman" panose="02020603050405020304" pitchFamily="18" charset="0"/>
                <a:ea typeface="Angsana New" panose="02020603050405020304" pitchFamily="18" charset="-34"/>
                <a:cs typeface="Times New Roman" panose="02020603050405020304" pitchFamily="18" charset="0"/>
              </a:rPr>
              <a:t>How to ask a question</a:t>
            </a:r>
            <a:endParaRPr lang="th-TH" altLang="en-US" dirty="0">
              <a:latin typeface="Times New Roman" panose="02020603050405020304" pitchFamily="18" charset="0"/>
              <a:ea typeface="Angsana New" panose="02020603050405020304" pitchFamily="18" charset="-34"/>
            </a:endParaRPr>
          </a:p>
        </p:txBody>
      </p:sp>
      <p:sp>
        <p:nvSpPr>
          <p:cNvPr id="7171" name="Content Placeholder 2"/>
          <p:cNvSpPr>
            <a:spLocks noGrp="1"/>
          </p:cNvSpPr>
          <p:nvPr>
            <p:ph idx="1"/>
          </p:nvPr>
        </p:nvSpPr>
        <p:spPr/>
        <p:txBody>
          <a:bodyPr/>
          <a:lstStyle/>
          <a:p>
            <a:pPr eaLnBrk="1" hangingPunct="1"/>
            <a:r>
              <a:rPr lang="en-US" altLang="en-US" dirty="0">
                <a:latin typeface="Times New Roman" panose="02020603050405020304" pitchFamily="18" charset="0"/>
                <a:ea typeface="Angsana New" panose="02020603050405020304" pitchFamily="18" charset="-34"/>
                <a:cs typeface="Times New Roman" panose="02020603050405020304" pitchFamily="18" charset="0"/>
              </a:rPr>
              <a:t>Write a prolog program in a .</a:t>
            </a:r>
            <a:r>
              <a:rPr lang="en-US" altLang="en-US" dirty="0" err="1">
                <a:latin typeface="Times New Roman" panose="02020603050405020304" pitchFamily="18" charset="0"/>
                <a:ea typeface="Angsana New" panose="02020603050405020304" pitchFamily="18" charset="-34"/>
                <a:cs typeface="Times New Roman" panose="02020603050405020304" pitchFamily="18" charset="0"/>
              </a:rPr>
              <a:t>pl</a:t>
            </a:r>
            <a:r>
              <a:rPr lang="en-US" altLang="en-US" dirty="0">
                <a:latin typeface="Times New Roman" panose="02020603050405020304" pitchFamily="18" charset="0"/>
                <a:ea typeface="Angsana New" panose="02020603050405020304" pitchFamily="18" charset="-34"/>
                <a:cs typeface="Times New Roman" panose="02020603050405020304" pitchFamily="18" charset="0"/>
              </a:rPr>
              <a:t> file.</a:t>
            </a:r>
          </a:p>
          <a:p>
            <a:pPr eaLnBrk="1" hangingPunct="1"/>
            <a:r>
              <a:rPr lang="en-US" altLang="en-US" dirty="0">
                <a:latin typeface="Times New Roman" panose="02020603050405020304" pitchFamily="18" charset="0"/>
                <a:ea typeface="Angsana New" panose="02020603050405020304" pitchFamily="18" charset="-34"/>
                <a:cs typeface="Times New Roman" panose="02020603050405020304" pitchFamily="18" charset="0"/>
              </a:rPr>
              <a:t>Load the file, using the prolog interpreter: </a:t>
            </a:r>
          </a:p>
          <a:p>
            <a:pPr lvl="1"/>
            <a:r>
              <a:rPr lang="en-US" altLang="en-US" dirty="0">
                <a:latin typeface="Courier New" panose="02070309020205020404" pitchFamily="49" charset="0"/>
                <a:ea typeface="Angsana New" panose="02020603050405020304" pitchFamily="18" charset="-34"/>
                <a:cs typeface="Courier New" panose="02070309020205020404" pitchFamily="49" charset="0"/>
              </a:rPr>
              <a:t>consult</a:t>
            </a:r>
            <a:r>
              <a:rPr lang="en-US" altLang="en-US" dirty="0">
                <a:latin typeface="Times New Roman" panose="02020603050405020304" pitchFamily="18" charset="0"/>
                <a:ea typeface="Angsana New" panose="02020603050405020304" pitchFamily="18" charset="-34"/>
                <a:cs typeface="Times New Roman" panose="02020603050405020304" pitchFamily="18" charset="0"/>
              </a:rPr>
              <a:t> command:</a:t>
            </a:r>
          </a:p>
          <a:p>
            <a:pPr lvl="1" eaLnBrk="1" hangingPunct="1">
              <a:buFontTx/>
              <a:buNone/>
            </a:pPr>
            <a:r>
              <a:rPr lang="en-US" altLang="en-US" dirty="0">
                <a:latin typeface="Courier New" panose="02070309020205020404" pitchFamily="49" charset="0"/>
                <a:ea typeface="Angsana New" panose="02020603050405020304" pitchFamily="18" charset="-34"/>
                <a:cs typeface="Courier New" panose="02070309020205020404" pitchFamily="49" charset="0"/>
              </a:rPr>
              <a:t>		?- consult(‘file.pl’).</a:t>
            </a:r>
          </a:p>
          <a:p>
            <a:pPr lvl="1"/>
            <a:r>
              <a:rPr lang="en-US" altLang="en-US" dirty="0">
                <a:latin typeface="Times New Roman" panose="02020603050405020304" pitchFamily="18" charset="0"/>
                <a:ea typeface="Angsana New" panose="02020603050405020304" pitchFamily="18" charset="-34"/>
                <a:cs typeface="Times New Roman" panose="02020603050405020304" pitchFamily="18" charset="0"/>
              </a:rPr>
              <a:t>To reload the same program, use </a:t>
            </a:r>
            <a:r>
              <a:rPr lang="en-US" altLang="en-US" dirty="0">
                <a:latin typeface="Courier New" panose="02070309020205020404" pitchFamily="49" charset="0"/>
                <a:ea typeface="Angsana New" panose="02020603050405020304" pitchFamily="18" charset="-34"/>
                <a:cs typeface="Courier New" panose="02070309020205020404" pitchFamily="49" charset="0"/>
              </a:rPr>
              <a:t>make</a:t>
            </a:r>
            <a:r>
              <a:rPr lang="en-US" altLang="en-US" dirty="0">
                <a:latin typeface="Times New Roman" panose="02020603050405020304" pitchFamily="18" charset="0"/>
                <a:ea typeface="Angsana New" panose="02020603050405020304" pitchFamily="18" charset="-34"/>
                <a:cs typeface="Times New Roman" panose="02020603050405020304" pitchFamily="18" charset="0"/>
              </a:rPr>
              <a:t>.</a:t>
            </a:r>
          </a:p>
          <a:p>
            <a:pPr marL="0" indent="0">
              <a:buNone/>
            </a:pPr>
            <a:r>
              <a:rPr lang="en-US" altLang="en-US" dirty="0">
                <a:latin typeface="Courier New" panose="02070309020205020404" pitchFamily="49" charset="0"/>
                <a:ea typeface="Angsana New" panose="02020603050405020304" pitchFamily="18" charset="-34"/>
                <a:cs typeface="Courier New" panose="02070309020205020404" pitchFamily="49" charset="0"/>
              </a:rPr>
              <a:t>	?- make.</a:t>
            </a:r>
          </a:p>
          <a:p>
            <a:r>
              <a:rPr lang="en-US" altLang="en-US" dirty="0">
                <a:latin typeface="Times New Roman" panose="02020603050405020304" pitchFamily="18" charset="0"/>
                <a:ea typeface="Angsana New" panose="02020603050405020304" pitchFamily="18" charset="-34"/>
                <a:cs typeface="Times New Roman" panose="02020603050405020304" pitchFamily="18" charset="0"/>
              </a:rPr>
              <a:t>Then ask questions to the interpreter.</a:t>
            </a:r>
          </a:p>
          <a:p>
            <a:r>
              <a:rPr lang="en-US" altLang="en-US" dirty="0">
                <a:latin typeface="Times New Roman" panose="02020603050405020304" pitchFamily="18" charset="0"/>
                <a:ea typeface="Angsana New" panose="02020603050405020304" pitchFamily="18" charset="-34"/>
                <a:cs typeface="Times New Roman" panose="02020603050405020304" pitchFamily="18" charset="0"/>
              </a:rPr>
              <a:t>To exit, use command:</a:t>
            </a:r>
          </a:p>
          <a:p>
            <a:pPr marL="0" indent="0">
              <a:buNone/>
            </a:pPr>
            <a:r>
              <a:rPr lang="en-US" altLang="en-US" dirty="0">
                <a:latin typeface="Courier New" panose="02070309020205020404" pitchFamily="49" charset="0"/>
                <a:ea typeface="Angsana New" panose="02020603050405020304" pitchFamily="18" charset="-34"/>
                <a:cs typeface="Courier New" panose="02070309020205020404" pitchFamily="49" charset="0"/>
              </a:rPr>
              <a:t>	?- halt.</a:t>
            </a:r>
          </a:p>
          <a:p>
            <a:pPr eaLnBrk="1" hangingPunct="1"/>
            <a:endParaRPr lang="th-TH" altLang="en-US" dirty="0">
              <a:ea typeface="Angsana New" panose="02020603050405020304" pitchFamily="18" charset="-34"/>
            </a:endParaRPr>
          </a:p>
        </p:txBody>
      </p:sp>
    </p:spTree>
    <p:extLst>
      <p:ext uri="{BB962C8B-B14F-4D97-AF65-F5344CB8AC3E}">
        <p14:creationId xmlns:p14="http://schemas.microsoft.com/office/powerpoint/2010/main" val="176405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a:t>Structure of Programs</a:t>
            </a:r>
            <a:endParaRPr lang="en-US" altLang="en-US"/>
          </a:p>
        </p:txBody>
      </p:sp>
      <p:sp>
        <p:nvSpPr>
          <p:cNvPr id="13315" name="Rectangle 3"/>
          <p:cNvSpPr>
            <a:spLocks noGrp="1" noChangeArrowheads="1"/>
          </p:cNvSpPr>
          <p:nvPr>
            <p:ph type="body" idx="1"/>
          </p:nvPr>
        </p:nvSpPr>
        <p:spPr>
          <a:xfrm>
            <a:off x="2209800" y="1295400"/>
            <a:ext cx="7772400" cy="2667000"/>
          </a:xfrm>
        </p:spPr>
        <p:txBody>
          <a:bodyPr/>
          <a:lstStyle/>
          <a:p>
            <a:endParaRPr lang="en-GB" altLang="en-US" sz="2400"/>
          </a:p>
          <a:p>
            <a:r>
              <a:rPr lang="en-GB" altLang="en-US" sz="2400"/>
              <a:t>Programs consist of procedures.</a:t>
            </a:r>
          </a:p>
          <a:p>
            <a:r>
              <a:rPr lang="en-GB" altLang="en-US" sz="2400"/>
              <a:t>Procedures consist of clauses.</a:t>
            </a:r>
          </a:p>
          <a:p>
            <a:r>
              <a:rPr lang="en-GB" altLang="en-US" sz="2400"/>
              <a:t>Each clause is a fact or a rule.</a:t>
            </a:r>
          </a:p>
          <a:p>
            <a:r>
              <a:rPr lang="en-GB" altLang="en-US" sz="2400"/>
              <a:t>Programs are executed by posing queries.</a:t>
            </a:r>
          </a:p>
          <a:p>
            <a:pPr>
              <a:buFontTx/>
              <a:buNone/>
            </a:pPr>
            <a:endParaRPr lang="en-US" altLang="en-US" sz="2400"/>
          </a:p>
        </p:txBody>
      </p:sp>
    </p:spTree>
    <p:extLst>
      <p:ext uri="{BB962C8B-B14F-4D97-AF65-F5344CB8AC3E}">
        <p14:creationId xmlns:p14="http://schemas.microsoft.com/office/powerpoint/2010/main" val="367206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3276600" y="3581400"/>
            <a:ext cx="7086600" cy="1524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8" name="Rectangle 2"/>
          <p:cNvSpPr>
            <a:spLocks noGrp="1" noChangeArrowheads="1"/>
          </p:cNvSpPr>
          <p:nvPr>
            <p:ph type="title"/>
          </p:nvPr>
        </p:nvSpPr>
        <p:spPr/>
        <p:txBody>
          <a:bodyPr/>
          <a:lstStyle/>
          <a:p>
            <a:r>
              <a:rPr lang="en-GB" altLang="en-US" dirty="0"/>
              <a:t>Example</a:t>
            </a:r>
            <a:endParaRPr lang="en-US" altLang="en-US" dirty="0"/>
          </a:p>
        </p:txBody>
      </p:sp>
      <p:sp>
        <p:nvSpPr>
          <p:cNvPr id="14339" name="Rectangle 3"/>
          <p:cNvSpPr>
            <a:spLocks noGrp="1" noChangeArrowheads="1"/>
          </p:cNvSpPr>
          <p:nvPr>
            <p:ph type="body" idx="1"/>
          </p:nvPr>
        </p:nvSpPr>
        <p:spPr>
          <a:xfrm>
            <a:off x="3575051" y="4005263"/>
            <a:ext cx="6842125" cy="966786"/>
          </a:xfrm>
        </p:spPr>
        <p:txBody>
          <a:bodyPr/>
          <a:lstStyle/>
          <a:p>
            <a:pPr marL="0" indent="0">
              <a:buNone/>
            </a:pPr>
            <a:r>
              <a:rPr lang="en-GB" altLang="en-US" sz="2400" dirty="0">
                <a:latin typeface="Helvetica-Narrow" pitchFamily="34" charset="0"/>
              </a:rPr>
              <a:t>elephant(</a:t>
            </a:r>
            <a:r>
              <a:rPr lang="en-GB" altLang="en-US" sz="2400" dirty="0" err="1">
                <a:latin typeface="Helvetica-Narrow" pitchFamily="34" charset="0"/>
              </a:rPr>
              <a:t>george</a:t>
            </a:r>
            <a:r>
              <a:rPr lang="en-GB" altLang="en-US" sz="2400" dirty="0">
                <a:latin typeface="Helvetica-Narrow" pitchFamily="34" charset="0"/>
              </a:rPr>
              <a:t>).</a:t>
            </a:r>
          </a:p>
          <a:p>
            <a:pPr marL="0" indent="0">
              <a:buNone/>
            </a:pPr>
            <a:r>
              <a:rPr lang="en-GB" altLang="en-US" sz="2400" dirty="0">
                <a:latin typeface="Helvetica-Narrow" pitchFamily="34" charset="0"/>
              </a:rPr>
              <a:t>elephant(</a:t>
            </a:r>
            <a:r>
              <a:rPr lang="en-GB" altLang="en-US" sz="2400" dirty="0" err="1">
                <a:latin typeface="Helvetica-Narrow" pitchFamily="34" charset="0"/>
              </a:rPr>
              <a:t>mary</a:t>
            </a:r>
            <a:r>
              <a:rPr lang="en-GB" altLang="en-US" sz="2400" dirty="0">
                <a:latin typeface="Helvetica-Narrow" pitchFamily="34" charset="0"/>
              </a:rPr>
              <a:t>).</a:t>
            </a:r>
          </a:p>
        </p:txBody>
      </p:sp>
      <p:sp>
        <p:nvSpPr>
          <p:cNvPr id="14343" name="Text Box 7"/>
          <p:cNvSpPr txBox="1">
            <a:spLocks noChangeArrowheads="1"/>
          </p:cNvSpPr>
          <p:nvPr/>
        </p:nvSpPr>
        <p:spPr bwMode="auto">
          <a:xfrm>
            <a:off x="3324471" y="2624137"/>
            <a:ext cx="136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dirty="0"/>
              <a:t>Predicate</a:t>
            </a:r>
            <a:endParaRPr lang="en-US" altLang="en-US" sz="2400" dirty="0">
              <a:latin typeface="Helvetica-Narrow" pitchFamily="34" charset="0"/>
            </a:endParaRPr>
          </a:p>
        </p:txBody>
      </p:sp>
      <p:sp>
        <p:nvSpPr>
          <p:cNvPr id="14344" name="Line 8"/>
          <p:cNvSpPr>
            <a:spLocks noChangeShapeType="1"/>
          </p:cNvSpPr>
          <p:nvPr/>
        </p:nvSpPr>
        <p:spPr bwMode="auto">
          <a:xfrm flipH="1">
            <a:off x="3983035" y="3048000"/>
            <a:ext cx="11448" cy="9667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Text Box 9"/>
          <p:cNvSpPr txBox="1">
            <a:spLocks noChangeArrowheads="1"/>
          </p:cNvSpPr>
          <p:nvPr/>
        </p:nvSpPr>
        <p:spPr bwMode="auto">
          <a:xfrm>
            <a:off x="1905000" y="44196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Clauses</a:t>
            </a:r>
            <a:endParaRPr lang="en-US" altLang="en-US" sz="2400">
              <a:latin typeface="Helvetica-Narrow" pitchFamily="34" charset="0"/>
            </a:endParaRPr>
          </a:p>
        </p:txBody>
      </p:sp>
      <p:sp>
        <p:nvSpPr>
          <p:cNvPr id="14346" name="Line 10"/>
          <p:cNvSpPr>
            <a:spLocks noChangeShapeType="1"/>
          </p:cNvSpPr>
          <p:nvPr/>
        </p:nvSpPr>
        <p:spPr bwMode="auto">
          <a:xfrm flipV="1">
            <a:off x="3048000" y="41910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11"/>
          <p:cNvSpPr>
            <a:spLocks noChangeShapeType="1"/>
          </p:cNvSpPr>
          <p:nvPr/>
        </p:nvSpPr>
        <p:spPr bwMode="auto">
          <a:xfrm>
            <a:off x="3048000" y="4648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Text Box 14"/>
          <p:cNvSpPr txBox="1">
            <a:spLocks noChangeArrowheads="1"/>
          </p:cNvSpPr>
          <p:nvPr/>
        </p:nvSpPr>
        <p:spPr bwMode="auto">
          <a:xfrm>
            <a:off x="7467601" y="30480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Facts</a:t>
            </a:r>
            <a:endParaRPr lang="en-US" altLang="en-US" sz="2400">
              <a:latin typeface="Helvetica-Narrow" pitchFamily="34" charset="0"/>
            </a:endParaRPr>
          </a:p>
        </p:txBody>
      </p:sp>
      <p:sp>
        <p:nvSpPr>
          <p:cNvPr id="14352" name="Line 16"/>
          <p:cNvSpPr>
            <a:spLocks noChangeShapeType="1"/>
          </p:cNvSpPr>
          <p:nvPr/>
        </p:nvSpPr>
        <p:spPr bwMode="auto">
          <a:xfrm flipH="1">
            <a:off x="6072352" y="3505200"/>
            <a:ext cx="1852448"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flipH="1">
            <a:off x="5843752" y="3505200"/>
            <a:ext cx="2081048"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6385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a:t>Example</a:t>
            </a:r>
            <a:endParaRPr lang="en-US" altLang="en-US"/>
          </a:p>
        </p:txBody>
      </p:sp>
      <p:sp>
        <p:nvSpPr>
          <p:cNvPr id="15364" name="Rectangle 4"/>
          <p:cNvSpPr>
            <a:spLocks noChangeArrowheads="1"/>
          </p:cNvSpPr>
          <p:nvPr/>
        </p:nvSpPr>
        <p:spPr bwMode="auto">
          <a:xfrm>
            <a:off x="4648200" y="1905000"/>
            <a:ext cx="4267200" cy="3429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Text Box 5"/>
          <p:cNvSpPr txBox="1">
            <a:spLocks noChangeArrowheads="1"/>
          </p:cNvSpPr>
          <p:nvPr/>
        </p:nvSpPr>
        <p:spPr bwMode="auto">
          <a:xfrm>
            <a:off x="5318126" y="2247900"/>
            <a:ext cx="297709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latin typeface="Helvetica-Narrow" pitchFamily="34" charset="0"/>
              </a:rPr>
              <a:t>?- elephant(</a:t>
            </a:r>
            <a:r>
              <a:rPr lang="en-GB" altLang="en-US" sz="2400" dirty="0" err="1">
                <a:latin typeface="Helvetica-Narrow" pitchFamily="34" charset="0"/>
              </a:rPr>
              <a:t>george</a:t>
            </a:r>
            <a:r>
              <a:rPr lang="en-GB" altLang="en-US" sz="2400" dirty="0">
                <a:latin typeface="Helvetica-Narrow" pitchFamily="34" charset="0"/>
              </a:rPr>
              <a:t>).</a:t>
            </a:r>
          </a:p>
          <a:p>
            <a:endParaRPr lang="en-GB" altLang="en-US" sz="2400" dirty="0">
              <a:latin typeface="Helvetica-Narrow" pitchFamily="34" charset="0"/>
            </a:endParaRPr>
          </a:p>
          <a:p>
            <a:r>
              <a:rPr lang="en-GB" altLang="en-US" sz="2400" b="1" i="1" dirty="0">
                <a:latin typeface="Helvetica-Narrow" pitchFamily="34" charset="0"/>
              </a:rPr>
              <a:t>true</a:t>
            </a:r>
          </a:p>
          <a:p>
            <a:endParaRPr lang="en-GB" altLang="en-US" sz="2400" b="1" i="1" dirty="0">
              <a:latin typeface="Helvetica-Narrow" pitchFamily="34" charset="0"/>
            </a:endParaRPr>
          </a:p>
          <a:p>
            <a:r>
              <a:rPr lang="en-GB" altLang="en-US" sz="2400" dirty="0">
                <a:latin typeface="Helvetica-Narrow" pitchFamily="34" charset="0"/>
              </a:rPr>
              <a:t>?- elephant(</a:t>
            </a:r>
            <a:r>
              <a:rPr lang="en-GB" altLang="en-US" sz="2400" dirty="0" err="1">
                <a:latin typeface="Helvetica-Narrow" pitchFamily="34" charset="0"/>
              </a:rPr>
              <a:t>jane</a:t>
            </a:r>
            <a:r>
              <a:rPr lang="en-GB" altLang="en-US" sz="2400" dirty="0">
                <a:latin typeface="Helvetica-Narrow" pitchFamily="34" charset="0"/>
              </a:rPr>
              <a:t>).</a:t>
            </a:r>
          </a:p>
          <a:p>
            <a:endParaRPr lang="en-GB" altLang="en-US" sz="2400" dirty="0">
              <a:latin typeface="Helvetica-Narrow" pitchFamily="34" charset="0"/>
            </a:endParaRPr>
          </a:p>
          <a:p>
            <a:r>
              <a:rPr lang="en-GB" altLang="en-US" sz="2400" b="1" i="1" dirty="0">
                <a:latin typeface="Helvetica-Narrow" pitchFamily="34" charset="0"/>
              </a:rPr>
              <a:t>false</a:t>
            </a:r>
            <a:endParaRPr lang="en-US" altLang="en-US" sz="2400" b="1" i="1" dirty="0">
              <a:latin typeface="Helvetica-Narrow" pitchFamily="34" charset="0"/>
            </a:endParaRPr>
          </a:p>
        </p:txBody>
      </p:sp>
      <p:sp>
        <p:nvSpPr>
          <p:cNvPr id="15366" name="Text Box 6"/>
          <p:cNvSpPr txBox="1">
            <a:spLocks noChangeArrowheads="1"/>
          </p:cNvSpPr>
          <p:nvPr/>
        </p:nvSpPr>
        <p:spPr bwMode="auto">
          <a:xfrm>
            <a:off x="1965325" y="2555875"/>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Queries</a:t>
            </a:r>
            <a:endParaRPr lang="en-US" altLang="en-US" sz="2400" i="1"/>
          </a:p>
        </p:txBody>
      </p:sp>
      <p:sp>
        <p:nvSpPr>
          <p:cNvPr id="15367" name="Line 7"/>
          <p:cNvSpPr>
            <a:spLocks noChangeShapeType="1"/>
          </p:cNvSpPr>
          <p:nvPr/>
        </p:nvSpPr>
        <p:spPr bwMode="auto">
          <a:xfrm flipV="1">
            <a:off x="3352800" y="2514600"/>
            <a:ext cx="1905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3352800" y="2819400"/>
            <a:ext cx="1905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Text Box 9"/>
          <p:cNvSpPr txBox="1">
            <a:spLocks noChangeArrowheads="1"/>
          </p:cNvSpPr>
          <p:nvPr/>
        </p:nvSpPr>
        <p:spPr bwMode="auto">
          <a:xfrm>
            <a:off x="1981200" y="411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Replies</a:t>
            </a:r>
            <a:endParaRPr lang="en-US" altLang="en-US" sz="2400" i="1"/>
          </a:p>
        </p:txBody>
      </p:sp>
      <p:sp>
        <p:nvSpPr>
          <p:cNvPr id="15370" name="Line 10"/>
          <p:cNvSpPr>
            <a:spLocks noChangeShapeType="1"/>
          </p:cNvSpPr>
          <p:nvPr/>
        </p:nvSpPr>
        <p:spPr bwMode="auto">
          <a:xfrm flipV="1">
            <a:off x="3200400" y="3276600"/>
            <a:ext cx="2057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a:off x="3200400" y="4343400"/>
            <a:ext cx="1981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3130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6"/>
          <p:cNvSpPr>
            <a:spLocks noChangeArrowheads="1"/>
          </p:cNvSpPr>
          <p:nvPr/>
        </p:nvSpPr>
        <p:spPr bwMode="auto">
          <a:xfrm>
            <a:off x="5493901" y="2565401"/>
            <a:ext cx="2461325" cy="61277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Rectangle 5"/>
          <p:cNvSpPr>
            <a:spLocks noChangeArrowheads="1"/>
          </p:cNvSpPr>
          <p:nvPr/>
        </p:nvSpPr>
        <p:spPr bwMode="auto">
          <a:xfrm>
            <a:off x="3581400" y="2514600"/>
            <a:ext cx="1468438"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0" name="Rectangle 2"/>
          <p:cNvSpPr>
            <a:spLocks noGrp="1" noChangeArrowheads="1"/>
          </p:cNvSpPr>
          <p:nvPr>
            <p:ph type="title"/>
          </p:nvPr>
        </p:nvSpPr>
        <p:spPr/>
        <p:txBody>
          <a:bodyPr/>
          <a:lstStyle/>
          <a:p>
            <a:r>
              <a:rPr lang="en-GB" altLang="en-US" dirty="0"/>
              <a:t>Body of a rule clause contains goals.</a:t>
            </a:r>
            <a:endParaRPr lang="en-US" altLang="en-US" dirty="0"/>
          </a:p>
        </p:txBody>
      </p:sp>
      <p:sp>
        <p:nvSpPr>
          <p:cNvPr id="17412" name="Text Box 4"/>
          <p:cNvSpPr txBox="1">
            <a:spLocks noChangeArrowheads="1"/>
          </p:cNvSpPr>
          <p:nvPr/>
        </p:nvSpPr>
        <p:spPr bwMode="auto">
          <a:xfrm>
            <a:off x="3581400" y="2640013"/>
            <a:ext cx="4373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latin typeface="Helvetica-Narrow" pitchFamily="34" charset="0"/>
              </a:rPr>
              <a:t>likes(</a:t>
            </a:r>
            <a:r>
              <a:rPr lang="en-GB" altLang="en-US" dirty="0" err="1">
                <a:latin typeface="Helvetica-Narrow" pitchFamily="34" charset="0"/>
              </a:rPr>
              <a:t>mary</a:t>
            </a:r>
            <a:r>
              <a:rPr lang="en-GB" altLang="en-US" dirty="0">
                <a:latin typeface="Helvetica-Narrow" pitchFamily="34" charset="0"/>
              </a:rPr>
              <a:t>, X)   :-    human(X), honest(X).</a:t>
            </a:r>
            <a:endParaRPr lang="en-US" altLang="en-US" dirty="0">
              <a:latin typeface="Helvetica-Narrow" pitchFamily="34" charset="0"/>
            </a:endParaRPr>
          </a:p>
        </p:txBody>
      </p:sp>
      <p:sp>
        <p:nvSpPr>
          <p:cNvPr id="17415" name="Text Box 7"/>
          <p:cNvSpPr txBox="1">
            <a:spLocks noChangeArrowheads="1"/>
          </p:cNvSpPr>
          <p:nvPr/>
        </p:nvSpPr>
        <p:spPr bwMode="auto">
          <a:xfrm>
            <a:off x="3565525" y="156527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Head</a:t>
            </a:r>
            <a:endParaRPr lang="en-US" altLang="en-US" sz="2400" i="1"/>
          </a:p>
        </p:txBody>
      </p:sp>
      <p:sp>
        <p:nvSpPr>
          <p:cNvPr id="17416" name="Text Box 8"/>
          <p:cNvSpPr txBox="1">
            <a:spLocks noChangeArrowheads="1"/>
          </p:cNvSpPr>
          <p:nvPr/>
        </p:nvSpPr>
        <p:spPr bwMode="auto">
          <a:xfrm>
            <a:off x="6477001" y="15240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Body</a:t>
            </a:r>
            <a:endParaRPr lang="en-US" altLang="en-US" sz="2400" i="1"/>
          </a:p>
        </p:txBody>
      </p:sp>
      <p:sp>
        <p:nvSpPr>
          <p:cNvPr id="17417" name="Line 9"/>
          <p:cNvSpPr>
            <a:spLocks noChangeShapeType="1"/>
          </p:cNvSpPr>
          <p:nvPr/>
        </p:nvSpPr>
        <p:spPr bwMode="auto">
          <a:xfrm>
            <a:off x="39624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6858000" y="1981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Text Box 11"/>
          <p:cNvSpPr txBox="1">
            <a:spLocks noChangeArrowheads="1"/>
          </p:cNvSpPr>
          <p:nvPr/>
        </p:nvSpPr>
        <p:spPr bwMode="auto">
          <a:xfrm>
            <a:off x="6400801" y="4114800"/>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Goals</a:t>
            </a:r>
            <a:endParaRPr lang="en-US" altLang="en-US" sz="2400" i="1"/>
          </a:p>
        </p:txBody>
      </p:sp>
      <p:sp>
        <p:nvSpPr>
          <p:cNvPr id="17420" name="Line 12"/>
          <p:cNvSpPr>
            <a:spLocks noChangeShapeType="1"/>
          </p:cNvSpPr>
          <p:nvPr/>
        </p:nvSpPr>
        <p:spPr bwMode="auto">
          <a:xfrm flipH="1" flipV="1">
            <a:off x="6400800" y="3048000"/>
            <a:ext cx="381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flipV="1">
            <a:off x="6781800" y="3048000"/>
            <a:ext cx="685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5"/>
          <p:cNvSpPr txBox="1">
            <a:spLocks noChangeArrowheads="1"/>
          </p:cNvSpPr>
          <p:nvPr/>
        </p:nvSpPr>
        <p:spPr bwMode="auto">
          <a:xfrm>
            <a:off x="4004175" y="4343400"/>
            <a:ext cx="20340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dirty="0"/>
              <a:t>‘if’</a:t>
            </a:r>
          </a:p>
          <a:p>
            <a:r>
              <a:rPr lang="en-GB" altLang="en-US" sz="2400" i="1" dirty="0"/>
              <a:t>‘provided that’</a:t>
            </a:r>
          </a:p>
        </p:txBody>
      </p:sp>
      <p:sp>
        <p:nvSpPr>
          <p:cNvPr id="14" name="Line 9"/>
          <p:cNvSpPr>
            <a:spLocks noChangeShapeType="1"/>
          </p:cNvSpPr>
          <p:nvPr/>
        </p:nvSpPr>
        <p:spPr bwMode="auto">
          <a:xfrm flipV="1">
            <a:off x="5131293" y="3009344"/>
            <a:ext cx="155409" cy="1772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3096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TW" dirty="0"/>
              <a:t>Prolog clauses</a:t>
            </a:r>
          </a:p>
        </p:txBody>
      </p:sp>
      <p:sp>
        <p:nvSpPr>
          <p:cNvPr id="21508" name="Rectangle 3"/>
          <p:cNvSpPr>
            <a:spLocks noGrp="1" noChangeArrowheads="1"/>
          </p:cNvSpPr>
          <p:nvPr>
            <p:ph idx="1"/>
          </p:nvPr>
        </p:nvSpPr>
        <p:spPr/>
        <p:txBody>
          <a:bodyPr/>
          <a:lstStyle/>
          <a:p>
            <a:pPr eaLnBrk="1" hangingPunct="1">
              <a:lnSpc>
                <a:spcPct val="80000"/>
              </a:lnSpc>
            </a:pPr>
            <a:r>
              <a:rPr lang="en-US" altLang="zh-TW" sz="2000" dirty="0"/>
              <a:t>Prolog clauses consist of</a:t>
            </a:r>
          </a:p>
          <a:p>
            <a:pPr lvl="1" eaLnBrk="1" hangingPunct="1">
              <a:lnSpc>
                <a:spcPct val="80000"/>
              </a:lnSpc>
            </a:pPr>
            <a:r>
              <a:rPr lang="en-US" altLang="zh-TW" sz="1800" dirty="0"/>
              <a:t>Head</a:t>
            </a:r>
          </a:p>
          <a:p>
            <a:pPr lvl="1" eaLnBrk="1" hangingPunct="1">
              <a:lnSpc>
                <a:spcPct val="80000"/>
              </a:lnSpc>
            </a:pPr>
            <a:r>
              <a:rPr lang="en-US" altLang="zh-TW" sz="1800" dirty="0"/>
              <a:t>Body: a list of goals separated by commas (,)</a:t>
            </a:r>
          </a:p>
          <a:p>
            <a:pPr lvl="1" eaLnBrk="1" hangingPunct="1">
              <a:lnSpc>
                <a:spcPct val="80000"/>
              </a:lnSpc>
            </a:pPr>
            <a:endParaRPr lang="en-US" altLang="zh-TW" sz="1800" dirty="0"/>
          </a:p>
          <a:p>
            <a:pPr eaLnBrk="1" hangingPunct="1">
              <a:lnSpc>
                <a:spcPct val="80000"/>
              </a:lnSpc>
            </a:pPr>
            <a:r>
              <a:rPr lang="en-US" altLang="zh-TW" sz="2000" dirty="0"/>
              <a:t>Prolog clauses are of three types:</a:t>
            </a:r>
          </a:p>
          <a:p>
            <a:pPr lvl="1" eaLnBrk="1" hangingPunct="1">
              <a:lnSpc>
                <a:spcPct val="80000"/>
              </a:lnSpc>
            </a:pPr>
            <a:r>
              <a:rPr lang="en-US" altLang="zh-TW" sz="1800" dirty="0">
                <a:solidFill>
                  <a:srgbClr val="FF0000"/>
                </a:solidFill>
              </a:rPr>
              <a:t>Facts:</a:t>
            </a:r>
            <a:r>
              <a:rPr lang="en-US" altLang="zh-TW" sz="1800" dirty="0"/>
              <a:t> </a:t>
            </a:r>
          </a:p>
          <a:p>
            <a:pPr lvl="2" eaLnBrk="1" hangingPunct="1">
              <a:lnSpc>
                <a:spcPct val="80000"/>
              </a:lnSpc>
            </a:pPr>
            <a:r>
              <a:rPr lang="en-US" altLang="zh-TW" sz="1800" dirty="0"/>
              <a:t>declare things that are always true</a:t>
            </a:r>
          </a:p>
          <a:p>
            <a:pPr lvl="2" eaLnBrk="1" hangingPunct="1">
              <a:lnSpc>
                <a:spcPct val="80000"/>
              </a:lnSpc>
            </a:pPr>
            <a:r>
              <a:rPr lang="en-US" altLang="zh-TW" sz="1800" dirty="0">
                <a:solidFill>
                  <a:srgbClr val="0070C0"/>
                </a:solidFill>
              </a:rPr>
              <a:t>facts are clauses that have a head and the empty body</a:t>
            </a:r>
          </a:p>
          <a:p>
            <a:pPr lvl="1" eaLnBrk="1" hangingPunct="1">
              <a:lnSpc>
                <a:spcPct val="80000"/>
              </a:lnSpc>
            </a:pPr>
            <a:r>
              <a:rPr lang="en-US" altLang="zh-TW" sz="1800" dirty="0">
                <a:solidFill>
                  <a:srgbClr val="FF0000"/>
                </a:solidFill>
              </a:rPr>
              <a:t>Rules:</a:t>
            </a:r>
            <a:r>
              <a:rPr lang="en-US" altLang="zh-TW" sz="1800" dirty="0"/>
              <a:t> </a:t>
            </a:r>
          </a:p>
          <a:p>
            <a:pPr lvl="2" eaLnBrk="1" hangingPunct="1">
              <a:lnSpc>
                <a:spcPct val="80000"/>
              </a:lnSpc>
            </a:pPr>
            <a:r>
              <a:rPr lang="en-US" altLang="zh-TW" sz="1800" dirty="0"/>
              <a:t>declare things that are true depending on a given condition</a:t>
            </a:r>
          </a:p>
          <a:p>
            <a:pPr lvl="2" eaLnBrk="1" hangingPunct="1">
              <a:lnSpc>
                <a:spcPct val="80000"/>
              </a:lnSpc>
            </a:pPr>
            <a:r>
              <a:rPr lang="en-US" altLang="zh-TW" sz="1800" dirty="0">
                <a:solidFill>
                  <a:srgbClr val="0070C0"/>
                </a:solidFill>
              </a:rPr>
              <a:t>rules have the head and the (non-empty) body</a:t>
            </a:r>
          </a:p>
          <a:p>
            <a:pPr lvl="1" eaLnBrk="1" hangingPunct="1">
              <a:lnSpc>
                <a:spcPct val="80000"/>
              </a:lnSpc>
            </a:pPr>
            <a:r>
              <a:rPr lang="en-US" altLang="zh-TW" sz="1800" dirty="0">
                <a:solidFill>
                  <a:srgbClr val="FF0000"/>
                </a:solidFill>
              </a:rPr>
              <a:t>Questions:</a:t>
            </a:r>
            <a:r>
              <a:rPr lang="en-US" altLang="zh-TW" sz="1800" dirty="0"/>
              <a:t> </a:t>
            </a:r>
          </a:p>
          <a:p>
            <a:pPr lvl="2" eaLnBrk="1" hangingPunct="1">
              <a:lnSpc>
                <a:spcPct val="80000"/>
              </a:lnSpc>
            </a:pPr>
            <a:r>
              <a:rPr lang="en-US" altLang="zh-TW" sz="1800" dirty="0"/>
              <a:t>the user can ask the program what things are true</a:t>
            </a:r>
          </a:p>
          <a:p>
            <a:pPr lvl="2" eaLnBrk="1" hangingPunct="1">
              <a:lnSpc>
                <a:spcPct val="80000"/>
              </a:lnSpc>
            </a:pPr>
            <a:r>
              <a:rPr lang="en-US" altLang="zh-TW" sz="1800" dirty="0">
                <a:solidFill>
                  <a:srgbClr val="0070C0"/>
                </a:solidFill>
              </a:rPr>
              <a:t>questions only have the body</a:t>
            </a:r>
          </a:p>
        </p:txBody>
      </p:sp>
      <p:sp>
        <p:nvSpPr>
          <p:cNvPr id="2150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02663CEB-8B7C-45DB-999B-208F3D952734}" type="slidenum">
              <a:rPr kumimoji="0" lang="en-US" altLang="zh-TW" sz="1200"/>
              <a:pPr>
                <a:spcBef>
                  <a:spcPct val="0"/>
                </a:spcBef>
                <a:buClrTx/>
                <a:buSzTx/>
                <a:buFontTx/>
                <a:buNone/>
              </a:pPr>
              <a:t>16</a:t>
            </a:fld>
            <a:endParaRPr kumimoji="0" lang="en-US" altLang="zh-TW" sz="1200"/>
          </a:p>
        </p:txBody>
      </p:sp>
    </p:spTree>
    <p:extLst>
      <p:ext uri="{BB962C8B-B14F-4D97-AF65-F5344CB8AC3E}">
        <p14:creationId xmlns:p14="http://schemas.microsoft.com/office/powerpoint/2010/main" val="418456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BF540F2F-ADFE-4A76-91BE-3CF7A063CC3E}" type="slidenum">
              <a:rPr kumimoji="0" lang="en-US" altLang="zh-TW" sz="1200"/>
              <a:pPr>
                <a:spcBef>
                  <a:spcPct val="0"/>
                </a:spcBef>
                <a:buClrTx/>
                <a:buSzTx/>
                <a:buFontTx/>
                <a:buNone/>
              </a:pPr>
              <a:t>17</a:t>
            </a:fld>
            <a:endParaRPr kumimoji="0" lang="en-US" altLang="zh-TW" sz="1200"/>
          </a:p>
        </p:txBody>
      </p:sp>
      <p:sp>
        <p:nvSpPr>
          <p:cNvPr id="10243" name="Rectangle 2"/>
          <p:cNvSpPr>
            <a:spLocks noGrp="1" noChangeArrowheads="1"/>
          </p:cNvSpPr>
          <p:nvPr>
            <p:ph type="title"/>
          </p:nvPr>
        </p:nvSpPr>
        <p:spPr/>
        <p:txBody>
          <a:bodyPr/>
          <a:lstStyle/>
          <a:p>
            <a:pPr eaLnBrk="1" hangingPunct="1"/>
            <a:r>
              <a:rPr lang="en-US" altLang="zh-TW" dirty="0"/>
              <a:t>Defining relations by facts</a:t>
            </a:r>
          </a:p>
        </p:txBody>
      </p:sp>
      <p:sp>
        <p:nvSpPr>
          <p:cNvPr id="10244" name="Rectangle 3"/>
          <p:cNvSpPr>
            <a:spLocks noGrp="1" noChangeArrowheads="1"/>
          </p:cNvSpPr>
          <p:nvPr>
            <p:ph type="body" sz="half" idx="1"/>
          </p:nvPr>
        </p:nvSpPr>
        <p:spPr/>
        <p:txBody>
          <a:bodyPr/>
          <a:lstStyle/>
          <a:p>
            <a:pPr eaLnBrk="1" hangingPunct="1"/>
            <a:r>
              <a:rPr lang="en-US" altLang="zh-TW" sz="2100"/>
              <a:t>Given a whole family tree</a:t>
            </a:r>
          </a:p>
          <a:p>
            <a:pPr eaLnBrk="1" hangingPunct="1"/>
            <a:endParaRPr lang="en-US" altLang="zh-TW" sz="2100"/>
          </a:p>
        </p:txBody>
      </p:sp>
      <p:sp>
        <p:nvSpPr>
          <p:cNvPr id="10245" name="Rectangle 18"/>
          <p:cNvSpPr>
            <a:spLocks noGrp="1" noChangeArrowheads="1"/>
          </p:cNvSpPr>
          <p:nvPr>
            <p:ph type="body" sz="half" idx="2"/>
          </p:nvPr>
        </p:nvSpPr>
        <p:spPr/>
        <p:txBody>
          <a:bodyPr/>
          <a:lstStyle/>
          <a:p>
            <a:pPr eaLnBrk="1" hangingPunct="1"/>
            <a:r>
              <a:rPr lang="en-US" altLang="zh-TW" sz="2100" dirty="0"/>
              <a:t>The tree defined by the Prolog program:</a:t>
            </a:r>
          </a:p>
          <a:p>
            <a:pPr eaLnBrk="1" hangingPunct="1"/>
            <a:endParaRPr lang="en-US" altLang="zh-TW" sz="2100" dirty="0"/>
          </a:p>
          <a:p>
            <a:pPr eaLnBrk="1" hangingPunct="1">
              <a:buFont typeface="Wingdings" panose="05000000000000000000" pitchFamily="2" charset="2"/>
              <a:buNone/>
            </a:pPr>
            <a:r>
              <a:rPr lang="en-US" altLang="zh-TW" sz="2100" dirty="0">
                <a:solidFill>
                  <a:srgbClr val="FF0000"/>
                </a:solidFill>
              </a:rPr>
              <a:t>  parent( pam, bob).       </a:t>
            </a:r>
            <a:r>
              <a:rPr lang="en-US" altLang="zh-TW" sz="1800" dirty="0">
                <a:solidFill>
                  <a:srgbClr val="00B050"/>
                </a:solidFill>
              </a:rPr>
              <a:t>% Pam is a parent of Bob</a:t>
            </a:r>
          </a:p>
          <a:p>
            <a:pPr eaLnBrk="1" hangingPunct="1">
              <a:buFont typeface="Wingdings" panose="05000000000000000000" pitchFamily="2" charset="2"/>
              <a:buNone/>
            </a:pPr>
            <a:r>
              <a:rPr lang="en-US" altLang="zh-TW" sz="2100" dirty="0"/>
              <a:t>  parent( tom, bob).</a:t>
            </a:r>
          </a:p>
          <a:p>
            <a:pPr eaLnBrk="1" hangingPunct="1">
              <a:buFont typeface="Wingdings" panose="05000000000000000000" pitchFamily="2" charset="2"/>
              <a:buNone/>
            </a:pPr>
            <a:r>
              <a:rPr lang="en-US" altLang="zh-TW" sz="2100" dirty="0"/>
              <a:t>  parent( tom, </a:t>
            </a:r>
            <a:r>
              <a:rPr lang="en-US" altLang="zh-TW" sz="2100" dirty="0" err="1"/>
              <a:t>liz</a:t>
            </a:r>
            <a:r>
              <a:rPr lang="en-US" altLang="zh-TW" sz="2100" dirty="0"/>
              <a:t>).</a:t>
            </a:r>
          </a:p>
          <a:p>
            <a:pPr eaLnBrk="1" hangingPunct="1">
              <a:buFont typeface="Wingdings" panose="05000000000000000000" pitchFamily="2" charset="2"/>
              <a:buNone/>
            </a:pPr>
            <a:r>
              <a:rPr lang="en-US" altLang="zh-TW" sz="2100" dirty="0"/>
              <a:t>  parent( bob, </a:t>
            </a:r>
            <a:r>
              <a:rPr lang="en-US" altLang="zh-TW" sz="2100" dirty="0" err="1"/>
              <a:t>ann</a:t>
            </a:r>
            <a:r>
              <a:rPr lang="en-US" altLang="zh-TW" sz="2100" dirty="0"/>
              <a:t>).</a:t>
            </a:r>
          </a:p>
          <a:p>
            <a:pPr eaLnBrk="1" hangingPunct="1">
              <a:buFont typeface="Wingdings" panose="05000000000000000000" pitchFamily="2" charset="2"/>
              <a:buNone/>
            </a:pPr>
            <a:r>
              <a:rPr lang="en-US" altLang="zh-TW" sz="2100" dirty="0"/>
              <a:t>  parent( bob, pat).</a:t>
            </a:r>
          </a:p>
          <a:p>
            <a:pPr eaLnBrk="1" hangingPunct="1">
              <a:buFont typeface="Wingdings" panose="05000000000000000000" pitchFamily="2" charset="2"/>
              <a:buNone/>
            </a:pPr>
            <a:r>
              <a:rPr lang="en-US" altLang="zh-TW" sz="2100" dirty="0"/>
              <a:t>  parent( pat, </a:t>
            </a:r>
            <a:r>
              <a:rPr lang="en-US" altLang="zh-TW" sz="2100" dirty="0" err="1"/>
              <a:t>jim</a:t>
            </a:r>
            <a:r>
              <a:rPr lang="en-US" altLang="zh-TW" sz="2100" dirty="0"/>
              <a:t>).</a:t>
            </a:r>
          </a:p>
        </p:txBody>
      </p:sp>
      <p:grpSp>
        <p:nvGrpSpPr>
          <p:cNvPr id="10246" name="Group 17"/>
          <p:cNvGrpSpPr>
            <a:grpSpLocks/>
          </p:cNvGrpSpPr>
          <p:nvPr/>
        </p:nvGrpSpPr>
        <p:grpSpPr bwMode="auto">
          <a:xfrm>
            <a:off x="3287713" y="2636839"/>
            <a:ext cx="2806700" cy="3457575"/>
            <a:chOff x="1565" y="1661"/>
            <a:chExt cx="1768" cy="2178"/>
          </a:xfrm>
        </p:grpSpPr>
        <p:sp>
          <p:nvSpPr>
            <p:cNvPr id="10247" name="Oval 4"/>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solidFill>
                    <a:srgbClr val="FF0000"/>
                  </a:solidFill>
                </a:rPr>
                <a:t>pam</a:t>
              </a:r>
            </a:p>
          </p:txBody>
        </p:sp>
        <p:sp>
          <p:nvSpPr>
            <p:cNvPr id="10248" name="Oval 5"/>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liz</a:t>
              </a:r>
            </a:p>
          </p:txBody>
        </p:sp>
        <p:sp>
          <p:nvSpPr>
            <p:cNvPr id="10249" name="Oval 6"/>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solidFill>
                    <a:srgbClr val="FF0000"/>
                  </a:solidFill>
                </a:rPr>
                <a:t>bob</a:t>
              </a:r>
            </a:p>
          </p:txBody>
        </p:sp>
        <p:sp>
          <p:nvSpPr>
            <p:cNvPr id="10250" name="Oval 7"/>
            <p:cNvSpPr>
              <a:spLocks noChangeArrowheads="1"/>
            </p:cNvSpPr>
            <p:nvPr/>
          </p:nvSpPr>
          <p:spPr bwMode="auto">
            <a:xfrm>
              <a:off x="1973" y="352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jim</a:t>
              </a:r>
            </a:p>
          </p:txBody>
        </p:sp>
        <p:sp>
          <p:nvSpPr>
            <p:cNvPr id="10251" name="Oval 8"/>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pat</a:t>
              </a:r>
            </a:p>
          </p:txBody>
        </p:sp>
        <p:sp>
          <p:nvSpPr>
            <p:cNvPr id="10252" name="Oval 9"/>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ann</a:t>
              </a:r>
            </a:p>
          </p:txBody>
        </p:sp>
        <p:sp>
          <p:nvSpPr>
            <p:cNvPr id="10253" name="Oval 10"/>
            <p:cNvSpPr>
              <a:spLocks noChangeArrowheads="1"/>
            </p:cNvSpPr>
            <p:nvPr/>
          </p:nvSpPr>
          <p:spPr bwMode="auto">
            <a:xfrm>
              <a:off x="2472" y="166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800"/>
                <a:t>tom</a:t>
              </a:r>
            </a:p>
          </p:txBody>
        </p:sp>
        <p:sp>
          <p:nvSpPr>
            <p:cNvPr id="10254" name="Line 11"/>
            <p:cNvSpPr>
              <a:spLocks noChangeShapeType="1"/>
            </p:cNvSpPr>
            <p:nvPr/>
          </p:nvSpPr>
          <p:spPr bwMode="auto">
            <a:xfrm>
              <a:off x="1837" y="2024"/>
              <a:ext cx="181" cy="31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5" name="Line 12"/>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6" name="Line 13"/>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7" name="Line 14"/>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8" name="Line 15"/>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0259" name="Line 16"/>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14844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8E26CDE4-B0BF-426C-A958-D93FBA34BFB0}" type="slidenum">
              <a:rPr kumimoji="0" lang="en-US" altLang="zh-TW" sz="1200"/>
              <a:pPr>
                <a:spcBef>
                  <a:spcPct val="0"/>
                </a:spcBef>
                <a:buClrTx/>
                <a:buSzTx/>
                <a:buFontTx/>
                <a:buNone/>
              </a:pPr>
              <a:t>18</a:t>
            </a:fld>
            <a:endParaRPr kumimoji="0" lang="en-US" altLang="zh-TW" sz="1200"/>
          </a:p>
        </p:txBody>
      </p:sp>
      <p:sp>
        <p:nvSpPr>
          <p:cNvPr id="11267" name="Rectangle 2"/>
          <p:cNvSpPr>
            <a:spLocks noGrp="1" noChangeArrowheads="1"/>
          </p:cNvSpPr>
          <p:nvPr>
            <p:ph type="title"/>
          </p:nvPr>
        </p:nvSpPr>
        <p:spPr/>
        <p:txBody>
          <a:bodyPr/>
          <a:lstStyle/>
          <a:p>
            <a:pPr eaLnBrk="1" hangingPunct="1"/>
            <a:r>
              <a:rPr lang="en-US" altLang="zh-TW" dirty="0"/>
              <a:t>Defining relations by facts</a:t>
            </a:r>
          </a:p>
        </p:txBody>
      </p:sp>
      <p:sp>
        <p:nvSpPr>
          <p:cNvPr id="11268" name="Rectangle 3"/>
          <p:cNvSpPr>
            <a:spLocks noGrp="1" noChangeArrowheads="1"/>
          </p:cNvSpPr>
          <p:nvPr>
            <p:ph type="body" sz="half" idx="1"/>
          </p:nvPr>
        </p:nvSpPr>
        <p:spPr>
          <a:xfrm>
            <a:off x="2894014" y="1827213"/>
            <a:ext cx="7089775" cy="4697412"/>
          </a:xfrm>
        </p:spPr>
        <p:txBody>
          <a:bodyPr/>
          <a:lstStyle/>
          <a:p>
            <a:pPr eaLnBrk="1" hangingPunct="1"/>
            <a:r>
              <a:rPr lang="en-US" altLang="zh-TW" sz="2500"/>
              <a:t>Questions:</a:t>
            </a:r>
          </a:p>
          <a:p>
            <a:pPr lvl="1" eaLnBrk="1" hangingPunct="1"/>
            <a:r>
              <a:rPr lang="en-US" altLang="zh-TW" sz="2100">
                <a:solidFill>
                  <a:srgbClr val="00B050"/>
                </a:solidFill>
              </a:rPr>
              <a:t>Is Bob a parent of Pat?</a:t>
            </a:r>
          </a:p>
          <a:p>
            <a:pPr lvl="2" eaLnBrk="1" hangingPunct="1"/>
            <a:r>
              <a:rPr lang="en-US" altLang="zh-TW"/>
              <a:t>?- parent( bob, pat).</a:t>
            </a:r>
          </a:p>
          <a:p>
            <a:pPr lvl="2" eaLnBrk="1" hangingPunct="1"/>
            <a:r>
              <a:rPr lang="en-US" altLang="zh-TW"/>
              <a:t>?- parent( liz, pat).</a:t>
            </a:r>
          </a:p>
          <a:p>
            <a:pPr lvl="2" eaLnBrk="1" hangingPunct="1"/>
            <a:r>
              <a:rPr lang="en-US" altLang="zh-TW"/>
              <a:t>?- parent( tom, ben).</a:t>
            </a:r>
          </a:p>
          <a:p>
            <a:pPr lvl="2" eaLnBrk="1" hangingPunct="1"/>
            <a:endParaRPr lang="en-US" altLang="zh-TW"/>
          </a:p>
          <a:p>
            <a:pPr lvl="1" eaLnBrk="1" hangingPunct="1"/>
            <a:r>
              <a:rPr lang="en-US" altLang="zh-TW" sz="2100">
                <a:solidFill>
                  <a:srgbClr val="00B050"/>
                </a:solidFill>
              </a:rPr>
              <a:t>Who is Liz</a:t>
            </a:r>
            <a:r>
              <a:rPr lang="en-US" altLang="zh-TW" sz="2100">
                <a:solidFill>
                  <a:srgbClr val="00B050"/>
                </a:solidFill>
                <a:latin typeface="Arial" panose="020B0604020202020204" pitchFamily="34" charset="0"/>
              </a:rPr>
              <a:t>’</a:t>
            </a:r>
            <a:r>
              <a:rPr lang="en-US" altLang="zh-TW" sz="2100">
                <a:solidFill>
                  <a:srgbClr val="00B050"/>
                </a:solidFill>
              </a:rPr>
              <a:t>s parent?</a:t>
            </a:r>
          </a:p>
          <a:p>
            <a:pPr lvl="2" eaLnBrk="1" hangingPunct="1"/>
            <a:r>
              <a:rPr lang="en-US" altLang="zh-TW"/>
              <a:t>?- parent( X, liz).</a:t>
            </a:r>
          </a:p>
          <a:p>
            <a:pPr lvl="2" eaLnBrk="1" hangingPunct="1"/>
            <a:endParaRPr lang="en-US" altLang="zh-TW"/>
          </a:p>
          <a:p>
            <a:pPr lvl="1" eaLnBrk="1" hangingPunct="1"/>
            <a:r>
              <a:rPr lang="en-US" altLang="zh-TW" sz="2100">
                <a:solidFill>
                  <a:srgbClr val="00B050"/>
                </a:solidFill>
              </a:rPr>
              <a:t>Who are Bob</a:t>
            </a:r>
            <a:r>
              <a:rPr lang="en-US" altLang="zh-TW" sz="2100">
                <a:solidFill>
                  <a:srgbClr val="00B050"/>
                </a:solidFill>
                <a:latin typeface="Arial" panose="020B0604020202020204" pitchFamily="34" charset="0"/>
              </a:rPr>
              <a:t>’</a:t>
            </a:r>
            <a:r>
              <a:rPr lang="en-US" altLang="zh-TW" sz="2100">
                <a:solidFill>
                  <a:srgbClr val="00B050"/>
                </a:solidFill>
              </a:rPr>
              <a:t>s children?</a:t>
            </a:r>
          </a:p>
          <a:p>
            <a:pPr lvl="2" eaLnBrk="1" hangingPunct="1"/>
            <a:r>
              <a:rPr lang="en-US" altLang="zh-TW"/>
              <a:t>?- parent( bob, X).</a:t>
            </a:r>
          </a:p>
        </p:txBody>
      </p:sp>
      <p:grpSp>
        <p:nvGrpSpPr>
          <p:cNvPr id="11269" name="Group 5"/>
          <p:cNvGrpSpPr>
            <a:grpSpLocks/>
          </p:cNvGrpSpPr>
          <p:nvPr/>
        </p:nvGrpSpPr>
        <p:grpSpPr bwMode="auto">
          <a:xfrm>
            <a:off x="7608889" y="2205038"/>
            <a:ext cx="2447925" cy="2951162"/>
            <a:chOff x="1565" y="1661"/>
            <a:chExt cx="1768" cy="2178"/>
          </a:xfrm>
        </p:grpSpPr>
        <p:sp>
          <p:nvSpPr>
            <p:cNvPr id="11270" name="Oval 6"/>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1271" name="Oval 7"/>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1272" name="Oval 8"/>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1273" name="Oval 9"/>
            <p:cNvSpPr>
              <a:spLocks noChangeArrowheads="1"/>
            </p:cNvSpPr>
            <p:nvPr/>
          </p:nvSpPr>
          <p:spPr bwMode="auto">
            <a:xfrm>
              <a:off x="1973" y="352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1274" name="Oval 10"/>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1275" name="Oval 11"/>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1276" name="Oval 12"/>
            <p:cNvSpPr>
              <a:spLocks noChangeArrowheads="1"/>
            </p:cNvSpPr>
            <p:nvPr/>
          </p:nvSpPr>
          <p:spPr bwMode="auto">
            <a:xfrm>
              <a:off x="2472" y="166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1277" name="Line 13"/>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9" name="Line 15"/>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80" name="Line 16"/>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81" name="Line 17"/>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82" name="Line 18"/>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66773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868FEDDE-7200-4D82-932E-A6283EA8DE33}" type="slidenum">
              <a:rPr kumimoji="0" lang="en-US" altLang="zh-TW" sz="1200"/>
              <a:pPr>
                <a:spcBef>
                  <a:spcPct val="0"/>
                </a:spcBef>
                <a:buClrTx/>
                <a:buSzTx/>
                <a:buFontTx/>
                <a:buNone/>
              </a:pPr>
              <a:t>19</a:t>
            </a:fld>
            <a:endParaRPr kumimoji="0" lang="en-US" altLang="zh-TW" sz="1200"/>
          </a:p>
        </p:txBody>
      </p:sp>
      <p:sp>
        <p:nvSpPr>
          <p:cNvPr id="12291" name="Rectangle 2"/>
          <p:cNvSpPr>
            <a:spLocks noGrp="1" noChangeArrowheads="1"/>
          </p:cNvSpPr>
          <p:nvPr>
            <p:ph type="title"/>
          </p:nvPr>
        </p:nvSpPr>
        <p:spPr/>
        <p:txBody>
          <a:bodyPr/>
          <a:lstStyle/>
          <a:p>
            <a:pPr eaLnBrk="1" hangingPunct="1"/>
            <a:r>
              <a:rPr lang="en-US" altLang="zh-TW" dirty="0"/>
              <a:t>Defining relations by facts</a:t>
            </a:r>
          </a:p>
        </p:txBody>
      </p:sp>
      <p:sp>
        <p:nvSpPr>
          <p:cNvPr id="12292" name="Rectangle 3"/>
          <p:cNvSpPr>
            <a:spLocks noGrp="1" noChangeArrowheads="1"/>
          </p:cNvSpPr>
          <p:nvPr>
            <p:ph type="body" sz="half" idx="1"/>
          </p:nvPr>
        </p:nvSpPr>
        <p:spPr>
          <a:xfrm>
            <a:off x="2605088" y="1804988"/>
            <a:ext cx="4786312" cy="4114800"/>
          </a:xfrm>
        </p:spPr>
        <p:txBody>
          <a:bodyPr/>
          <a:lstStyle/>
          <a:p>
            <a:pPr eaLnBrk="1" hangingPunct="1"/>
            <a:r>
              <a:rPr lang="en-US" altLang="zh-TW" sz="2500" dirty="0"/>
              <a:t>Questions:</a:t>
            </a:r>
          </a:p>
          <a:p>
            <a:pPr lvl="1" eaLnBrk="1" hangingPunct="1"/>
            <a:r>
              <a:rPr lang="en-US" altLang="zh-TW" sz="2100" dirty="0">
                <a:solidFill>
                  <a:srgbClr val="00B050"/>
                </a:solidFill>
              </a:rPr>
              <a:t>Who is a parent of whom?</a:t>
            </a:r>
          </a:p>
          <a:p>
            <a:pPr lvl="2" eaLnBrk="1" hangingPunct="1"/>
            <a:r>
              <a:rPr lang="en-US" altLang="zh-TW" dirty="0"/>
              <a:t>Find X and Y such that X is a parent of Y.</a:t>
            </a:r>
          </a:p>
          <a:p>
            <a:pPr lvl="2" eaLnBrk="1" hangingPunct="1"/>
            <a:r>
              <a:rPr lang="en-US" altLang="zh-TW" dirty="0"/>
              <a:t>?- parent( X, Y).</a:t>
            </a:r>
          </a:p>
          <a:p>
            <a:pPr lvl="2" eaLnBrk="1" hangingPunct="1"/>
            <a:endParaRPr lang="en-US" altLang="zh-TW" dirty="0"/>
          </a:p>
          <a:p>
            <a:pPr lvl="1" eaLnBrk="1" hangingPunct="1"/>
            <a:r>
              <a:rPr lang="en-US" altLang="zh-TW" sz="2100" dirty="0">
                <a:solidFill>
                  <a:srgbClr val="00B050"/>
                </a:solidFill>
              </a:rPr>
              <a:t>Who is a grandparent of Jim?</a:t>
            </a:r>
          </a:p>
          <a:p>
            <a:pPr lvl="2" eaLnBrk="1" hangingPunct="1"/>
            <a:r>
              <a:rPr lang="en-US" altLang="zh-TW" dirty="0"/>
              <a:t>?- parent( Y, </a:t>
            </a:r>
            <a:r>
              <a:rPr lang="en-US" altLang="zh-TW" dirty="0" err="1"/>
              <a:t>jim</a:t>
            </a:r>
            <a:r>
              <a:rPr lang="en-US" altLang="zh-TW" dirty="0"/>
              <a:t>), </a:t>
            </a:r>
          </a:p>
          <a:p>
            <a:pPr lvl="2" eaLnBrk="1" hangingPunct="1">
              <a:buFont typeface="Wingdings" panose="05000000000000000000" pitchFamily="2" charset="2"/>
              <a:buNone/>
            </a:pPr>
            <a:r>
              <a:rPr lang="en-US" altLang="zh-TW" dirty="0"/>
              <a:t>      parent( X, Y).</a:t>
            </a:r>
          </a:p>
        </p:txBody>
      </p:sp>
      <p:grpSp>
        <p:nvGrpSpPr>
          <p:cNvPr id="12293" name="Group 4"/>
          <p:cNvGrpSpPr>
            <a:grpSpLocks/>
          </p:cNvGrpSpPr>
          <p:nvPr/>
        </p:nvGrpSpPr>
        <p:grpSpPr bwMode="auto">
          <a:xfrm>
            <a:off x="7824789" y="1557338"/>
            <a:ext cx="2447925" cy="2951162"/>
            <a:chOff x="1565" y="1661"/>
            <a:chExt cx="1768" cy="2178"/>
          </a:xfrm>
        </p:grpSpPr>
        <p:sp>
          <p:nvSpPr>
            <p:cNvPr id="12304" name="Oval 5"/>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2305" name="Oval 6"/>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2306" name="Oval 7"/>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2307" name="Oval 8"/>
            <p:cNvSpPr>
              <a:spLocks noChangeArrowheads="1"/>
            </p:cNvSpPr>
            <p:nvPr/>
          </p:nvSpPr>
          <p:spPr bwMode="auto">
            <a:xfrm>
              <a:off x="1973" y="3521"/>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2308" name="Oval 9"/>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2309" name="Oval 10"/>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2310" name="Oval 11"/>
            <p:cNvSpPr>
              <a:spLocks noChangeArrowheads="1"/>
            </p:cNvSpPr>
            <p:nvPr/>
          </p:nvSpPr>
          <p:spPr bwMode="auto">
            <a:xfrm>
              <a:off x="2472" y="166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2311" name="Line 12"/>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2" name="Line 13"/>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3" name="Line 14"/>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4" name="Line 15"/>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5" name="Line 16"/>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16" name="Line 17"/>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294" name="Group 18"/>
          <p:cNvGrpSpPr>
            <a:grpSpLocks/>
          </p:cNvGrpSpPr>
          <p:nvPr/>
        </p:nvGrpSpPr>
        <p:grpSpPr bwMode="auto">
          <a:xfrm>
            <a:off x="7034214" y="4446589"/>
            <a:ext cx="2962275" cy="2160587"/>
            <a:chOff x="1927" y="2161"/>
            <a:chExt cx="2160" cy="1529"/>
          </a:xfrm>
        </p:grpSpPr>
        <p:sp>
          <p:nvSpPr>
            <p:cNvPr id="12295" name="Line 19"/>
            <p:cNvSpPr>
              <a:spLocks noChangeShapeType="1"/>
            </p:cNvSpPr>
            <p:nvPr/>
          </p:nvSpPr>
          <p:spPr bwMode="auto">
            <a:xfrm>
              <a:off x="2588" y="3061"/>
              <a:ext cx="0"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296" name="Oval 20"/>
            <p:cNvSpPr>
              <a:spLocks noChangeArrowheads="1"/>
            </p:cNvSpPr>
            <p:nvPr/>
          </p:nvSpPr>
          <p:spPr bwMode="auto">
            <a:xfrm>
              <a:off x="2433" y="3418"/>
              <a:ext cx="316" cy="27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2297" name="Text Box 21"/>
            <p:cNvSpPr txBox="1">
              <a:spLocks noChangeArrowheads="1"/>
            </p:cNvSpPr>
            <p:nvPr/>
          </p:nvSpPr>
          <p:spPr bwMode="auto">
            <a:xfrm>
              <a:off x="1928" y="3113"/>
              <a:ext cx="6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parent</a:t>
              </a:r>
            </a:p>
          </p:txBody>
        </p:sp>
        <p:sp>
          <p:nvSpPr>
            <p:cNvPr id="12298" name="Text Box 22"/>
            <p:cNvSpPr txBox="1">
              <a:spLocks noChangeArrowheads="1"/>
            </p:cNvSpPr>
            <p:nvPr/>
          </p:nvSpPr>
          <p:spPr bwMode="auto">
            <a:xfrm>
              <a:off x="1927" y="2478"/>
              <a:ext cx="67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parent</a:t>
              </a:r>
            </a:p>
          </p:txBody>
        </p:sp>
        <p:sp>
          <p:nvSpPr>
            <p:cNvPr id="12299" name="Oval 23"/>
            <p:cNvSpPr>
              <a:spLocks noChangeArrowheads="1"/>
            </p:cNvSpPr>
            <p:nvPr/>
          </p:nvSpPr>
          <p:spPr bwMode="auto">
            <a:xfrm>
              <a:off x="2426" y="2161"/>
              <a:ext cx="316" cy="27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X</a:t>
              </a:r>
            </a:p>
          </p:txBody>
        </p:sp>
        <p:sp>
          <p:nvSpPr>
            <p:cNvPr id="12300" name="Line 24"/>
            <p:cNvSpPr>
              <a:spLocks noChangeShapeType="1"/>
            </p:cNvSpPr>
            <p:nvPr/>
          </p:nvSpPr>
          <p:spPr bwMode="auto">
            <a:xfrm>
              <a:off x="2589" y="2433"/>
              <a:ext cx="0"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301" name="Oval 25"/>
            <p:cNvSpPr>
              <a:spLocks noChangeArrowheads="1"/>
            </p:cNvSpPr>
            <p:nvPr/>
          </p:nvSpPr>
          <p:spPr bwMode="auto">
            <a:xfrm>
              <a:off x="2426" y="2796"/>
              <a:ext cx="316" cy="27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Y</a:t>
              </a:r>
            </a:p>
          </p:txBody>
        </p:sp>
        <p:cxnSp>
          <p:nvCxnSpPr>
            <p:cNvPr id="12302" name="AutoShape 26"/>
            <p:cNvCxnSpPr>
              <a:cxnSpLocks noChangeShapeType="1"/>
              <a:stCxn id="12299" idx="6"/>
              <a:endCxn id="12296" idx="6"/>
            </p:cNvCxnSpPr>
            <p:nvPr/>
          </p:nvCxnSpPr>
          <p:spPr bwMode="auto">
            <a:xfrm>
              <a:off x="2751" y="2297"/>
              <a:ext cx="7" cy="1257"/>
            </a:xfrm>
            <a:prstGeom prst="curvedConnector3">
              <a:avLst>
                <a:gd name="adj1" fmla="val 2028569"/>
              </a:avLst>
            </a:prstGeom>
            <a:noFill/>
            <a:ln w="28575">
              <a:solidFill>
                <a:schemeClr val="tx1"/>
              </a:solidFill>
              <a:prstDash val="sysDot"/>
              <a:round/>
              <a:headEnd/>
              <a:tailEnd type="triangle" w="lg" len="lg"/>
            </a:ln>
            <a:extLst>
              <a:ext uri="{909E8E84-426E-40DD-AFC4-6F175D3DCCD1}">
                <a14:hiddenFill xmlns:a14="http://schemas.microsoft.com/office/drawing/2010/main">
                  <a:noFill/>
                </a14:hiddenFill>
              </a:ext>
            </a:extLst>
          </p:spPr>
        </p:cxnSp>
        <p:sp>
          <p:nvSpPr>
            <p:cNvPr id="12303" name="Text Box 27"/>
            <p:cNvSpPr txBox="1">
              <a:spLocks noChangeArrowheads="1"/>
            </p:cNvSpPr>
            <p:nvPr/>
          </p:nvSpPr>
          <p:spPr bwMode="auto">
            <a:xfrm>
              <a:off x="2924" y="2750"/>
              <a:ext cx="116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grandparent</a:t>
              </a:r>
            </a:p>
          </p:txBody>
        </p:sp>
      </p:grpSp>
    </p:spTree>
    <p:extLst>
      <p:ext uri="{BB962C8B-B14F-4D97-AF65-F5344CB8AC3E}">
        <p14:creationId xmlns:p14="http://schemas.microsoft.com/office/powerpoint/2010/main" val="226169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A71A-C552-4413-A9E4-F97EC3AE311A}"/>
              </a:ext>
            </a:extLst>
          </p:cNvPr>
          <p:cNvSpPr>
            <a:spLocks noGrp="1"/>
          </p:cNvSpPr>
          <p:nvPr>
            <p:ph type="title"/>
          </p:nvPr>
        </p:nvSpPr>
        <p:spPr/>
        <p:txBody>
          <a:bodyPr/>
          <a:lstStyle/>
          <a:p>
            <a:r>
              <a:rPr lang="en-US" dirty="0"/>
              <a:t>Matching facts to rules during inferencing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113D7D-30AE-4F03-A163-09B9F4CBDBBF}"/>
                  </a:ext>
                </a:extLst>
              </p:cNvPr>
              <p:cNvSpPr>
                <a:spLocks noGrp="1"/>
              </p:cNvSpPr>
              <p:nvPr>
                <p:ph idx="1"/>
              </p:nvPr>
            </p:nvSpPr>
            <p:spPr/>
            <p:txBody>
              <a:bodyPr/>
              <a:lstStyle/>
              <a:p>
                <a:r>
                  <a:rPr lang="en-US" dirty="0"/>
                  <a:t>Matching facts to rules is the core of forward/backward chaining</a:t>
                </a:r>
              </a:p>
              <a:p>
                <a:r>
                  <a:rPr lang="en-US" dirty="0"/>
                  <a:t>Easy in Propositional Logic</a:t>
                </a:r>
              </a:p>
              <a:p>
                <a:pPr lvl="1"/>
                <a:r>
                  <a:rPr lang="en-US" dirty="0"/>
                  <a:t>Exact string matching</a:t>
                </a:r>
              </a:p>
              <a:p>
                <a:r>
                  <a:rPr lang="en-US" dirty="0"/>
                  <a:t>More complex in Predicate Logic</a:t>
                </a:r>
              </a:p>
              <a:p>
                <a:pPr lvl="1"/>
                <a:r>
                  <a:rPr lang="en-US" dirty="0"/>
                  <a:t>Presence of variables</a:t>
                </a:r>
              </a:p>
              <a:p>
                <a:r>
                  <a:rPr lang="en-US" dirty="0"/>
                  <a:t>Are these consistent?</a:t>
                </a:r>
              </a:p>
              <a:p>
                <a:pPr lvl="1"/>
                <a:r>
                  <a:rPr lang="en-US" dirty="0"/>
                  <a:t>tall(Clinton)</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𝑡𝑎𝑙𝑙</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Yes! For x=Clinton</a:t>
                </a:r>
              </a:p>
            </p:txBody>
          </p:sp>
        </mc:Choice>
        <mc:Fallback>
          <p:sp>
            <p:nvSpPr>
              <p:cNvPr id="3" name="Content Placeholder 2">
                <a:extLst>
                  <a:ext uri="{FF2B5EF4-FFF2-40B4-BE49-F238E27FC236}">
                    <a16:creationId xmlns:a16="http://schemas.microsoft.com/office/drawing/2014/main" id="{0D113D7D-30AE-4F03-A163-09B9F4CBDBB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475AF6-C318-4B72-B924-DF89EFAE6718}"/>
              </a:ext>
            </a:extLst>
          </p:cNvPr>
          <p:cNvSpPr>
            <a:spLocks noGrp="1"/>
          </p:cNvSpPr>
          <p:nvPr>
            <p:ph type="sldNum" sz="quarter" idx="12"/>
          </p:nvPr>
        </p:nvSpPr>
        <p:spPr/>
        <p:txBody>
          <a:bodyPr/>
          <a:lstStyle/>
          <a:p>
            <a:fld id="{A78FC74C-1AAD-4A23-8CBA-CF1A3849B798}" type="slidenum">
              <a:rPr lang="en-US" smtClean="0"/>
              <a:t>2</a:t>
            </a:fld>
            <a:endParaRPr lang="en-US"/>
          </a:p>
        </p:txBody>
      </p:sp>
    </p:spTree>
    <p:extLst>
      <p:ext uri="{BB962C8B-B14F-4D97-AF65-F5344CB8AC3E}">
        <p14:creationId xmlns:p14="http://schemas.microsoft.com/office/powerpoint/2010/main" val="418498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EABDE98-F7F4-447F-84B4-224A791A3CB0}" type="slidenum">
              <a:rPr kumimoji="0" lang="en-US" altLang="zh-TW" sz="1200"/>
              <a:pPr>
                <a:spcBef>
                  <a:spcPct val="0"/>
                </a:spcBef>
                <a:buClrTx/>
                <a:buSzTx/>
                <a:buFontTx/>
                <a:buNone/>
              </a:pPr>
              <a:t>20</a:t>
            </a:fld>
            <a:endParaRPr kumimoji="0" lang="en-US" altLang="zh-TW" sz="1200"/>
          </a:p>
        </p:txBody>
      </p:sp>
      <p:sp>
        <p:nvSpPr>
          <p:cNvPr id="13315" name="Rectangle 2"/>
          <p:cNvSpPr>
            <a:spLocks noGrp="1" noChangeArrowheads="1"/>
          </p:cNvSpPr>
          <p:nvPr>
            <p:ph type="title"/>
          </p:nvPr>
        </p:nvSpPr>
        <p:spPr/>
        <p:txBody>
          <a:bodyPr/>
          <a:lstStyle/>
          <a:p>
            <a:pPr eaLnBrk="1" hangingPunct="1"/>
            <a:r>
              <a:rPr lang="en-US" altLang="zh-TW" dirty="0"/>
              <a:t>Defining relations by facts</a:t>
            </a:r>
          </a:p>
        </p:txBody>
      </p:sp>
      <p:sp>
        <p:nvSpPr>
          <p:cNvPr id="13316" name="Rectangle 3"/>
          <p:cNvSpPr>
            <a:spLocks noGrp="1" noChangeArrowheads="1"/>
          </p:cNvSpPr>
          <p:nvPr>
            <p:ph type="body" sz="half" idx="1"/>
          </p:nvPr>
        </p:nvSpPr>
        <p:spPr>
          <a:xfrm>
            <a:off x="2894013" y="1827213"/>
            <a:ext cx="5218112" cy="4114800"/>
          </a:xfrm>
        </p:spPr>
        <p:txBody>
          <a:bodyPr/>
          <a:lstStyle/>
          <a:p>
            <a:pPr eaLnBrk="1" hangingPunct="1"/>
            <a:r>
              <a:rPr lang="en-US" altLang="zh-TW" sz="2500" dirty="0"/>
              <a:t>Questions:</a:t>
            </a:r>
          </a:p>
          <a:p>
            <a:pPr lvl="1" eaLnBrk="1" hangingPunct="1"/>
            <a:r>
              <a:rPr lang="en-US" altLang="zh-TW" sz="2100" dirty="0">
                <a:solidFill>
                  <a:srgbClr val="00B050"/>
                </a:solidFill>
              </a:rPr>
              <a:t>Who are Tom</a:t>
            </a:r>
            <a:r>
              <a:rPr lang="en-US" altLang="zh-TW" sz="2100" dirty="0">
                <a:solidFill>
                  <a:srgbClr val="00B050"/>
                </a:solidFill>
                <a:latin typeface="Arial" panose="020B0604020202020204" pitchFamily="34" charset="0"/>
              </a:rPr>
              <a:t>’</a:t>
            </a:r>
            <a:r>
              <a:rPr lang="en-US" altLang="zh-TW" sz="2100" dirty="0">
                <a:solidFill>
                  <a:srgbClr val="00B050"/>
                </a:solidFill>
              </a:rPr>
              <a:t>s grandchildren?</a:t>
            </a:r>
          </a:p>
          <a:p>
            <a:pPr lvl="2" eaLnBrk="1" hangingPunct="1"/>
            <a:r>
              <a:rPr lang="en-US" altLang="zh-TW" dirty="0"/>
              <a:t>?- parent( tom, X), </a:t>
            </a:r>
          </a:p>
          <a:p>
            <a:pPr lvl="2" eaLnBrk="1" hangingPunct="1">
              <a:buFont typeface="Wingdings" panose="05000000000000000000" pitchFamily="2" charset="2"/>
              <a:buNone/>
            </a:pPr>
            <a:r>
              <a:rPr lang="en-US" altLang="zh-TW" dirty="0"/>
              <a:t>       parent( X, Y).</a:t>
            </a:r>
          </a:p>
          <a:p>
            <a:pPr lvl="2" eaLnBrk="1" hangingPunct="1">
              <a:buFont typeface="Wingdings" panose="05000000000000000000" pitchFamily="2" charset="2"/>
              <a:buNone/>
            </a:pPr>
            <a:endParaRPr lang="en-US" altLang="zh-TW" dirty="0"/>
          </a:p>
          <a:p>
            <a:pPr lvl="1" eaLnBrk="1" hangingPunct="1"/>
            <a:r>
              <a:rPr lang="en-US" altLang="zh-TW" sz="2100" dirty="0">
                <a:solidFill>
                  <a:srgbClr val="00B050"/>
                </a:solidFill>
              </a:rPr>
              <a:t>Do Ann and Pat have a common parent?</a:t>
            </a:r>
          </a:p>
          <a:p>
            <a:pPr lvl="2" eaLnBrk="1" hangingPunct="1"/>
            <a:r>
              <a:rPr lang="en-US" altLang="zh-TW" dirty="0"/>
              <a:t>?- parent( X, </a:t>
            </a:r>
            <a:r>
              <a:rPr lang="en-US" altLang="zh-TW" dirty="0" err="1"/>
              <a:t>ann</a:t>
            </a:r>
            <a:r>
              <a:rPr lang="en-US" altLang="zh-TW" dirty="0"/>
              <a:t>), </a:t>
            </a:r>
          </a:p>
          <a:p>
            <a:pPr lvl="2" eaLnBrk="1" hangingPunct="1">
              <a:buFont typeface="Wingdings" panose="05000000000000000000" pitchFamily="2" charset="2"/>
              <a:buNone/>
            </a:pPr>
            <a:r>
              <a:rPr lang="en-US" altLang="zh-TW" dirty="0"/>
              <a:t>       parent( X, pat).</a:t>
            </a:r>
          </a:p>
          <a:p>
            <a:pPr lvl="2" eaLnBrk="1" hangingPunct="1">
              <a:buFont typeface="Wingdings" panose="05000000000000000000" pitchFamily="2" charset="2"/>
              <a:buNone/>
            </a:pPr>
            <a:endParaRPr lang="en-US" altLang="zh-TW" dirty="0"/>
          </a:p>
        </p:txBody>
      </p:sp>
      <p:grpSp>
        <p:nvGrpSpPr>
          <p:cNvPr id="13317" name="Group 4"/>
          <p:cNvGrpSpPr>
            <a:grpSpLocks/>
          </p:cNvGrpSpPr>
          <p:nvPr/>
        </p:nvGrpSpPr>
        <p:grpSpPr bwMode="auto">
          <a:xfrm>
            <a:off x="7824789" y="1773238"/>
            <a:ext cx="2447925" cy="2951162"/>
            <a:chOff x="1565" y="1661"/>
            <a:chExt cx="1768" cy="2178"/>
          </a:xfrm>
        </p:grpSpPr>
        <p:sp>
          <p:nvSpPr>
            <p:cNvPr id="13318" name="Oval 5"/>
            <p:cNvSpPr>
              <a:spLocks noChangeArrowheads="1"/>
            </p:cNvSpPr>
            <p:nvPr/>
          </p:nvSpPr>
          <p:spPr bwMode="auto">
            <a:xfrm>
              <a:off x="1565" y="170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3319" name="Oval 6"/>
            <p:cNvSpPr>
              <a:spLocks noChangeArrowheads="1"/>
            </p:cNvSpPr>
            <p:nvPr/>
          </p:nvSpPr>
          <p:spPr bwMode="auto">
            <a:xfrm>
              <a:off x="2971"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3320" name="Oval 7"/>
            <p:cNvSpPr>
              <a:spLocks noChangeArrowheads="1"/>
            </p:cNvSpPr>
            <p:nvPr/>
          </p:nvSpPr>
          <p:spPr bwMode="auto">
            <a:xfrm>
              <a:off x="1973" y="229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3321" name="Oval 8"/>
            <p:cNvSpPr>
              <a:spLocks noChangeArrowheads="1"/>
            </p:cNvSpPr>
            <p:nvPr/>
          </p:nvSpPr>
          <p:spPr bwMode="auto">
            <a:xfrm>
              <a:off x="1973" y="3521"/>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3322" name="Oval 9"/>
            <p:cNvSpPr>
              <a:spLocks noChangeArrowheads="1"/>
            </p:cNvSpPr>
            <p:nvPr/>
          </p:nvSpPr>
          <p:spPr bwMode="auto">
            <a:xfrm>
              <a:off x="2426"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3323" name="Oval 10"/>
            <p:cNvSpPr>
              <a:spLocks noChangeArrowheads="1"/>
            </p:cNvSpPr>
            <p:nvPr/>
          </p:nvSpPr>
          <p:spPr bwMode="auto">
            <a:xfrm>
              <a:off x="1565" y="2886"/>
              <a:ext cx="362" cy="31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3324" name="Oval 11"/>
            <p:cNvSpPr>
              <a:spLocks noChangeArrowheads="1"/>
            </p:cNvSpPr>
            <p:nvPr/>
          </p:nvSpPr>
          <p:spPr bwMode="auto">
            <a:xfrm>
              <a:off x="2472" y="1661"/>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3325" name="Line 12"/>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6" name="Line 13"/>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7" name="Line 14"/>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8" name="Line 15"/>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29" name="Line 16"/>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330" name="Line 17"/>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7560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TW" dirty="0"/>
              <a:t>Defining relations by rules</a:t>
            </a:r>
          </a:p>
        </p:txBody>
      </p:sp>
      <p:sp>
        <p:nvSpPr>
          <p:cNvPr id="15364" name="Rectangle 3"/>
          <p:cNvSpPr>
            <a:spLocks noGrp="1" noChangeArrowheads="1"/>
          </p:cNvSpPr>
          <p:nvPr>
            <p:ph idx="1"/>
          </p:nvPr>
        </p:nvSpPr>
        <p:spPr/>
        <p:txBody>
          <a:bodyPr>
            <a:normAutofit fontScale="92500" lnSpcReduction="10000"/>
          </a:bodyPr>
          <a:lstStyle/>
          <a:p>
            <a:pPr eaLnBrk="1" hangingPunct="1">
              <a:lnSpc>
                <a:spcPct val="80000"/>
              </a:lnSpc>
            </a:pPr>
            <a:r>
              <a:rPr lang="en-US" altLang="zh-TW" sz="2400" dirty="0"/>
              <a:t>Facts:</a:t>
            </a:r>
          </a:p>
          <a:p>
            <a:pPr lvl="1" eaLnBrk="1" hangingPunct="1">
              <a:lnSpc>
                <a:spcPct val="80000"/>
              </a:lnSpc>
            </a:pPr>
            <a:r>
              <a:rPr lang="en-US" altLang="zh-TW" sz="2000" dirty="0"/>
              <a:t>female( pam).    % Pam is female</a:t>
            </a:r>
          </a:p>
          <a:p>
            <a:pPr lvl="1" eaLnBrk="1" hangingPunct="1">
              <a:lnSpc>
                <a:spcPct val="80000"/>
              </a:lnSpc>
            </a:pPr>
            <a:r>
              <a:rPr lang="en-US" altLang="zh-TW" sz="2000" dirty="0"/>
              <a:t>female( </a:t>
            </a:r>
            <a:r>
              <a:rPr lang="en-US" altLang="zh-TW" sz="2000" dirty="0" err="1"/>
              <a:t>liz</a:t>
            </a:r>
            <a:r>
              <a:rPr lang="en-US" altLang="zh-TW" sz="2000" dirty="0"/>
              <a:t>).</a:t>
            </a:r>
          </a:p>
          <a:p>
            <a:pPr lvl="1" eaLnBrk="1" hangingPunct="1">
              <a:lnSpc>
                <a:spcPct val="80000"/>
              </a:lnSpc>
            </a:pPr>
            <a:r>
              <a:rPr lang="en-US" altLang="zh-TW" sz="2000" dirty="0"/>
              <a:t>female( </a:t>
            </a:r>
            <a:r>
              <a:rPr lang="en-US" altLang="zh-TW" sz="2000" dirty="0" err="1"/>
              <a:t>ann</a:t>
            </a:r>
            <a:r>
              <a:rPr lang="en-US" altLang="zh-TW" sz="2000" dirty="0"/>
              <a:t>).</a:t>
            </a:r>
          </a:p>
          <a:p>
            <a:pPr lvl="1" eaLnBrk="1" hangingPunct="1">
              <a:lnSpc>
                <a:spcPct val="80000"/>
              </a:lnSpc>
            </a:pPr>
            <a:r>
              <a:rPr lang="en-US" altLang="zh-TW" sz="2000" dirty="0"/>
              <a:t>female( pat).</a:t>
            </a:r>
          </a:p>
          <a:p>
            <a:pPr lvl="1" eaLnBrk="1" hangingPunct="1">
              <a:lnSpc>
                <a:spcPct val="80000"/>
              </a:lnSpc>
            </a:pPr>
            <a:r>
              <a:rPr lang="en-US" altLang="zh-TW" sz="2000" dirty="0"/>
              <a:t>male( tom).        % Tom is male</a:t>
            </a:r>
          </a:p>
          <a:p>
            <a:pPr lvl="1" eaLnBrk="1" hangingPunct="1">
              <a:lnSpc>
                <a:spcPct val="80000"/>
              </a:lnSpc>
            </a:pPr>
            <a:r>
              <a:rPr lang="en-US" altLang="zh-TW" sz="2000" dirty="0"/>
              <a:t>male( bob).</a:t>
            </a:r>
          </a:p>
          <a:p>
            <a:pPr lvl="1" eaLnBrk="1" hangingPunct="1">
              <a:lnSpc>
                <a:spcPct val="80000"/>
              </a:lnSpc>
            </a:pPr>
            <a:r>
              <a:rPr lang="en-US" altLang="zh-TW" sz="2000" dirty="0"/>
              <a:t>male( </a:t>
            </a:r>
            <a:r>
              <a:rPr lang="en-US" altLang="zh-TW" sz="2000" dirty="0" err="1"/>
              <a:t>jim</a:t>
            </a:r>
            <a:r>
              <a:rPr lang="en-US" altLang="zh-TW" sz="2000" dirty="0"/>
              <a:t>).</a:t>
            </a:r>
          </a:p>
          <a:p>
            <a:pPr lvl="1" eaLnBrk="1" hangingPunct="1">
              <a:lnSpc>
                <a:spcPct val="80000"/>
              </a:lnSpc>
            </a:pPr>
            <a:endParaRPr lang="en-US" altLang="zh-TW" sz="2000" dirty="0"/>
          </a:p>
          <a:p>
            <a:pPr lvl="1" eaLnBrk="1" hangingPunct="1">
              <a:lnSpc>
                <a:spcPct val="80000"/>
              </a:lnSpc>
            </a:pPr>
            <a:endParaRPr lang="en-US" altLang="zh-TW" sz="2000" dirty="0"/>
          </a:p>
          <a:p>
            <a:pPr eaLnBrk="1" hangingPunct="1">
              <a:lnSpc>
                <a:spcPct val="80000"/>
              </a:lnSpc>
            </a:pPr>
            <a:r>
              <a:rPr lang="en-US" altLang="zh-TW" sz="2000" dirty="0"/>
              <a:t>Define the </a:t>
            </a:r>
            <a:r>
              <a:rPr lang="en-US" altLang="zh-TW" sz="2000" dirty="0">
                <a:latin typeface="Arial" panose="020B0604020202020204" pitchFamily="34" charset="0"/>
              </a:rPr>
              <a:t>“</a:t>
            </a:r>
            <a:r>
              <a:rPr lang="en-US" altLang="zh-TW" sz="2000" dirty="0"/>
              <a:t>child” relation:</a:t>
            </a:r>
            <a:endParaRPr lang="en-US" altLang="zh-TW" sz="2400" dirty="0"/>
          </a:p>
          <a:p>
            <a:pPr lvl="1" eaLnBrk="1" hangingPunct="1">
              <a:lnSpc>
                <a:spcPct val="80000"/>
              </a:lnSpc>
            </a:pPr>
            <a:r>
              <a:rPr lang="en-US" altLang="zh-TW" sz="2000" dirty="0"/>
              <a:t>Fact: child( </a:t>
            </a:r>
            <a:r>
              <a:rPr lang="en-US" altLang="zh-TW" sz="2000" dirty="0" err="1"/>
              <a:t>liz</a:t>
            </a:r>
            <a:r>
              <a:rPr lang="en-US" altLang="zh-TW" sz="2000" dirty="0"/>
              <a:t>, tom).</a:t>
            </a:r>
          </a:p>
          <a:p>
            <a:pPr lvl="1" eaLnBrk="1" hangingPunct="1">
              <a:lnSpc>
                <a:spcPct val="80000"/>
              </a:lnSpc>
            </a:pPr>
            <a:r>
              <a:rPr lang="en-US" altLang="zh-TW" sz="2000" dirty="0">
                <a:solidFill>
                  <a:srgbClr val="00B050"/>
                </a:solidFill>
              </a:rPr>
              <a:t>Rule:</a:t>
            </a:r>
            <a:r>
              <a:rPr lang="en-US" altLang="zh-TW" sz="2000" dirty="0"/>
              <a:t> </a:t>
            </a:r>
            <a:r>
              <a:rPr lang="en-US" altLang="zh-TW" sz="1800" b="1" dirty="0">
                <a:solidFill>
                  <a:srgbClr val="FF0000"/>
                </a:solidFill>
              </a:rPr>
              <a:t>child( Y, X) :- parent( X, Y).</a:t>
            </a:r>
          </a:p>
          <a:p>
            <a:pPr lvl="2" eaLnBrk="1" hangingPunct="1">
              <a:lnSpc>
                <a:spcPct val="80000"/>
              </a:lnSpc>
            </a:pPr>
            <a:r>
              <a:rPr lang="en-US" altLang="zh-TW" sz="1800" dirty="0"/>
              <a:t>For all X and Y, </a:t>
            </a:r>
          </a:p>
          <a:p>
            <a:pPr lvl="2" eaLnBrk="1" hangingPunct="1">
              <a:lnSpc>
                <a:spcPct val="80000"/>
              </a:lnSpc>
              <a:buFont typeface="Wingdings" panose="05000000000000000000" pitchFamily="2" charset="2"/>
              <a:buNone/>
            </a:pPr>
            <a:r>
              <a:rPr lang="en-US" altLang="zh-TW" sz="1800" dirty="0"/>
              <a:t>        Y is a child of X if </a:t>
            </a:r>
          </a:p>
          <a:p>
            <a:pPr lvl="2" eaLnBrk="1" hangingPunct="1">
              <a:lnSpc>
                <a:spcPct val="80000"/>
              </a:lnSpc>
              <a:buFont typeface="Wingdings" panose="05000000000000000000" pitchFamily="2" charset="2"/>
              <a:buNone/>
            </a:pPr>
            <a:r>
              <a:rPr lang="en-US" altLang="zh-TW" sz="1800" dirty="0"/>
              <a:t>        X is a parent of Y.</a:t>
            </a:r>
          </a:p>
          <a:p>
            <a:pPr lvl="1" eaLnBrk="1" hangingPunct="1">
              <a:lnSpc>
                <a:spcPct val="80000"/>
              </a:lnSpc>
            </a:pPr>
            <a:endParaRPr lang="en-US" altLang="zh-TW" sz="2000" dirty="0"/>
          </a:p>
        </p:txBody>
      </p:sp>
      <p:sp>
        <p:nvSpPr>
          <p:cNvPr id="153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746126C8-2352-4DF0-B0C5-90D2B1692EED}" type="slidenum">
              <a:rPr kumimoji="0" lang="en-US" altLang="zh-TW" sz="1200"/>
              <a:pPr>
                <a:spcBef>
                  <a:spcPct val="0"/>
                </a:spcBef>
                <a:buClrTx/>
                <a:buSzTx/>
                <a:buFontTx/>
                <a:buNone/>
              </a:pPr>
              <a:t>21</a:t>
            </a:fld>
            <a:endParaRPr kumimoji="0" lang="en-US" altLang="zh-TW" sz="1200"/>
          </a:p>
        </p:txBody>
      </p:sp>
      <p:grpSp>
        <p:nvGrpSpPr>
          <p:cNvPr id="15365" name="Group 4"/>
          <p:cNvGrpSpPr>
            <a:grpSpLocks/>
          </p:cNvGrpSpPr>
          <p:nvPr/>
        </p:nvGrpSpPr>
        <p:grpSpPr bwMode="auto">
          <a:xfrm>
            <a:off x="7751764" y="2852738"/>
            <a:ext cx="2447925" cy="2951162"/>
            <a:chOff x="1565" y="1661"/>
            <a:chExt cx="1768" cy="2178"/>
          </a:xfrm>
        </p:grpSpPr>
        <p:sp>
          <p:nvSpPr>
            <p:cNvPr id="15366" name="Oval 5"/>
            <p:cNvSpPr>
              <a:spLocks noChangeArrowheads="1"/>
            </p:cNvSpPr>
            <p:nvPr/>
          </p:nvSpPr>
          <p:spPr bwMode="auto">
            <a:xfrm>
              <a:off x="1565" y="170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pam</a:t>
              </a:r>
            </a:p>
          </p:txBody>
        </p:sp>
        <p:sp>
          <p:nvSpPr>
            <p:cNvPr id="15367" name="Oval 6"/>
            <p:cNvSpPr>
              <a:spLocks noChangeArrowheads="1"/>
            </p:cNvSpPr>
            <p:nvPr/>
          </p:nvSpPr>
          <p:spPr bwMode="auto">
            <a:xfrm>
              <a:off x="2971" y="229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liz</a:t>
              </a:r>
            </a:p>
          </p:txBody>
        </p:sp>
        <p:sp>
          <p:nvSpPr>
            <p:cNvPr id="15368" name="Oval 7"/>
            <p:cNvSpPr>
              <a:spLocks noChangeArrowheads="1"/>
            </p:cNvSpPr>
            <p:nvPr/>
          </p:nvSpPr>
          <p:spPr bwMode="auto">
            <a:xfrm>
              <a:off x="1973" y="2296"/>
              <a:ext cx="362" cy="318"/>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bob</a:t>
              </a:r>
            </a:p>
          </p:txBody>
        </p:sp>
        <p:sp>
          <p:nvSpPr>
            <p:cNvPr id="15369" name="Oval 8"/>
            <p:cNvSpPr>
              <a:spLocks noChangeArrowheads="1"/>
            </p:cNvSpPr>
            <p:nvPr/>
          </p:nvSpPr>
          <p:spPr bwMode="auto">
            <a:xfrm>
              <a:off x="1973" y="3521"/>
              <a:ext cx="362" cy="318"/>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jim</a:t>
              </a:r>
            </a:p>
          </p:txBody>
        </p:sp>
        <p:sp>
          <p:nvSpPr>
            <p:cNvPr id="15370" name="Oval 9"/>
            <p:cNvSpPr>
              <a:spLocks noChangeArrowheads="1"/>
            </p:cNvSpPr>
            <p:nvPr/>
          </p:nvSpPr>
          <p:spPr bwMode="auto">
            <a:xfrm>
              <a:off x="2426" y="288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pat</a:t>
              </a:r>
            </a:p>
          </p:txBody>
        </p:sp>
        <p:sp>
          <p:nvSpPr>
            <p:cNvPr id="15371" name="Oval 10"/>
            <p:cNvSpPr>
              <a:spLocks noChangeArrowheads="1"/>
            </p:cNvSpPr>
            <p:nvPr/>
          </p:nvSpPr>
          <p:spPr bwMode="auto">
            <a:xfrm>
              <a:off x="1565" y="2886"/>
              <a:ext cx="362" cy="318"/>
            </a:xfrm>
            <a:prstGeom prst="ellipse">
              <a:avLst/>
            </a:prstGeom>
            <a:solidFill>
              <a:srgbClr val="FFCCCC"/>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ann</a:t>
              </a:r>
            </a:p>
          </p:txBody>
        </p:sp>
        <p:sp>
          <p:nvSpPr>
            <p:cNvPr id="15372" name="Oval 11"/>
            <p:cNvSpPr>
              <a:spLocks noChangeArrowheads="1"/>
            </p:cNvSpPr>
            <p:nvPr/>
          </p:nvSpPr>
          <p:spPr bwMode="auto">
            <a:xfrm>
              <a:off x="2472" y="1661"/>
              <a:ext cx="362" cy="318"/>
            </a:xfrm>
            <a:prstGeom prst="ellipse">
              <a:avLst/>
            </a:prstGeom>
            <a:solidFill>
              <a:schemeClr val="accent2"/>
            </a:solidFill>
            <a:ln w="285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400"/>
                <a:t>tom</a:t>
              </a:r>
            </a:p>
          </p:txBody>
        </p:sp>
        <p:sp>
          <p:nvSpPr>
            <p:cNvPr id="15373" name="Line 12"/>
            <p:cNvSpPr>
              <a:spLocks noChangeShapeType="1"/>
            </p:cNvSpPr>
            <p:nvPr/>
          </p:nvSpPr>
          <p:spPr bwMode="auto">
            <a:xfrm>
              <a:off x="1837" y="2024"/>
              <a:ext cx="181" cy="31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4" name="Line 13"/>
            <p:cNvSpPr>
              <a:spLocks noChangeShapeType="1"/>
            </p:cNvSpPr>
            <p:nvPr/>
          </p:nvSpPr>
          <p:spPr bwMode="auto">
            <a:xfrm flipH="1">
              <a:off x="2290" y="1979"/>
              <a:ext cx="318"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5" name="Line 14"/>
            <p:cNvSpPr>
              <a:spLocks noChangeShapeType="1"/>
            </p:cNvSpPr>
            <p:nvPr/>
          </p:nvSpPr>
          <p:spPr bwMode="auto">
            <a:xfrm>
              <a:off x="2744" y="1979"/>
              <a:ext cx="272" cy="3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6" name="Line 15"/>
            <p:cNvSpPr>
              <a:spLocks noChangeShapeType="1"/>
            </p:cNvSpPr>
            <p:nvPr/>
          </p:nvSpPr>
          <p:spPr bwMode="auto">
            <a:xfrm flipH="1">
              <a:off x="1837" y="2614"/>
              <a:ext cx="227" cy="27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7" name="Line 16"/>
            <p:cNvSpPr>
              <a:spLocks noChangeShapeType="1"/>
            </p:cNvSpPr>
            <p:nvPr/>
          </p:nvSpPr>
          <p:spPr bwMode="auto">
            <a:xfrm>
              <a:off x="2290" y="2568"/>
              <a:ext cx="227" cy="3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5378" name="Line 17"/>
            <p:cNvSpPr>
              <a:spLocks noChangeShapeType="1"/>
            </p:cNvSpPr>
            <p:nvPr/>
          </p:nvSpPr>
          <p:spPr bwMode="auto">
            <a:xfrm flipH="1">
              <a:off x="2245" y="3203"/>
              <a:ext cx="272" cy="31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822770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TW" dirty="0"/>
              <a:t>Defining relations by rules</a:t>
            </a:r>
          </a:p>
        </p:txBody>
      </p:sp>
      <p:sp>
        <p:nvSpPr>
          <p:cNvPr id="16388" name="Rectangle 3"/>
          <p:cNvSpPr>
            <a:spLocks noGrp="1" noChangeArrowheads="1"/>
          </p:cNvSpPr>
          <p:nvPr>
            <p:ph idx="1"/>
          </p:nvPr>
        </p:nvSpPr>
        <p:spPr/>
        <p:txBody>
          <a:bodyPr/>
          <a:lstStyle/>
          <a:p>
            <a:pPr eaLnBrk="1" hangingPunct="1">
              <a:lnSpc>
                <a:spcPct val="90000"/>
              </a:lnSpc>
            </a:pPr>
            <a:r>
              <a:rPr lang="en-US" altLang="zh-TW" sz="2400" b="1" dirty="0">
                <a:solidFill>
                  <a:srgbClr val="00B050"/>
                </a:solidFill>
              </a:rPr>
              <a:t>Rules</a:t>
            </a:r>
            <a:r>
              <a:rPr lang="en-US" altLang="zh-TW" sz="2400" dirty="0"/>
              <a:t> have:</a:t>
            </a:r>
          </a:p>
          <a:p>
            <a:pPr lvl="1" eaLnBrk="1" hangingPunct="1">
              <a:lnSpc>
                <a:spcPct val="90000"/>
              </a:lnSpc>
            </a:pPr>
            <a:r>
              <a:rPr lang="en-US" altLang="zh-TW" sz="2000" dirty="0"/>
              <a:t>A </a:t>
            </a:r>
            <a:r>
              <a:rPr lang="en-US" altLang="zh-TW" sz="2000" dirty="0">
                <a:solidFill>
                  <a:srgbClr val="FF0000"/>
                </a:solidFill>
              </a:rPr>
              <a:t>condition</a:t>
            </a:r>
            <a:r>
              <a:rPr lang="en-US" altLang="zh-TW" sz="2000" dirty="0"/>
              <a:t> part (body)</a:t>
            </a:r>
          </a:p>
          <a:p>
            <a:pPr lvl="2" eaLnBrk="1" hangingPunct="1">
              <a:lnSpc>
                <a:spcPct val="90000"/>
              </a:lnSpc>
            </a:pPr>
            <a:r>
              <a:rPr lang="en-US" altLang="zh-TW" sz="1900" dirty="0"/>
              <a:t>the right-hand side of the rule</a:t>
            </a:r>
          </a:p>
          <a:p>
            <a:pPr lvl="1" eaLnBrk="1" hangingPunct="1">
              <a:lnSpc>
                <a:spcPct val="90000"/>
              </a:lnSpc>
            </a:pPr>
            <a:r>
              <a:rPr lang="en-US" altLang="zh-TW" sz="2000" dirty="0"/>
              <a:t>A </a:t>
            </a:r>
            <a:r>
              <a:rPr lang="en-US" altLang="zh-TW" sz="2000" dirty="0">
                <a:solidFill>
                  <a:srgbClr val="FF0000"/>
                </a:solidFill>
              </a:rPr>
              <a:t>conclusion</a:t>
            </a:r>
            <a:r>
              <a:rPr lang="en-US" altLang="zh-TW" sz="2000" dirty="0"/>
              <a:t> part (head)</a:t>
            </a:r>
          </a:p>
          <a:p>
            <a:pPr lvl="2" eaLnBrk="1" hangingPunct="1">
              <a:lnSpc>
                <a:spcPct val="90000"/>
              </a:lnSpc>
            </a:pPr>
            <a:r>
              <a:rPr lang="en-US" altLang="zh-TW" sz="1900" dirty="0"/>
              <a:t>the left-hand side of the rule</a:t>
            </a:r>
          </a:p>
          <a:p>
            <a:pPr lvl="2" eaLnBrk="1" hangingPunct="1">
              <a:lnSpc>
                <a:spcPct val="90000"/>
              </a:lnSpc>
            </a:pPr>
            <a:endParaRPr lang="en-US" altLang="zh-TW" sz="1900" dirty="0"/>
          </a:p>
          <a:p>
            <a:pPr lvl="1" eaLnBrk="1" hangingPunct="1">
              <a:lnSpc>
                <a:spcPct val="90000"/>
              </a:lnSpc>
            </a:pPr>
            <a:r>
              <a:rPr lang="en-US" altLang="zh-TW" sz="2000" dirty="0"/>
              <a:t>Example: </a:t>
            </a:r>
          </a:p>
          <a:p>
            <a:pPr lvl="2" eaLnBrk="1" hangingPunct="1">
              <a:lnSpc>
                <a:spcPct val="90000"/>
              </a:lnSpc>
            </a:pPr>
            <a:r>
              <a:rPr lang="en-US" altLang="zh-TW" sz="1900" b="1" dirty="0"/>
              <a:t>child( Y, X) </a:t>
            </a:r>
            <a:r>
              <a:rPr lang="en-US" altLang="zh-TW" sz="1900" b="1" dirty="0">
                <a:solidFill>
                  <a:srgbClr val="FF0000"/>
                </a:solidFill>
              </a:rPr>
              <a:t>:-</a:t>
            </a:r>
            <a:r>
              <a:rPr lang="en-US" altLang="zh-TW" sz="1900" b="1" dirty="0"/>
              <a:t> parent( X, Y).</a:t>
            </a:r>
          </a:p>
          <a:p>
            <a:pPr lvl="2" eaLnBrk="1" hangingPunct="1">
              <a:lnSpc>
                <a:spcPct val="90000"/>
              </a:lnSpc>
            </a:pPr>
            <a:r>
              <a:rPr lang="en-US" altLang="zh-TW" sz="1900" dirty="0"/>
              <a:t>The rule is general in the sense that it is applicable to any objects X and Y.</a:t>
            </a:r>
          </a:p>
          <a:p>
            <a:pPr lvl="2" eaLnBrk="1" hangingPunct="1">
              <a:lnSpc>
                <a:spcPct val="90000"/>
              </a:lnSpc>
            </a:pPr>
            <a:r>
              <a:rPr lang="en-US" altLang="zh-TW" sz="1900" dirty="0"/>
              <a:t>A special case of the general rule: </a:t>
            </a:r>
          </a:p>
          <a:p>
            <a:pPr lvl="3" eaLnBrk="1" hangingPunct="1">
              <a:lnSpc>
                <a:spcPct val="90000"/>
              </a:lnSpc>
            </a:pPr>
            <a:r>
              <a:rPr lang="en-US" altLang="zh-TW" sz="1600" dirty="0">
                <a:solidFill>
                  <a:srgbClr val="00B050"/>
                </a:solidFill>
              </a:rPr>
              <a:t>child( </a:t>
            </a:r>
            <a:r>
              <a:rPr lang="en-US" altLang="zh-TW" sz="1600" dirty="0" err="1">
                <a:solidFill>
                  <a:srgbClr val="00B050"/>
                </a:solidFill>
              </a:rPr>
              <a:t>liz</a:t>
            </a:r>
            <a:r>
              <a:rPr lang="en-US" altLang="zh-TW" sz="1600" dirty="0">
                <a:solidFill>
                  <a:srgbClr val="00B050"/>
                </a:solidFill>
              </a:rPr>
              <a:t>, tom) :- parent( tom, </a:t>
            </a:r>
            <a:r>
              <a:rPr lang="en-US" altLang="zh-TW" sz="1600" dirty="0" err="1">
                <a:solidFill>
                  <a:srgbClr val="00B050"/>
                </a:solidFill>
              </a:rPr>
              <a:t>liz</a:t>
            </a:r>
            <a:r>
              <a:rPr lang="en-US" altLang="zh-TW" sz="1600" dirty="0">
                <a:solidFill>
                  <a:srgbClr val="00B050"/>
                </a:solidFill>
              </a:rPr>
              <a:t>).</a:t>
            </a:r>
          </a:p>
          <a:p>
            <a:pPr lvl="2" eaLnBrk="1" hangingPunct="1">
              <a:lnSpc>
                <a:spcPct val="90000"/>
              </a:lnSpc>
            </a:pPr>
            <a:r>
              <a:rPr lang="en-US" altLang="zh-TW" sz="1900" dirty="0"/>
              <a:t>?- child( </a:t>
            </a:r>
            <a:r>
              <a:rPr lang="en-US" altLang="zh-TW" sz="1900" dirty="0" err="1"/>
              <a:t>liz</a:t>
            </a:r>
            <a:r>
              <a:rPr lang="en-US" altLang="zh-TW" sz="1900" dirty="0"/>
              <a:t>, tom).</a:t>
            </a:r>
          </a:p>
          <a:p>
            <a:pPr lvl="2" eaLnBrk="1" hangingPunct="1">
              <a:lnSpc>
                <a:spcPct val="90000"/>
              </a:lnSpc>
            </a:pPr>
            <a:r>
              <a:rPr lang="en-US" altLang="zh-TW" sz="1900" dirty="0"/>
              <a:t>?- child( X, Y).</a:t>
            </a:r>
          </a:p>
        </p:txBody>
      </p:sp>
      <p:sp>
        <p:nvSpPr>
          <p:cNvPr id="163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3445D25F-1CC9-41E7-A3A8-160844C9C5FE}" type="slidenum">
              <a:rPr kumimoji="0" lang="en-US" altLang="zh-TW" sz="1200"/>
              <a:pPr>
                <a:spcBef>
                  <a:spcPct val="0"/>
                </a:spcBef>
                <a:buClrTx/>
                <a:buSzTx/>
                <a:buFontTx/>
                <a:buNone/>
              </a:pPr>
              <a:t>22</a:t>
            </a:fld>
            <a:endParaRPr kumimoji="0" lang="en-US" altLang="zh-TW" sz="1200"/>
          </a:p>
        </p:txBody>
      </p:sp>
      <p:grpSp>
        <p:nvGrpSpPr>
          <p:cNvPr id="2" name="Group 24"/>
          <p:cNvGrpSpPr>
            <a:grpSpLocks/>
          </p:cNvGrpSpPr>
          <p:nvPr/>
        </p:nvGrpSpPr>
        <p:grpSpPr bwMode="auto">
          <a:xfrm>
            <a:off x="7680177" y="5157193"/>
            <a:ext cx="2214565" cy="1439863"/>
            <a:chOff x="930" y="2750"/>
            <a:chExt cx="1395" cy="907"/>
          </a:xfrm>
          <a:solidFill>
            <a:schemeClr val="accent1">
              <a:lumMod val="40000"/>
              <a:lumOff val="60000"/>
            </a:schemeClr>
          </a:solidFill>
        </p:grpSpPr>
        <p:sp>
          <p:nvSpPr>
            <p:cNvPr id="6" name="Oval 5"/>
            <p:cNvSpPr>
              <a:spLocks noChangeArrowheads="1"/>
            </p:cNvSpPr>
            <p:nvPr/>
          </p:nvSpPr>
          <p:spPr bwMode="auto">
            <a:xfrm>
              <a:off x="1429" y="2750"/>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dirty="0"/>
                <a:t>X</a:t>
              </a:r>
            </a:p>
          </p:txBody>
        </p:sp>
        <p:sp>
          <p:nvSpPr>
            <p:cNvPr id="7" name="Line 12"/>
            <p:cNvSpPr>
              <a:spLocks noChangeShapeType="1"/>
            </p:cNvSpPr>
            <p:nvPr/>
          </p:nvSpPr>
          <p:spPr bwMode="auto">
            <a:xfrm>
              <a:off x="1592" y="3022"/>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8" name="Oval 18"/>
            <p:cNvSpPr>
              <a:spLocks noChangeArrowheads="1"/>
            </p:cNvSpPr>
            <p:nvPr/>
          </p:nvSpPr>
          <p:spPr bwMode="auto">
            <a:xfrm>
              <a:off x="1429" y="3385"/>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9" name="AutoShape 21"/>
            <p:cNvCxnSpPr>
              <a:cxnSpLocks noChangeShapeType="1"/>
              <a:stCxn id="8" idx="6"/>
              <a:endCxn id="6" idx="6"/>
            </p:cNvCxnSpPr>
            <p:nvPr/>
          </p:nvCxnSpPr>
          <p:spPr bwMode="auto">
            <a:xfrm flipV="1">
              <a:off x="1754" y="2886"/>
              <a:ext cx="1" cy="635"/>
            </a:xfrm>
            <a:prstGeom prst="curvedConnector3">
              <a:avLst>
                <a:gd name="adj1" fmla="val 13500005"/>
              </a:avLst>
            </a:prstGeom>
            <a:grpFill/>
            <a:ln w="28575">
              <a:solidFill>
                <a:schemeClr val="tx1"/>
              </a:solidFill>
              <a:prstDash val="sysDot"/>
              <a:round/>
              <a:headEnd/>
              <a:tailEnd type="triangle" w="lg" len="lg"/>
            </a:ln>
          </p:spPr>
        </p:cxnSp>
        <p:sp>
          <p:nvSpPr>
            <p:cNvPr id="10" name="Text Box 22"/>
            <p:cNvSpPr txBox="1">
              <a:spLocks noChangeArrowheads="1"/>
            </p:cNvSpPr>
            <p:nvPr/>
          </p:nvSpPr>
          <p:spPr bwMode="auto">
            <a:xfrm>
              <a:off x="930" y="3067"/>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1" name="Text Box 23"/>
            <p:cNvSpPr txBox="1">
              <a:spLocks noChangeArrowheads="1"/>
            </p:cNvSpPr>
            <p:nvPr/>
          </p:nvSpPr>
          <p:spPr bwMode="auto">
            <a:xfrm>
              <a:off x="1927" y="3067"/>
              <a:ext cx="398" cy="233"/>
            </a:xfrm>
            <a:prstGeom prst="rect">
              <a:avLst/>
            </a:prstGeom>
            <a:grpFill/>
            <a:ln w="9525">
              <a:noFill/>
              <a:miter lim="800000"/>
              <a:headEnd/>
              <a:tailEnd/>
            </a:ln>
          </p:spPr>
          <p:txBody>
            <a:bodyPr wrap="none">
              <a:spAutoFit/>
            </a:bodyPr>
            <a:lstStyle/>
            <a:p>
              <a:pPr eaLnBrk="1" hangingPunct="1">
                <a:defRPr/>
              </a:pPr>
              <a:r>
                <a:rPr lang="en-US" altLang="zh-TW" dirty="0"/>
                <a:t>child</a:t>
              </a:r>
            </a:p>
          </p:txBody>
        </p:sp>
      </p:grpSp>
    </p:spTree>
    <p:extLst>
      <p:ext uri="{BB962C8B-B14F-4D97-AF65-F5344CB8AC3E}">
        <p14:creationId xmlns:p14="http://schemas.microsoft.com/office/powerpoint/2010/main" val="3062923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TW" dirty="0"/>
              <a:t>Defining relations by rules</a:t>
            </a:r>
          </a:p>
        </p:txBody>
      </p:sp>
      <p:sp>
        <p:nvSpPr>
          <p:cNvPr id="17412" name="Rectangle 3"/>
          <p:cNvSpPr>
            <a:spLocks noGrp="1" noChangeArrowheads="1"/>
          </p:cNvSpPr>
          <p:nvPr>
            <p:ph idx="1"/>
          </p:nvPr>
        </p:nvSpPr>
        <p:spPr/>
        <p:txBody>
          <a:bodyPr/>
          <a:lstStyle/>
          <a:p>
            <a:pPr eaLnBrk="1" hangingPunct="1">
              <a:lnSpc>
                <a:spcPct val="90000"/>
              </a:lnSpc>
            </a:pPr>
            <a:r>
              <a:rPr lang="en-US" altLang="zh-TW" sz="2400" dirty="0"/>
              <a:t>Define the </a:t>
            </a:r>
            <a:r>
              <a:rPr lang="en-US" altLang="zh-TW" sz="2400" dirty="0">
                <a:latin typeface="Arial" panose="020B0604020202020204" pitchFamily="34" charset="0"/>
              </a:rPr>
              <a:t>“</a:t>
            </a:r>
            <a:r>
              <a:rPr lang="en-US" altLang="zh-TW" sz="2400" dirty="0"/>
              <a:t>mother</a:t>
            </a:r>
            <a:r>
              <a:rPr lang="en-US" altLang="zh-TW" sz="2400" dirty="0">
                <a:latin typeface="Arial" panose="020B0604020202020204" pitchFamily="34" charset="0"/>
              </a:rPr>
              <a:t>”</a:t>
            </a:r>
            <a:r>
              <a:rPr lang="en-US" altLang="zh-TW" sz="2400" dirty="0"/>
              <a:t> relation: </a:t>
            </a:r>
          </a:p>
          <a:p>
            <a:pPr lvl="1" eaLnBrk="1" hangingPunct="1">
              <a:lnSpc>
                <a:spcPct val="90000"/>
              </a:lnSpc>
            </a:pPr>
            <a:r>
              <a:rPr lang="en-US" altLang="zh-TW" sz="2000" b="1" dirty="0"/>
              <a:t>mother( X, Y) :- parent( X, Y), female( X).</a:t>
            </a:r>
          </a:p>
          <a:p>
            <a:pPr lvl="1" eaLnBrk="1" hangingPunct="1">
              <a:lnSpc>
                <a:spcPct val="90000"/>
              </a:lnSpc>
            </a:pPr>
            <a:r>
              <a:rPr lang="en-US" altLang="zh-TW" sz="2000" dirty="0"/>
              <a:t>For all X and Y, </a:t>
            </a:r>
          </a:p>
          <a:p>
            <a:pPr lvl="1" eaLnBrk="1" hangingPunct="1">
              <a:lnSpc>
                <a:spcPct val="90000"/>
              </a:lnSpc>
              <a:buFont typeface="Wingdings" panose="05000000000000000000" pitchFamily="2" charset="2"/>
              <a:buNone/>
            </a:pPr>
            <a:r>
              <a:rPr lang="en-US" altLang="zh-TW" sz="2000" dirty="0"/>
              <a:t>          X is the mother of Y if </a:t>
            </a:r>
          </a:p>
          <a:p>
            <a:pPr lvl="1" eaLnBrk="1" hangingPunct="1">
              <a:lnSpc>
                <a:spcPct val="90000"/>
              </a:lnSpc>
              <a:buFont typeface="Wingdings" panose="05000000000000000000" pitchFamily="2" charset="2"/>
              <a:buNone/>
            </a:pPr>
            <a:r>
              <a:rPr lang="en-US" altLang="zh-TW" sz="2000" dirty="0"/>
              <a:t>          X is a parent of Y </a:t>
            </a:r>
            <a:r>
              <a:rPr lang="en-US" altLang="zh-TW" sz="2000" dirty="0">
                <a:solidFill>
                  <a:srgbClr val="FF0000"/>
                </a:solidFill>
              </a:rPr>
              <a:t>and </a:t>
            </a:r>
          </a:p>
          <a:p>
            <a:pPr lvl="1" eaLnBrk="1" hangingPunct="1">
              <a:lnSpc>
                <a:spcPct val="90000"/>
              </a:lnSpc>
              <a:buFont typeface="Wingdings" panose="05000000000000000000" pitchFamily="2" charset="2"/>
              <a:buNone/>
            </a:pPr>
            <a:r>
              <a:rPr lang="en-US" altLang="zh-TW" sz="2000" dirty="0"/>
              <a:t>          X is a female.</a:t>
            </a:r>
          </a:p>
        </p:txBody>
      </p:sp>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D97C5358-51C2-4B12-8AA5-21EA563B98DB}" type="slidenum">
              <a:rPr kumimoji="0" lang="en-US" altLang="zh-TW" sz="1200"/>
              <a:pPr>
                <a:spcBef>
                  <a:spcPct val="0"/>
                </a:spcBef>
                <a:buClrTx/>
                <a:buSzTx/>
                <a:buFontTx/>
                <a:buNone/>
              </a:pPr>
              <a:t>23</a:t>
            </a:fld>
            <a:endParaRPr kumimoji="0" lang="en-US" altLang="zh-TW" sz="1200"/>
          </a:p>
        </p:txBody>
      </p:sp>
      <p:grpSp>
        <p:nvGrpSpPr>
          <p:cNvPr id="2" name="Group 34"/>
          <p:cNvGrpSpPr>
            <a:grpSpLocks/>
          </p:cNvGrpSpPr>
          <p:nvPr/>
        </p:nvGrpSpPr>
        <p:grpSpPr bwMode="auto">
          <a:xfrm>
            <a:off x="4367808" y="4005064"/>
            <a:ext cx="2468562" cy="1728788"/>
            <a:chOff x="2699" y="2432"/>
            <a:chExt cx="1555" cy="1089"/>
          </a:xfrm>
          <a:solidFill>
            <a:schemeClr val="accent1">
              <a:lumMod val="40000"/>
              <a:lumOff val="60000"/>
            </a:schemeClr>
          </a:solidFill>
        </p:grpSpPr>
        <p:sp>
          <p:nvSpPr>
            <p:cNvPr id="15367" name="Text Box 30"/>
            <p:cNvSpPr txBox="1">
              <a:spLocks noChangeArrowheads="1"/>
            </p:cNvSpPr>
            <p:nvPr/>
          </p:nvSpPr>
          <p:spPr bwMode="auto">
            <a:xfrm>
              <a:off x="2699" y="2931"/>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grpSp>
          <p:nvGrpSpPr>
            <p:cNvPr id="3" name="Group 33"/>
            <p:cNvGrpSpPr>
              <a:grpSpLocks/>
            </p:cNvGrpSpPr>
            <p:nvPr/>
          </p:nvGrpSpPr>
          <p:grpSpPr bwMode="auto">
            <a:xfrm>
              <a:off x="3198" y="2432"/>
              <a:ext cx="1056" cy="1089"/>
              <a:chOff x="3198" y="2432"/>
              <a:chExt cx="1056" cy="1089"/>
            </a:xfrm>
            <a:grpFill/>
          </p:grpSpPr>
          <p:sp>
            <p:nvSpPr>
              <p:cNvPr id="15369" name="Oval 26"/>
              <p:cNvSpPr>
                <a:spLocks noChangeArrowheads="1"/>
              </p:cNvSpPr>
              <p:nvPr/>
            </p:nvSpPr>
            <p:spPr bwMode="auto">
              <a:xfrm>
                <a:off x="3198" y="2614"/>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15370" name="Line 27"/>
              <p:cNvSpPr>
                <a:spLocks noChangeShapeType="1"/>
              </p:cNvSpPr>
              <p:nvPr/>
            </p:nvSpPr>
            <p:spPr bwMode="auto">
              <a:xfrm>
                <a:off x="3361" y="2886"/>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5371" name="Oval 28"/>
              <p:cNvSpPr>
                <a:spLocks noChangeArrowheads="1"/>
              </p:cNvSpPr>
              <p:nvPr/>
            </p:nvSpPr>
            <p:spPr bwMode="auto">
              <a:xfrm>
                <a:off x="3198" y="3249"/>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15372" name="AutoShape 29"/>
              <p:cNvCxnSpPr>
                <a:cxnSpLocks noChangeShapeType="1"/>
                <a:stCxn id="15369" idx="6"/>
                <a:endCxn id="15371" idx="6"/>
              </p:cNvCxnSpPr>
              <p:nvPr/>
            </p:nvCxnSpPr>
            <p:spPr bwMode="auto">
              <a:xfrm>
                <a:off x="3523" y="2750"/>
                <a:ext cx="1" cy="635"/>
              </a:xfrm>
              <a:prstGeom prst="curvedConnector3">
                <a:avLst>
                  <a:gd name="adj1" fmla="val 13500005"/>
                </a:avLst>
              </a:prstGeom>
              <a:grpFill/>
              <a:ln w="28575">
                <a:solidFill>
                  <a:schemeClr val="tx1"/>
                </a:solidFill>
                <a:prstDash val="sysDot"/>
                <a:round/>
                <a:headEnd/>
                <a:tailEnd type="triangle" w="lg" len="lg"/>
              </a:ln>
            </p:spPr>
          </p:cxnSp>
          <p:sp>
            <p:nvSpPr>
              <p:cNvPr id="15373" name="Text Box 31"/>
              <p:cNvSpPr txBox="1">
                <a:spLocks noChangeArrowheads="1"/>
              </p:cNvSpPr>
              <p:nvPr/>
            </p:nvSpPr>
            <p:spPr bwMode="auto">
              <a:xfrm>
                <a:off x="3696" y="2931"/>
                <a:ext cx="558" cy="233"/>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mother</a:t>
                </a:r>
              </a:p>
            </p:txBody>
          </p:sp>
          <p:sp>
            <p:nvSpPr>
              <p:cNvPr id="15374" name="Text Box 32"/>
              <p:cNvSpPr txBox="1">
                <a:spLocks noChangeArrowheads="1"/>
              </p:cNvSpPr>
              <p:nvPr/>
            </p:nvSpPr>
            <p:spPr bwMode="auto">
              <a:xfrm>
                <a:off x="3561" y="2432"/>
                <a:ext cx="522" cy="233"/>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grpSp>
      </p:grpSp>
    </p:spTree>
    <p:extLst>
      <p:ext uri="{BB962C8B-B14F-4D97-AF65-F5344CB8AC3E}">
        <p14:creationId xmlns:p14="http://schemas.microsoft.com/office/powerpoint/2010/main" val="385798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TW" dirty="0"/>
              <a:t>Defining relations by rules</a:t>
            </a:r>
          </a:p>
        </p:txBody>
      </p:sp>
      <p:sp>
        <p:nvSpPr>
          <p:cNvPr id="18436" name="Rectangle 3"/>
          <p:cNvSpPr>
            <a:spLocks noGrp="1" noChangeArrowheads="1"/>
          </p:cNvSpPr>
          <p:nvPr>
            <p:ph idx="1"/>
          </p:nvPr>
        </p:nvSpPr>
        <p:spPr/>
        <p:txBody>
          <a:bodyPr/>
          <a:lstStyle/>
          <a:p>
            <a:pPr eaLnBrk="1" hangingPunct="1">
              <a:lnSpc>
                <a:spcPct val="90000"/>
              </a:lnSpc>
            </a:pPr>
            <a:r>
              <a:rPr lang="en-US" altLang="zh-TW" sz="2400" dirty="0"/>
              <a:t>Define the </a:t>
            </a:r>
            <a:r>
              <a:rPr lang="en-US" altLang="zh-TW" sz="2400" dirty="0">
                <a:latin typeface="Arial" panose="020B0604020202020204" pitchFamily="34" charset="0"/>
              </a:rPr>
              <a:t>“</a:t>
            </a:r>
            <a:r>
              <a:rPr lang="en-US" altLang="zh-TW" sz="2400" dirty="0"/>
              <a:t>grandparent</a:t>
            </a:r>
            <a:r>
              <a:rPr lang="en-US" altLang="zh-TW" sz="2400" dirty="0">
                <a:latin typeface="Arial" panose="020B0604020202020204" pitchFamily="34" charset="0"/>
              </a:rPr>
              <a:t>”</a:t>
            </a:r>
            <a:r>
              <a:rPr lang="en-US" altLang="zh-TW" sz="2400" dirty="0"/>
              <a:t> relation: </a:t>
            </a:r>
          </a:p>
          <a:p>
            <a:pPr lvl="1" eaLnBrk="1" hangingPunct="1">
              <a:lnSpc>
                <a:spcPct val="90000"/>
              </a:lnSpc>
            </a:pPr>
            <a:r>
              <a:rPr lang="en-US" altLang="zh-TW" sz="2000" b="1" dirty="0"/>
              <a:t>grandparent( X, Z) :- </a:t>
            </a:r>
          </a:p>
          <a:p>
            <a:pPr lvl="1" eaLnBrk="1" hangingPunct="1">
              <a:lnSpc>
                <a:spcPct val="90000"/>
              </a:lnSpc>
              <a:buFont typeface="Wingdings" panose="05000000000000000000" pitchFamily="2" charset="2"/>
              <a:buNone/>
            </a:pPr>
            <a:r>
              <a:rPr lang="en-US" altLang="zh-TW" sz="2000" b="1" dirty="0"/>
              <a:t>		      parent( X, Y)</a:t>
            </a:r>
            <a:r>
              <a:rPr lang="en-US" altLang="zh-TW" sz="2000" b="1" dirty="0">
                <a:solidFill>
                  <a:srgbClr val="FF0000"/>
                </a:solidFill>
              </a:rPr>
              <a:t>,</a:t>
            </a:r>
            <a:r>
              <a:rPr lang="en-US" altLang="zh-TW" sz="2000" b="1" dirty="0"/>
              <a:t> parent( Y, Z).</a:t>
            </a:r>
          </a:p>
          <a:p>
            <a:pPr lvl="1" eaLnBrk="1" hangingPunct="1">
              <a:lnSpc>
                <a:spcPct val="90000"/>
              </a:lnSpc>
            </a:pPr>
            <a:endParaRPr lang="en-US" altLang="zh-TW" sz="2000" b="1" dirty="0"/>
          </a:p>
        </p:txBody>
      </p:sp>
      <p:sp>
        <p:nvSpPr>
          <p:cNvPr id="184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7C9290CC-848A-448E-B123-239E26D09836}" type="slidenum">
              <a:rPr kumimoji="0" lang="en-US" altLang="zh-TW" sz="1200"/>
              <a:pPr>
                <a:spcBef>
                  <a:spcPct val="0"/>
                </a:spcBef>
                <a:buClrTx/>
                <a:buSzTx/>
                <a:buFontTx/>
                <a:buNone/>
              </a:pPr>
              <a:t>24</a:t>
            </a:fld>
            <a:endParaRPr kumimoji="0" lang="en-US" altLang="zh-TW" sz="1200"/>
          </a:p>
        </p:txBody>
      </p:sp>
      <p:grpSp>
        <p:nvGrpSpPr>
          <p:cNvPr id="2" name="Group 21"/>
          <p:cNvGrpSpPr>
            <a:grpSpLocks/>
          </p:cNvGrpSpPr>
          <p:nvPr/>
        </p:nvGrpSpPr>
        <p:grpSpPr bwMode="auto">
          <a:xfrm>
            <a:off x="4583114" y="3430589"/>
            <a:ext cx="2928937" cy="2427287"/>
            <a:chOff x="1927" y="2161"/>
            <a:chExt cx="1845" cy="1529"/>
          </a:xfrm>
          <a:solidFill>
            <a:schemeClr val="accent1">
              <a:lumMod val="40000"/>
              <a:lumOff val="60000"/>
            </a:schemeClr>
          </a:solidFill>
        </p:grpSpPr>
        <p:sp>
          <p:nvSpPr>
            <p:cNvPr id="16390" name="Line 6"/>
            <p:cNvSpPr>
              <a:spLocks noChangeShapeType="1"/>
            </p:cNvSpPr>
            <p:nvPr/>
          </p:nvSpPr>
          <p:spPr bwMode="auto">
            <a:xfrm>
              <a:off x="2588" y="3061"/>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6391" name="Oval 7"/>
            <p:cNvSpPr>
              <a:spLocks noChangeArrowheads="1"/>
            </p:cNvSpPr>
            <p:nvPr/>
          </p:nvSpPr>
          <p:spPr bwMode="auto">
            <a:xfrm>
              <a:off x="2433" y="3418"/>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16392" name="Text Box 9"/>
            <p:cNvSpPr txBox="1">
              <a:spLocks noChangeArrowheads="1"/>
            </p:cNvSpPr>
            <p:nvPr/>
          </p:nvSpPr>
          <p:spPr bwMode="auto">
            <a:xfrm>
              <a:off x="1928" y="3113"/>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6393" name="Text Box 12"/>
            <p:cNvSpPr txBox="1">
              <a:spLocks noChangeArrowheads="1"/>
            </p:cNvSpPr>
            <p:nvPr/>
          </p:nvSpPr>
          <p:spPr bwMode="auto">
            <a:xfrm>
              <a:off x="1927" y="2478"/>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6394" name="Oval 14"/>
            <p:cNvSpPr>
              <a:spLocks noChangeArrowheads="1"/>
            </p:cNvSpPr>
            <p:nvPr/>
          </p:nvSpPr>
          <p:spPr bwMode="auto">
            <a:xfrm>
              <a:off x="2426" y="2161"/>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16395" name="Line 15"/>
            <p:cNvSpPr>
              <a:spLocks noChangeShapeType="1"/>
            </p:cNvSpPr>
            <p:nvPr/>
          </p:nvSpPr>
          <p:spPr bwMode="auto">
            <a:xfrm>
              <a:off x="2589" y="2433"/>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6396" name="Oval 16"/>
            <p:cNvSpPr>
              <a:spLocks noChangeArrowheads="1"/>
            </p:cNvSpPr>
            <p:nvPr/>
          </p:nvSpPr>
          <p:spPr bwMode="auto">
            <a:xfrm>
              <a:off x="2426" y="2796"/>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16397" name="AutoShape 17"/>
            <p:cNvCxnSpPr>
              <a:cxnSpLocks noChangeShapeType="1"/>
              <a:stCxn id="16394" idx="6"/>
              <a:endCxn id="16391" idx="6"/>
            </p:cNvCxnSpPr>
            <p:nvPr/>
          </p:nvCxnSpPr>
          <p:spPr bwMode="auto">
            <a:xfrm>
              <a:off x="2751" y="2297"/>
              <a:ext cx="7" cy="1257"/>
            </a:xfrm>
            <a:prstGeom prst="curvedConnector3">
              <a:avLst>
                <a:gd name="adj1" fmla="val 2028569"/>
              </a:avLst>
            </a:prstGeom>
            <a:grpFill/>
            <a:ln w="28575">
              <a:solidFill>
                <a:schemeClr val="tx1"/>
              </a:solidFill>
              <a:prstDash val="sysDot"/>
              <a:round/>
              <a:headEnd/>
              <a:tailEnd type="triangle" w="lg" len="lg"/>
            </a:ln>
          </p:spPr>
        </p:cxnSp>
        <p:sp>
          <p:nvSpPr>
            <p:cNvPr id="16398" name="Text Box 18"/>
            <p:cNvSpPr txBox="1">
              <a:spLocks noChangeArrowheads="1"/>
            </p:cNvSpPr>
            <p:nvPr/>
          </p:nvSpPr>
          <p:spPr bwMode="auto">
            <a:xfrm>
              <a:off x="2925" y="2750"/>
              <a:ext cx="847" cy="233"/>
            </a:xfrm>
            <a:prstGeom prst="rect">
              <a:avLst/>
            </a:prstGeom>
            <a:grpFill/>
            <a:ln w="9525">
              <a:noFill/>
              <a:miter lim="800000"/>
              <a:headEnd/>
              <a:tailEnd/>
            </a:ln>
          </p:spPr>
          <p:txBody>
            <a:bodyPr wrap="none">
              <a:spAutoFit/>
            </a:bodyPr>
            <a:lstStyle/>
            <a:p>
              <a:pPr eaLnBrk="1" hangingPunct="1">
                <a:defRPr/>
              </a:pPr>
              <a:r>
                <a:rPr lang="en-US" altLang="zh-TW"/>
                <a:t>grandparent</a:t>
              </a:r>
            </a:p>
          </p:txBody>
        </p:sp>
      </p:grpSp>
    </p:spTree>
    <p:extLst>
      <p:ext uri="{BB962C8B-B14F-4D97-AF65-F5344CB8AC3E}">
        <p14:creationId xmlns:p14="http://schemas.microsoft.com/office/powerpoint/2010/main" val="223525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TW" dirty="0"/>
              <a:t>Class work: define the “sister” relation</a:t>
            </a:r>
          </a:p>
        </p:txBody>
      </p:sp>
      <p:sp>
        <p:nvSpPr>
          <p:cNvPr id="19460" name="Rectangle 3"/>
          <p:cNvSpPr>
            <a:spLocks noGrp="1" noChangeArrowheads="1"/>
          </p:cNvSpPr>
          <p:nvPr>
            <p:ph idx="1"/>
          </p:nvPr>
        </p:nvSpPr>
        <p:spPr/>
        <p:txBody>
          <a:bodyPr/>
          <a:lstStyle/>
          <a:p>
            <a:pPr lvl="1">
              <a:buNone/>
            </a:pPr>
            <a:r>
              <a:rPr lang="en-US" altLang="zh-TW" dirty="0"/>
              <a:t>X is a sister of Y if they have the same parent and X is female </a:t>
            </a:r>
          </a:p>
        </p:txBody>
      </p:sp>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63E62302-F303-46C3-8F10-603742C26594}" type="slidenum">
              <a:rPr kumimoji="0" lang="en-US" altLang="zh-TW" sz="1200"/>
              <a:pPr>
                <a:spcBef>
                  <a:spcPct val="0"/>
                </a:spcBef>
                <a:buClrTx/>
                <a:buSzTx/>
                <a:buFontTx/>
                <a:buNone/>
              </a:pPr>
              <a:t>25</a:t>
            </a:fld>
            <a:endParaRPr kumimoji="0" lang="en-US" altLang="zh-TW" sz="1200"/>
          </a:p>
        </p:txBody>
      </p:sp>
      <p:grpSp>
        <p:nvGrpSpPr>
          <p:cNvPr id="2" name="Group 17"/>
          <p:cNvGrpSpPr>
            <a:grpSpLocks/>
          </p:cNvGrpSpPr>
          <p:nvPr/>
        </p:nvGrpSpPr>
        <p:grpSpPr bwMode="auto">
          <a:xfrm>
            <a:off x="3740753" y="2833799"/>
            <a:ext cx="3038475" cy="1881187"/>
            <a:chOff x="2654" y="2523"/>
            <a:chExt cx="1914" cy="1185"/>
          </a:xfrm>
          <a:solidFill>
            <a:schemeClr val="accent1">
              <a:lumMod val="40000"/>
              <a:lumOff val="60000"/>
            </a:schemeClr>
          </a:solidFill>
        </p:grpSpPr>
        <p:sp>
          <p:nvSpPr>
            <p:cNvPr id="17414" name="Line 5"/>
            <p:cNvSpPr>
              <a:spLocks noChangeShapeType="1"/>
            </p:cNvSpPr>
            <p:nvPr/>
          </p:nvSpPr>
          <p:spPr bwMode="auto">
            <a:xfrm>
              <a:off x="3878" y="2795"/>
              <a:ext cx="272" cy="408"/>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7415" name="Oval 6"/>
            <p:cNvSpPr>
              <a:spLocks noChangeArrowheads="1"/>
            </p:cNvSpPr>
            <p:nvPr/>
          </p:nvSpPr>
          <p:spPr bwMode="auto">
            <a:xfrm>
              <a:off x="4014" y="320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sp>
          <p:nvSpPr>
            <p:cNvPr id="17416" name="Text Box 7"/>
            <p:cNvSpPr txBox="1">
              <a:spLocks noChangeArrowheads="1"/>
            </p:cNvSpPr>
            <p:nvPr/>
          </p:nvSpPr>
          <p:spPr bwMode="auto">
            <a:xfrm>
              <a:off x="4060" y="2795"/>
              <a:ext cx="508" cy="233"/>
            </a:xfrm>
            <a:prstGeom prst="rect">
              <a:avLst/>
            </a:prstGeom>
            <a:grpFill/>
            <a:ln w="9525">
              <a:noFill/>
              <a:miter lim="800000"/>
              <a:headEnd/>
              <a:tailEnd/>
            </a:ln>
          </p:spPr>
          <p:txBody>
            <a:bodyPr wrap="none">
              <a:spAutoFit/>
            </a:bodyPr>
            <a:lstStyle/>
            <a:p>
              <a:pPr eaLnBrk="1" hangingPunct="1">
                <a:defRPr/>
              </a:pPr>
              <a:r>
                <a:rPr lang="en-US" altLang="zh-TW" dirty="0"/>
                <a:t>parent</a:t>
              </a:r>
            </a:p>
          </p:txBody>
        </p:sp>
        <p:sp>
          <p:nvSpPr>
            <p:cNvPr id="17417" name="Text Box 8"/>
            <p:cNvSpPr txBox="1">
              <a:spLocks noChangeArrowheads="1"/>
            </p:cNvSpPr>
            <p:nvPr/>
          </p:nvSpPr>
          <p:spPr bwMode="auto">
            <a:xfrm>
              <a:off x="3016" y="2840"/>
              <a:ext cx="508" cy="233"/>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17418" name="Oval 9"/>
            <p:cNvSpPr>
              <a:spLocks noChangeArrowheads="1"/>
            </p:cNvSpPr>
            <p:nvPr/>
          </p:nvSpPr>
          <p:spPr bwMode="auto">
            <a:xfrm>
              <a:off x="3651" y="252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17419" name="Line 10"/>
            <p:cNvSpPr>
              <a:spLocks noChangeShapeType="1"/>
            </p:cNvSpPr>
            <p:nvPr/>
          </p:nvSpPr>
          <p:spPr bwMode="auto">
            <a:xfrm flipH="1">
              <a:off x="3515" y="2795"/>
              <a:ext cx="227" cy="408"/>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17420" name="Oval 11"/>
            <p:cNvSpPr>
              <a:spLocks noChangeArrowheads="1"/>
            </p:cNvSpPr>
            <p:nvPr/>
          </p:nvSpPr>
          <p:spPr bwMode="auto">
            <a:xfrm>
              <a:off x="3288" y="320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17421" name="Text Box 13"/>
            <p:cNvSpPr txBox="1">
              <a:spLocks noChangeArrowheads="1"/>
            </p:cNvSpPr>
            <p:nvPr/>
          </p:nvSpPr>
          <p:spPr bwMode="auto">
            <a:xfrm>
              <a:off x="3560" y="3475"/>
              <a:ext cx="431" cy="233"/>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sister</a:t>
              </a:r>
            </a:p>
          </p:txBody>
        </p:sp>
        <p:sp>
          <p:nvSpPr>
            <p:cNvPr id="17422" name="Text Box 14"/>
            <p:cNvSpPr txBox="1">
              <a:spLocks noChangeArrowheads="1"/>
            </p:cNvSpPr>
            <p:nvPr/>
          </p:nvSpPr>
          <p:spPr bwMode="auto">
            <a:xfrm>
              <a:off x="2654" y="3294"/>
              <a:ext cx="522" cy="233"/>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sp>
          <p:nvSpPr>
            <p:cNvPr id="17423" name="Line 16"/>
            <p:cNvSpPr>
              <a:spLocks noChangeShapeType="1"/>
            </p:cNvSpPr>
            <p:nvPr/>
          </p:nvSpPr>
          <p:spPr bwMode="auto">
            <a:xfrm>
              <a:off x="3606" y="3339"/>
              <a:ext cx="408" cy="0"/>
            </a:xfrm>
            <a:prstGeom prst="line">
              <a:avLst/>
            </a:prstGeom>
            <a:grpFill/>
            <a:ln w="28575">
              <a:solidFill>
                <a:schemeClr val="tx1"/>
              </a:solidFill>
              <a:prstDash val="sysDot"/>
              <a:round/>
              <a:headEnd/>
              <a:tailEnd type="triangle" w="lg" len="lg"/>
            </a:ln>
          </p:spPr>
          <p:txBody>
            <a:bodyPr/>
            <a:lstStyle/>
            <a:p>
              <a:pPr eaLnBrk="1" hangingPunct="1">
                <a:defRPr/>
              </a:pPr>
              <a:endParaRPr lang="zh-TW" altLang="en-US"/>
            </a:p>
          </p:txBody>
        </p:sp>
      </p:grpSp>
    </p:spTree>
    <p:extLst>
      <p:ext uri="{BB962C8B-B14F-4D97-AF65-F5344CB8AC3E}">
        <p14:creationId xmlns:p14="http://schemas.microsoft.com/office/powerpoint/2010/main" val="702568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TW" dirty="0"/>
              <a:t>Class work: define the “sister” relation</a:t>
            </a:r>
          </a:p>
        </p:txBody>
      </p:sp>
      <p:sp>
        <p:nvSpPr>
          <p:cNvPr id="19460" name="Rectangle 3"/>
          <p:cNvSpPr>
            <a:spLocks noGrp="1" noChangeArrowheads="1"/>
          </p:cNvSpPr>
          <p:nvPr>
            <p:ph idx="1"/>
          </p:nvPr>
        </p:nvSpPr>
        <p:spPr/>
        <p:txBody>
          <a:bodyPr/>
          <a:lstStyle/>
          <a:p>
            <a:pPr lvl="1">
              <a:buNone/>
            </a:pPr>
            <a:r>
              <a:rPr lang="en-US" altLang="zh-TW" dirty="0"/>
              <a:t>X is a sister of Y if they have the same parent and X is female</a:t>
            </a:r>
          </a:p>
          <a:p>
            <a:pPr lvl="1">
              <a:buNone/>
            </a:pPr>
            <a:r>
              <a:rPr lang="en-US" altLang="zh-TW" dirty="0"/>
              <a:t>X and Y should not be the same person! </a:t>
            </a:r>
          </a:p>
          <a:p>
            <a:pPr lvl="1">
              <a:buNone/>
            </a:pPr>
            <a:r>
              <a:rPr lang="en-US" altLang="zh-TW" dirty="0"/>
              <a:t>X \== Y</a:t>
            </a:r>
          </a:p>
        </p:txBody>
      </p:sp>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63E62302-F303-46C3-8F10-603742C26594}" type="slidenum">
              <a:rPr kumimoji="0" lang="en-US" altLang="zh-TW" sz="1200"/>
              <a:pPr>
                <a:spcBef>
                  <a:spcPct val="0"/>
                </a:spcBef>
                <a:buClrTx/>
                <a:buSzTx/>
                <a:buFontTx/>
                <a:buNone/>
              </a:pPr>
              <a:t>26</a:t>
            </a:fld>
            <a:endParaRPr kumimoji="0" lang="en-US" altLang="zh-TW" sz="1200"/>
          </a:p>
        </p:txBody>
      </p:sp>
      <p:grpSp>
        <p:nvGrpSpPr>
          <p:cNvPr id="3" name="Group 2"/>
          <p:cNvGrpSpPr/>
          <p:nvPr/>
        </p:nvGrpSpPr>
        <p:grpSpPr>
          <a:xfrm>
            <a:off x="3635650" y="3264723"/>
            <a:ext cx="3038475" cy="1881187"/>
            <a:chOff x="3635650" y="3264723"/>
            <a:chExt cx="3038475" cy="1881187"/>
          </a:xfrm>
        </p:grpSpPr>
        <p:sp>
          <p:nvSpPr>
            <p:cNvPr id="17414" name="Line 5"/>
            <p:cNvSpPr>
              <a:spLocks noChangeShapeType="1"/>
            </p:cNvSpPr>
            <p:nvPr/>
          </p:nvSpPr>
          <p:spPr bwMode="auto">
            <a:xfrm>
              <a:off x="5578750" y="3696523"/>
              <a:ext cx="431800" cy="647700"/>
            </a:xfrm>
            <a:prstGeom prst="line">
              <a:avLst/>
            </a:prstGeom>
            <a:solidFill>
              <a:schemeClr val="accent1">
                <a:lumMod val="40000"/>
                <a:lumOff val="60000"/>
              </a:schemeClr>
            </a:solidFill>
            <a:ln w="28575">
              <a:solidFill>
                <a:schemeClr val="tx1"/>
              </a:solidFill>
              <a:round/>
              <a:headEnd/>
              <a:tailEnd type="triangle" w="lg" len="lg"/>
            </a:ln>
          </p:spPr>
          <p:txBody>
            <a:bodyPr/>
            <a:lstStyle/>
            <a:p>
              <a:pPr eaLnBrk="1" hangingPunct="1">
                <a:defRPr/>
              </a:pPr>
              <a:endParaRPr lang="zh-TW" altLang="en-US"/>
            </a:p>
          </p:txBody>
        </p:sp>
        <p:sp>
          <p:nvSpPr>
            <p:cNvPr id="17415" name="Oval 6"/>
            <p:cNvSpPr>
              <a:spLocks noChangeArrowheads="1"/>
            </p:cNvSpPr>
            <p:nvPr/>
          </p:nvSpPr>
          <p:spPr bwMode="auto">
            <a:xfrm>
              <a:off x="5794650" y="4344223"/>
              <a:ext cx="501650" cy="431800"/>
            </a:xfrm>
            <a:prstGeom prst="ellipse">
              <a:avLst/>
            </a:prstGeom>
            <a:solidFill>
              <a:schemeClr val="accent1">
                <a:lumMod val="40000"/>
                <a:lumOff val="60000"/>
              </a:schemeClr>
            </a:solidFill>
            <a:ln w="28575">
              <a:solidFill>
                <a:schemeClr val="tx1"/>
              </a:solidFill>
              <a:round/>
              <a:headEnd/>
              <a:tailEnd/>
            </a:ln>
          </p:spPr>
          <p:txBody>
            <a:bodyPr wrap="none" anchor="ctr"/>
            <a:lstStyle/>
            <a:p>
              <a:pPr algn="ctr" eaLnBrk="1" hangingPunct="1">
                <a:defRPr/>
              </a:pPr>
              <a:r>
                <a:rPr lang="en-US" altLang="zh-TW" sz="1400"/>
                <a:t>Y</a:t>
              </a:r>
            </a:p>
          </p:txBody>
        </p:sp>
        <p:sp>
          <p:nvSpPr>
            <p:cNvPr id="17416" name="Text Box 7"/>
            <p:cNvSpPr txBox="1">
              <a:spLocks noChangeArrowheads="1"/>
            </p:cNvSpPr>
            <p:nvPr/>
          </p:nvSpPr>
          <p:spPr bwMode="auto">
            <a:xfrm>
              <a:off x="5867675" y="3696523"/>
              <a:ext cx="806450" cy="369887"/>
            </a:xfrm>
            <a:prstGeom prst="rect">
              <a:avLst/>
            </a:prstGeom>
            <a:solidFill>
              <a:schemeClr val="accent1">
                <a:lumMod val="40000"/>
                <a:lumOff val="60000"/>
              </a:schemeClr>
            </a:solidFill>
            <a:ln w="9525">
              <a:noFill/>
              <a:miter lim="800000"/>
              <a:headEnd/>
              <a:tailEnd/>
            </a:ln>
          </p:spPr>
          <p:txBody>
            <a:bodyPr wrap="none">
              <a:spAutoFit/>
            </a:bodyPr>
            <a:lstStyle/>
            <a:p>
              <a:pPr eaLnBrk="1" hangingPunct="1">
                <a:defRPr/>
              </a:pPr>
              <a:r>
                <a:rPr lang="en-US" altLang="zh-TW" dirty="0"/>
                <a:t>parent</a:t>
              </a:r>
            </a:p>
          </p:txBody>
        </p:sp>
        <p:sp>
          <p:nvSpPr>
            <p:cNvPr id="17417" name="Text Box 8"/>
            <p:cNvSpPr txBox="1">
              <a:spLocks noChangeArrowheads="1"/>
            </p:cNvSpPr>
            <p:nvPr/>
          </p:nvSpPr>
          <p:spPr bwMode="auto">
            <a:xfrm>
              <a:off x="4210325" y="3767960"/>
              <a:ext cx="806450" cy="369887"/>
            </a:xfrm>
            <a:prstGeom prst="rect">
              <a:avLst/>
            </a:prstGeom>
            <a:solidFill>
              <a:schemeClr val="accent1">
                <a:lumMod val="40000"/>
                <a:lumOff val="60000"/>
              </a:schemeClr>
            </a:solidFill>
            <a:ln w="9525">
              <a:noFill/>
              <a:miter lim="800000"/>
              <a:headEnd/>
              <a:tailEnd/>
            </a:ln>
          </p:spPr>
          <p:txBody>
            <a:bodyPr wrap="none">
              <a:spAutoFit/>
            </a:bodyPr>
            <a:lstStyle/>
            <a:p>
              <a:pPr eaLnBrk="1" hangingPunct="1">
                <a:defRPr/>
              </a:pPr>
              <a:r>
                <a:rPr lang="en-US" altLang="zh-TW"/>
                <a:t>parent</a:t>
              </a:r>
            </a:p>
          </p:txBody>
        </p:sp>
        <p:sp>
          <p:nvSpPr>
            <p:cNvPr id="17418" name="Oval 9"/>
            <p:cNvSpPr>
              <a:spLocks noChangeArrowheads="1"/>
            </p:cNvSpPr>
            <p:nvPr/>
          </p:nvSpPr>
          <p:spPr bwMode="auto">
            <a:xfrm>
              <a:off x="5218388" y="3264723"/>
              <a:ext cx="501650" cy="431800"/>
            </a:xfrm>
            <a:prstGeom prst="ellipse">
              <a:avLst/>
            </a:prstGeom>
            <a:solidFill>
              <a:schemeClr val="accent1">
                <a:lumMod val="40000"/>
                <a:lumOff val="60000"/>
              </a:schemeClr>
            </a:solidFill>
            <a:ln w="28575">
              <a:solidFill>
                <a:schemeClr val="tx1"/>
              </a:solidFill>
              <a:round/>
              <a:headEnd/>
              <a:tailEnd/>
            </a:ln>
          </p:spPr>
          <p:txBody>
            <a:bodyPr wrap="none" anchor="ctr"/>
            <a:lstStyle/>
            <a:p>
              <a:pPr algn="ctr" eaLnBrk="1" hangingPunct="1">
                <a:defRPr/>
              </a:pPr>
              <a:r>
                <a:rPr lang="en-US" altLang="zh-TW" sz="1400"/>
                <a:t>Z</a:t>
              </a:r>
            </a:p>
          </p:txBody>
        </p:sp>
        <p:sp>
          <p:nvSpPr>
            <p:cNvPr id="17419" name="Line 10"/>
            <p:cNvSpPr>
              <a:spLocks noChangeShapeType="1"/>
            </p:cNvSpPr>
            <p:nvPr/>
          </p:nvSpPr>
          <p:spPr bwMode="auto">
            <a:xfrm flipH="1">
              <a:off x="5002488" y="3696523"/>
              <a:ext cx="360363" cy="647700"/>
            </a:xfrm>
            <a:prstGeom prst="line">
              <a:avLst/>
            </a:prstGeom>
            <a:solidFill>
              <a:schemeClr val="accent1">
                <a:lumMod val="40000"/>
                <a:lumOff val="60000"/>
              </a:schemeClr>
            </a:solidFill>
            <a:ln w="28575">
              <a:solidFill>
                <a:schemeClr val="tx1"/>
              </a:solidFill>
              <a:round/>
              <a:headEnd/>
              <a:tailEnd type="triangle" w="lg" len="lg"/>
            </a:ln>
          </p:spPr>
          <p:txBody>
            <a:bodyPr/>
            <a:lstStyle/>
            <a:p>
              <a:pPr eaLnBrk="1" hangingPunct="1">
                <a:defRPr/>
              </a:pPr>
              <a:endParaRPr lang="zh-TW" altLang="en-US"/>
            </a:p>
          </p:txBody>
        </p:sp>
        <p:sp>
          <p:nvSpPr>
            <p:cNvPr id="17420" name="Oval 11"/>
            <p:cNvSpPr>
              <a:spLocks noChangeArrowheads="1"/>
            </p:cNvSpPr>
            <p:nvPr/>
          </p:nvSpPr>
          <p:spPr bwMode="auto">
            <a:xfrm>
              <a:off x="4642125" y="4344223"/>
              <a:ext cx="501650" cy="431800"/>
            </a:xfrm>
            <a:prstGeom prst="ellipse">
              <a:avLst/>
            </a:prstGeom>
            <a:solidFill>
              <a:schemeClr val="accent1">
                <a:lumMod val="40000"/>
                <a:lumOff val="60000"/>
              </a:schemeClr>
            </a:solidFill>
            <a:ln w="28575">
              <a:solidFill>
                <a:schemeClr val="tx1"/>
              </a:solidFill>
              <a:round/>
              <a:headEnd/>
              <a:tailEnd/>
            </a:ln>
          </p:spPr>
          <p:txBody>
            <a:bodyPr wrap="none" anchor="ctr"/>
            <a:lstStyle/>
            <a:p>
              <a:pPr algn="ctr" eaLnBrk="1" hangingPunct="1">
                <a:defRPr/>
              </a:pPr>
              <a:r>
                <a:rPr lang="en-US" altLang="zh-TW" sz="1400"/>
                <a:t>X</a:t>
              </a:r>
            </a:p>
          </p:txBody>
        </p:sp>
        <p:sp>
          <p:nvSpPr>
            <p:cNvPr id="17421" name="Text Box 13"/>
            <p:cNvSpPr txBox="1">
              <a:spLocks noChangeArrowheads="1"/>
            </p:cNvSpPr>
            <p:nvPr/>
          </p:nvSpPr>
          <p:spPr bwMode="auto">
            <a:xfrm>
              <a:off x="5073925" y="4776023"/>
              <a:ext cx="684213" cy="369887"/>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sister</a:t>
              </a:r>
            </a:p>
          </p:txBody>
        </p:sp>
        <p:sp>
          <p:nvSpPr>
            <p:cNvPr id="17422" name="Text Box 14"/>
            <p:cNvSpPr txBox="1">
              <a:spLocks noChangeArrowheads="1"/>
            </p:cNvSpPr>
            <p:nvPr/>
          </p:nvSpPr>
          <p:spPr bwMode="auto">
            <a:xfrm>
              <a:off x="3635650" y="4488685"/>
              <a:ext cx="828675" cy="369887"/>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sp>
          <p:nvSpPr>
            <p:cNvPr id="17423" name="Line 16"/>
            <p:cNvSpPr>
              <a:spLocks noChangeShapeType="1"/>
            </p:cNvSpPr>
            <p:nvPr/>
          </p:nvSpPr>
          <p:spPr bwMode="auto">
            <a:xfrm>
              <a:off x="5146950" y="4560123"/>
              <a:ext cx="647700" cy="0"/>
            </a:xfrm>
            <a:prstGeom prst="line">
              <a:avLst/>
            </a:prstGeom>
            <a:solidFill>
              <a:schemeClr val="accent1">
                <a:lumMod val="40000"/>
                <a:lumOff val="60000"/>
              </a:schemeClr>
            </a:solidFill>
            <a:ln w="28575">
              <a:solidFill>
                <a:schemeClr val="tx1"/>
              </a:solidFill>
              <a:prstDash val="sysDot"/>
              <a:round/>
              <a:headEnd/>
              <a:tailEnd type="triangle" w="lg" len="lg"/>
            </a:ln>
          </p:spPr>
          <p:txBody>
            <a:bodyPr/>
            <a:lstStyle/>
            <a:p>
              <a:pPr eaLnBrk="1" hangingPunct="1">
                <a:defRPr/>
              </a:pPr>
              <a:endParaRPr lang="zh-TW" altLang="en-US"/>
            </a:p>
          </p:txBody>
        </p:sp>
      </p:grpSp>
    </p:spTree>
    <p:extLst>
      <p:ext uri="{BB962C8B-B14F-4D97-AF65-F5344CB8AC3E}">
        <p14:creationId xmlns:p14="http://schemas.microsoft.com/office/powerpoint/2010/main" val="269481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TW" dirty="0"/>
              <a:t>Recursive rules</a:t>
            </a:r>
          </a:p>
        </p:txBody>
      </p:sp>
      <p:sp>
        <p:nvSpPr>
          <p:cNvPr id="23556" name="Rectangle 3"/>
          <p:cNvSpPr>
            <a:spLocks noGrp="1" noChangeArrowheads="1"/>
          </p:cNvSpPr>
          <p:nvPr>
            <p:ph idx="1"/>
          </p:nvPr>
        </p:nvSpPr>
        <p:spPr/>
        <p:txBody>
          <a:bodyPr/>
          <a:lstStyle/>
          <a:p>
            <a:pPr marL="269875" indent="-269875"/>
            <a:r>
              <a:rPr lang="en-US" altLang="zh-TW" sz="2400" dirty="0"/>
              <a:t>Define the </a:t>
            </a:r>
            <a:r>
              <a:rPr lang="en-US" altLang="zh-TW" sz="2400" dirty="0">
                <a:latin typeface="Arial" panose="020B0604020202020204" pitchFamily="34" charset="0"/>
              </a:rPr>
              <a:t>“</a:t>
            </a:r>
            <a:r>
              <a:rPr lang="en-US" altLang="zh-TW" sz="2400" dirty="0"/>
              <a:t>ancestor</a:t>
            </a:r>
            <a:r>
              <a:rPr lang="en-US" altLang="zh-TW" sz="2400" dirty="0">
                <a:latin typeface="Arial" panose="020B0604020202020204" pitchFamily="34" charset="0"/>
              </a:rPr>
              <a:t>”</a:t>
            </a:r>
            <a:r>
              <a:rPr lang="en-US" altLang="zh-TW" sz="2400" dirty="0"/>
              <a:t> relation</a:t>
            </a:r>
          </a:p>
          <a:p>
            <a:pPr marL="269875" indent="-269875"/>
            <a:endParaRPr lang="en-US" altLang="zh-TW" sz="2400" dirty="0"/>
          </a:p>
        </p:txBody>
      </p:sp>
      <p:sp>
        <p:nvSpPr>
          <p:cNvPr id="235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F441F256-3CCD-4E9E-AA58-FF09EC0D9721}" type="slidenum">
              <a:rPr kumimoji="0" lang="en-US" altLang="zh-TW" sz="1200"/>
              <a:pPr>
                <a:spcBef>
                  <a:spcPct val="0"/>
                </a:spcBef>
                <a:buClrTx/>
                <a:buSzTx/>
                <a:buFontTx/>
                <a:buNone/>
              </a:pPr>
              <a:t>27</a:t>
            </a:fld>
            <a:endParaRPr kumimoji="0" lang="en-US" altLang="zh-TW" sz="1200"/>
          </a:p>
        </p:txBody>
      </p:sp>
      <p:grpSp>
        <p:nvGrpSpPr>
          <p:cNvPr id="2" name="Group 23"/>
          <p:cNvGrpSpPr>
            <a:grpSpLocks/>
          </p:cNvGrpSpPr>
          <p:nvPr/>
        </p:nvGrpSpPr>
        <p:grpSpPr bwMode="auto">
          <a:xfrm>
            <a:off x="3575051" y="2708276"/>
            <a:ext cx="2512119" cy="1281113"/>
            <a:chOff x="839" y="1752"/>
            <a:chExt cx="1650" cy="907"/>
          </a:xfrm>
          <a:solidFill>
            <a:schemeClr val="tx2">
              <a:lumMod val="20000"/>
              <a:lumOff val="80000"/>
            </a:schemeClr>
          </a:solidFill>
        </p:grpSpPr>
        <p:sp>
          <p:nvSpPr>
            <p:cNvPr id="21533" name="Text Box 5"/>
            <p:cNvSpPr txBox="1">
              <a:spLocks noChangeArrowheads="1"/>
            </p:cNvSpPr>
            <p:nvPr/>
          </p:nvSpPr>
          <p:spPr bwMode="auto">
            <a:xfrm>
              <a:off x="839" y="2069"/>
              <a:ext cx="530" cy="261"/>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34" name="Oval 7"/>
            <p:cNvSpPr>
              <a:spLocks noChangeArrowheads="1"/>
            </p:cNvSpPr>
            <p:nvPr/>
          </p:nvSpPr>
          <p:spPr bwMode="auto">
            <a:xfrm>
              <a:off x="1338" y="1752"/>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1535" name="Line 8"/>
            <p:cNvSpPr>
              <a:spLocks noChangeShapeType="1"/>
            </p:cNvSpPr>
            <p:nvPr/>
          </p:nvSpPr>
          <p:spPr bwMode="auto">
            <a:xfrm>
              <a:off x="1501" y="2024"/>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36" name="Oval 9"/>
            <p:cNvSpPr>
              <a:spLocks noChangeArrowheads="1"/>
            </p:cNvSpPr>
            <p:nvPr/>
          </p:nvSpPr>
          <p:spPr bwMode="auto">
            <a:xfrm>
              <a:off x="1338" y="2387"/>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21537" name="AutoShape 10"/>
            <p:cNvCxnSpPr>
              <a:cxnSpLocks noChangeShapeType="1"/>
              <a:stCxn id="21534" idx="6"/>
              <a:endCxn id="21536" idx="6"/>
            </p:cNvCxnSpPr>
            <p:nvPr/>
          </p:nvCxnSpPr>
          <p:spPr bwMode="auto">
            <a:xfrm>
              <a:off x="1663" y="1888"/>
              <a:ext cx="1" cy="635"/>
            </a:xfrm>
            <a:prstGeom prst="curvedConnector3">
              <a:avLst>
                <a:gd name="adj1" fmla="val 13500005"/>
              </a:avLst>
            </a:prstGeom>
            <a:grpFill/>
            <a:ln w="28575">
              <a:solidFill>
                <a:schemeClr val="tx1"/>
              </a:solidFill>
              <a:prstDash val="sysDot"/>
              <a:round/>
              <a:headEnd/>
              <a:tailEnd type="triangle" w="lg" len="lg"/>
            </a:ln>
          </p:spPr>
        </p:cxnSp>
        <p:sp>
          <p:nvSpPr>
            <p:cNvPr id="21538" name="Text Box 11"/>
            <p:cNvSpPr txBox="1">
              <a:spLocks noChangeArrowheads="1"/>
            </p:cNvSpPr>
            <p:nvPr/>
          </p:nvSpPr>
          <p:spPr bwMode="auto">
            <a:xfrm>
              <a:off x="1836" y="2069"/>
              <a:ext cx="653" cy="261"/>
            </a:xfrm>
            <a:prstGeom prst="rect">
              <a:avLst/>
            </a:prstGeom>
            <a:grpFill/>
            <a:ln w="9525">
              <a:noFill/>
              <a:miter lim="800000"/>
              <a:headEnd/>
              <a:tailEnd/>
            </a:ln>
          </p:spPr>
          <p:txBody>
            <a:bodyPr wrap="none">
              <a:spAutoFit/>
            </a:bodyPr>
            <a:lstStyle/>
            <a:p>
              <a:pPr eaLnBrk="1" hangingPunct="1">
                <a:defRPr/>
              </a:pPr>
              <a:r>
                <a:rPr lang="en-US" altLang="zh-TW" dirty="0"/>
                <a:t>ancestor</a:t>
              </a:r>
            </a:p>
          </p:txBody>
        </p:sp>
      </p:grpSp>
      <p:grpSp>
        <p:nvGrpSpPr>
          <p:cNvPr id="3" name="Group 13"/>
          <p:cNvGrpSpPr>
            <a:grpSpLocks/>
          </p:cNvGrpSpPr>
          <p:nvPr/>
        </p:nvGrpSpPr>
        <p:grpSpPr bwMode="auto">
          <a:xfrm>
            <a:off x="3575050" y="4365625"/>
            <a:ext cx="2513695" cy="2159000"/>
            <a:chOff x="1927" y="2161"/>
            <a:chExt cx="1651" cy="1529"/>
          </a:xfrm>
          <a:solidFill>
            <a:srgbClr val="FFCCCC"/>
          </a:solidFill>
        </p:grpSpPr>
        <p:sp>
          <p:nvSpPr>
            <p:cNvPr id="21524" name="Line 14"/>
            <p:cNvSpPr>
              <a:spLocks noChangeShapeType="1"/>
            </p:cNvSpPr>
            <p:nvPr/>
          </p:nvSpPr>
          <p:spPr bwMode="auto">
            <a:xfrm>
              <a:off x="2588" y="3061"/>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25" name="Oval 15"/>
            <p:cNvSpPr>
              <a:spLocks noChangeArrowheads="1"/>
            </p:cNvSpPr>
            <p:nvPr/>
          </p:nvSpPr>
          <p:spPr bwMode="auto">
            <a:xfrm>
              <a:off x="2433" y="3418"/>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21526" name="Text Box 16"/>
            <p:cNvSpPr txBox="1">
              <a:spLocks noChangeArrowheads="1"/>
            </p:cNvSpPr>
            <p:nvPr/>
          </p:nvSpPr>
          <p:spPr bwMode="auto">
            <a:xfrm>
              <a:off x="1928" y="3113"/>
              <a:ext cx="530" cy="262"/>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27" name="Text Box 17"/>
            <p:cNvSpPr txBox="1">
              <a:spLocks noChangeArrowheads="1"/>
            </p:cNvSpPr>
            <p:nvPr/>
          </p:nvSpPr>
          <p:spPr bwMode="auto">
            <a:xfrm>
              <a:off x="1927" y="2478"/>
              <a:ext cx="530" cy="262"/>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28" name="Oval 18"/>
            <p:cNvSpPr>
              <a:spLocks noChangeArrowheads="1"/>
            </p:cNvSpPr>
            <p:nvPr/>
          </p:nvSpPr>
          <p:spPr bwMode="auto">
            <a:xfrm>
              <a:off x="2426" y="2161"/>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1529" name="Line 19"/>
            <p:cNvSpPr>
              <a:spLocks noChangeShapeType="1"/>
            </p:cNvSpPr>
            <p:nvPr/>
          </p:nvSpPr>
          <p:spPr bwMode="auto">
            <a:xfrm>
              <a:off x="2589" y="2433"/>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30" name="Oval 20"/>
            <p:cNvSpPr>
              <a:spLocks noChangeArrowheads="1"/>
            </p:cNvSpPr>
            <p:nvPr/>
          </p:nvSpPr>
          <p:spPr bwMode="auto">
            <a:xfrm>
              <a:off x="2426" y="2796"/>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a:t>
              </a:r>
            </a:p>
          </p:txBody>
        </p:sp>
        <p:cxnSp>
          <p:nvCxnSpPr>
            <p:cNvPr id="21531" name="AutoShape 21"/>
            <p:cNvCxnSpPr>
              <a:cxnSpLocks noChangeShapeType="1"/>
              <a:stCxn id="21528" idx="6"/>
              <a:endCxn id="21525" idx="6"/>
            </p:cNvCxnSpPr>
            <p:nvPr/>
          </p:nvCxnSpPr>
          <p:spPr bwMode="auto">
            <a:xfrm>
              <a:off x="2751" y="2297"/>
              <a:ext cx="7" cy="1257"/>
            </a:xfrm>
            <a:prstGeom prst="curvedConnector3">
              <a:avLst>
                <a:gd name="adj1" fmla="val 2028569"/>
              </a:avLst>
            </a:prstGeom>
            <a:grpFill/>
            <a:ln w="28575">
              <a:solidFill>
                <a:schemeClr val="tx1"/>
              </a:solidFill>
              <a:prstDash val="sysDot"/>
              <a:round/>
              <a:headEnd/>
              <a:tailEnd type="triangle" w="lg" len="lg"/>
            </a:ln>
          </p:spPr>
        </p:cxnSp>
        <p:sp>
          <p:nvSpPr>
            <p:cNvPr id="21532" name="Text Box 22"/>
            <p:cNvSpPr txBox="1">
              <a:spLocks noChangeArrowheads="1"/>
            </p:cNvSpPr>
            <p:nvPr/>
          </p:nvSpPr>
          <p:spPr bwMode="auto">
            <a:xfrm>
              <a:off x="2925" y="2750"/>
              <a:ext cx="653" cy="262"/>
            </a:xfrm>
            <a:prstGeom prst="rect">
              <a:avLst/>
            </a:prstGeom>
            <a:grpFill/>
            <a:ln w="9525">
              <a:noFill/>
              <a:miter lim="800000"/>
              <a:headEnd/>
              <a:tailEnd/>
            </a:ln>
          </p:spPr>
          <p:txBody>
            <a:bodyPr wrap="none">
              <a:spAutoFit/>
            </a:bodyPr>
            <a:lstStyle/>
            <a:p>
              <a:pPr>
                <a:defRPr/>
              </a:pPr>
              <a:r>
                <a:rPr lang="en-US" altLang="zh-TW" dirty="0"/>
                <a:t>ancestor</a:t>
              </a:r>
            </a:p>
          </p:txBody>
        </p:sp>
      </p:grpSp>
      <p:grpSp>
        <p:nvGrpSpPr>
          <p:cNvPr id="4" name="Group 37"/>
          <p:cNvGrpSpPr>
            <a:grpSpLocks/>
          </p:cNvGrpSpPr>
          <p:nvPr/>
        </p:nvGrpSpPr>
        <p:grpSpPr bwMode="auto">
          <a:xfrm>
            <a:off x="7104063" y="2779714"/>
            <a:ext cx="2442002" cy="3241675"/>
            <a:chOff x="3107" y="1434"/>
            <a:chExt cx="1684" cy="2171"/>
          </a:xfrm>
          <a:solidFill>
            <a:srgbClr val="FFFF00"/>
          </a:solidFill>
        </p:grpSpPr>
        <p:sp>
          <p:nvSpPr>
            <p:cNvPr id="21512" name="Line 25"/>
            <p:cNvSpPr>
              <a:spLocks noChangeShapeType="1"/>
            </p:cNvSpPr>
            <p:nvPr/>
          </p:nvSpPr>
          <p:spPr bwMode="auto">
            <a:xfrm>
              <a:off x="3768" y="2334"/>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13" name="Oval 26"/>
            <p:cNvSpPr>
              <a:spLocks noChangeArrowheads="1"/>
            </p:cNvSpPr>
            <p:nvPr/>
          </p:nvSpPr>
          <p:spPr bwMode="auto">
            <a:xfrm>
              <a:off x="3613" y="2691"/>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Y2</a:t>
              </a:r>
            </a:p>
          </p:txBody>
        </p:sp>
        <p:sp>
          <p:nvSpPr>
            <p:cNvPr id="21514" name="Text Box 27"/>
            <p:cNvSpPr txBox="1">
              <a:spLocks noChangeArrowheads="1"/>
            </p:cNvSpPr>
            <p:nvPr/>
          </p:nvSpPr>
          <p:spPr bwMode="auto">
            <a:xfrm>
              <a:off x="3108" y="2386"/>
              <a:ext cx="556" cy="247"/>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15" name="Text Box 28"/>
            <p:cNvSpPr txBox="1">
              <a:spLocks noChangeArrowheads="1"/>
            </p:cNvSpPr>
            <p:nvPr/>
          </p:nvSpPr>
          <p:spPr bwMode="auto">
            <a:xfrm>
              <a:off x="3107" y="1751"/>
              <a:ext cx="556" cy="247"/>
            </a:xfrm>
            <a:prstGeom prst="rect">
              <a:avLst/>
            </a:prstGeom>
            <a:grpFill/>
            <a:ln w="9525">
              <a:noFill/>
              <a:miter lim="800000"/>
              <a:headEnd/>
              <a:tailEnd/>
            </a:ln>
          </p:spPr>
          <p:txBody>
            <a:bodyPr wrap="none">
              <a:spAutoFit/>
            </a:bodyPr>
            <a:lstStyle/>
            <a:p>
              <a:pPr eaLnBrk="1" hangingPunct="1">
                <a:defRPr/>
              </a:pPr>
              <a:r>
                <a:rPr lang="en-US" altLang="zh-TW"/>
                <a:t>parent</a:t>
              </a:r>
            </a:p>
          </p:txBody>
        </p:sp>
        <p:sp>
          <p:nvSpPr>
            <p:cNvPr id="21516" name="Oval 29"/>
            <p:cNvSpPr>
              <a:spLocks noChangeArrowheads="1"/>
            </p:cNvSpPr>
            <p:nvPr/>
          </p:nvSpPr>
          <p:spPr bwMode="auto">
            <a:xfrm>
              <a:off x="3606" y="1434"/>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1517" name="Line 30"/>
            <p:cNvSpPr>
              <a:spLocks noChangeShapeType="1"/>
            </p:cNvSpPr>
            <p:nvPr/>
          </p:nvSpPr>
          <p:spPr bwMode="auto">
            <a:xfrm>
              <a:off x="3769" y="1706"/>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18" name="Oval 31"/>
            <p:cNvSpPr>
              <a:spLocks noChangeArrowheads="1"/>
            </p:cNvSpPr>
            <p:nvPr/>
          </p:nvSpPr>
          <p:spPr bwMode="auto">
            <a:xfrm>
              <a:off x="3606" y="2069"/>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Y1</a:t>
              </a:r>
            </a:p>
          </p:txBody>
        </p:sp>
        <p:cxnSp>
          <p:nvCxnSpPr>
            <p:cNvPr id="21519" name="AutoShape 32"/>
            <p:cNvCxnSpPr>
              <a:cxnSpLocks noChangeShapeType="1"/>
              <a:stCxn id="21516" idx="6"/>
              <a:endCxn id="21522" idx="6"/>
            </p:cNvCxnSpPr>
            <p:nvPr/>
          </p:nvCxnSpPr>
          <p:spPr bwMode="auto">
            <a:xfrm>
              <a:off x="3931" y="1570"/>
              <a:ext cx="26" cy="1899"/>
            </a:xfrm>
            <a:prstGeom prst="curvedConnector3">
              <a:avLst>
                <a:gd name="adj1" fmla="val 619231"/>
              </a:avLst>
            </a:prstGeom>
            <a:grpFill/>
            <a:ln w="28575">
              <a:solidFill>
                <a:schemeClr val="tx1"/>
              </a:solidFill>
              <a:prstDash val="sysDot"/>
              <a:round/>
              <a:headEnd/>
              <a:tailEnd type="triangle" w="lg" len="lg"/>
            </a:ln>
          </p:spPr>
        </p:cxnSp>
        <p:sp>
          <p:nvSpPr>
            <p:cNvPr id="21520" name="Text Box 33"/>
            <p:cNvSpPr txBox="1">
              <a:spLocks noChangeArrowheads="1"/>
            </p:cNvSpPr>
            <p:nvPr/>
          </p:nvSpPr>
          <p:spPr bwMode="auto">
            <a:xfrm>
              <a:off x="4105" y="2387"/>
              <a:ext cx="686" cy="247"/>
            </a:xfrm>
            <a:prstGeom prst="rect">
              <a:avLst/>
            </a:prstGeom>
            <a:grpFill/>
            <a:ln w="9525">
              <a:noFill/>
              <a:miter lim="800000"/>
              <a:headEnd/>
              <a:tailEnd/>
            </a:ln>
          </p:spPr>
          <p:txBody>
            <a:bodyPr wrap="none">
              <a:spAutoFit/>
            </a:bodyPr>
            <a:lstStyle/>
            <a:p>
              <a:pPr>
                <a:defRPr/>
              </a:pPr>
              <a:r>
                <a:rPr lang="en-US" altLang="zh-TW" dirty="0"/>
                <a:t>ancestor</a:t>
              </a:r>
            </a:p>
          </p:txBody>
        </p:sp>
        <p:sp>
          <p:nvSpPr>
            <p:cNvPr id="21521" name="Line 34"/>
            <p:cNvSpPr>
              <a:spLocks noChangeShapeType="1"/>
            </p:cNvSpPr>
            <p:nvPr/>
          </p:nvSpPr>
          <p:spPr bwMode="auto">
            <a:xfrm>
              <a:off x="3787" y="2976"/>
              <a:ext cx="0" cy="363"/>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1522" name="Oval 35"/>
            <p:cNvSpPr>
              <a:spLocks noChangeArrowheads="1"/>
            </p:cNvSpPr>
            <p:nvPr/>
          </p:nvSpPr>
          <p:spPr bwMode="auto">
            <a:xfrm>
              <a:off x="3632" y="3333"/>
              <a:ext cx="316" cy="272"/>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21523" name="Text Box 36"/>
            <p:cNvSpPr txBox="1">
              <a:spLocks noChangeArrowheads="1"/>
            </p:cNvSpPr>
            <p:nvPr/>
          </p:nvSpPr>
          <p:spPr bwMode="auto">
            <a:xfrm>
              <a:off x="3127" y="3028"/>
              <a:ext cx="556" cy="247"/>
            </a:xfrm>
            <a:prstGeom prst="rect">
              <a:avLst/>
            </a:prstGeom>
            <a:grpFill/>
            <a:ln w="9525">
              <a:noFill/>
              <a:miter lim="800000"/>
              <a:headEnd/>
              <a:tailEnd/>
            </a:ln>
          </p:spPr>
          <p:txBody>
            <a:bodyPr wrap="none">
              <a:spAutoFit/>
            </a:bodyPr>
            <a:lstStyle/>
            <a:p>
              <a:pPr eaLnBrk="1" hangingPunct="1">
                <a:defRPr/>
              </a:pPr>
              <a:r>
                <a:rPr lang="en-US" altLang="zh-TW"/>
                <a:t>parent</a:t>
              </a:r>
            </a:p>
          </p:txBody>
        </p:sp>
      </p:grpSp>
    </p:spTree>
    <p:extLst>
      <p:ext uri="{BB962C8B-B14F-4D97-AF65-F5344CB8AC3E}">
        <p14:creationId xmlns:p14="http://schemas.microsoft.com/office/powerpoint/2010/main" val="27007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C905BF15-670A-4F51-A979-3DD5EE24AB12}" type="slidenum">
              <a:rPr kumimoji="0" lang="en-US" altLang="zh-TW" sz="1200"/>
              <a:pPr>
                <a:spcBef>
                  <a:spcPct val="0"/>
                </a:spcBef>
                <a:buClrTx/>
                <a:buSzTx/>
                <a:buFontTx/>
                <a:buNone/>
              </a:pPr>
              <a:t>28</a:t>
            </a:fld>
            <a:endParaRPr kumimoji="0" lang="en-US" altLang="zh-TW" sz="1200"/>
          </a:p>
        </p:txBody>
      </p:sp>
      <p:sp>
        <p:nvSpPr>
          <p:cNvPr id="24579" name="Rectangle 2"/>
          <p:cNvSpPr>
            <a:spLocks noGrp="1" noChangeArrowheads="1"/>
          </p:cNvSpPr>
          <p:nvPr>
            <p:ph type="title"/>
          </p:nvPr>
        </p:nvSpPr>
        <p:spPr/>
        <p:txBody>
          <a:bodyPr/>
          <a:lstStyle/>
          <a:p>
            <a:pPr eaLnBrk="1" hangingPunct="1"/>
            <a:r>
              <a:rPr lang="en-US" altLang="zh-TW" dirty="0"/>
              <a:t>Recursive rules</a:t>
            </a:r>
          </a:p>
        </p:txBody>
      </p:sp>
      <p:sp>
        <p:nvSpPr>
          <p:cNvPr id="24580" name="Rectangle 3"/>
          <p:cNvSpPr>
            <a:spLocks noGrp="1" noChangeArrowheads="1"/>
          </p:cNvSpPr>
          <p:nvPr>
            <p:ph type="body" idx="1"/>
          </p:nvPr>
        </p:nvSpPr>
        <p:spPr>
          <a:xfrm>
            <a:off x="2424113" y="1628776"/>
            <a:ext cx="7783512" cy="5040313"/>
          </a:xfrm>
        </p:spPr>
        <p:txBody>
          <a:bodyPr/>
          <a:lstStyle/>
          <a:p>
            <a:pPr marL="269875" indent="-269875"/>
            <a:r>
              <a:rPr lang="en-US" altLang="zh-TW" sz="2400" dirty="0"/>
              <a:t>Define the </a:t>
            </a:r>
            <a:r>
              <a:rPr lang="en-US" altLang="zh-TW" sz="2400" dirty="0">
                <a:latin typeface="Arial" panose="020B0604020202020204" pitchFamily="34" charset="0"/>
              </a:rPr>
              <a:t>“</a:t>
            </a:r>
            <a:r>
              <a:rPr lang="en-US" altLang="zh-TW" sz="2400" dirty="0"/>
              <a:t>ancestor</a:t>
            </a:r>
            <a:r>
              <a:rPr lang="en-US" altLang="zh-TW" sz="2400" dirty="0">
                <a:latin typeface="Arial" panose="020B0604020202020204" pitchFamily="34" charset="0"/>
              </a:rPr>
              <a:t>”</a:t>
            </a:r>
            <a:r>
              <a:rPr lang="en-US" altLang="zh-TW" sz="2400" dirty="0"/>
              <a:t> relation</a:t>
            </a:r>
          </a:p>
          <a:p>
            <a:pPr marL="993775" lvl="1" indent="-274638">
              <a:buNone/>
            </a:pPr>
            <a:r>
              <a:rPr lang="en-US" altLang="zh-TW" sz="1800" dirty="0"/>
              <a:t>ancestor</a:t>
            </a:r>
            <a:r>
              <a:rPr lang="en-US" altLang="zh-TW" sz="1800" b="1" dirty="0">
                <a:solidFill>
                  <a:srgbClr val="0070C0"/>
                </a:solidFill>
              </a:rPr>
              <a:t>( X, Z):- parent( X, Z).</a:t>
            </a:r>
            <a:endParaRPr lang="en-US" altLang="zh-TW" sz="1800" dirty="0">
              <a:solidFill>
                <a:srgbClr val="0070C0"/>
              </a:solidFill>
            </a:endParaRPr>
          </a:p>
          <a:p>
            <a:pPr marL="993775" lvl="1" indent="-274638">
              <a:buNone/>
            </a:pPr>
            <a:r>
              <a:rPr lang="en-US" altLang="zh-TW" sz="1800" dirty="0"/>
              <a:t>ancestor</a:t>
            </a:r>
            <a:r>
              <a:rPr lang="en-US" altLang="zh-TW" sz="1800" b="1" dirty="0">
                <a:solidFill>
                  <a:srgbClr val="00B050"/>
                </a:solidFill>
              </a:rPr>
              <a:t>( X, Z):-</a:t>
            </a:r>
          </a:p>
          <a:p>
            <a:pPr marL="993775" lvl="1" indent="-274638">
              <a:buNone/>
            </a:pPr>
            <a:r>
              <a:rPr lang="en-US" altLang="zh-TW" sz="1800" b="1" dirty="0">
                <a:solidFill>
                  <a:srgbClr val="00B050"/>
                </a:solidFill>
              </a:rPr>
              <a:t>        parent( X, Y), ancestor( Y, Z).</a:t>
            </a:r>
          </a:p>
          <a:p>
            <a:pPr marL="993775" lvl="1" indent="-274638">
              <a:buNone/>
            </a:pPr>
            <a:endParaRPr lang="en-US" altLang="zh-TW" sz="1800" b="1" dirty="0">
              <a:solidFill>
                <a:srgbClr val="00B050"/>
              </a:solidFill>
            </a:endParaRPr>
          </a:p>
          <a:p>
            <a:pPr marL="993775" lvl="1" indent="-274638"/>
            <a:r>
              <a:rPr lang="en-US" altLang="zh-TW" sz="1800" dirty="0">
                <a:solidFill>
                  <a:srgbClr val="FF0000"/>
                </a:solidFill>
              </a:rPr>
              <a:t>For all </a:t>
            </a:r>
            <a:r>
              <a:rPr lang="en-US" altLang="zh-TW" sz="1800" dirty="0"/>
              <a:t>X and Z,</a:t>
            </a:r>
          </a:p>
          <a:p>
            <a:pPr marL="993775" lvl="1" indent="-274638">
              <a:buNone/>
            </a:pPr>
            <a:r>
              <a:rPr lang="en-US" altLang="zh-TW" sz="1800" dirty="0"/>
              <a:t>      X is a ancestor of Z if</a:t>
            </a:r>
          </a:p>
          <a:p>
            <a:pPr marL="993775" lvl="1" indent="-274638">
              <a:buNone/>
            </a:pPr>
            <a:r>
              <a:rPr lang="en-US" altLang="zh-TW" sz="1800" dirty="0"/>
              <a:t>      there is a Y such that</a:t>
            </a:r>
          </a:p>
          <a:p>
            <a:pPr marL="993775" lvl="1" indent="-274638">
              <a:buNone/>
            </a:pPr>
            <a:r>
              <a:rPr lang="en-US" altLang="zh-TW" sz="1800" dirty="0"/>
              <a:t>      (1) X is a parent of Y and</a:t>
            </a:r>
          </a:p>
          <a:p>
            <a:pPr marL="993775" lvl="1" indent="-274638">
              <a:buNone/>
            </a:pPr>
            <a:r>
              <a:rPr lang="en-US" altLang="zh-TW" sz="1800" dirty="0"/>
              <a:t>      (2) Y is a ancestor of Z.</a:t>
            </a:r>
          </a:p>
          <a:p>
            <a:pPr marL="993775" lvl="1" indent="-274638">
              <a:buNone/>
            </a:pPr>
            <a:endParaRPr lang="en-US" altLang="zh-TW" sz="1800" dirty="0"/>
          </a:p>
          <a:p>
            <a:pPr marL="993775" lvl="1" indent="-274638"/>
            <a:r>
              <a:rPr lang="en-US" altLang="zh-TW" sz="1800" dirty="0"/>
              <a:t>?- ancestor( pam, X).</a:t>
            </a:r>
          </a:p>
          <a:p>
            <a:pPr marL="269875" indent="-269875"/>
            <a:endParaRPr lang="en-US" altLang="zh-TW" sz="1800" dirty="0"/>
          </a:p>
        </p:txBody>
      </p:sp>
      <p:grpSp>
        <p:nvGrpSpPr>
          <p:cNvPr id="2" name="Group 38"/>
          <p:cNvGrpSpPr>
            <a:grpSpLocks/>
          </p:cNvGrpSpPr>
          <p:nvPr/>
        </p:nvGrpSpPr>
        <p:grpSpPr bwMode="auto">
          <a:xfrm>
            <a:off x="6960097" y="2852937"/>
            <a:ext cx="3096307" cy="3529013"/>
            <a:chOff x="3429" y="1253"/>
            <a:chExt cx="2133" cy="2223"/>
          </a:xfrm>
          <a:solidFill>
            <a:schemeClr val="tx2">
              <a:lumMod val="20000"/>
              <a:lumOff val="80000"/>
            </a:schemeClr>
          </a:solidFill>
        </p:grpSpPr>
        <p:sp>
          <p:nvSpPr>
            <p:cNvPr id="22534" name="Line 22"/>
            <p:cNvSpPr>
              <a:spLocks noChangeShapeType="1"/>
            </p:cNvSpPr>
            <p:nvPr/>
          </p:nvSpPr>
          <p:spPr bwMode="auto">
            <a:xfrm>
              <a:off x="4488" y="2059"/>
              <a:ext cx="0" cy="325"/>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2535" name="Oval 23"/>
            <p:cNvSpPr>
              <a:spLocks noChangeArrowheads="1"/>
            </p:cNvSpPr>
            <p:nvPr/>
          </p:nvSpPr>
          <p:spPr bwMode="auto">
            <a:xfrm>
              <a:off x="4339" y="2379"/>
              <a:ext cx="303" cy="243"/>
            </a:xfrm>
            <a:prstGeom prst="ellipse">
              <a:avLst/>
            </a:prstGeom>
            <a:grpFill/>
            <a:ln w="28575">
              <a:solidFill>
                <a:schemeClr val="tx1"/>
              </a:solidFill>
              <a:round/>
              <a:headEnd/>
              <a:tailEnd/>
            </a:ln>
          </p:spPr>
          <p:txBody>
            <a:bodyPr wrap="none" anchor="ctr"/>
            <a:lstStyle/>
            <a:p>
              <a:pPr algn="ctr" eaLnBrk="1" hangingPunct="1">
                <a:defRPr/>
              </a:pPr>
              <a:endParaRPr lang="zh-TW" altLang="zh-TW" sz="1400"/>
            </a:p>
          </p:txBody>
        </p:sp>
        <p:sp>
          <p:nvSpPr>
            <p:cNvPr id="22536" name="Text Box 25"/>
            <p:cNvSpPr txBox="1">
              <a:spLocks noChangeArrowheads="1"/>
            </p:cNvSpPr>
            <p:nvPr/>
          </p:nvSpPr>
          <p:spPr bwMode="auto">
            <a:xfrm>
              <a:off x="3853" y="1537"/>
              <a:ext cx="507" cy="213"/>
            </a:xfrm>
            <a:prstGeom prst="rect">
              <a:avLst/>
            </a:prstGeom>
            <a:grpFill/>
            <a:ln w="9525">
              <a:noFill/>
              <a:miter lim="800000"/>
              <a:headEnd/>
              <a:tailEnd/>
            </a:ln>
          </p:spPr>
          <p:txBody>
            <a:bodyPr wrap="none">
              <a:spAutoFit/>
            </a:bodyPr>
            <a:lstStyle/>
            <a:p>
              <a:pPr eaLnBrk="1" hangingPunct="1">
                <a:defRPr/>
              </a:pPr>
              <a:r>
                <a:rPr lang="en-US" altLang="zh-TW" sz="1600" dirty="0"/>
                <a:t>parent</a:t>
              </a:r>
            </a:p>
          </p:txBody>
        </p:sp>
        <p:sp>
          <p:nvSpPr>
            <p:cNvPr id="22537" name="Oval 26"/>
            <p:cNvSpPr>
              <a:spLocks noChangeArrowheads="1"/>
            </p:cNvSpPr>
            <p:nvPr/>
          </p:nvSpPr>
          <p:spPr bwMode="auto">
            <a:xfrm>
              <a:off x="4332" y="1253"/>
              <a:ext cx="303" cy="244"/>
            </a:xfrm>
            <a:prstGeom prst="ellipse">
              <a:avLst/>
            </a:prstGeom>
            <a:grpFill/>
            <a:ln w="28575">
              <a:solidFill>
                <a:schemeClr val="tx1"/>
              </a:solidFill>
              <a:round/>
              <a:headEnd/>
              <a:tailEnd/>
            </a:ln>
          </p:spPr>
          <p:txBody>
            <a:bodyPr wrap="none" anchor="ctr"/>
            <a:lstStyle/>
            <a:p>
              <a:pPr algn="ctr" eaLnBrk="1" hangingPunct="1">
                <a:defRPr/>
              </a:pPr>
              <a:r>
                <a:rPr lang="en-US" altLang="zh-TW" sz="1400"/>
                <a:t>X</a:t>
              </a:r>
            </a:p>
          </p:txBody>
        </p:sp>
        <p:sp>
          <p:nvSpPr>
            <p:cNvPr id="22538" name="Line 27"/>
            <p:cNvSpPr>
              <a:spLocks noChangeShapeType="1"/>
            </p:cNvSpPr>
            <p:nvPr/>
          </p:nvSpPr>
          <p:spPr bwMode="auto">
            <a:xfrm>
              <a:off x="4489" y="1497"/>
              <a:ext cx="0" cy="325"/>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2539" name="Oval 28"/>
            <p:cNvSpPr>
              <a:spLocks noChangeArrowheads="1"/>
            </p:cNvSpPr>
            <p:nvPr/>
          </p:nvSpPr>
          <p:spPr bwMode="auto">
            <a:xfrm>
              <a:off x="4332" y="1822"/>
              <a:ext cx="303" cy="243"/>
            </a:xfrm>
            <a:prstGeom prst="ellipse">
              <a:avLst/>
            </a:prstGeom>
            <a:grpFill/>
            <a:ln w="28575">
              <a:solidFill>
                <a:schemeClr val="tx1"/>
              </a:solidFill>
              <a:round/>
              <a:headEnd/>
              <a:tailEnd/>
            </a:ln>
          </p:spPr>
          <p:txBody>
            <a:bodyPr wrap="none" anchor="ctr"/>
            <a:lstStyle/>
            <a:p>
              <a:pPr algn="ctr" eaLnBrk="1" hangingPunct="1">
                <a:defRPr/>
              </a:pPr>
              <a:r>
                <a:rPr lang="en-US" altLang="zh-TW" sz="1400"/>
                <a:t>Y1</a:t>
              </a:r>
            </a:p>
          </p:txBody>
        </p:sp>
        <p:cxnSp>
          <p:nvCxnSpPr>
            <p:cNvPr id="22540" name="AutoShape 29"/>
            <p:cNvCxnSpPr>
              <a:cxnSpLocks noChangeShapeType="1"/>
              <a:stCxn id="22537" idx="6"/>
              <a:endCxn id="22543" idx="6"/>
            </p:cNvCxnSpPr>
            <p:nvPr/>
          </p:nvCxnSpPr>
          <p:spPr bwMode="auto">
            <a:xfrm flipH="1">
              <a:off x="4637" y="1375"/>
              <a:ext cx="7" cy="1979"/>
            </a:xfrm>
            <a:prstGeom prst="curvedConnector3">
              <a:avLst>
                <a:gd name="adj1" fmla="val -2763538"/>
              </a:avLst>
            </a:prstGeom>
            <a:grpFill/>
            <a:ln w="28575">
              <a:solidFill>
                <a:schemeClr val="tx1"/>
              </a:solidFill>
              <a:prstDash val="sysDot"/>
              <a:round/>
              <a:headEnd/>
              <a:tailEnd type="triangle" w="lg" len="lg"/>
            </a:ln>
          </p:spPr>
        </p:cxnSp>
        <p:sp>
          <p:nvSpPr>
            <p:cNvPr id="22541" name="Text Box 30"/>
            <p:cNvSpPr txBox="1">
              <a:spLocks noChangeArrowheads="1"/>
            </p:cNvSpPr>
            <p:nvPr/>
          </p:nvSpPr>
          <p:spPr bwMode="auto">
            <a:xfrm>
              <a:off x="4669" y="2160"/>
              <a:ext cx="893" cy="194"/>
            </a:xfrm>
            <a:prstGeom prst="rect">
              <a:avLst/>
            </a:prstGeom>
            <a:solidFill>
              <a:srgbClr val="FFCCCC"/>
            </a:solidFill>
            <a:ln w="9525">
              <a:noFill/>
              <a:miter lim="800000"/>
              <a:headEnd/>
              <a:tailEnd/>
            </a:ln>
          </p:spPr>
          <p:txBody>
            <a:bodyPr>
              <a:spAutoFit/>
            </a:bodyPr>
            <a:lstStyle/>
            <a:p>
              <a:pPr>
                <a:defRPr/>
              </a:pPr>
              <a:r>
                <a:rPr lang="en-US" altLang="zh-TW" sz="1400" dirty="0"/>
                <a:t>ancestor</a:t>
              </a:r>
            </a:p>
          </p:txBody>
        </p:sp>
        <p:sp>
          <p:nvSpPr>
            <p:cNvPr id="22542" name="Line 31"/>
            <p:cNvSpPr>
              <a:spLocks noChangeShapeType="1"/>
            </p:cNvSpPr>
            <p:nvPr/>
          </p:nvSpPr>
          <p:spPr bwMode="auto">
            <a:xfrm>
              <a:off x="4474" y="2913"/>
              <a:ext cx="0" cy="325"/>
            </a:xfrm>
            <a:prstGeom prst="line">
              <a:avLst/>
            </a:prstGeom>
            <a:grpFill/>
            <a:ln w="28575">
              <a:solidFill>
                <a:schemeClr val="tx1"/>
              </a:solidFill>
              <a:round/>
              <a:headEnd/>
              <a:tailEnd type="triangle" w="lg" len="lg"/>
            </a:ln>
          </p:spPr>
          <p:txBody>
            <a:bodyPr/>
            <a:lstStyle/>
            <a:p>
              <a:pPr eaLnBrk="1" hangingPunct="1">
                <a:defRPr/>
              </a:pPr>
              <a:endParaRPr lang="zh-TW" altLang="en-US"/>
            </a:p>
          </p:txBody>
        </p:sp>
        <p:sp>
          <p:nvSpPr>
            <p:cNvPr id="22543" name="Oval 32"/>
            <p:cNvSpPr>
              <a:spLocks noChangeArrowheads="1"/>
            </p:cNvSpPr>
            <p:nvPr/>
          </p:nvSpPr>
          <p:spPr bwMode="auto">
            <a:xfrm>
              <a:off x="4325" y="3232"/>
              <a:ext cx="304" cy="244"/>
            </a:xfrm>
            <a:prstGeom prst="ellipse">
              <a:avLst/>
            </a:prstGeom>
            <a:grpFill/>
            <a:ln w="28575">
              <a:solidFill>
                <a:schemeClr val="tx1"/>
              </a:solidFill>
              <a:round/>
              <a:headEnd/>
              <a:tailEnd/>
            </a:ln>
          </p:spPr>
          <p:txBody>
            <a:bodyPr wrap="none" anchor="ctr"/>
            <a:lstStyle/>
            <a:p>
              <a:pPr algn="ctr" eaLnBrk="1" hangingPunct="1">
                <a:defRPr/>
              </a:pPr>
              <a:r>
                <a:rPr lang="en-US" altLang="zh-TW" sz="1400"/>
                <a:t>Z</a:t>
              </a:r>
            </a:p>
          </p:txBody>
        </p:sp>
        <p:sp>
          <p:nvSpPr>
            <p:cNvPr id="22544" name="Text Box 33"/>
            <p:cNvSpPr txBox="1">
              <a:spLocks noChangeArrowheads="1"/>
            </p:cNvSpPr>
            <p:nvPr/>
          </p:nvSpPr>
          <p:spPr bwMode="auto">
            <a:xfrm>
              <a:off x="4332" y="2631"/>
              <a:ext cx="181" cy="233"/>
            </a:xfrm>
            <a:prstGeom prst="rect">
              <a:avLst/>
            </a:prstGeom>
            <a:noFill/>
            <a:ln w="9525">
              <a:noFill/>
              <a:miter lim="800000"/>
              <a:headEnd/>
              <a:tailEnd/>
            </a:ln>
          </p:spPr>
          <p:txBody>
            <a:bodyPr>
              <a:spAutoFit/>
            </a:bodyPr>
            <a:lstStyle/>
            <a:p>
              <a:pPr algn="ctr" eaLnBrk="1" hangingPunct="1">
                <a:defRPr/>
              </a:pPr>
              <a:r>
                <a:rPr lang="en-US" altLang="zh-TW" dirty="0"/>
                <a:t>:</a:t>
              </a:r>
            </a:p>
          </p:txBody>
        </p:sp>
        <p:cxnSp>
          <p:nvCxnSpPr>
            <p:cNvPr id="22546" name="AutoShape 35"/>
            <p:cNvCxnSpPr>
              <a:cxnSpLocks noChangeShapeType="1"/>
              <a:stCxn id="22539" idx="2"/>
              <a:endCxn id="22543" idx="2"/>
            </p:cNvCxnSpPr>
            <p:nvPr/>
          </p:nvCxnSpPr>
          <p:spPr bwMode="auto">
            <a:xfrm rot="10800000" flipV="1">
              <a:off x="4317" y="1944"/>
              <a:ext cx="6" cy="1410"/>
            </a:xfrm>
            <a:prstGeom prst="curvedConnector3">
              <a:avLst>
                <a:gd name="adj1" fmla="val 2894398"/>
              </a:avLst>
            </a:prstGeom>
            <a:grpFill/>
            <a:ln w="28575">
              <a:solidFill>
                <a:schemeClr val="tx1"/>
              </a:solidFill>
              <a:prstDash val="sysDot"/>
              <a:round/>
              <a:headEnd/>
              <a:tailEnd type="triangle" w="lg" len="lg"/>
            </a:ln>
          </p:spPr>
        </p:cxnSp>
        <p:sp>
          <p:nvSpPr>
            <p:cNvPr id="22545" name="Text Box 34"/>
            <p:cNvSpPr txBox="1">
              <a:spLocks noChangeArrowheads="1"/>
            </p:cNvSpPr>
            <p:nvPr/>
          </p:nvSpPr>
          <p:spPr bwMode="auto">
            <a:xfrm>
              <a:off x="3429" y="2568"/>
              <a:ext cx="562" cy="194"/>
            </a:xfrm>
            <a:prstGeom prst="rect">
              <a:avLst/>
            </a:prstGeom>
            <a:solidFill>
              <a:srgbClr val="FFCCCC"/>
            </a:solidFill>
            <a:ln w="9525">
              <a:noFill/>
              <a:miter lim="800000"/>
              <a:headEnd/>
              <a:tailEnd/>
            </a:ln>
          </p:spPr>
          <p:txBody>
            <a:bodyPr wrap="none">
              <a:spAutoFit/>
            </a:bodyPr>
            <a:lstStyle/>
            <a:p>
              <a:pPr>
                <a:defRPr/>
              </a:pPr>
              <a:r>
                <a:rPr lang="en-US" altLang="zh-TW" sz="1400" dirty="0"/>
                <a:t>ancestor</a:t>
              </a:r>
            </a:p>
          </p:txBody>
        </p:sp>
      </p:grpSp>
    </p:spTree>
    <p:extLst>
      <p:ext uri="{BB962C8B-B14F-4D97-AF65-F5344CB8AC3E}">
        <p14:creationId xmlns:p14="http://schemas.microsoft.com/office/powerpoint/2010/main" val="271707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F4DD0EEB-D636-41DD-BD3B-6F02E004858A}" type="slidenum">
              <a:rPr kumimoji="0" lang="en-US" altLang="zh-TW" sz="1200"/>
              <a:pPr>
                <a:spcBef>
                  <a:spcPct val="0"/>
                </a:spcBef>
                <a:buClrTx/>
                <a:buSzTx/>
                <a:buFontTx/>
                <a:buNone/>
              </a:pPr>
              <a:t>29</a:t>
            </a:fld>
            <a:endParaRPr kumimoji="0" lang="en-US" altLang="zh-TW" sz="1200"/>
          </a:p>
        </p:txBody>
      </p:sp>
      <p:sp>
        <p:nvSpPr>
          <p:cNvPr id="26627" name="Rectangle 2"/>
          <p:cNvSpPr>
            <a:spLocks noGrp="1" noChangeArrowheads="1"/>
          </p:cNvSpPr>
          <p:nvPr>
            <p:ph type="title"/>
          </p:nvPr>
        </p:nvSpPr>
        <p:spPr/>
        <p:txBody>
          <a:bodyPr/>
          <a:lstStyle/>
          <a:p>
            <a:pPr eaLnBrk="1" hangingPunct="1"/>
            <a:r>
              <a:rPr lang="en-US" altLang="zh-TW" dirty="0"/>
              <a:t>Recursive rules</a:t>
            </a:r>
          </a:p>
        </p:txBody>
      </p:sp>
      <p:sp>
        <p:nvSpPr>
          <p:cNvPr id="26628" name="Rectangle 3"/>
          <p:cNvSpPr>
            <a:spLocks noGrp="1" noChangeArrowheads="1"/>
          </p:cNvSpPr>
          <p:nvPr>
            <p:ph type="body" idx="1"/>
          </p:nvPr>
        </p:nvSpPr>
        <p:spPr/>
        <p:txBody>
          <a:bodyPr/>
          <a:lstStyle/>
          <a:p>
            <a:r>
              <a:rPr lang="en-US" altLang="zh-TW" sz="2400" dirty="0"/>
              <a:t>There are two </a:t>
            </a:r>
            <a:r>
              <a:rPr lang="en-US" altLang="zh-TW" sz="2400" dirty="0">
                <a:latin typeface="Arial" panose="020B0604020202020204" pitchFamily="34" charset="0"/>
              </a:rPr>
              <a:t>“</a:t>
            </a:r>
            <a:r>
              <a:rPr lang="en-US" altLang="zh-TW" sz="2400" dirty="0"/>
              <a:t>predecessor relation</a:t>
            </a:r>
            <a:r>
              <a:rPr lang="en-US" altLang="zh-TW" sz="2400" dirty="0">
                <a:latin typeface="Arial" panose="020B0604020202020204" pitchFamily="34" charset="0"/>
              </a:rPr>
              <a:t>”</a:t>
            </a:r>
            <a:r>
              <a:rPr lang="en-US" altLang="zh-TW" sz="2400" dirty="0"/>
              <a:t> clauses. </a:t>
            </a:r>
          </a:p>
          <a:p>
            <a:pPr lvl="1">
              <a:buFont typeface="Wingdings" panose="05000000000000000000" pitchFamily="2" charset="2"/>
              <a:buNone/>
            </a:pPr>
            <a:r>
              <a:rPr lang="en-US" altLang="zh-TW" sz="1900" dirty="0">
                <a:solidFill>
                  <a:schemeClr val="hlink"/>
                </a:solidFill>
              </a:rPr>
              <a:t>ancestor( X, Z)  :- parent( X, Z). </a:t>
            </a:r>
          </a:p>
          <a:p>
            <a:pPr lvl="1">
              <a:buNone/>
            </a:pPr>
            <a:r>
              <a:rPr lang="en-US" altLang="zh-TW" sz="1900" dirty="0">
                <a:solidFill>
                  <a:schemeClr val="hlink"/>
                </a:solidFill>
              </a:rPr>
              <a:t>ancestor( X, Z)  :- parent( X, Y), ancestor( Y, Z).</a:t>
            </a:r>
          </a:p>
          <a:p>
            <a:r>
              <a:rPr lang="en-US" altLang="zh-TW" sz="2400" dirty="0"/>
              <a:t>Such a set of clauses is called a </a:t>
            </a:r>
            <a:r>
              <a:rPr lang="en-US" altLang="zh-TW" sz="2400" b="1" dirty="0">
                <a:solidFill>
                  <a:srgbClr val="FF0000"/>
                </a:solidFill>
              </a:rPr>
              <a:t>procedure</a:t>
            </a:r>
            <a:r>
              <a:rPr lang="en-US" altLang="zh-TW" sz="2400" dirty="0"/>
              <a:t>.</a:t>
            </a:r>
          </a:p>
          <a:p>
            <a:endParaRPr lang="en-US" altLang="zh-TW" sz="2400" dirty="0"/>
          </a:p>
        </p:txBody>
      </p:sp>
    </p:spTree>
    <p:extLst>
      <p:ext uri="{BB962C8B-B14F-4D97-AF65-F5344CB8AC3E}">
        <p14:creationId xmlns:p14="http://schemas.microsoft.com/office/powerpoint/2010/main" val="217947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dirty="0"/>
              <a:t>Unification</a:t>
            </a:r>
          </a:p>
        </p:txBody>
      </p:sp>
      <mc:AlternateContent xmlns:mc="http://schemas.openxmlformats.org/markup-compatibility/2006" xmlns:a14="http://schemas.microsoft.com/office/drawing/2010/main">
        <mc:Choice Requires="a14">
          <p:sp>
            <p:nvSpPr>
              <p:cNvPr id="257027" name="Rectangle 3"/>
              <p:cNvSpPr>
                <a:spLocks noGrp="1" noChangeArrowheads="1"/>
              </p:cNvSpPr>
              <p:nvPr>
                <p:ph type="body" idx="1"/>
              </p:nvPr>
            </p:nvSpPr>
            <p:spPr>
              <a:xfrm>
                <a:off x="838200" y="1810877"/>
                <a:ext cx="10515600" cy="4351338"/>
              </a:xfrm>
            </p:spPr>
            <p:txBody>
              <a:bodyPr>
                <a:normAutofit fontScale="92500" lnSpcReduction="20000"/>
              </a:bodyPr>
              <a:lstStyle/>
              <a:p>
                <a:r>
                  <a:rPr lang="en-US" altLang="en-US" dirty="0"/>
                  <a:t>Make sentences the same by replacing variables with:</a:t>
                </a:r>
              </a:p>
              <a:p>
                <a:pPr lvl="1"/>
                <a:r>
                  <a:rPr lang="en-US" altLang="en-US" dirty="0"/>
                  <a:t>Other variables</a:t>
                </a:r>
              </a:p>
              <a:p>
                <a:pPr lvl="1"/>
                <a:r>
                  <a:rPr lang="en-US" altLang="en-US" dirty="0"/>
                  <a:t>Constants</a:t>
                </a:r>
              </a:p>
              <a:p>
                <a:pPr lvl="1"/>
                <a:r>
                  <a:rPr lang="en-US" altLang="en-US" dirty="0"/>
                  <a:t>Function expressions</a:t>
                </a:r>
              </a:p>
              <a:p>
                <a:r>
                  <a:rPr lang="en-US" altLang="en-US" dirty="0"/>
                  <a:t>Unify Dog(x) and Cat(x)</a:t>
                </a:r>
              </a:p>
              <a:p>
                <a:pPr lvl="1"/>
                <a:r>
                  <a:rPr lang="en-US" altLang="en-US" dirty="0"/>
                  <a:t>Answer: </a:t>
                </a:r>
                <a:r>
                  <a:rPr lang="en-US" altLang="en-US" i="1" dirty="0"/>
                  <a:t>Fail (cannot change predicates)</a:t>
                </a:r>
              </a:p>
              <a:p>
                <a:r>
                  <a:rPr lang="en-US" altLang="en-US" dirty="0"/>
                  <a:t>Unify  Have(</a:t>
                </a:r>
                <a:r>
                  <a:rPr lang="en-US" altLang="en-US" dirty="0" err="1"/>
                  <a:t>John,x</a:t>
                </a:r>
                <a:r>
                  <a:rPr lang="en-US" altLang="en-US" dirty="0"/>
                  <a:t>) and Have(</a:t>
                </a:r>
                <a:r>
                  <a:rPr lang="en-US" altLang="en-US" dirty="0" err="1"/>
                  <a:t>John,Cat</a:t>
                </a:r>
                <a:r>
                  <a:rPr lang="en-US" altLang="en-US" dirty="0"/>
                  <a:t>)</a:t>
                </a:r>
              </a:p>
              <a:p>
                <a:pPr lvl="1"/>
                <a:r>
                  <a:rPr lang="en-US" altLang="en-US" dirty="0"/>
                  <a:t>Answer: x</a:t>
                </a:r>
                <a14:m>
                  <m:oMath xmlns:m="http://schemas.openxmlformats.org/officeDocument/2006/math">
                    <m:r>
                      <a:rPr lang="en-US" altLang="en-US" b="0" i="1" smtClean="0">
                        <a:latin typeface="Cambria Math" panose="02040503050406030204" pitchFamily="18" charset="0"/>
                      </a:rPr>
                      <m:t>⇐</m:t>
                    </m:r>
                    <m:r>
                      <m:rPr>
                        <m:sty m:val="p"/>
                      </m:rPr>
                      <a:rPr lang="en-US" altLang="en-US" b="0" i="0" smtClean="0">
                        <a:latin typeface="Cambria Math" panose="02040503050406030204" pitchFamily="18" charset="0"/>
                      </a:rPr>
                      <m:t>Cat</m:t>
                    </m:r>
                  </m:oMath>
                </a14:m>
                <a:r>
                  <a:rPr lang="en-US" altLang="en-US" dirty="0"/>
                  <a:t>	Have(</a:t>
                </a:r>
                <a:r>
                  <a:rPr lang="en-US" altLang="en-US" dirty="0" err="1"/>
                  <a:t>John,Cat</a:t>
                </a:r>
                <a:r>
                  <a:rPr lang="en-US" altLang="en-US" dirty="0"/>
                  <a:t>)</a:t>
                </a:r>
              </a:p>
              <a:p>
                <a:r>
                  <a:rPr lang="en-US" altLang="en-US" dirty="0"/>
                  <a:t>Unify Have(</a:t>
                </a:r>
                <a:r>
                  <a:rPr lang="en-US" altLang="en-US" dirty="0" err="1"/>
                  <a:t>John,x</a:t>
                </a:r>
                <a:r>
                  <a:rPr lang="en-US" altLang="en-US" dirty="0"/>
                  <a:t>) and Have(</a:t>
                </a:r>
                <a:r>
                  <a:rPr lang="en-US" altLang="en-US" dirty="0" err="1"/>
                  <a:t>y,Cat</a:t>
                </a:r>
                <a:r>
                  <a:rPr lang="en-US" altLang="en-US" dirty="0"/>
                  <a:t>)</a:t>
                </a:r>
              </a:p>
              <a:p>
                <a:pPr lvl="1"/>
                <a:r>
                  <a:rPr lang="en-US" altLang="en-US" dirty="0"/>
                  <a:t>Answer: x</a:t>
                </a:r>
                <a14:m>
                  <m:oMath xmlns:m="http://schemas.openxmlformats.org/officeDocument/2006/math">
                    <m:r>
                      <a:rPr lang="en-US" altLang="en-US" i="1">
                        <a:latin typeface="Cambria Math" panose="02040503050406030204" pitchFamily="18" charset="0"/>
                      </a:rPr>
                      <m:t>⇐ </m:t>
                    </m:r>
                  </m:oMath>
                </a14:m>
                <a:r>
                  <a:rPr lang="en-US" altLang="en-US" dirty="0"/>
                  <a:t>Cat, y</a:t>
                </a:r>
                <a14:m>
                  <m:oMath xmlns:m="http://schemas.openxmlformats.org/officeDocument/2006/math">
                    <m:r>
                      <a:rPr lang="en-US" altLang="en-US" i="1">
                        <a:latin typeface="Cambria Math" panose="02040503050406030204" pitchFamily="18" charset="0"/>
                      </a:rPr>
                      <m:t>⇐ </m:t>
                    </m:r>
                  </m:oMath>
                </a14:m>
                <a:r>
                  <a:rPr lang="en-US" altLang="en-US" dirty="0"/>
                  <a:t>John	Have(</a:t>
                </a:r>
                <a:r>
                  <a:rPr lang="en-US" altLang="en-US" dirty="0" err="1"/>
                  <a:t>John,Cat</a:t>
                </a:r>
                <a:r>
                  <a:rPr lang="en-US" altLang="en-US" dirty="0"/>
                  <a:t>)</a:t>
                </a:r>
              </a:p>
              <a:p>
                <a:r>
                  <a:rPr lang="en-US" altLang="en-US" dirty="0"/>
                  <a:t>Unify Have(</a:t>
                </a:r>
                <a:r>
                  <a:rPr lang="en-US" altLang="en-US" dirty="0" err="1"/>
                  <a:t>John,x</a:t>
                </a:r>
                <a:r>
                  <a:rPr lang="en-US" altLang="en-US" dirty="0"/>
                  <a:t>) and Have(</a:t>
                </a:r>
                <a:r>
                  <a:rPr lang="en-US" altLang="en-US" dirty="0" err="1"/>
                  <a:t>x,Cat</a:t>
                </a:r>
                <a:r>
                  <a:rPr lang="en-US" altLang="en-US" dirty="0"/>
                  <a:t>)</a:t>
                </a:r>
              </a:p>
              <a:p>
                <a:pPr lvl="1"/>
                <a:r>
                  <a:rPr lang="en-US" altLang="en-US" dirty="0"/>
                  <a:t>Answer: </a:t>
                </a:r>
                <a:r>
                  <a:rPr lang="en-US" altLang="en-US" i="1" dirty="0"/>
                  <a:t>Fail</a:t>
                </a:r>
              </a:p>
            </p:txBody>
          </p:sp>
        </mc:Choice>
        <mc:Fallback xmlns="">
          <p:sp>
            <p:nvSpPr>
              <p:cNvPr id="257027" name="Rectangle 3"/>
              <p:cNvSpPr>
                <a:spLocks noGrp="1" noRot="1" noChangeAspect="1" noMove="1" noResize="1" noEditPoints="1" noAdjustHandles="1" noChangeArrowheads="1" noChangeShapeType="1" noTextEdit="1"/>
              </p:cNvSpPr>
              <p:nvPr>
                <p:ph type="body" idx="1"/>
              </p:nvPr>
            </p:nvSpPr>
            <p:spPr>
              <a:xfrm>
                <a:off x="838200" y="1810877"/>
                <a:ext cx="10515600" cy="4351338"/>
              </a:xfrm>
              <a:blipFill rotWithShape="0">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313830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2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02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altLang="zh-TW" sz="3600" dirty="0"/>
              <a:t>Declarative and procedural meaning of programs</a:t>
            </a:r>
            <a:endParaRPr lang="en-US" altLang="en-US" sz="3600" dirty="0"/>
          </a:p>
        </p:txBody>
      </p:sp>
      <p:sp>
        <p:nvSpPr>
          <p:cNvPr id="19459" name="Rectangle 3"/>
          <p:cNvSpPr>
            <a:spLocks noGrp="1" noChangeArrowheads="1"/>
          </p:cNvSpPr>
          <p:nvPr>
            <p:ph type="body" idx="1"/>
          </p:nvPr>
        </p:nvSpPr>
        <p:spPr>
          <a:xfrm>
            <a:off x="1513490" y="1587062"/>
            <a:ext cx="8468710" cy="698938"/>
          </a:xfrm>
        </p:spPr>
        <p:txBody>
          <a:bodyPr/>
          <a:lstStyle/>
          <a:p>
            <a:pPr marL="0" indent="0">
              <a:buNone/>
            </a:pPr>
            <a:r>
              <a:rPr lang="en-GB" altLang="en-US" sz="2400" dirty="0"/>
              <a:t>Clauses can be given a </a:t>
            </a:r>
            <a:r>
              <a:rPr lang="en-GB" altLang="en-US" sz="2400" dirty="0">
                <a:solidFill>
                  <a:srgbClr val="FF0000"/>
                </a:solidFill>
              </a:rPr>
              <a:t>declarative</a:t>
            </a:r>
            <a:r>
              <a:rPr lang="en-GB" altLang="en-US" sz="2400" dirty="0"/>
              <a:t> or a </a:t>
            </a:r>
            <a:r>
              <a:rPr lang="en-GB" altLang="en-US" sz="2400" dirty="0">
                <a:solidFill>
                  <a:srgbClr val="FF0000"/>
                </a:solidFill>
              </a:rPr>
              <a:t>procedural</a:t>
            </a:r>
            <a:r>
              <a:rPr lang="en-GB" altLang="en-US" sz="2400" dirty="0"/>
              <a:t> interpretation</a:t>
            </a:r>
            <a:endParaRPr lang="en-US" altLang="en-US" sz="2400" dirty="0"/>
          </a:p>
        </p:txBody>
      </p:sp>
      <p:sp>
        <p:nvSpPr>
          <p:cNvPr id="19460" name="Text Box 4"/>
          <p:cNvSpPr txBox="1">
            <a:spLocks noChangeArrowheads="1"/>
          </p:cNvSpPr>
          <p:nvPr/>
        </p:nvSpPr>
        <p:spPr bwMode="auto">
          <a:xfrm>
            <a:off x="4800601" y="2438400"/>
            <a:ext cx="387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latin typeface="Lucida Sans Unicode" panose="020B0602030504020204" pitchFamily="34" charset="0"/>
              </a:rPr>
              <a:t>H   :-   G</a:t>
            </a:r>
            <a:r>
              <a:rPr lang="en-GB" altLang="en-US" sz="2400" baseline="-25000">
                <a:latin typeface="Lucida Sans Unicode" panose="020B0602030504020204" pitchFamily="34" charset="0"/>
              </a:rPr>
              <a:t>1</a:t>
            </a:r>
            <a:r>
              <a:rPr lang="en-GB" altLang="en-US" sz="2400">
                <a:latin typeface="Lucida Sans Unicode" panose="020B0602030504020204" pitchFamily="34" charset="0"/>
              </a:rPr>
              <a:t>,   G</a:t>
            </a:r>
            <a:r>
              <a:rPr lang="en-GB" altLang="en-US" sz="2400" baseline="-25000">
                <a:latin typeface="Lucida Sans Unicode" panose="020B0602030504020204" pitchFamily="34" charset="0"/>
              </a:rPr>
              <a:t>2</a:t>
            </a:r>
            <a:r>
              <a:rPr lang="en-GB" altLang="en-US" sz="2400">
                <a:latin typeface="Lucida Sans Unicode" panose="020B0602030504020204" pitchFamily="34" charset="0"/>
              </a:rPr>
              <a:t>,   …,   G</a:t>
            </a:r>
            <a:r>
              <a:rPr lang="en-GB" altLang="en-US" sz="2400" baseline="-25000">
                <a:latin typeface="Lucida Sans Unicode" panose="020B0602030504020204" pitchFamily="34" charset="0"/>
              </a:rPr>
              <a:t>n</a:t>
            </a:r>
            <a:r>
              <a:rPr lang="en-GB" altLang="en-US" sz="2400">
                <a:latin typeface="Lucida Sans Unicode" panose="020B0602030504020204" pitchFamily="34" charset="0"/>
              </a:rPr>
              <a:t>.</a:t>
            </a:r>
            <a:endParaRPr lang="en-US" altLang="en-US" sz="2400">
              <a:latin typeface="Lucida Sans Unicode" panose="020B0602030504020204" pitchFamily="34" charset="0"/>
            </a:endParaRPr>
          </a:p>
        </p:txBody>
      </p:sp>
      <p:sp>
        <p:nvSpPr>
          <p:cNvPr id="19461" name="Rectangle 5"/>
          <p:cNvSpPr>
            <a:spLocks noChangeArrowheads="1"/>
          </p:cNvSpPr>
          <p:nvPr/>
        </p:nvSpPr>
        <p:spPr bwMode="auto">
          <a:xfrm>
            <a:off x="4800600" y="3352800"/>
            <a:ext cx="5562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66763" indent="-285750">
              <a:defRPr sz="2400">
                <a:solidFill>
                  <a:schemeClr val="tx1"/>
                </a:solidFill>
                <a:latin typeface="Times New Roman" panose="02020603050405020304" pitchFamily="18" charset="0"/>
              </a:defRPr>
            </a:lvl2pPr>
            <a:lvl3pPr marL="1185863" indent="-228600">
              <a:defRPr sz="2400">
                <a:solidFill>
                  <a:schemeClr val="tx1"/>
                </a:solidFill>
                <a:latin typeface="Times New Roman" panose="02020603050405020304" pitchFamily="18" charset="0"/>
              </a:defRPr>
            </a:lvl3pPr>
            <a:lvl4pPr marL="1604963"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a:latin typeface="Lucida Sans Unicode" panose="020B0602030504020204" pitchFamily="34" charset="0"/>
              </a:rPr>
              <a:t>“That H is provable follows from goals G</a:t>
            </a:r>
            <a:r>
              <a:rPr lang="en-GB" altLang="en-US" baseline="-25000">
                <a:latin typeface="Lucida Sans Unicode" panose="020B0602030504020204" pitchFamily="34" charset="0"/>
              </a:rPr>
              <a:t>1</a:t>
            </a:r>
            <a:r>
              <a:rPr lang="en-GB" altLang="en-US">
                <a:latin typeface="Lucida Sans Unicode" panose="020B0602030504020204" pitchFamily="34" charset="0"/>
              </a:rPr>
              <a:t>, G</a:t>
            </a:r>
            <a:r>
              <a:rPr lang="en-GB" altLang="en-US" baseline="-25000">
                <a:latin typeface="Lucida Sans Unicode" panose="020B0602030504020204" pitchFamily="34" charset="0"/>
              </a:rPr>
              <a:t>2</a:t>
            </a:r>
            <a:r>
              <a:rPr lang="en-GB" altLang="en-US">
                <a:latin typeface="Lucida Sans Unicode" panose="020B0602030504020204" pitchFamily="34" charset="0"/>
              </a:rPr>
              <a:t>, …, G</a:t>
            </a:r>
            <a:r>
              <a:rPr lang="en-GB" altLang="en-US" baseline="-25000">
                <a:latin typeface="Lucida Sans Unicode" panose="020B0602030504020204" pitchFamily="34" charset="0"/>
              </a:rPr>
              <a:t>n</a:t>
            </a:r>
            <a:r>
              <a:rPr lang="en-GB" altLang="en-US">
                <a:latin typeface="Lucida Sans Unicode" panose="020B0602030504020204" pitchFamily="34" charset="0"/>
              </a:rPr>
              <a:t> being provable.”</a:t>
            </a:r>
            <a:endParaRPr lang="en-US" altLang="en-US">
              <a:latin typeface="Lucida Sans Unicode" panose="020B0602030504020204" pitchFamily="34" charset="0"/>
            </a:endParaRPr>
          </a:p>
        </p:txBody>
      </p:sp>
      <p:sp>
        <p:nvSpPr>
          <p:cNvPr id="19462" name="Rectangle 6"/>
          <p:cNvSpPr>
            <a:spLocks noChangeArrowheads="1"/>
          </p:cNvSpPr>
          <p:nvPr/>
        </p:nvSpPr>
        <p:spPr bwMode="auto">
          <a:xfrm>
            <a:off x="4800600" y="5029200"/>
            <a:ext cx="5562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66763" indent="-285750">
              <a:defRPr sz="2400">
                <a:solidFill>
                  <a:schemeClr val="tx1"/>
                </a:solidFill>
                <a:latin typeface="Times New Roman" panose="02020603050405020304" pitchFamily="18" charset="0"/>
              </a:defRPr>
            </a:lvl2pPr>
            <a:lvl3pPr marL="1185863" indent="-228600">
              <a:defRPr sz="2400">
                <a:solidFill>
                  <a:schemeClr val="tx1"/>
                </a:solidFill>
                <a:latin typeface="Times New Roman" panose="02020603050405020304" pitchFamily="18" charset="0"/>
              </a:defRPr>
            </a:lvl3pPr>
            <a:lvl4pPr marL="1604963"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a:latin typeface="Lucida Sans Unicode" panose="020B0602030504020204" pitchFamily="34" charset="0"/>
              </a:rPr>
              <a:t>“To execute procedure H, the procedures called by goals G</a:t>
            </a:r>
            <a:r>
              <a:rPr lang="en-GB" altLang="en-US" baseline="-25000">
                <a:latin typeface="Lucida Sans Unicode" panose="020B0602030504020204" pitchFamily="34" charset="0"/>
              </a:rPr>
              <a:t>1</a:t>
            </a:r>
            <a:r>
              <a:rPr lang="en-GB" altLang="en-US">
                <a:latin typeface="Lucida Sans Unicode" panose="020B0602030504020204" pitchFamily="34" charset="0"/>
              </a:rPr>
              <a:t>, G</a:t>
            </a:r>
            <a:r>
              <a:rPr lang="en-GB" altLang="en-US" baseline="-25000">
                <a:latin typeface="Lucida Sans Unicode" panose="020B0602030504020204" pitchFamily="34" charset="0"/>
              </a:rPr>
              <a:t>2</a:t>
            </a:r>
            <a:r>
              <a:rPr lang="en-GB" altLang="en-US">
                <a:latin typeface="Lucida Sans Unicode" panose="020B0602030504020204" pitchFamily="34" charset="0"/>
              </a:rPr>
              <a:t>, …, G</a:t>
            </a:r>
            <a:r>
              <a:rPr lang="en-GB" altLang="en-US" baseline="-25000">
                <a:latin typeface="Lucida Sans Unicode" panose="020B0602030504020204" pitchFamily="34" charset="0"/>
              </a:rPr>
              <a:t>n</a:t>
            </a:r>
            <a:r>
              <a:rPr lang="en-GB" altLang="en-US">
                <a:latin typeface="Lucida Sans Unicode" panose="020B0602030504020204" pitchFamily="34" charset="0"/>
              </a:rPr>
              <a:t> are executed first.”</a:t>
            </a:r>
            <a:endParaRPr lang="en-US" altLang="en-US">
              <a:latin typeface="Lucida Sans Unicode" panose="020B0602030504020204" pitchFamily="34" charset="0"/>
            </a:endParaRPr>
          </a:p>
        </p:txBody>
      </p:sp>
      <p:sp>
        <p:nvSpPr>
          <p:cNvPr id="19463" name="Text Box 7"/>
          <p:cNvSpPr txBox="1">
            <a:spLocks noChangeArrowheads="1"/>
          </p:cNvSpPr>
          <p:nvPr/>
        </p:nvSpPr>
        <p:spPr bwMode="auto">
          <a:xfrm>
            <a:off x="1752601" y="3505200"/>
            <a:ext cx="274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Declarative reading:</a:t>
            </a:r>
            <a:endParaRPr lang="en-US" altLang="en-US" sz="2400" i="1"/>
          </a:p>
        </p:txBody>
      </p:sp>
      <p:sp>
        <p:nvSpPr>
          <p:cNvPr id="19464" name="Text Box 8"/>
          <p:cNvSpPr txBox="1">
            <a:spLocks noChangeArrowheads="1"/>
          </p:cNvSpPr>
          <p:nvPr/>
        </p:nvSpPr>
        <p:spPr bwMode="auto">
          <a:xfrm>
            <a:off x="1752601" y="5105400"/>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Procedural reading:</a:t>
            </a:r>
            <a:endParaRPr lang="en-US" altLang="en-US" sz="2400" i="1"/>
          </a:p>
        </p:txBody>
      </p:sp>
      <p:sp>
        <p:nvSpPr>
          <p:cNvPr id="19465" name="Text Box 9"/>
          <p:cNvSpPr txBox="1">
            <a:spLocks noChangeArrowheads="1"/>
          </p:cNvSpPr>
          <p:nvPr/>
        </p:nvSpPr>
        <p:spPr bwMode="auto">
          <a:xfrm>
            <a:off x="1905001" y="2438400"/>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i="1"/>
              <a:t>Form of clause:</a:t>
            </a:r>
            <a:endParaRPr lang="en-US" altLang="en-US" sz="2400" i="1"/>
          </a:p>
        </p:txBody>
      </p:sp>
    </p:spTree>
    <p:extLst>
      <p:ext uri="{BB962C8B-B14F-4D97-AF65-F5344CB8AC3E}">
        <p14:creationId xmlns:p14="http://schemas.microsoft.com/office/powerpoint/2010/main" val="1397941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a:bodyPr>
          <a:lstStyle/>
          <a:p>
            <a:pPr eaLnBrk="1" hangingPunct="1"/>
            <a:r>
              <a:rPr lang="en-US" altLang="zh-TW" sz="3600" dirty="0"/>
              <a:t>Declarative and procedural meaning of programs</a:t>
            </a:r>
          </a:p>
        </p:txBody>
      </p:sp>
      <p:sp>
        <p:nvSpPr>
          <p:cNvPr id="33796" name="Rectangle 21"/>
          <p:cNvSpPr>
            <a:spLocks noGrp="1" noChangeArrowheads="1"/>
          </p:cNvSpPr>
          <p:nvPr>
            <p:ph idx="1"/>
          </p:nvPr>
        </p:nvSpPr>
        <p:spPr/>
        <p:txBody>
          <a:bodyPr/>
          <a:lstStyle/>
          <a:p>
            <a:pPr lvl="1" eaLnBrk="1" hangingPunct="1"/>
            <a:r>
              <a:rPr lang="en-US" altLang="zh-TW" sz="1600" dirty="0">
                <a:solidFill>
                  <a:srgbClr val="FF0000"/>
                </a:solidFill>
              </a:rPr>
              <a:t>The declarative meaning</a:t>
            </a:r>
          </a:p>
          <a:p>
            <a:pPr lvl="2" eaLnBrk="1" hangingPunct="1"/>
            <a:r>
              <a:rPr lang="en-US" altLang="zh-TW" sz="1600" dirty="0"/>
              <a:t>concerned only with the relations defined by the program</a:t>
            </a:r>
          </a:p>
          <a:p>
            <a:pPr lvl="2" eaLnBrk="1" hangingPunct="1"/>
            <a:r>
              <a:rPr lang="en-US" altLang="zh-TW" sz="1600" dirty="0"/>
              <a:t>determines </a:t>
            </a:r>
            <a:r>
              <a:rPr lang="en-US" altLang="zh-TW" sz="1600" dirty="0">
                <a:solidFill>
                  <a:srgbClr val="00B0F0"/>
                </a:solidFill>
              </a:rPr>
              <a:t>what </a:t>
            </a:r>
            <a:r>
              <a:rPr lang="en-US" altLang="zh-TW" sz="1600" dirty="0"/>
              <a:t>will be the output of the program</a:t>
            </a:r>
          </a:p>
          <a:p>
            <a:pPr lvl="2" eaLnBrk="1" hangingPunct="1"/>
            <a:r>
              <a:rPr lang="en-US" altLang="zh-TW" sz="1600" dirty="0"/>
              <a:t>The programmer should concentrate mainly on the declarative meaning and avoid being distracted by the executional details.</a:t>
            </a:r>
          </a:p>
          <a:p>
            <a:pPr lvl="1" eaLnBrk="1" hangingPunct="1"/>
            <a:r>
              <a:rPr lang="en-US" altLang="zh-TW" sz="1600" dirty="0">
                <a:solidFill>
                  <a:srgbClr val="FF0000"/>
                </a:solidFill>
              </a:rPr>
              <a:t>The procedural meaning</a:t>
            </a:r>
          </a:p>
          <a:p>
            <a:pPr lvl="2" eaLnBrk="1" hangingPunct="1"/>
            <a:r>
              <a:rPr lang="en-US" altLang="zh-TW" sz="1600" dirty="0"/>
              <a:t>determines </a:t>
            </a:r>
            <a:r>
              <a:rPr lang="en-US" altLang="zh-TW" sz="1600" dirty="0">
                <a:solidFill>
                  <a:srgbClr val="00B0F0"/>
                </a:solidFill>
              </a:rPr>
              <a:t>how</a:t>
            </a:r>
            <a:r>
              <a:rPr lang="en-US" altLang="zh-TW" sz="1600" dirty="0"/>
              <a:t> this output is obtained</a:t>
            </a:r>
          </a:p>
          <a:p>
            <a:pPr lvl="2" eaLnBrk="1" hangingPunct="1"/>
            <a:r>
              <a:rPr lang="en-US" altLang="zh-TW" sz="1600" dirty="0"/>
              <a:t>determines how the relations are actually evaluated by the Prolog system</a:t>
            </a:r>
          </a:p>
          <a:p>
            <a:pPr lvl="2" eaLnBrk="1" hangingPunct="1"/>
            <a:r>
              <a:rPr lang="en-US" altLang="zh-TW" sz="1600" dirty="0"/>
              <a:t>The procedural aspects cannot be completely ignored by the programmer for practical reasons of executional efficiency.</a:t>
            </a:r>
          </a:p>
        </p:txBody>
      </p:sp>
      <p:sp>
        <p:nvSpPr>
          <p:cNvPr id="337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D7AEDD1D-95CA-48B9-AA5D-382A63111AC4}" type="slidenum">
              <a:rPr kumimoji="0" lang="en-US" altLang="zh-TW" sz="1200"/>
              <a:pPr>
                <a:spcBef>
                  <a:spcPct val="0"/>
                </a:spcBef>
                <a:buClrTx/>
                <a:buSzTx/>
                <a:buFontTx/>
                <a:buNone/>
              </a:pPr>
              <a:t>31</a:t>
            </a:fld>
            <a:endParaRPr kumimoji="0" lang="en-US" altLang="zh-TW" sz="1200"/>
          </a:p>
        </p:txBody>
      </p:sp>
    </p:spTree>
    <p:extLst>
      <p:ext uri="{BB962C8B-B14F-4D97-AF65-F5344CB8AC3E}">
        <p14:creationId xmlns:p14="http://schemas.microsoft.com/office/powerpoint/2010/main" val="336738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TW" dirty="0"/>
              <a:t>How Prolog answers questions</a:t>
            </a:r>
          </a:p>
        </p:txBody>
      </p:sp>
      <p:sp>
        <p:nvSpPr>
          <p:cNvPr id="28676" name="Rectangle 3"/>
          <p:cNvSpPr>
            <a:spLocks noGrp="1" noChangeArrowheads="1"/>
          </p:cNvSpPr>
          <p:nvPr>
            <p:ph idx="1"/>
          </p:nvPr>
        </p:nvSpPr>
        <p:spPr/>
        <p:txBody>
          <a:bodyPr/>
          <a:lstStyle/>
          <a:p>
            <a:pPr eaLnBrk="1" hangingPunct="1"/>
            <a:r>
              <a:rPr lang="en-US" altLang="zh-TW" sz="1800" dirty="0"/>
              <a:t>To answer a question, Prolog tries to satisfy </a:t>
            </a:r>
            <a:r>
              <a:rPr lang="en-US" altLang="zh-TW" sz="1800" dirty="0">
                <a:solidFill>
                  <a:srgbClr val="FF0000"/>
                </a:solidFill>
              </a:rPr>
              <a:t>all the goals</a:t>
            </a:r>
            <a:r>
              <a:rPr lang="en-US" altLang="zh-TW" sz="1800" dirty="0"/>
              <a:t>.</a:t>
            </a:r>
          </a:p>
          <a:p>
            <a:pPr eaLnBrk="1" hangingPunct="1"/>
            <a:r>
              <a:rPr lang="en-US" altLang="zh-TW" sz="1800" dirty="0">
                <a:solidFill>
                  <a:srgbClr val="FF0000"/>
                </a:solidFill>
              </a:rPr>
              <a:t>To satisfy a goal</a:t>
            </a:r>
            <a:r>
              <a:rPr lang="en-US" altLang="zh-TW" sz="1800" dirty="0"/>
              <a:t> means to demonstrate that the goal is </a:t>
            </a:r>
            <a:r>
              <a:rPr lang="en-US" altLang="zh-TW" sz="1800" dirty="0">
                <a:solidFill>
                  <a:srgbClr val="0070C0"/>
                </a:solidFill>
              </a:rPr>
              <a:t>true</a:t>
            </a:r>
            <a:r>
              <a:rPr lang="en-US" altLang="zh-TW" sz="1800" dirty="0"/>
              <a:t>.</a:t>
            </a:r>
          </a:p>
          <a:p>
            <a:pPr eaLnBrk="1" hangingPunct="1"/>
            <a:r>
              <a:rPr lang="en-US" altLang="zh-TW" sz="1800" dirty="0"/>
              <a:t>Prolog accepts facts and rules as a set of </a:t>
            </a:r>
            <a:r>
              <a:rPr lang="en-US" altLang="zh-TW" sz="1800" dirty="0">
                <a:solidFill>
                  <a:srgbClr val="FF0000"/>
                </a:solidFill>
              </a:rPr>
              <a:t>axioms</a:t>
            </a:r>
            <a:r>
              <a:rPr lang="en-US" altLang="zh-TW" sz="1800" dirty="0"/>
              <a:t>, and the user</a:t>
            </a:r>
            <a:r>
              <a:rPr lang="en-US" altLang="zh-TW" sz="1800" dirty="0">
                <a:latin typeface="Arial" panose="020B0604020202020204" pitchFamily="34" charset="0"/>
              </a:rPr>
              <a:t>’</a:t>
            </a:r>
            <a:r>
              <a:rPr lang="en-US" altLang="zh-TW" sz="1800" dirty="0"/>
              <a:t>s question as a conjectured </a:t>
            </a:r>
            <a:r>
              <a:rPr lang="en-US" altLang="zh-TW" sz="1800" dirty="0">
                <a:solidFill>
                  <a:srgbClr val="FF0000"/>
                </a:solidFill>
              </a:rPr>
              <a:t>theorem</a:t>
            </a:r>
            <a:r>
              <a:rPr lang="en-US" altLang="zh-TW" sz="1800" dirty="0"/>
              <a:t>.</a:t>
            </a:r>
          </a:p>
          <a:p>
            <a:pPr eaLnBrk="1" hangingPunct="1"/>
            <a:r>
              <a:rPr lang="en-US" altLang="zh-TW" sz="1800" dirty="0"/>
              <a:t>Example:</a:t>
            </a:r>
          </a:p>
          <a:p>
            <a:pPr lvl="1" eaLnBrk="1" hangingPunct="1"/>
            <a:r>
              <a:rPr lang="en-US" altLang="zh-TW" sz="1600" dirty="0"/>
              <a:t>Axioms:    All men are fallible.</a:t>
            </a:r>
          </a:p>
          <a:p>
            <a:pPr lvl="1" eaLnBrk="1" hangingPunct="1">
              <a:buFont typeface="Wingdings" panose="05000000000000000000" pitchFamily="2" charset="2"/>
              <a:buNone/>
            </a:pPr>
            <a:r>
              <a:rPr lang="en-US" altLang="zh-TW" sz="1600" dirty="0"/>
              <a:t>                   Socrates is a man.</a:t>
            </a:r>
          </a:p>
          <a:p>
            <a:pPr lvl="1" eaLnBrk="1" hangingPunct="1"/>
            <a:r>
              <a:rPr lang="en-US" altLang="zh-TW" sz="1600" dirty="0"/>
              <a:t>Theorem:  Socrates is fallible.</a:t>
            </a:r>
          </a:p>
          <a:p>
            <a:pPr lvl="1" eaLnBrk="1" hangingPunct="1"/>
            <a:r>
              <a:rPr lang="en-US" altLang="zh-TW" sz="1600" dirty="0">
                <a:solidFill>
                  <a:srgbClr val="00B050"/>
                </a:solidFill>
              </a:rPr>
              <a:t>For all X, if X is a man then X is fallible.</a:t>
            </a:r>
          </a:p>
          <a:p>
            <a:pPr lvl="1" eaLnBrk="1" hangingPunct="1">
              <a:buFont typeface="Wingdings" panose="05000000000000000000" pitchFamily="2" charset="2"/>
              <a:buNone/>
            </a:pPr>
            <a:r>
              <a:rPr lang="en-US" altLang="zh-TW" sz="1600" dirty="0"/>
              <a:t>        </a:t>
            </a:r>
            <a:r>
              <a:rPr lang="en-US" altLang="zh-TW" sz="1600" b="1" dirty="0"/>
              <a:t>fallible( X) :- man( X).</a:t>
            </a:r>
          </a:p>
          <a:p>
            <a:pPr lvl="1" eaLnBrk="1" hangingPunct="1">
              <a:buFont typeface="Wingdings" panose="05000000000000000000" pitchFamily="2" charset="2"/>
              <a:buNone/>
            </a:pPr>
            <a:r>
              <a:rPr lang="en-US" altLang="zh-TW" sz="1600" b="1" dirty="0"/>
              <a:t>        man( </a:t>
            </a:r>
            <a:r>
              <a:rPr lang="en-US" altLang="zh-TW" sz="1600" b="1" dirty="0" err="1"/>
              <a:t>socrates</a:t>
            </a:r>
            <a:r>
              <a:rPr lang="en-US" altLang="zh-TW" sz="1600" b="1" dirty="0"/>
              <a:t>).</a:t>
            </a:r>
          </a:p>
          <a:p>
            <a:pPr lvl="2" eaLnBrk="1" hangingPunct="1"/>
            <a:r>
              <a:rPr lang="en-US" altLang="zh-TW" sz="1400" dirty="0"/>
              <a:t>?- fallible( </a:t>
            </a:r>
            <a:r>
              <a:rPr lang="en-US" altLang="zh-TW" sz="1400" dirty="0" err="1"/>
              <a:t>socrates</a:t>
            </a:r>
            <a:r>
              <a:rPr lang="en-US" altLang="zh-TW" sz="1400" dirty="0"/>
              <a:t>).</a:t>
            </a:r>
          </a:p>
        </p:txBody>
      </p:sp>
      <p:sp>
        <p:nvSpPr>
          <p:cNvPr id="286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11D8E65E-40DD-4068-AFF1-1E910B98D29F}" type="slidenum">
              <a:rPr kumimoji="0" lang="en-US" altLang="zh-TW" sz="1200"/>
              <a:pPr>
                <a:spcBef>
                  <a:spcPct val="0"/>
                </a:spcBef>
                <a:buClrTx/>
                <a:buSzTx/>
                <a:buFontTx/>
                <a:buNone/>
              </a:pPr>
              <a:t>32</a:t>
            </a:fld>
            <a:endParaRPr kumimoji="0" lang="en-US" altLang="zh-TW" sz="1200"/>
          </a:p>
        </p:txBody>
      </p:sp>
    </p:spTree>
    <p:extLst>
      <p:ext uri="{BB962C8B-B14F-4D97-AF65-F5344CB8AC3E}">
        <p14:creationId xmlns:p14="http://schemas.microsoft.com/office/powerpoint/2010/main" val="370466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TW" dirty="0"/>
              <a:t>How Prolog answers questions: Backtracking</a:t>
            </a:r>
            <a:endParaRPr lang="en-US" altLang="en-US" dirty="0"/>
          </a:p>
        </p:txBody>
      </p:sp>
      <p:sp>
        <p:nvSpPr>
          <p:cNvPr id="29699" name="Content Placeholder 2"/>
          <p:cNvSpPr>
            <a:spLocks noGrp="1"/>
          </p:cNvSpPr>
          <p:nvPr>
            <p:ph idx="1"/>
          </p:nvPr>
        </p:nvSpPr>
        <p:spPr bwMode="auto">
          <a:xfrm>
            <a:off x="1981200" y="1219200"/>
            <a:ext cx="8458200" cy="5257800"/>
          </a:xfrm>
          <a:ln>
            <a:miter lim="800000"/>
            <a:headEnd/>
            <a:tailEnd/>
          </a:ln>
        </p:spPr>
        <p:txBody>
          <a:bodyPr vert="horz" wrap="square" lIns="91440" tIns="45720" rIns="91440" bIns="45720" numCol="1" rtlCol="0" anchor="t" anchorCtr="0" compatLnSpc="1">
            <a:prstTxWarp prst="textNoShape">
              <a:avLst/>
            </a:prstTxWarp>
            <a:normAutofit/>
          </a:bodyPr>
          <a:lstStyle/>
          <a:p>
            <a:pPr>
              <a:buFont typeface="Arial" charset="0"/>
              <a:buChar char="•"/>
              <a:defRPr/>
            </a:pPr>
            <a:r>
              <a:rPr lang="en-US" dirty="0">
                <a:solidFill>
                  <a:srgbClr val="2016EA"/>
                </a:solidFill>
              </a:rPr>
              <a:t>Instantiation</a:t>
            </a:r>
            <a:endParaRPr lang="en-US" dirty="0"/>
          </a:p>
          <a:p>
            <a:pPr lvl="1">
              <a:buFont typeface="Arial" charset="0"/>
              <a:buChar char="–"/>
              <a:defRPr/>
            </a:pPr>
            <a:r>
              <a:rPr lang="en-US" dirty="0"/>
              <a:t>Assigning temporary values to variables in propositions </a:t>
            </a:r>
          </a:p>
          <a:p>
            <a:pPr>
              <a:buFont typeface="Arial" charset="0"/>
              <a:buChar char="•"/>
              <a:defRPr/>
            </a:pPr>
            <a:r>
              <a:rPr lang="en-US" dirty="0">
                <a:solidFill>
                  <a:srgbClr val="2016EA"/>
                </a:solidFill>
              </a:rPr>
              <a:t>Unification</a:t>
            </a:r>
            <a:endParaRPr lang="en-US" dirty="0"/>
          </a:p>
          <a:p>
            <a:pPr lvl="1">
              <a:buFont typeface="Arial" charset="0"/>
              <a:buChar char="–"/>
              <a:defRPr/>
            </a:pPr>
            <a:r>
              <a:rPr lang="en-US" dirty="0"/>
              <a:t>Finding such values for variables so that matching/instantiation to succeeds</a:t>
            </a:r>
          </a:p>
          <a:p>
            <a:pPr>
              <a:buFont typeface="Arial" charset="0"/>
              <a:buChar char="•"/>
              <a:defRPr/>
            </a:pPr>
            <a:r>
              <a:rPr lang="en-US" dirty="0"/>
              <a:t>When</a:t>
            </a:r>
          </a:p>
          <a:p>
            <a:pPr marL="914400" lvl="1" indent="-514350">
              <a:buFont typeface="+mj-lt"/>
              <a:buAutoNum type="arabicPeriod"/>
              <a:defRPr/>
            </a:pPr>
            <a:r>
              <a:rPr lang="en-US" dirty="0"/>
              <a:t>a variable is instantiated with a value, and then </a:t>
            </a:r>
          </a:p>
          <a:p>
            <a:pPr marL="914400" lvl="1" indent="-514350">
              <a:buFont typeface="+mj-lt"/>
              <a:buAutoNum type="arabicPeriod"/>
              <a:defRPr/>
            </a:pPr>
            <a:r>
              <a:rPr lang="en-US" dirty="0"/>
              <a:t>matching fails</a:t>
            </a:r>
          </a:p>
          <a:p>
            <a:pPr>
              <a:buFont typeface="Arial" charset="0"/>
              <a:buChar char="•"/>
              <a:defRPr/>
            </a:pPr>
            <a:r>
              <a:rPr lang="en-US" dirty="0"/>
              <a:t>Then</a:t>
            </a:r>
          </a:p>
          <a:p>
            <a:pPr marL="914400" lvl="1" indent="-457200">
              <a:buFont typeface="+mj-lt"/>
              <a:buAutoNum type="arabicPeriod" startAt="3"/>
              <a:defRPr/>
            </a:pPr>
            <a:r>
              <a:rPr lang="en-US" dirty="0"/>
              <a:t>unification needs to </a:t>
            </a:r>
            <a:r>
              <a:rPr lang="en-US" dirty="0">
                <a:solidFill>
                  <a:srgbClr val="2016EA"/>
                </a:solidFill>
              </a:rPr>
              <a:t>backtrack</a:t>
            </a:r>
            <a:r>
              <a:rPr lang="en-US" dirty="0"/>
              <a:t> </a:t>
            </a:r>
          </a:p>
          <a:p>
            <a:pPr lvl="2">
              <a:buFont typeface="Arial" charset="0"/>
              <a:buChar char="•"/>
              <a:defRPr/>
            </a:pPr>
            <a:r>
              <a:rPr lang="en-US" dirty="0"/>
              <a:t>the variable is instantiated with a different value</a:t>
            </a:r>
          </a:p>
          <a:p>
            <a:pPr>
              <a:buFont typeface="Arial" charset="0"/>
              <a:buChar char="•"/>
              <a:defRPr/>
            </a:pPr>
            <a:endParaRPr lang="en-US" dirty="0"/>
          </a:p>
        </p:txBody>
      </p:sp>
    </p:spTree>
    <p:extLst>
      <p:ext uri="{BB962C8B-B14F-4D97-AF65-F5344CB8AC3E}">
        <p14:creationId xmlns:p14="http://schemas.microsoft.com/office/powerpoint/2010/main" val="4091242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Unification</a:t>
            </a:r>
            <a:endParaRPr lang="en-US" altLang="en-US"/>
          </a:p>
        </p:txBody>
      </p:sp>
      <p:sp>
        <p:nvSpPr>
          <p:cNvPr id="28675" name="Rectangle 3"/>
          <p:cNvSpPr>
            <a:spLocks noGrp="1" noChangeArrowheads="1"/>
          </p:cNvSpPr>
          <p:nvPr>
            <p:ph type="body" idx="1"/>
          </p:nvPr>
        </p:nvSpPr>
        <p:spPr/>
        <p:txBody>
          <a:bodyPr/>
          <a:lstStyle/>
          <a:p>
            <a:r>
              <a:rPr lang="en-GB" altLang="en-US" sz="2400"/>
              <a:t>Two terms unify if substitutions can be made for any variables in the terms so that the terms are made identical. If no such substitution exists, the terms do not unify.</a:t>
            </a:r>
          </a:p>
          <a:p>
            <a:r>
              <a:rPr lang="en-GB" altLang="en-US" sz="2400"/>
              <a:t>The Unification Algorithm proceeds by recursive descent of the two terms.</a:t>
            </a:r>
          </a:p>
          <a:p>
            <a:pPr lvl="1"/>
            <a:r>
              <a:rPr lang="en-GB" altLang="en-US"/>
              <a:t>Constants unify if they are identical</a:t>
            </a:r>
          </a:p>
          <a:p>
            <a:pPr lvl="1"/>
            <a:r>
              <a:rPr lang="en-GB" altLang="en-US"/>
              <a:t>Variables unify with any term, including other variables</a:t>
            </a:r>
          </a:p>
          <a:p>
            <a:pPr lvl="1"/>
            <a:r>
              <a:rPr lang="en-GB" altLang="en-US"/>
              <a:t>Compound terms unify if their functors and components unify.</a:t>
            </a:r>
            <a:endParaRPr lang="en-US" altLang="en-US"/>
          </a:p>
        </p:txBody>
      </p:sp>
    </p:spTree>
    <p:extLst>
      <p:ext uri="{BB962C8B-B14F-4D97-AF65-F5344CB8AC3E}">
        <p14:creationId xmlns:p14="http://schemas.microsoft.com/office/powerpoint/2010/main" val="3028217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AC25B723-A7F5-49C8-B2F7-EBF9FB2D5683}" type="slidenum">
              <a:rPr kumimoji="0" lang="en-US" altLang="zh-TW" sz="1200"/>
              <a:pPr>
                <a:spcBef>
                  <a:spcPct val="0"/>
                </a:spcBef>
                <a:buClrTx/>
                <a:buSzTx/>
                <a:buFontTx/>
                <a:buNone/>
              </a:pPr>
              <a:t>35</a:t>
            </a:fld>
            <a:endParaRPr kumimoji="0" lang="en-US" altLang="zh-TW" sz="1200"/>
          </a:p>
        </p:txBody>
      </p:sp>
      <p:sp>
        <p:nvSpPr>
          <p:cNvPr id="29699" name="Rectangle 2"/>
          <p:cNvSpPr>
            <a:spLocks noGrp="1" noChangeArrowheads="1"/>
          </p:cNvSpPr>
          <p:nvPr>
            <p:ph type="title"/>
          </p:nvPr>
        </p:nvSpPr>
        <p:spPr/>
        <p:txBody>
          <a:bodyPr/>
          <a:lstStyle/>
          <a:p>
            <a:pPr eaLnBrk="1" hangingPunct="1"/>
            <a:r>
              <a:rPr lang="en-US" altLang="zh-TW" dirty="0"/>
              <a:t>How Prolog answers questions: Backtracking</a:t>
            </a:r>
          </a:p>
        </p:txBody>
      </p:sp>
      <p:sp>
        <p:nvSpPr>
          <p:cNvPr id="29700" name="Rectangle 3"/>
          <p:cNvSpPr>
            <a:spLocks noGrp="1" noChangeArrowheads="1"/>
          </p:cNvSpPr>
          <p:nvPr>
            <p:ph type="body" idx="1"/>
          </p:nvPr>
        </p:nvSpPr>
        <p:spPr>
          <a:xfrm>
            <a:off x="2894013" y="1827213"/>
            <a:ext cx="7313612" cy="4697412"/>
          </a:xfrm>
        </p:spPr>
        <p:txBody>
          <a:bodyPr/>
          <a:lstStyle/>
          <a:p>
            <a:pPr lvl="1" eaLnBrk="1" hangingPunct="1">
              <a:lnSpc>
                <a:spcPct val="80000"/>
              </a:lnSpc>
              <a:buFont typeface="Wingdings" panose="05000000000000000000" pitchFamily="2" charset="2"/>
              <a:buNone/>
            </a:pPr>
            <a:r>
              <a:rPr lang="en-US" altLang="zh-TW" sz="1600" b="1" dirty="0"/>
              <a:t>ancestor( X, Z)  :- parent( X, Z).            % </a:t>
            </a:r>
            <a:r>
              <a:rPr lang="en-US" altLang="zh-TW" sz="1600" b="1" dirty="0">
                <a:solidFill>
                  <a:srgbClr val="FF0000"/>
                </a:solidFill>
              </a:rPr>
              <a:t>Rule R1</a:t>
            </a:r>
          </a:p>
          <a:p>
            <a:pPr lvl="1">
              <a:lnSpc>
                <a:spcPct val="80000"/>
              </a:lnSpc>
              <a:buNone/>
            </a:pPr>
            <a:r>
              <a:rPr lang="en-US" altLang="zh-TW" sz="1600" b="1" dirty="0"/>
              <a:t>ancestor( X, Z)  :- parent( X, Y),            % </a:t>
            </a:r>
            <a:r>
              <a:rPr lang="en-US" altLang="zh-TW" sz="1600" b="1" dirty="0">
                <a:solidFill>
                  <a:srgbClr val="FF0000"/>
                </a:solidFill>
              </a:rPr>
              <a:t>Rule R2 </a:t>
            </a:r>
            <a:r>
              <a:rPr lang="en-US" altLang="zh-TW" sz="1600" b="1" dirty="0"/>
              <a:t>  </a:t>
            </a:r>
          </a:p>
          <a:p>
            <a:pPr lvl="1" eaLnBrk="1" hangingPunct="1">
              <a:lnSpc>
                <a:spcPct val="80000"/>
              </a:lnSpc>
              <a:buFont typeface="Wingdings" panose="05000000000000000000" pitchFamily="2" charset="2"/>
              <a:buNone/>
            </a:pPr>
            <a:r>
              <a:rPr lang="en-US" altLang="zh-TW" sz="1600" b="1" dirty="0"/>
              <a:t>                                    ancestor( Y, Z).</a:t>
            </a:r>
          </a:p>
          <a:p>
            <a:pPr eaLnBrk="1" hangingPunct="1">
              <a:lnSpc>
                <a:spcPct val="80000"/>
              </a:lnSpc>
            </a:pPr>
            <a:endParaRPr lang="en-US" altLang="zh-TW" sz="2400" dirty="0"/>
          </a:p>
          <a:p>
            <a:pPr>
              <a:lnSpc>
                <a:spcPct val="80000"/>
              </a:lnSpc>
            </a:pPr>
            <a:r>
              <a:rPr lang="en-US" altLang="zh-TW" sz="1600" dirty="0"/>
              <a:t>?- </a:t>
            </a:r>
            <a:r>
              <a:rPr lang="en-US" altLang="zh-TW" sz="1600" b="1" dirty="0"/>
              <a:t>ancestor( tom, pat).</a:t>
            </a:r>
          </a:p>
          <a:p>
            <a:pPr lvl="1" eaLnBrk="1" hangingPunct="1"/>
            <a:r>
              <a:rPr lang="en-US" altLang="zh-TW" sz="1600" dirty="0">
                <a:solidFill>
                  <a:srgbClr val="FF0000"/>
                </a:solidFill>
              </a:rPr>
              <a:t>Finding a proof sequence:</a:t>
            </a:r>
          </a:p>
          <a:p>
            <a:pPr lvl="2" eaLnBrk="1" hangingPunct="1"/>
            <a:r>
              <a:rPr lang="en-US" altLang="zh-TW" sz="1600" dirty="0"/>
              <a:t>First try that clause which appears first in the program. (</a:t>
            </a:r>
            <a:r>
              <a:rPr lang="en-US" altLang="zh-TW" sz="1600" dirty="0">
                <a:solidFill>
                  <a:srgbClr val="FF0000"/>
                </a:solidFill>
                <a:sym typeface="Wingdings" panose="05000000000000000000" pitchFamily="2" charset="2"/>
              </a:rPr>
              <a:t>Rule R1</a:t>
            </a:r>
            <a:r>
              <a:rPr lang="en-US" altLang="zh-TW" sz="1600" dirty="0">
                <a:sym typeface="Wingdings" panose="05000000000000000000" pitchFamily="2" charset="2"/>
              </a:rPr>
              <a:t>)</a:t>
            </a:r>
          </a:p>
          <a:p>
            <a:pPr lvl="2" eaLnBrk="1" hangingPunct="1"/>
            <a:r>
              <a:rPr lang="en-US" altLang="zh-TW" sz="1600" dirty="0">
                <a:sym typeface="Wingdings" panose="05000000000000000000" pitchFamily="2" charset="2"/>
              </a:rPr>
              <a:t>Now, X= tom, Z = pat.</a:t>
            </a:r>
          </a:p>
          <a:p>
            <a:pPr lvl="2"/>
            <a:r>
              <a:rPr lang="en-US" altLang="zh-TW" sz="1600" dirty="0"/>
              <a:t>The goal </a:t>
            </a:r>
            <a:r>
              <a:rPr lang="en-US" altLang="zh-TW" sz="1600" dirty="0">
                <a:solidFill>
                  <a:schemeClr val="hlink"/>
                </a:solidFill>
              </a:rPr>
              <a:t>ancestor( tom, pat)</a:t>
            </a:r>
            <a:r>
              <a:rPr lang="en-US" altLang="zh-TW" sz="1600" dirty="0"/>
              <a:t> is then replaced by </a:t>
            </a:r>
            <a:r>
              <a:rPr lang="en-US" altLang="zh-TW" sz="1600" dirty="0">
                <a:solidFill>
                  <a:schemeClr val="hlink"/>
                </a:solidFill>
              </a:rPr>
              <a:t>parent( tom, pat).</a:t>
            </a:r>
            <a:r>
              <a:rPr lang="en-US" altLang="zh-TW" sz="1600" dirty="0"/>
              <a:t> </a:t>
            </a:r>
          </a:p>
          <a:p>
            <a:pPr lvl="2" eaLnBrk="1" hangingPunct="1"/>
            <a:r>
              <a:rPr lang="en-US" altLang="zh-TW" sz="1600" dirty="0"/>
              <a:t>There is </a:t>
            </a:r>
            <a:r>
              <a:rPr lang="en-US" altLang="zh-TW" sz="1600" dirty="0">
                <a:solidFill>
                  <a:srgbClr val="FF0000"/>
                </a:solidFill>
              </a:rPr>
              <a:t>no</a:t>
            </a:r>
            <a:r>
              <a:rPr lang="en-US" altLang="zh-TW" sz="1600" dirty="0"/>
              <a:t> clause in the program whose head matches the goal </a:t>
            </a:r>
            <a:r>
              <a:rPr lang="en-US" altLang="zh-TW" sz="1600" dirty="0">
                <a:solidFill>
                  <a:schemeClr val="hlink"/>
                </a:solidFill>
              </a:rPr>
              <a:t>parent( tom, pat).</a:t>
            </a:r>
            <a:r>
              <a:rPr lang="en-US" altLang="zh-TW" sz="1600" dirty="0"/>
              <a:t> </a:t>
            </a:r>
          </a:p>
          <a:p>
            <a:pPr lvl="2" eaLnBrk="1" hangingPunct="1"/>
            <a:r>
              <a:rPr lang="en-US" altLang="zh-TW" sz="1600" dirty="0"/>
              <a:t>Prolog </a:t>
            </a:r>
            <a:r>
              <a:rPr lang="en-US" altLang="zh-TW" sz="1600" dirty="0">
                <a:solidFill>
                  <a:schemeClr val="hlink"/>
                </a:solidFill>
              </a:rPr>
              <a:t>backtracks</a:t>
            </a:r>
            <a:r>
              <a:rPr lang="en-US" altLang="zh-TW" sz="1600" dirty="0"/>
              <a:t> to the original goal in order to try an alternative way (</a:t>
            </a:r>
            <a:r>
              <a:rPr lang="en-US" altLang="zh-TW" sz="1600" dirty="0">
                <a:solidFill>
                  <a:srgbClr val="FF0000"/>
                </a:solidFill>
              </a:rPr>
              <a:t>Rule R2</a:t>
            </a:r>
            <a:r>
              <a:rPr lang="en-US" altLang="zh-TW" sz="1600" dirty="0"/>
              <a:t>).</a:t>
            </a:r>
          </a:p>
        </p:txBody>
      </p:sp>
      <p:grpSp>
        <p:nvGrpSpPr>
          <p:cNvPr id="29701" name="Group 4"/>
          <p:cNvGrpSpPr>
            <a:grpSpLocks/>
          </p:cNvGrpSpPr>
          <p:nvPr/>
        </p:nvGrpSpPr>
        <p:grpSpPr bwMode="auto">
          <a:xfrm>
            <a:off x="1703389" y="4149726"/>
            <a:ext cx="1944687" cy="2301875"/>
            <a:chOff x="1565" y="1661"/>
            <a:chExt cx="1768" cy="2178"/>
          </a:xfrm>
        </p:grpSpPr>
        <p:sp>
          <p:nvSpPr>
            <p:cNvPr id="29703" name="Oval 5"/>
            <p:cNvSpPr>
              <a:spLocks noChangeArrowheads="1"/>
            </p:cNvSpPr>
            <p:nvPr/>
          </p:nvSpPr>
          <p:spPr bwMode="auto">
            <a:xfrm>
              <a:off x="1565" y="170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pam</a:t>
              </a:r>
            </a:p>
          </p:txBody>
        </p:sp>
        <p:sp>
          <p:nvSpPr>
            <p:cNvPr id="29704" name="Oval 6"/>
            <p:cNvSpPr>
              <a:spLocks noChangeArrowheads="1"/>
            </p:cNvSpPr>
            <p:nvPr/>
          </p:nvSpPr>
          <p:spPr bwMode="auto">
            <a:xfrm>
              <a:off x="2971" y="229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liz</a:t>
              </a:r>
            </a:p>
          </p:txBody>
        </p:sp>
        <p:sp>
          <p:nvSpPr>
            <p:cNvPr id="29705" name="Oval 7"/>
            <p:cNvSpPr>
              <a:spLocks noChangeArrowheads="1"/>
            </p:cNvSpPr>
            <p:nvPr/>
          </p:nvSpPr>
          <p:spPr bwMode="auto">
            <a:xfrm>
              <a:off x="1973" y="2296"/>
              <a:ext cx="362" cy="31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bob</a:t>
              </a:r>
            </a:p>
          </p:txBody>
        </p:sp>
        <p:sp>
          <p:nvSpPr>
            <p:cNvPr id="29706" name="Oval 8"/>
            <p:cNvSpPr>
              <a:spLocks noChangeArrowheads="1"/>
            </p:cNvSpPr>
            <p:nvPr/>
          </p:nvSpPr>
          <p:spPr bwMode="auto">
            <a:xfrm>
              <a:off x="1973" y="3521"/>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jim</a:t>
              </a:r>
            </a:p>
          </p:txBody>
        </p:sp>
        <p:sp>
          <p:nvSpPr>
            <p:cNvPr id="29707" name="Oval 9"/>
            <p:cNvSpPr>
              <a:spLocks noChangeArrowheads="1"/>
            </p:cNvSpPr>
            <p:nvPr/>
          </p:nvSpPr>
          <p:spPr bwMode="auto">
            <a:xfrm>
              <a:off x="2426" y="2886"/>
              <a:ext cx="362" cy="318"/>
            </a:xfrm>
            <a:prstGeom prst="ellipse">
              <a:avLst/>
            </a:prstGeom>
            <a:solidFill>
              <a:srgbClr val="E3DE00"/>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pat</a:t>
              </a:r>
            </a:p>
          </p:txBody>
        </p:sp>
        <p:sp>
          <p:nvSpPr>
            <p:cNvPr id="29708" name="Oval 10"/>
            <p:cNvSpPr>
              <a:spLocks noChangeArrowheads="1"/>
            </p:cNvSpPr>
            <p:nvPr/>
          </p:nvSpPr>
          <p:spPr bwMode="auto">
            <a:xfrm>
              <a:off x="1565" y="288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ann</a:t>
              </a:r>
            </a:p>
          </p:txBody>
        </p:sp>
        <p:sp>
          <p:nvSpPr>
            <p:cNvPr id="29709" name="Oval 11"/>
            <p:cNvSpPr>
              <a:spLocks noChangeArrowheads="1"/>
            </p:cNvSpPr>
            <p:nvPr/>
          </p:nvSpPr>
          <p:spPr bwMode="auto">
            <a:xfrm>
              <a:off x="2472" y="1661"/>
              <a:ext cx="362" cy="318"/>
            </a:xfrm>
            <a:prstGeom prst="ellipse">
              <a:avLst/>
            </a:prstGeom>
            <a:solidFill>
              <a:srgbClr val="FF0000"/>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tom</a:t>
              </a:r>
            </a:p>
          </p:txBody>
        </p:sp>
        <p:sp>
          <p:nvSpPr>
            <p:cNvPr id="29710" name="Line 12"/>
            <p:cNvSpPr>
              <a:spLocks noChangeShapeType="1"/>
            </p:cNvSpPr>
            <p:nvPr/>
          </p:nvSpPr>
          <p:spPr bwMode="auto">
            <a:xfrm>
              <a:off x="1837" y="2024"/>
              <a:ext cx="181" cy="31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1" name="Line 13"/>
            <p:cNvSpPr>
              <a:spLocks noChangeShapeType="1"/>
            </p:cNvSpPr>
            <p:nvPr/>
          </p:nvSpPr>
          <p:spPr bwMode="auto">
            <a:xfrm flipH="1">
              <a:off x="2290" y="1979"/>
              <a:ext cx="318"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2" name="Line 14"/>
            <p:cNvSpPr>
              <a:spLocks noChangeShapeType="1"/>
            </p:cNvSpPr>
            <p:nvPr/>
          </p:nvSpPr>
          <p:spPr bwMode="auto">
            <a:xfrm>
              <a:off x="2744" y="1979"/>
              <a:ext cx="272"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3" name="Line 15"/>
            <p:cNvSpPr>
              <a:spLocks noChangeShapeType="1"/>
            </p:cNvSpPr>
            <p:nvPr/>
          </p:nvSpPr>
          <p:spPr bwMode="auto">
            <a:xfrm flipH="1">
              <a:off x="1837" y="2614"/>
              <a:ext cx="227" cy="27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4" name="Line 16"/>
            <p:cNvSpPr>
              <a:spLocks noChangeShapeType="1"/>
            </p:cNvSpPr>
            <p:nvPr/>
          </p:nvSpPr>
          <p:spPr bwMode="auto">
            <a:xfrm>
              <a:off x="2290" y="2568"/>
              <a:ext cx="227" cy="36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5" name="Line 17"/>
            <p:cNvSpPr>
              <a:spLocks noChangeShapeType="1"/>
            </p:cNvSpPr>
            <p:nvPr/>
          </p:nvSpPr>
          <p:spPr bwMode="auto">
            <a:xfrm flipH="1">
              <a:off x="2245" y="3203"/>
              <a:ext cx="272" cy="31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9" name="矩形 18"/>
          <p:cNvSpPr/>
          <p:nvPr/>
        </p:nvSpPr>
        <p:spPr>
          <a:xfrm>
            <a:off x="8335963" y="2565401"/>
            <a:ext cx="1871662" cy="1127125"/>
          </a:xfrm>
          <a:prstGeom prst="rect">
            <a:avLst/>
          </a:prstGeom>
          <a:solidFill>
            <a:schemeClr val="tx2">
              <a:lumMod val="20000"/>
              <a:lumOff val="80000"/>
            </a:schemeClr>
          </a:solidFill>
        </p:spPr>
        <p:txBody>
          <a:bodyPr>
            <a:spAutoFit/>
          </a:bodyPr>
          <a:lstStyle/>
          <a:p>
            <a:pPr marL="269875" indent="-269875">
              <a:lnSpc>
                <a:spcPct val="80000"/>
              </a:lnSpc>
              <a:defRPr/>
            </a:pPr>
            <a:r>
              <a:rPr lang="en-US" altLang="zh-TW" sz="1400" dirty="0"/>
              <a:t>parent( </a:t>
            </a:r>
            <a:r>
              <a:rPr lang="en-US" altLang="zh-TW" sz="1400" dirty="0" err="1"/>
              <a:t>pam</a:t>
            </a:r>
            <a:r>
              <a:rPr lang="en-US" altLang="zh-TW" sz="1400" dirty="0"/>
              <a:t>, bob). </a:t>
            </a:r>
          </a:p>
          <a:p>
            <a:pPr marL="269875" indent="-269875">
              <a:lnSpc>
                <a:spcPct val="80000"/>
              </a:lnSpc>
              <a:defRPr/>
            </a:pPr>
            <a:r>
              <a:rPr lang="en-US" altLang="zh-TW" sz="1400" dirty="0"/>
              <a:t>parent( tom, bob).</a:t>
            </a:r>
          </a:p>
          <a:p>
            <a:pPr marL="269875" indent="-269875">
              <a:lnSpc>
                <a:spcPct val="80000"/>
              </a:lnSpc>
              <a:defRPr/>
            </a:pPr>
            <a:r>
              <a:rPr lang="en-US" altLang="zh-TW" sz="1400" dirty="0"/>
              <a:t>parent( tom, </a:t>
            </a:r>
            <a:r>
              <a:rPr lang="en-US" altLang="zh-TW" sz="1400" dirty="0" err="1"/>
              <a:t>liz</a:t>
            </a:r>
            <a:r>
              <a:rPr lang="en-US" altLang="zh-TW" sz="1400" dirty="0"/>
              <a:t>).</a:t>
            </a:r>
          </a:p>
          <a:p>
            <a:pPr marL="269875" indent="-269875">
              <a:lnSpc>
                <a:spcPct val="80000"/>
              </a:lnSpc>
              <a:defRPr/>
            </a:pPr>
            <a:r>
              <a:rPr lang="en-US" altLang="zh-TW" sz="1400" dirty="0"/>
              <a:t>parent( bob, </a:t>
            </a:r>
            <a:r>
              <a:rPr lang="en-US" altLang="zh-TW" sz="1400" dirty="0" err="1"/>
              <a:t>ann</a:t>
            </a:r>
            <a:r>
              <a:rPr lang="en-US" altLang="zh-TW" sz="1400" dirty="0"/>
              <a:t>).</a:t>
            </a:r>
          </a:p>
          <a:p>
            <a:pPr marL="269875" indent="-269875">
              <a:lnSpc>
                <a:spcPct val="80000"/>
              </a:lnSpc>
              <a:defRPr/>
            </a:pPr>
            <a:r>
              <a:rPr lang="en-US" altLang="zh-TW" sz="1400" dirty="0"/>
              <a:t>parent( bob, pat).</a:t>
            </a:r>
          </a:p>
          <a:p>
            <a:pPr marL="269875" indent="-269875">
              <a:lnSpc>
                <a:spcPct val="80000"/>
              </a:lnSpc>
              <a:defRPr/>
            </a:pPr>
            <a:r>
              <a:rPr lang="en-US" altLang="zh-TW" sz="1400" dirty="0"/>
              <a:t>parent( pat, </a:t>
            </a:r>
            <a:r>
              <a:rPr lang="en-US" altLang="zh-TW" sz="1400" dirty="0" err="1"/>
              <a:t>jim</a:t>
            </a:r>
            <a:r>
              <a:rPr lang="en-US" altLang="zh-TW" sz="1400" dirty="0"/>
              <a:t>).</a:t>
            </a:r>
          </a:p>
        </p:txBody>
      </p:sp>
    </p:spTree>
    <p:extLst>
      <p:ext uri="{BB962C8B-B14F-4D97-AF65-F5344CB8AC3E}">
        <p14:creationId xmlns:p14="http://schemas.microsoft.com/office/powerpoint/2010/main" val="3783594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D30E3CAA-5AAD-4FBF-8A90-40F10E7B8047}" type="slidenum">
              <a:rPr kumimoji="0" lang="en-US" altLang="zh-TW" sz="1200"/>
              <a:pPr>
                <a:spcBef>
                  <a:spcPct val="0"/>
                </a:spcBef>
                <a:buClrTx/>
                <a:buSzTx/>
                <a:buFontTx/>
                <a:buNone/>
              </a:pPr>
              <a:t>36</a:t>
            </a:fld>
            <a:endParaRPr kumimoji="0" lang="en-US" altLang="zh-TW" sz="1200"/>
          </a:p>
        </p:txBody>
      </p:sp>
      <p:sp>
        <p:nvSpPr>
          <p:cNvPr id="30723" name="Rectangle 2"/>
          <p:cNvSpPr>
            <a:spLocks noGrp="1" noChangeArrowheads="1"/>
          </p:cNvSpPr>
          <p:nvPr>
            <p:ph type="title"/>
          </p:nvPr>
        </p:nvSpPr>
        <p:spPr/>
        <p:txBody>
          <a:bodyPr/>
          <a:lstStyle/>
          <a:p>
            <a:pPr eaLnBrk="1" hangingPunct="1"/>
            <a:r>
              <a:rPr lang="en-US" altLang="zh-TW" dirty="0"/>
              <a:t>How Prolog answers questions</a:t>
            </a:r>
          </a:p>
        </p:txBody>
      </p:sp>
      <p:sp>
        <p:nvSpPr>
          <p:cNvPr id="30724" name="Rectangle 3"/>
          <p:cNvSpPr>
            <a:spLocks noGrp="1" noChangeArrowheads="1"/>
          </p:cNvSpPr>
          <p:nvPr>
            <p:ph type="body" idx="1"/>
          </p:nvPr>
        </p:nvSpPr>
        <p:spPr>
          <a:xfrm>
            <a:off x="2894013" y="1827213"/>
            <a:ext cx="7523162" cy="4697412"/>
          </a:xfrm>
        </p:spPr>
        <p:txBody>
          <a:bodyPr/>
          <a:lstStyle/>
          <a:p>
            <a:pPr lvl="1">
              <a:buNone/>
            </a:pPr>
            <a:r>
              <a:rPr lang="en-US" altLang="zh-TW" sz="1600" b="1" dirty="0"/>
              <a:t>ancestor( X, Z)  :- parent( X, Z).              % Rule</a:t>
            </a:r>
            <a:r>
              <a:rPr lang="en-US" altLang="zh-TW" sz="1600" b="1" dirty="0">
                <a:solidFill>
                  <a:srgbClr val="FF0000"/>
                </a:solidFill>
              </a:rPr>
              <a:t> R1</a:t>
            </a:r>
          </a:p>
          <a:p>
            <a:pPr lvl="1">
              <a:buNone/>
            </a:pPr>
            <a:r>
              <a:rPr lang="en-US" altLang="zh-TW" sz="1600" b="1" dirty="0"/>
              <a:t>ancestor( X, Z)  :- parent( X, Y),              % Rule</a:t>
            </a:r>
            <a:r>
              <a:rPr lang="en-US" altLang="zh-TW" sz="1600" b="1" dirty="0">
                <a:solidFill>
                  <a:srgbClr val="FF0000"/>
                </a:solidFill>
              </a:rPr>
              <a:t> R2 </a:t>
            </a:r>
            <a:r>
              <a:rPr lang="en-US" altLang="zh-TW" sz="1600" b="1" dirty="0"/>
              <a:t>  </a:t>
            </a:r>
          </a:p>
          <a:p>
            <a:pPr lvl="1">
              <a:buNone/>
            </a:pPr>
            <a:r>
              <a:rPr lang="en-US" altLang="zh-TW" sz="1600" b="1" dirty="0"/>
              <a:t>                                    ancestor ( Y, Z).</a:t>
            </a:r>
          </a:p>
          <a:p>
            <a:pPr eaLnBrk="1" hangingPunct="1">
              <a:lnSpc>
                <a:spcPct val="90000"/>
              </a:lnSpc>
            </a:pPr>
            <a:endParaRPr lang="en-US" altLang="zh-TW" sz="2000" dirty="0"/>
          </a:p>
          <a:p>
            <a:r>
              <a:rPr lang="en-US" altLang="zh-TW" sz="1600" dirty="0"/>
              <a:t>?- </a:t>
            </a:r>
            <a:r>
              <a:rPr lang="en-US" altLang="zh-TW" sz="1600" b="1" dirty="0"/>
              <a:t>ancestor( tom, pat).</a:t>
            </a:r>
          </a:p>
          <a:p>
            <a:pPr lvl="2" eaLnBrk="1" hangingPunct="1"/>
            <a:r>
              <a:rPr lang="en-US" altLang="zh-TW" sz="1600" dirty="0"/>
              <a:t>Apply Rule </a:t>
            </a:r>
            <a:r>
              <a:rPr lang="en-US" altLang="zh-TW" sz="1600" dirty="0">
                <a:solidFill>
                  <a:srgbClr val="FF0000"/>
                </a:solidFill>
              </a:rPr>
              <a:t>R2</a:t>
            </a:r>
            <a:r>
              <a:rPr lang="en-US" altLang="zh-TW" sz="1600" dirty="0"/>
              <a:t>, X = tom, Z = pat, </a:t>
            </a:r>
            <a:br>
              <a:rPr lang="en-US" altLang="zh-TW" sz="1600" dirty="0"/>
            </a:br>
            <a:r>
              <a:rPr lang="en-US" altLang="zh-TW" sz="1600" dirty="0"/>
              <a:t>but Y is not instantiated yet.</a:t>
            </a:r>
          </a:p>
          <a:p>
            <a:pPr lvl="2"/>
            <a:r>
              <a:rPr lang="en-US" altLang="zh-TW" sz="1600" dirty="0"/>
              <a:t>The top goal ancestor( tom, pat) is replaced by two goals:</a:t>
            </a:r>
          </a:p>
          <a:p>
            <a:pPr lvl="3" eaLnBrk="1" hangingPunct="1"/>
            <a:r>
              <a:rPr lang="en-US" altLang="zh-TW" sz="1600" dirty="0">
                <a:solidFill>
                  <a:srgbClr val="0070C0"/>
                </a:solidFill>
              </a:rPr>
              <a:t>parent( tom, Y)</a:t>
            </a:r>
          </a:p>
          <a:p>
            <a:pPr lvl="3"/>
            <a:r>
              <a:rPr lang="en-US" altLang="zh-TW" sz="1600" dirty="0">
                <a:solidFill>
                  <a:srgbClr val="0070C0"/>
                </a:solidFill>
              </a:rPr>
              <a:t>ancestor( Y, pat)</a:t>
            </a:r>
          </a:p>
          <a:p>
            <a:pPr lvl="2" eaLnBrk="1" hangingPunct="1"/>
            <a:r>
              <a:rPr lang="en-US" altLang="zh-TW" sz="1600" dirty="0"/>
              <a:t>The first goal matches one of the facts. (Y = bob)</a:t>
            </a:r>
          </a:p>
          <a:p>
            <a:pPr lvl="2" eaLnBrk="1" hangingPunct="1"/>
            <a:r>
              <a:rPr lang="en-US" altLang="zh-TW" sz="1600" dirty="0"/>
              <a:t>The remaining goal has become </a:t>
            </a:r>
          </a:p>
          <a:p>
            <a:pPr lvl="2">
              <a:buNone/>
            </a:pPr>
            <a:r>
              <a:rPr lang="en-US" altLang="zh-TW" sz="1600" dirty="0"/>
              <a:t>         ancestor( bob, pat)</a:t>
            </a:r>
          </a:p>
          <a:p>
            <a:pPr lvl="2" eaLnBrk="1" hangingPunct="1"/>
            <a:r>
              <a:rPr lang="en-US" altLang="zh-TW" sz="1600" dirty="0"/>
              <a:t>Using rule</a:t>
            </a:r>
            <a:r>
              <a:rPr lang="en-US" altLang="zh-TW" sz="1600" dirty="0">
                <a:solidFill>
                  <a:srgbClr val="FF0000"/>
                </a:solidFill>
              </a:rPr>
              <a:t> R1</a:t>
            </a:r>
            <a:r>
              <a:rPr lang="en-US" altLang="zh-TW" sz="1600" dirty="0"/>
              <a:t>, this goal can be satisfied.</a:t>
            </a:r>
          </a:p>
          <a:p>
            <a:pPr lvl="3"/>
            <a:r>
              <a:rPr lang="en-US" altLang="zh-TW" sz="1600" dirty="0"/>
              <a:t>ancestor( bob, pat) :- parent( bob, pat)</a:t>
            </a:r>
          </a:p>
          <a:p>
            <a:pPr lvl="3" eaLnBrk="1" hangingPunct="1">
              <a:lnSpc>
                <a:spcPct val="90000"/>
              </a:lnSpc>
            </a:pPr>
            <a:endParaRPr lang="en-US" altLang="zh-TW" sz="1600" dirty="0"/>
          </a:p>
        </p:txBody>
      </p:sp>
      <p:grpSp>
        <p:nvGrpSpPr>
          <p:cNvPr id="30725" name="Group 4"/>
          <p:cNvGrpSpPr>
            <a:grpSpLocks/>
          </p:cNvGrpSpPr>
          <p:nvPr/>
        </p:nvGrpSpPr>
        <p:grpSpPr bwMode="auto">
          <a:xfrm>
            <a:off x="1703389" y="4149726"/>
            <a:ext cx="1944687" cy="2301875"/>
            <a:chOff x="1565" y="1661"/>
            <a:chExt cx="1768" cy="2178"/>
          </a:xfrm>
        </p:grpSpPr>
        <p:sp>
          <p:nvSpPr>
            <p:cNvPr id="30727" name="Oval 5"/>
            <p:cNvSpPr>
              <a:spLocks noChangeArrowheads="1"/>
            </p:cNvSpPr>
            <p:nvPr/>
          </p:nvSpPr>
          <p:spPr bwMode="auto">
            <a:xfrm>
              <a:off x="1565" y="170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pam</a:t>
              </a:r>
            </a:p>
          </p:txBody>
        </p:sp>
        <p:sp>
          <p:nvSpPr>
            <p:cNvPr id="30728" name="Oval 6"/>
            <p:cNvSpPr>
              <a:spLocks noChangeArrowheads="1"/>
            </p:cNvSpPr>
            <p:nvPr/>
          </p:nvSpPr>
          <p:spPr bwMode="auto">
            <a:xfrm>
              <a:off x="2971" y="229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liz</a:t>
              </a:r>
            </a:p>
          </p:txBody>
        </p:sp>
        <p:sp>
          <p:nvSpPr>
            <p:cNvPr id="30729" name="Oval 7"/>
            <p:cNvSpPr>
              <a:spLocks noChangeArrowheads="1"/>
            </p:cNvSpPr>
            <p:nvPr/>
          </p:nvSpPr>
          <p:spPr bwMode="auto">
            <a:xfrm>
              <a:off x="1973" y="2296"/>
              <a:ext cx="362" cy="318"/>
            </a:xfrm>
            <a:prstGeom prst="ellipse">
              <a:avLst/>
            </a:prstGeom>
            <a:solidFill>
              <a:srgbClr val="FFCCCC"/>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bob</a:t>
              </a:r>
            </a:p>
          </p:txBody>
        </p:sp>
        <p:sp>
          <p:nvSpPr>
            <p:cNvPr id="30730" name="Oval 8"/>
            <p:cNvSpPr>
              <a:spLocks noChangeArrowheads="1"/>
            </p:cNvSpPr>
            <p:nvPr/>
          </p:nvSpPr>
          <p:spPr bwMode="auto">
            <a:xfrm>
              <a:off x="1973" y="3521"/>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jim</a:t>
              </a:r>
            </a:p>
          </p:txBody>
        </p:sp>
        <p:sp>
          <p:nvSpPr>
            <p:cNvPr id="30731" name="Oval 9"/>
            <p:cNvSpPr>
              <a:spLocks noChangeArrowheads="1"/>
            </p:cNvSpPr>
            <p:nvPr/>
          </p:nvSpPr>
          <p:spPr bwMode="auto">
            <a:xfrm>
              <a:off x="2426" y="2886"/>
              <a:ext cx="362" cy="318"/>
            </a:xfrm>
            <a:prstGeom prst="ellipse">
              <a:avLst/>
            </a:prstGeom>
            <a:solidFill>
              <a:schemeClr val="accent2"/>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pat</a:t>
              </a:r>
            </a:p>
          </p:txBody>
        </p:sp>
        <p:sp>
          <p:nvSpPr>
            <p:cNvPr id="30732" name="Oval 10"/>
            <p:cNvSpPr>
              <a:spLocks noChangeArrowheads="1"/>
            </p:cNvSpPr>
            <p:nvPr/>
          </p:nvSpPr>
          <p:spPr bwMode="auto">
            <a:xfrm>
              <a:off x="1565" y="2886"/>
              <a:ext cx="362" cy="318"/>
            </a:xfrm>
            <a:prstGeom prst="ellipse">
              <a:avLst/>
            </a:prstGeom>
            <a:solidFill>
              <a:schemeClr val="bg1"/>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ann</a:t>
              </a:r>
            </a:p>
          </p:txBody>
        </p:sp>
        <p:sp>
          <p:nvSpPr>
            <p:cNvPr id="30733" name="Oval 11"/>
            <p:cNvSpPr>
              <a:spLocks noChangeArrowheads="1"/>
            </p:cNvSpPr>
            <p:nvPr/>
          </p:nvSpPr>
          <p:spPr bwMode="auto">
            <a:xfrm>
              <a:off x="2472" y="1661"/>
              <a:ext cx="362" cy="318"/>
            </a:xfrm>
            <a:prstGeom prst="ellipse">
              <a:avLst/>
            </a:prstGeom>
            <a:solidFill>
              <a:schemeClr val="accent2"/>
            </a:solidFill>
            <a:ln w="1905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200"/>
                <a:t>tom</a:t>
              </a:r>
            </a:p>
          </p:txBody>
        </p:sp>
        <p:sp>
          <p:nvSpPr>
            <p:cNvPr id="30734" name="Line 12"/>
            <p:cNvSpPr>
              <a:spLocks noChangeShapeType="1"/>
            </p:cNvSpPr>
            <p:nvPr/>
          </p:nvSpPr>
          <p:spPr bwMode="auto">
            <a:xfrm>
              <a:off x="1837" y="2024"/>
              <a:ext cx="181" cy="31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5" name="Line 13"/>
            <p:cNvSpPr>
              <a:spLocks noChangeShapeType="1"/>
            </p:cNvSpPr>
            <p:nvPr/>
          </p:nvSpPr>
          <p:spPr bwMode="auto">
            <a:xfrm flipH="1">
              <a:off x="2290" y="1979"/>
              <a:ext cx="318"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6" name="Line 14"/>
            <p:cNvSpPr>
              <a:spLocks noChangeShapeType="1"/>
            </p:cNvSpPr>
            <p:nvPr/>
          </p:nvSpPr>
          <p:spPr bwMode="auto">
            <a:xfrm>
              <a:off x="2744" y="1979"/>
              <a:ext cx="272" cy="36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7" name="Line 15"/>
            <p:cNvSpPr>
              <a:spLocks noChangeShapeType="1"/>
            </p:cNvSpPr>
            <p:nvPr/>
          </p:nvSpPr>
          <p:spPr bwMode="auto">
            <a:xfrm flipH="1">
              <a:off x="1837" y="2614"/>
              <a:ext cx="227" cy="27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8" name="Line 16"/>
            <p:cNvSpPr>
              <a:spLocks noChangeShapeType="1"/>
            </p:cNvSpPr>
            <p:nvPr/>
          </p:nvSpPr>
          <p:spPr bwMode="auto">
            <a:xfrm>
              <a:off x="2290" y="2568"/>
              <a:ext cx="227" cy="363"/>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739" name="Line 17"/>
            <p:cNvSpPr>
              <a:spLocks noChangeShapeType="1"/>
            </p:cNvSpPr>
            <p:nvPr/>
          </p:nvSpPr>
          <p:spPr bwMode="auto">
            <a:xfrm flipH="1">
              <a:off x="2245" y="3203"/>
              <a:ext cx="272" cy="31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9" name="矩形 18"/>
          <p:cNvSpPr/>
          <p:nvPr/>
        </p:nvSpPr>
        <p:spPr>
          <a:xfrm>
            <a:off x="8335963" y="2708276"/>
            <a:ext cx="1871662" cy="1127125"/>
          </a:xfrm>
          <a:prstGeom prst="rect">
            <a:avLst/>
          </a:prstGeom>
          <a:solidFill>
            <a:schemeClr val="tx2">
              <a:lumMod val="20000"/>
              <a:lumOff val="80000"/>
            </a:schemeClr>
          </a:solidFill>
        </p:spPr>
        <p:txBody>
          <a:bodyPr>
            <a:spAutoFit/>
          </a:bodyPr>
          <a:lstStyle/>
          <a:p>
            <a:pPr marL="269875" indent="-269875">
              <a:lnSpc>
                <a:spcPct val="80000"/>
              </a:lnSpc>
              <a:defRPr/>
            </a:pPr>
            <a:r>
              <a:rPr lang="en-US" altLang="zh-TW" sz="1400" dirty="0"/>
              <a:t>parent( </a:t>
            </a:r>
            <a:r>
              <a:rPr lang="en-US" altLang="zh-TW" sz="1400" dirty="0" err="1"/>
              <a:t>pam</a:t>
            </a:r>
            <a:r>
              <a:rPr lang="en-US" altLang="zh-TW" sz="1400" dirty="0"/>
              <a:t>, bob). </a:t>
            </a:r>
          </a:p>
          <a:p>
            <a:pPr marL="269875" indent="-269875">
              <a:lnSpc>
                <a:spcPct val="80000"/>
              </a:lnSpc>
              <a:defRPr/>
            </a:pPr>
            <a:r>
              <a:rPr lang="en-US" altLang="zh-TW" sz="1400" dirty="0"/>
              <a:t>parent( tom, bob).</a:t>
            </a:r>
          </a:p>
          <a:p>
            <a:pPr marL="269875" indent="-269875">
              <a:lnSpc>
                <a:spcPct val="80000"/>
              </a:lnSpc>
              <a:defRPr/>
            </a:pPr>
            <a:r>
              <a:rPr lang="en-US" altLang="zh-TW" sz="1400" dirty="0"/>
              <a:t>parent( tom, </a:t>
            </a:r>
            <a:r>
              <a:rPr lang="en-US" altLang="zh-TW" sz="1400" dirty="0" err="1"/>
              <a:t>liz</a:t>
            </a:r>
            <a:r>
              <a:rPr lang="en-US" altLang="zh-TW" sz="1400" dirty="0"/>
              <a:t>).</a:t>
            </a:r>
          </a:p>
          <a:p>
            <a:pPr marL="269875" indent="-269875">
              <a:lnSpc>
                <a:spcPct val="80000"/>
              </a:lnSpc>
              <a:defRPr/>
            </a:pPr>
            <a:r>
              <a:rPr lang="en-US" altLang="zh-TW" sz="1400" dirty="0"/>
              <a:t>parent( bob, </a:t>
            </a:r>
            <a:r>
              <a:rPr lang="en-US" altLang="zh-TW" sz="1400" dirty="0" err="1"/>
              <a:t>ann</a:t>
            </a:r>
            <a:r>
              <a:rPr lang="en-US" altLang="zh-TW" sz="1400" dirty="0"/>
              <a:t>).</a:t>
            </a:r>
          </a:p>
          <a:p>
            <a:pPr marL="269875" indent="-269875">
              <a:lnSpc>
                <a:spcPct val="80000"/>
              </a:lnSpc>
              <a:defRPr/>
            </a:pPr>
            <a:r>
              <a:rPr lang="en-US" altLang="zh-TW" sz="1400" dirty="0"/>
              <a:t>parent( bob, pat).</a:t>
            </a:r>
          </a:p>
          <a:p>
            <a:pPr marL="269875" indent="-269875">
              <a:lnSpc>
                <a:spcPct val="80000"/>
              </a:lnSpc>
              <a:defRPr/>
            </a:pPr>
            <a:r>
              <a:rPr lang="en-US" altLang="zh-TW" sz="1400" dirty="0"/>
              <a:t>parent( pat, </a:t>
            </a:r>
            <a:r>
              <a:rPr lang="en-US" altLang="zh-TW" sz="1400" dirty="0" err="1"/>
              <a:t>jim</a:t>
            </a:r>
            <a:r>
              <a:rPr lang="en-US" altLang="zh-TW" sz="1400" dirty="0"/>
              <a:t>).</a:t>
            </a:r>
          </a:p>
        </p:txBody>
      </p:sp>
    </p:spTree>
    <p:extLst>
      <p:ext uri="{BB962C8B-B14F-4D97-AF65-F5344CB8AC3E}">
        <p14:creationId xmlns:p14="http://schemas.microsoft.com/office/powerpoint/2010/main" val="1959516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A2BA420A-B0AC-4C28-AAD2-ACFA192178DD}" type="slidenum">
              <a:rPr kumimoji="0" lang="en-US" altLang="zh-TW" sz="1200"/>
              <a:pPr>
                <a:spcBef>
                  <a:spcPct val="0"/>
                </a:spcBef>
                <a:buClrTx/>
                <a:buSzTx/>
                <a:buFontTx/>
                <a:buNone/>
              </a:pPr>
              <a:t>37</a:t>
            </a:fld>
            <a:endParaRPr kumimoji="0" lang="en-US" altLang="zh-TW" sz="1200"/>
          </a:p>
        </p:txBody>
      </p:sp>
      <p:sp>
        <p:nvSpPr>
          <p:cNvPr id="31747" name="Rectangle 2"/>
          <p:cNvSpPr>
            <a:spLocks noGrp="1" noChangeArrowheads="1"/>
          </p:cNvSpPr>
          <p:nvPr>
            <p:ph type="title"/>
          </p:nvPr>
        </p:nvSpPr>
        <p:spPr/>
        <p:txBody>
          <a:bodyPr/>
          <a:lstStyle/>
          <a:p>
            <a:pPr eaLnBrk="1" hangingPunct="1"/>
            <a:r>
              <a:rPr lang="en-US" altLang="zh-TW" dirty="0"/>
              <a:t>How Prolog answers questions</a:t>
            </a:r>
          </a:p>
        </p:txBody>
      </p:sp>
      <p:grpSp>
        <p:nvGrpSpPr>
          <p:cNvPr id="31748" name="Group 34"/>
          <p:cNvGrpSpPr>
            <a:grpSpLocks/>
          </p:cNvGrpSpPr>
          <p:nvPr/>
        </p:nvGrpSpPr>
        <p:grpSpPr bwMode="auto">
          <a:xfrm>
            <a:off x="4008439" y="1700214"/>
            <a:ext cx="6296009" cy="4417671"/>
            <a:chOff x="975" y="1117"/>
            <a:chExt cx="4207" cy="2997"/>
          </a:xfrm>
        </p:grpSpPr>
        <p:sp>
          <p:nvSpPr>
            <p:cNvPr id="31753" name="Rectangle 18"/>
            <p:cNvSpPr>
              <a:spLocks noChangeArrowheads="1"/>
            </p:cNvSpPr>
            <p:nvPr/>
          </p:nvSpPr>
          <p:spPr bwMode="auto">
            <a:xfrm>
              <a:off x="2109" y="1117"/>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a:spcBef>
                  <a:spcPct val="0"/>
                </a:spcBef>
                <a:buClrTx/>
                <a:buSzTx/>
                <a:buNone/>
              </a:pPr>
              <a:r>
                <a:rPr lang="en-US" altLang="zh-TW" sz="1600" dirty="0"/>
                <a:t>ancestor( tom, pat)</a:t>
              </a:r>
            </a:p>
          </p:txBody>
        </p:sp>
        <p:sp>
          <p:nvSpPr>
            <p:cNvPr id="31754" name="Rectangle 19"/>
            <p:cNvSpPr>
              <a:spLocks noChangeArrowheads="1"/>
            </p:cNvSpPr>
            <p:nvPr/>
          </p:nvSpPr>
          <p:spPr bwMode="auto">
            <a:xfrm>
              <a:off x="3016" y="2704"/>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a:spcBef>
                  <a:spcPct val="0"/>
                </a:spcBef>
                <a:buClrTx/>
                <a:buSzTx/>
                <a:buNone/>
              </a:pPr>
              <a:r>
                <a:rPr lang="en-US" altLang="zh-TW" sz="1600" dirty="0"/>
                <a:t>ancestor( bob, pat)</a:t>
              </a:r>
            </a:p>
          </p:txBody>
        </p:sp>
        <p:sp>
          <p:nvSpPr>
            <p:cNvPr id="31755" name="Rectangle 20"/>
            <p:cNvSpPr>
              <a:spLocks noChangeArrowheads="1"/>
            </p:cNvSpPr>
            <p:nvPr/>
          </p:nvSpPr>
          <p:spPr bwMode="auto">
            <a:xfrm>
              <a:off x="3016" y="1888"/>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600" dirty="0"/>
                <a:t>parent( tom, Y)</a:t>
              </a:r>
            </a:p>
            <a:p>
              <a:pPr algn="ctr">
                <a:spcBef>
                  <a:spcPct val="0"/>
                </a:spcBef>
                <a:buClrTx/>
                <a:buSzTx/>
                <a:buNone/>
              </a:pPr>
              <a:r>
                <a:rPr lang="en-US" altLang="zh-TW" sz="1600" dirty="0"/>
                <a:t>ancestor( Y, pat)</a:t>
              </a:r>
            </a:p>
          </p:txBody>
        </p:sp>
        <p:sp>
          <p:nvSpPr>
            <p:cNvPr id="31756" name="Rectangle 21"/>
            <p:cNvSpPr>
              <a:spLocks noChangeArrowheads="1"/>
            </p:cNvSpPr>
            <p:nvPr/>
          </p:nvSpPr>
          <p:spPr bwMode="auto">
            <a:xfrm>
              <a:off x="975" y="1888"/>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600"/>
                <a:t>parent( tom, pat)</a:t>
              </a:r>
            </a:p>
          </p:txBody>
        </p:sp>
        <p:sp>
          <p:nvSpPr>
            <p:cNvPr id="31757" name="Rectangle 22"/>
            <p:cNvSpPr>
              <a:spLocks noChangeArrowheads="1"/>
            </p:cNvSpPr>
            <p:nvPr/>
          </p:nvSpPr>
          <p:spPr bwMode="auto">
            <a:xfrm>
              <a:off x="3016" y="3430"/>
              <a:ext cx="1769" cy="4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lgn="ctr" eaLnBrk="1" hangingPunct="1">
                <a:spcBef>
                  <a:spcPct val="0"/>
                </a:spcBef>
                <a:buClrTx/>
                <a:buSzTx/>
                <a:buFontTx/>
                <a:buNone/>
              </a:pPr>
              <a:r>
                <a:rPr lang="en-US" altLang="zh-TW" sz="1600"/>
                <a:t>parent( bob, pat)</a:t>
              </a:r>
            </a:p>
          </p:txBody>
        </p:sp>
        <p:sp>
          <p:nvSpPr>
            <p:cNvPr id="31758" name="Text Box 23"/>
            <p:cNvSpPr txBox="1">
              <a:spLocks noChangeArrowheads="1"/>
            </p:cNvSpPr>
            <p:nvPr/>
          </p:nvSpPr>
          <p:spPr bwMode="auto">
            <a:xfrm>
              <a:off x="1656" y="2341"/>
              <a:ext cx="445" cy="2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false</a:t>
              </a:r>
            </a:p>
          </p:txBody>
        </p:sp>
        <p:sp>
          <p:nvSpPr>
            <p:cNvPr id="31759" name="Text Box 24"/>
            <p:cNvSpPr txBox="1">
              <a:spLocks noChangeArrowheads="1"/>
            </p:cNvSpPr>
            <p:nvPr/>
          </p:nvSpPr>
          <p:spPr bwMode="auto">
            <a:xfrm>
              <a:off x="1111" y="1570"/>
              <a:ext cx="84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By rule </a:t>
              </a:r>
              <a:r>
                <a:rPr lang="en-US" altLang="zh-TW" sz="1600" dirty="0">
                  <a:solidFill>
                    <a:srgbClr val="FF0000"/>
                  </a:solidFill>
                </a:rPr>
                <a:t>R1</a:t>
              </a:r>
            </a:p>
          </p:txBody>
        </p:sp>
        <p:sp>
          <p:nvSpPr>
            <p:cNvPr id="31760" name="Text Box 25"/>
            <p:cNvSpPr txBox="1">
              <a:spLocks noChangeArrowheads="1"/>
            </p:cNvSpPr>
            <p:nvPr/>
          </p:nvSpPr>
          <p:spPr bwMode="auto">
            <a:xfrm>
              <a:off x="3787" y="1616"/>
              <a:ext cx="84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By rule </a:t>
              </a:r>
              <a:r>
                <a:rPr lang="en-US" altLang="zh-TW" sz="1600" dirty="0">
                  <a:solidFill>
                    <a:srgbClr val="FF0000"/>
                  </a:solidFill>
                </a:rPr>
                <a:t>R2</a:t>
              </a:r>
            </a:p>
          </p:txBody>
        </p:sp>
        <p:sp>
          <p:nvSpPr>
            <p:cNvPr id="31761" name="Text Box 26"/>
            <p:cNvSpPr txBox="1">
              <a:spLocks noChangeArrowheads="1"/>
            </p:cNvSpPr>
            <p:nvPr/>
          </p:nvSpPr>
          <p:spPr bwMode="auto">
            <a:xfrm>
              <a:off x="3969" y="2312"/>
              <a:ext cx="12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400"/>
                <a:t>By fact </a:t>
              </a:r>
            </a:p>
            <a:p>
              <a:pPr eaLnBrk="1" hangingPunct="1">
                <a:spcBef>
                  <a:spcPct val="0"/>
                </a:spcBef>
                <a:buClrTx/>
                <a:buSzTx/>
                <a:buFontTx/>
                <a:buNone/>
              </a:pPr>
              <a:r>
                <a:rPr lang="en-US" altLang="zh-TW" sz="1400"/>
                <a:t>parent( tom, bob)</a:t>
              </a:r>
            </a:p>
          </p:txBody>
        </p:sp>
        <p:sp>
          <p:nvSpPr>
            <p:cNvPr id="31762" name="Text Box 27"/>
            <p:cNvSpPr txBox="1">
              <a:spLocks noChangeArrowheads="1"/>
            </p:cNvSpPr>
            <p:nvPr/>
          </p:nvSpPr>
          <p:spPr bwMode="auto">
            <a:xfrm>
              <a:off x="2925" y="2387"/>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a:t>Y = bob</a:t>
              </a:r>
            </a:p>
          </p:txBody>
        </p:sp>
        <p:sp>
          <p:nvSpPr>
            <p:cNvPr id="31763" name="Text Box 28"/>
            <p:cNvSpPr txBox="1">
              <a:spLocks noChangeArrowheads="1"/>
            </p:cNvSpPr>
            <p:nvPr/>
          </p:nvSpPr>
          <p:spPr bwMode="auto">
            <a:xfrm>
              <a:off x="4059" y="3158"/>
              <a:ext cx="89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a:t>By rule </a:t>
              </a:r>
              <a:r>
                <a:rPr lang="en-US" altLang="zh-TW" sz="1600">
                  <a:solidFill>
                    <a:srgbClr val="FF0000"/>
                  </a:solidFill>
                </a:rPr>
                <a:t>pr1</a:t>
              </a:r>
            </a:p>
          </p:txBody>
        </p:sp>
        <p:sp>
          <p:nvSpPr>
            <p:cNvPr id="31764" name="AutoShape 29"/>
            <p:cNvSpPr>
              <a:spLocks noChangeArrowheads="1"/>
            </p:cNvSpPr>
            <p:nvPr/>
          </p:nvSpPr>
          <p:spPr bwMode="auto">
            <a:xfrm>
              <a:off x="2336" y="1570"/>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5" name="AutoShape 30"/>
            <p:cNvSpPr>
              <a:spLocks noChangeArrowheads="1"/>
            </p:cNvSpPr>
            <p:nvPr/>
          </p:nvSpPr>
          <p:spPr bwMode="auto">
            <a:xfrm>
              <a:off x="3742" y="3113"/>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6" name="AutoShape 31"/>
            <p:cNvSpPr>
              <a:spLocks noChangeArrowheads="1"/>
            </p:cNvSpPr>
            <p:nvPr/>
          </p:nvSpPr>
          <p:spPr bwMode="auto">
            <a:xfrm>
              <a:off x="3696" y="2341"/>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7" name="AutoShape 32"/>
            <p:cNvSpPr>
              <a:spLocks noChangeArrowheads="1"/>
            </p:cNvSpPr>
            <p:nvPr/>
          </p:nvSpPr>
          <p:spPr bwMode="auto">
            <a:xfrm>
              <a:off x="3334" y="1570"/>
              <a:ext cx="181" cy="272"/>
            </a:xfrm>
            <a:prstGeom prst="upArrow">
              <a:avLst>
                <a:gd name="adj1" fmla="val 50000"/>
                <a:gd name="adj2" fmla="val 37569"/>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endParaRPr lang="zh-TW" altLang="en-US" sz="1600"/>
            </a:p>
          </p:txBody>
        </p:sp>
        <p:sp>
          <p:nvSpPr>
            <p:cNvPr id="31768" name="Text Box 33"/>
            <p:cNvSpPr txBox="1">
              <a:spLocks noChangeArrowheads="1"/>
            </p:cNvSpPr>
            <p:nvPr/>
          </p:nvSpPr>
          <p:spPr bwMode="auto">
            <a:xfrm>
              <a:off x="3696" y="3884"/>
              <a:ext cx="404" cy="23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600" dirty="0"/>
                <a:t>true</a:t>
              </a:r>
            </a:p>
          </p:txBody>
        </p:sp>
      </p:grpSp>
      <p:sp>
        <p:nvSpPr>
          <p:cNvPr id="31749" name="Rectangle 35"/>
          <p:cNvSpPr>
            <a:spLocks noGrp="1" noChangeArrowheads="1"/>
          </p:cNvSpPr>
          <p:nvPr>
            <p:ph type="body" idx="1"/>
          </p:nvPr>
        </p:nvSpPr>
        <p:spPr>
          <a:xfrm>
            <a:off x="3719513" y="3933826"/>
            <a:ext cx="2881312" cy="2016125"/>
          </a:xfrm>
        </p:spPr>
        <p:txBody>
          <a:bodyPr/>
          <a:lstStyle/>
          <a:p>
            <a:pPr eaLnBrk="1" hangingPunct="1"/>
            <a:r>
              <a:rPr lang="en-US" altLang="zh-TW" sz="1600" dirty="0"/>
              <a:t>The top goal is satisfied when a path is found from the root node to a leaf node labeled </a:t>
            </a:r>
            <a:r>
              <a:rPr lang="en-US" altLang="zh-TW" sz="1600" dirty="0">
                <a:latin typeface="Arial" panose="020B0604020202020204" pitchFamily="34" charset="0"/>
              </a:rPr>
              <a:t>‘</a:t>
            </a:r>
            <a:r>
              <a:rPr lang="en-US" altLang="zh-TW" sz="1600" dirty="0">
                <a:solidFill>
                  <a:srgbClr val="FF0000"/>
                </a:solidFill>
              </a:rPr>
              <a:t>true</a:t>
            </a:r>
            <a:r>
              <a:rPr lang="en-US" altLang="zh-TW" sz="1600" dirty="0">
                <a:latin typeface="Arial" panose="020B0604020202020204" pitchFamily="34" charset="0"/>
              </a:rPr>
              <a:t>’</a:t>
            </a:r>
            <a:r>
              <a:rPr lang="en-US" altLang="zh-TW" sz="1600" dirty="0"/>
              <a:t>.</a:t>
            </a:r>
          </a:p>
          <a:p>
            <a:pPr eaLnBrk="1" hangingPunct="1"/>
            <a:r>
              <a:rPr lang="en-US" altLang="zh-TW" sz="1600" dirty="0"/>
              <a:t>The execution of Prolog is the searching for such path.</a:t>
            </a:r>
          </a:p>
        </p:txBody>
      </p:sp>
      <p:sp>
        <p:nvSpPr>
          <p:cNvPr id="31750" name="文字方塊 21"/>
          <p:cNvSpPr txBox="1">
            <a:spLocks noChangeArrowheads="1"/>
          </p:cNvSpPr>
          <p:nvPr/>
        </p:nvSpPr>
        <p:spPr bwMode="auto">
          <a:xfrm>
            <a:off x="7319963" y="6237289"/>
            <a:ext cx="2487612"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eaLnBrk="1" hangingPunct="1">
              <a:spcBef>
                <a:spcPct val="0"/>
              </a:spcBef>
              <a:buClrTx/>
              <a:buSzTx/>
              <a:buFontTx/>
              <a:buNone/>
            </a:pPr>
            <a:r>
              <a:rPr lang="en-US" altLang="zh-TW" sz="1800"/>
              <a:t>derivation diagrams</a:t>
            </a:r>
            <a:endParaRPr lang="zh-TW" altLang="en-US" sz="1800"/>
          </a:p>
        </p:txBody>
      </p:sp>
      <p:sp>
        <p:nvSpPr>
          <p:cNvPr id="23" name="矩形 22"/>
          <p:cNvSpPr/>
          <p:nvPr/>
        </p:nvSpPr>
        <p:spPr>
          <a:xfrm>
            <a:off x="1703388" y="5013325"/>
            <a:ext cx="1871662" cy="1125538"/>
          </a:xfrm>
          <a:prstGeom prst="rect">
            <a:avLst/>
          </a:prstGeom>
          <a:solidFill>
            <a:schemeClr val="tx2">
              <a:lumMod val="20000"/>
              <a:lumOff val="80000"/>
            </a:schemeClr>
          </a:solidFill>
        </p:spPr>
        <p:txBody>
          <a:bodyPr>
            <a:spAutoFit/>
          </a:bodyPr>
          <a:lstStyle/>
          <a:p>
            <a:pPr marL="269875" indent="-269875">
              <a:lnSpc>
                <a:spcPct val="80000"/>
              </a:lnSpc>
              <a:defRPr/>
            </a:pPr>
            <a:r>
              <a:rPr lang="en-US" altLang="zh-TW" sz="1400" dirty="0"/>
              <a:t>parent( </a:t>
            </a:r>
            <a:r>
              <a:rPr lang="en-US" altLang="zh-TW" sz="1400" dirty="0" err="1"/>
              <a:t>pam</a:t>
            </a:r>
            <a:r>
              <a:rPr lang="en-US" altLang="zh-TW" sz="1400" dirty="0"/>
              <a:t>, bob). </a:t>
            </a:r>
          </a:p>
          <a:p>
            <a:pPr marL="269875" indent="-269875">
              <a:lnSpc>
                <a:spcPct val="80000"/>
              </a:lnSpc>
              <a:defRPr/>
            </a:pPr>
            <a:r>
              <a:rPr lang="en-US" altLang="zh-TW" sz="1400" dirty="0"/>
              <a:t>parent( tom, bob).</a:t>
            </a:r>
          </a:p>
          <a:p>
            <a:pPr marL="269875" indent="-269875">
              <a:lnSpc>
                <a:spcPct val="80000"/>
              </a:lnSpc>
              <a:defRPr/>
            </a:pPr>
            <a:r>
              <a:rPr lang="en-US" altLang="zh-TW" sz="1400" dirty="0"/>
              <a:t>parent( tom, </a:t>
            </a:r>
            <a:r>
              <a:rPr lang="en-US" altLang="zh-TW" sz="1400" dirty="0" err="1"/>
              <a:t>liz</a:t>
            </a:r>
            <a:r>
              <a:rPr lang="en-US" altLang="zh-TW" sz="1400" dirty="0"/>
              <a:t>).</a:t>
            </a:r>
          </a:p>
          <a:p>
            <a:pPr marL="269875" indent="-269875">
              <a:lnSpc>
                <a:spcPct val="80000"/>
              </a:lnSpc>
              <a:defRPr/>
            </a:pPr>
            <a:r>
              <a:rPr lang="en-US" altLang="zh-TW" sz="1400" dirty="0"/>
              <a:t>parent( bob, </a:t>
            </a:r>
            <a:r>
              <a:rPr lang="en-US" altLang="zh-TW" sz="1400" dirty="0" err="1"/>
              <a:t>ann</a:t>
            </a:r>
            <a:r>
              <a:rPr lang="en-US" altLang="zh-TW" sz="1400" dirty="0"/>
              <a:t>).</a:t>
            </a:r>
          </a:p>
          <a:p>
            <a:pPr marL="269875" indent="-269875">
              <a:lnSpc>
                <a:spcPct val="80000"/>
              </a:lnSpc>
              <a:defRPr/>
            </a:pPr>
            <a:r>
              <a:rPr lang="en-US" altLang="zh-TW" sz="1400" dirty="0"/>
              <a:t>parent( bob, pat).</a:t>
            </a:r>
          </a:p>
          <a:p>
            <a:pPr marL="269875" indent="-269875">
              <a:lnSpc>
                <a:spcPct val="80000"/>
              </a:lnSpc>
              <a:defRPr/>
            </a:pPr>
            <a:r>
              <a:rPr lang="en-US" altLang="zh-TW" sz="1400" dirty="0"/>
              <a:t>parent( pat, </a:t>
            </a:r>
            <a:r>
              <a:rPr lang="en-US" altLang="zh-TW" sz="1400" dirty="0" err="1"/>
              <a:t>jim</a:t>
            </a:r>
            <a:r>
              <a:rPr lang="en-US" altLang="zh-TW" sz="1400" dirty="0"/>
              <a:t>).</a:t>
            </a:r>
          </a:p>
        </p:txBody>
      </p:sp>
      <p:sp>
        <p:nvSpPr>
          <p:cNvPr id="24" name="矩形 23"/>
          <p:cNvSpPr/>
          <p:nvPr/>
        </p:nvSpPr>
        <p:spPr>
          <a:xfrm>
            <a:off x="1703389" y="6092825"/>
            <a:ext cx="5113337" cy="592138"/>
          </a:xfrm>
          <a:prstGeom prst="rect">
            <a:avLst/>
          </a:prstGeom>
          <a:solidFill>
            <a:schemeClr val="tx2">
              <a:lumMod val="20000"/>
              <a:lumOff val="80000"/>
            </a:schemeClr>
          </a:solidFill>
        </p:spPr>
        <p:txBody>
          <a:bodyPr>
            <a:spAutoFit/>
          </a:bodyPr>
          <a:lstStyle/>
          <a:p>
            <a:pPr marL="3175" lvl="1">
              <a:lnSpc>
                <a:spcPct val="90000"/>
              </a:lnSpc>
              <a:defRPr/>
            </a:pPr>
            <a:r>
              <a:rPr lang="en-US" altLang="zh-TW" sz="1200" b="1" dirty="0"/>
              <a:t>ancestor( X, Z)  :- parent( X, Z).              % Rule</a:t>
            </a:r>
            <a:r>
              <a:rPr lang="en-US" altLang="zh-TW" sz="1200" b="1" dirty="0">
                <a:solidFill>
                  <a:srgbClr val="FF0000"/>
                </a:solidFill>
              </a:rPr>
              <a:t> R1</a:t>
            </a:r>
          </a:p>
          <a:p>
            <a:pPr marL="3175" lvl="1">
              <a:lnSpc>
                <a:spcPct val="90000"/>
              </a:lnSpc>
              <a:defRPr/>
            </a:pPr>
            <a:r>
              <a:rPr lang="en-US" altLang="zh-TW" sz="1200" b="1" dirty="0"/>
              <a:t>ancestor( X, Z)  :- parent( X, Y),              % Rule</a:t>
            </a:r>
            <a:r>
              <a:rPr lang="en-US" altLang="zh-TW" sz="1200" b="1" dirty="0">
                <a:solidFill>
                  <a:srgbClr val="FF0000"/>
                </a:solidFill>
              </a:rPr>
              <a:t> R2 </a:t>
            </a:r>
            <a:r>
              <a:rPr lang="en-US" altLang="zh-TW" sz="1200" b="1" dirty="0"/>
              <a:t>  </a:t>
            </a:r>
          </a:p>
          <a:p>
            <a:pPr marL="3175" lvl="1">
              <a:lnSpc>
                <a:spcPct val="90000"/>
              </a:lnSpc>
              <a:defRPr/>
            </a:pPr>
            <a:r>
              <a:rPr lang="en-US" altLang="zh-TW" sz="1200" b="1" dirty="0"/>
              <a:t>                                    ancestor( Y, Z).</a:t>
            </a:r>
            <a:endParaRPr lang="en-US" altLang="zh-TW" sz="1400" dirty="0"/>
          </a:p>
        </p:txBody>
      </p:sp>
    </p:spTree>
    <p:extLst>
      <p:ext uri="{BB962C8B-B14F-4D97-AF65-F5344CB8AC3E}">
        <p14:creationId xmlns:p14="http://schemas.microsoft.com/office/powerpoint/2010/main" val="2952988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TW" dirty="0"/>
              <a:t>Class work: define the “maternal ancestor” relation</a:t>
            </a:r>
          </a:p>
        </p:txBody>
      </p:sp>
      <p:sp>
        <p:nvSpPr>
          <p:cNvPr id="19460" name="Rectangle 3"/>
          <p:cNvSpPr>
            <a:spLocks noGrp="1" noChangeArrowheads="1"/>
          </p:cNvSpPr>
          <p:nvPr>
            <p:ph idx="1"/>
          </p:nvPr>
        </p:nvSpPr>
        <p:spPr/>
        <p:txBody>
          <a:bodyPr/>
          <a:lstStyle/>
          <a:p>
            <a:pPr lvl="1">
              <a:buNone/>
            </a:pPr>
            <a:r>
              <a:rPr lang="en-US" altLang="zh-TW" dirty="0"/>
              <a:t>X is a maternal ancestor of Y if X is an ancestor of Y via Y’s mother </a:t>
            </a:r>
          </a:p>
        </p:txBody>
      </p:sp>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63E62302-F303-46C3-8F10-603742C26594}" type="slidenum">
              <a:rPr kumimoji="0" lang="en-US" altLang="zh-TW" sz="1200"/>
              <a:pPr>
                <a:spcBef>
                  <a:spcPct val="0"/>
                </a:spcBef>
                <a:buClrTx/>
                <a:buSzTx/>
                <a:buFontTx/>
                <a:buNone/>
              </a:pPr>
              <a:t>38</a:t>
            </a:fld>
            <a:endParaRPr kumimoji="0" lang="en-US" altLang="zh-TW" sz="1200"/>
          </a:p>
        </p:txBody>
      </p:sp>
      <p:grpSp>
        <p:nvGrpSpPr>
          <p:cNvPr id="2" name="Group 1"/>
          <p:cNvGrpSpPr/>
          <p:nvPr/>
        </p:nvGrpSpPr>
        <p:grpSpPr>
          <a:xfrm>
            <a:off x="4602601" y="2758694"/>
            <a:ext cx="2048226" cy="3241675"/>
            <a:chOff x="4602601" y="2758694"/>
            <a:chExt cx="2048226" cy="3241675"/>
          </a:xfrm>
        </p:grpSpPr>
        <p:sp>
          <p:nvSpPr>
            <p:cNvPr id="17" name="Line 25"/>
            <p:cNvSpPr>
              <a:spLocks noChangeShapeType="1"/>
            </p:cNvSpPr>
            <p:nvPr/>
          </p:nvSpPr>
          <p:spPr bwMode="auto">
            <a:xfrm>
              <a:off x="5561130" y="4102548"/>
              <a:ext cx="0" cy="542021"/>
            </a:xfrm>
            <a:prstGeom prst="line">
              <a:avLst/>
            </a:prstGeom>
            <a:solidFill>
              <a:srgbClr val="FFFF00"/>
            </a:solidFill>
            <a:ln w="28575">
              <a:solidFill>
                <a:schemeClr val="tx1"/>
              </a:solidFill>
              <a:prstDash val="dash"/>
              <a:round/>
              <a:headEnd/>
              <a:tailEnd type="triangle" w="lg" len="lg"/>
            </a:ln>
          </p:spPr>
          <p:txBody>
            <a:bodyPr/>
            <a:lstStyle/>
            <a:p>
              <a:pPr eaLnBrk="1" hangingPunct="1">
                <a:defRPr/>
              </a:pPr>
              <a:endParaRPr lang="zh-TW" altLang="en-US"/>
            </a:p>
          </p:txBody>
        </p:sp>
        <p:sp>
          <p:nvSpPr>
            <p:cNvPr id="18" name="Oval 26"/>
            <p:cNvSpPr>
              <a:spLocks noChangeArrowheads="1"/>
            </p:cNvSpPr>
            <p:nvPr/>
          </p:nvSpPr>
          <p:spPr bwMode="auto">
            <a:xfrm>
              <a:off x="5336362" y="4635610"/>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Y2</a:t>
              </a:r>
            </a:p>
          </p:txBody>
        </p:sp>
        <p:sp>
          <p:nvSpPr>
            <p:cNvPr id="19" name="Text Box 27"/>
            <p:cNvSpPr txBox="1">
              <a:spLocks noChangeArrowheads="1"/>
            </p:cNvSpPr>
            <p:nvPr/>
          </p:nvSpPr>
          <p:spPr bwMode="auto">
            <a:xfrm>
              <a:off x="4604051" y="4180193"/>
              <a:ext cx="806267" cy="368813"/>
            </a:xfrm>
            <a:prstGeom prst="rect">
              <a:avLst/>
            </a:prstGeom>
            <a:solidFill>
              <a:srgbClr val="FFFF00"/>
            </a:solidFill>
            <a:ln w="9525">
              <a:noFill/>
              <a:miter lim="800000"/>
              <a:headEnd/>
              <a:tailEnd/>
            </a:ln>
          </p:spPr>
          <p:txBody>
            <a:bodyPr wrap="none">
              <a:spAutoFit/>
            </a:bodyPr>
            <a:lstStyle/>
            <a:p>
              <a:pPr eaLnBrk="1" hangingPunct="1">
                <a:defRPr/>
              </a:pPr>
              <a:r>
                <a:rPr lang="en-US" altLang="zh-TW" dirty="0"/>
                <a:t>parent</a:t>
              </a:r>
            </a:p>
          </p:txBody>
        </p:sp>
        <p:sp>
          <p:nvSpPr>
            <p:cNvPr id="20" name="Text Box 28"/>
            <p:cNvSpPr txBox="1">
              <a:spLocks noChangeArrowheads="1"/>
            </p:cNvSpPr>
            <p:nvPr/>
          </p:nvSpPr>
          <p:spPr bwMode="auto">
            <a:xfrm>
              <a:off x="4602601" y="3232029"/>
              <a:ext cx="806267" cy="368813"/>
            </a:xfrm>
            <a:prstGeom prst="rect">
              <a:avLst/>
            </a:prstGeom>
            <a:solidFill>
              <a:srgbClr val="FFFF00"/>
            </a:solidFill>
            <a:ln w="9525">
              <a:noFill/>
              <a:miter lim="800000"/>
              <a:headEnd/>
              <a:tailEnd/>
            </a:ln>
          </p:spPr>
          <p:txBody>
            <a:bodyPr wrap="none">
              <a:spAutoFit/>
            </a:bodyPr>
            <a:lstStyle/>
            <a:p>
              <a:pPr eaLnBrk="1" hangingPunct="1">
                <a:defRPr/>
              </a:pPr>
              <a:r>
                <a:rPr lang="en-US" altLang="zh-TW"/>
                <a:t>parent</a:t>
              </a:r>
            </a:p>
          </p:txBody>
        </p:sp>
        <p:sp>
          <p:nvSpPr>
            <p:cNvPr id="21" name="Oval 29"/>
            <p:cNvSpPr>
              <a:spLocks noChangeArrowheads="1"/>
            </p:cNvSpPr>
            <p:nvPr/>
          </p:nvSpPr>
          <p:spPr bwMode="auto">
            <a:xfrm>
              <a:off x="5326211" y="2758694"/>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X</a:t>
              </a:r>
            </a:p>
          </p:txBody>
        </p:sp>
        <p:sp>
          <p:nvSpPr>
            <p:cNvPr id="22" name="Line 30"/>
            <p:cNvSpPr>
              <a:spLocks noChangeShapeType="1"/>
            </p:cNvSpPr>
            <p:nvPr/>
          </p:nvSpPr>
          <p:spPr bwMode="auto">
            <a:xfrm>
              <a:off x="5562580" y="3164837"/>
              <a:ext cx="0" cy="542021"/>
            </a:xfrm>
            <a:prstGeom prst="line">
              <a:avLst/>
            </a:prstGeom>
            <a:solidFill>
              <a:srgbClr val="FFFF00"/>
            </a:solidFill>
            <a:ln w="28575">
              <a:solidFill>
                <a:schemeClr val="tx1"/>
              </a:solidFill>
              <a:round/>
              <a:headEnd/>
              <a:tailEnd type="triangle" w="lg" len="lg"/>
            </a:ln>
          </p:spPr>
          <p:txBody>
            <a:bodyPr/>
            <a:lstStyle/>
            <a:p>
              <a:pPr eaLnBrk="1" hangingPunct="1">
                <a:defRPr/>
              </a:pPr>
              <a:endParaRPr lang="zh-TW" altLang="en-US"/>
            </a:p>
          </p:txBody>
        </p:sp>
        <p:sp>
          <p:nvSpPr>
            <p:cNvPr id="23" name="Oval 31"/>
            <p:cNvSpPr>
              <a:spLocks noChangeArrowheads="1"/>
            </p:cNvSpPr>
            <p:nvPr/>
          </p:nvSpPr>
          <p:spPr bwMode="auto">
            <a:xfrm>
              <a:off x="5326211" y="3706858"/>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Y1</a:t>
              </a:r>
            </a:p>
          </p:txBody>
        </p:sp>
        <p:sp>
          <p:nvSpPr>
            <p:cNvPr id="26" name="Line 34"/>
            <p:cNvSpPr>
              <a:spLocks noChangeShapeType="1"/>
            </p:cNvSpPr>
            <p:nvPr/>
          </p:nvSpPr>
          <p:spPr bwMode="auto">
            <a:xfrm>
              <a:off x="5588683" y="5061164"/>
              <a:ext cx="0" cy="542021"/>
            </a:xfrm>
            <a:prstGeom prst="line">
              <a:avLst/>
            </a:prstGeom>
            <a:solidFill>
              <a:srgbClr val="FFFF00"/>
            </a:solidFill>
            <a:ln w="28575">
              <a:solidFill>
                <a:schemeClr val="tx1"/>
              </a:solidFill>
              <a:round/>
              <a:headEnd/>
              <a:tailEnd type="triangle" w="lg" len="lg"/>
            </a:ln>
          </p:spPr>
          <p:txBody>
            <a:bodyPr/>
            <a:lstStyle/>
            <a:p>
              <a:pPr eaLnBrk="1" hangingPunct="1">
                <a:defRPr/>
              </a:pPr>
              <a:endParaRPr lang="zh-TW" altLang="en-US"/>
            </a:p>
          </p:txBody>
        </p:sp>
        <p:sp>
          <p:nvSpPr>
            <p:cNvPr id="27" name="Oval 35"/>
            <p:cNvSpPr>
              <a:spLocks noChangeArrowheads="1"/>
            </p:cNvSpPr>
            <p:nvPr/>
          </p:nvSpPr>
          <p:spPr bwMode="auto">
            <a:xfrm>
              <a:off x="5363914" y="5594226"/>
              <a:ext cx="458238" cy="406143"/>
            </a:xfrm>
            <a:prstGeom prst="ellipse">
              <a:avLst/>
            </a:prstGeom>
            <a:solidFill>
              <a:srgbClr val="FFFF00"/>
            </a:solidFill>
            <a:ln w="28575">
              <a:solidFill>
                <a:schemeClr val="tx1"/>
              </a:solidFill>
              <a:round/>
              <a:headEnd/>
              <a:tailEnd/>
            </a:ln>
          </p:spPr>
          <p:txBody>
            <a:bodyPr wrap="none" anchor="ctr"/>
            <a:lstStyle/>
            <a:p>
              <a:pPr algn="ctr" eaLnBrk="1" hangingPunct="1">
                <a:defRPr/>
              </a:pPr>
              <a:r>
                <a:rPr lang="en-US" altLang="zh-TW" sz="1400"/>
                <a:t>Z</a:t>
              </a:r>
            </a:p>
          </p:txBody>
        </p:sp>
        <p:sp>
          <p:nvSpPr>
            <p:cNvPr id="28" name="Text Box 36"/>
            <p:cNvSpPr txBox="1">
              <a:spLocks noChangeArrowheads="1"/>
            </p:cNvSpPr>
            <p:nvPr/>
          </p:nvSpPr>
          <p:spPr bwMode="auto">
            <a:xfrm>
              <a:off x="4631603" y="5138809"/>
              <a:ext cx="806267" cy="368813"/>
            </a:xfrm>
            <a:prstGeom prst="rect">
              <a:avLst/>
            </a:prstGeom>
            <a:solidFill>
              <a:srgbClr val="FFFF00"/>
            </a:solidFill>
            <a:ln w="9525">
              <a:noFill/>
              <a:miter lim="800000"/>
              <a:headEnd/>
              <a:tailEnd/>
            </a:ln>
          </p:spPr>
          <p:txBody>
            <a:bodyPr wrap="none">
              <a:spAutoFit/>
            </a:bodyPr>
            <a:lstStyle/>
            <a:p>
              <a:pPr eaLnBrk="1" hangingPunct="1">
                <a:defRPr/>
              </a:pPr>
              <a:r>
                <a:rPr lang="en-US" altLang="zh-TW"/>
                <a:t>parent</a:t>
              </a:r>
            </a:p>
          </p:txBody>
        </p:sp>
        <p:sp>
          <p:nvSpPr>
            <p:cNvPr id="29" name="Text Box 14"/>
            <p:cNvSpPr txBox="1">
              <a:spLocks noChangeArrowheads="1"/>
            </p:cNvSpPr>
            <p:nvPr/>
          </p:nvSpPr>
          <p:spPr bwMode="auto">
            <a:xfrm>
              <a:off x="5822152" y="4691277"/>
              <a:ext cx="828675" cy="369887"/>
            </a:xfrm>
            <a:prstGeom prst="rect">
              <a:avLst/>
            </a:prstGeom>
            <a:solidFill>
              <a:srgbClr val="FFCCCC"/>
            </a:solidFill>
            <a:ln w="9525">
              <a:noFill/>
              <a:miter lim="800000"/>
              <a:headEnd/>
              <a:tailEnd/>
            </a:ln>
          </p:spPr>
          <p:txBody>
            <a:bodyPr wrap="none">
              <a:spAutoFit/>
            </a:bodyPr>
            <a:lstStyle/>
            <a:p>
              <a:pPr eaLnBrk="1" hangingPunct="1">
                <a:defRPr/>
              </a:pPr>
              <a:r>
                <a:rPr lang="en-US" altLang="zh-TW" dirty="0"/>
                <a:t>female</a:t>
              </a:r>
            </a:p>
          </p:txBody>
        </p:sp>
      </p:grpSp>
    </p:spTree>
    <p:extLst>
      <p:ext uri="{BB962C8B-B14F-4D97-AF65-F5344CB8AC3E}">
        <p14:creationId xmlns:p14="http://schemas.microsoft.com/office/powerpoint/2010/main" val="2553345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and backtracking</a:t>
            </a:r>
          </a:p>
        </p:txBody>
      </p:sp>
      <p:sp>
        <p:nvSpPr>
          <p:cNvPr id="3" name="Content Placeholder 2"/>
          <p:cNvSpPr>
            <a:spLocks noGrp="1"/>
          </p:cNvSpPr>
          <p:nvPr>
            <p:ph idx="1"/>
          </p:nvPr>
        </p:nvSpPr>
        <p:spPr/>
        <p:txBody>
          <a:bodyPr/>
          <a:lstStyle/>
          <a:p>
            <a:r>
              <a:rPr lang="en-US" dirty="0"/>
              <a:t>Lists are useful when (implicitly) used with backtracking</a:t>
            </a:r>
          </a:p>
          <a:p>
            <a:r>
              <a:rPr lang="en-US" dirty="0">
                <a:latin typeface="Consolas" panose="020B0609020204030204" pitchFamily="49" charset="0"/>
              </a:rPr>
              <a:t>[X|Y]</a:t>
            </a:r>
          </a:p>
          <a:p>
            <a:pPr lvl="1"/>
            <a:r>
              <a:rPr lang="en-US" dirty="0"/>
              <a:t>A list with first element as X and tail as Y</a:t>
            </a:r>
          </a:p>
          <a:p>
            <a:endParaRPr lang="en-US" dirty="0"/>
          </a:p>
          <a:p>
            <a:r>
              <a:rPr lang="en-US" dirty="0"/>
              <a:t>Using lists example:</a:t>
            </a:r>
          </a:p>
          <a:p>
            <a:pPr marL="0" indent="0">
              <a:buNone/>
            </a:pPr>
            <a:r>
              <a:rPr lang="en-US" sz="2000" dirty="0">
                <a:latin typeface="Consolas" panose="020B0609020204030204" pitchFamily="49" charset="0"/>
              </a:rPr>
              <a:t>member(X,[X|R]).</a:t>
            </a:r>
          </a:p>
          <a:p>
            <a:pPr marL="0" indent="0">
              <a:buNone/>
            </a:pPr>
            <a:r>
              <a:rPr lang="en-US" sz="2000" dirty="0">
                <a:latin typeface="Consolas" panose="020B0609020204030204" pitchFamily="49" charset="0"/>
              </a:rPr>
              <a:t>member(X,[Y|R]) :- member(X,R).</a:t>
            </a:r>
          </a:p>
          <a:p>
            <a:pPr marL="0" indent="0">
              <a:buNone/>
            </a:pPr>
            <a:r>
              <a:rPr lang="en-US" sz="2000" dirty="0">
                <a:latin typeface="Consolas" panose="020B0609020204030204" pitchFamily="49" charset="0"/>
              </a:rPr>
              <a:t>?- member(X, [10, 20, 30]).</a:t>
            </a:r>
          </a:p>
        </p:txBody>
      </p:sp>
      <p:sp>
        <p:nvSpPr>
          <p:cNvPr id="4" name="Slide Number Placeholder 3"/>
          <p:cNvSpPr>
            <a:spLocks noGrp="1"/>
          </p:cNvSpPr>
          <p:nvPr>
            <p:ph type="sldNum" sz="quarter" idx="12"/>
          </p:nvPr>
        </p:nvSpPr>
        <p:spPr/>
        <p:txBody>
          <a:bodyPr/>
          <a:lstStyle/>
          <a:p>
            <a:fld id="{A78FC74C-1AAD-4A23-8CBA-CF1A3849B798}" type="slidenum">
              <a:rPr lang="en-US" smtClean="0"/>
              <a:t>39</a:t>
            </a:fld>
            <a:endParaRPr lang="en-US"/>
          </a:p>
        </p:txBody>
      </p:sp>
    </p:spTree>
    <p:extLst>
      <p:ext uri="{BB962C8B-B14F-4D97-AF65-F5344CB8AC3E}">
        <p14:creationId xmlns:p14="http://schemas.microsoft.com/office/powerpoint/2010/main" val="283273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dirty="0"/>
              <a:t>Unification</a:t>
            </a:r>
          </a:p>
        </p:txBody>
      </p:sp>
      <mc:AlternateContent xmlns:mc="http://schemas.openxmlformats.org/markup-compatibility/2006" xmlns:a14="http://schemas.microsoft.com/office/drawing/2010/main">
        <mc:Choice Requires="a14">
          <p:sp>
            <p:nvSpPr>
              <p:cNvPr id="257027" name="Rectangle 3"/>
              <p:cNvSpPr>
                <a:spLocks noGrp="1" noChangeArrowheads="1"/>
              </p:cNvSpPr>
              <p:nvPr>
                <p:ph type="body" idx="1"/>
              </p:nvPr>
            </p:nvSpPr>
            <p:spPr>
              <a:xfrm>
                <a:off x="838200" y="1810877"/>
                <a:ext cx="10515600" cy="4351338"/>
              </a:xfrm>
            </p:spPr>
            <p:txBody>
              <a:bodyPr>
                <a:normAutofit fontScale="92500" lnSpcReduction="10000"/>
              </a:bodyPr>
              <a:lstStyle/>
              <a:p>
                <a:r>
                  <a:rPr lang="en-US" altLang="en-US" dirty="0"/>
                  <a:t>Make sentences the same by replacing variables with:</a:t>
                </a:r>
              </a:p>
              <a:p>
                <a:pPr lvl="1"/>
                <a:r>
                  <a:rPr lang="en-US" altLang="en-US" dirty="0"/>
                  <a:t>Other variables</a:t>
                </a:r>
              </a:p>
              <a:p>
                <a:pPr lvl="1"/>
                <a:r>
                  <a:rPr lang="en-US" altLang="en-US" dirty="0"/>
                  <a:t>Constants</a:t>
                </a:r>
              </a:p>
              <a:p>
                <a:pPr lvl="1"/>
                <a:r>
                  <a:rPr lang="en-US" altLang="en-US" dirty="0"/>
                  <a:t>Function expressions</a:t>
                </a:r>
              </a:p>
              <a:p>
                <a:r>
                  <a:rPr lang="en-US" altLang="en-US" dirty="0"/>
                  <a:t>Unify Have(</a:t>
                </a:r>
                <a:r>
                  <a:rPr lang="en-US" altLang="en-US" dirty="0" err="1"/>
                  <a:t>John,Cat</a:t>
                </a:r>
                <a:r>
                  <a:rPr lang="en-US" altLang="en-US" dirty="0"/>
                  <a:t>) and Have(</a:t>
                </a:r>
                <a:r>
                  <a:rPr lang="en-US" altLang="en-US" dirty="0" err="1"/>
                  <a:t>x,x</a:t>
                </a:r>
                <a:r>
                  <a:rPr lang="en-US" altLang="en-US" dirty="0"/>
                  <a:t>)</a:t>
                </a:r>
              </a:p>
              <a:p>
                <a:pPr lvl="1"/>
                <a:r>
                  <a:rPr lang="en-US" altLang="en-US" dirty="0"/>
                  <a:t>Answer: </a:t>
                </a:r>
                <a:r>
                  <a:rPr lang="en-US" altLang="en-US" i="1" dirty="0"/>
                  <a:t>Fail</a:t>
                </a:r>
              </a:p>
              <a:p>
                <a:r>
                  <a:rPr lang="en-US" altLang="en-US" dirty="0"/>
                  <a:t>Unify P(x, y, John) and P(x, John, John)</a:t>
                </a:r>
              </a:p>
              <a:p>
                <a:pPr lvl="1"/>
                <a:r>
                  <a:rPr lang="en-US" altLang="en-US" dirty="0"/>
                  <a:t>Answer: y</a:t>
                </a:r>
                <a14:m>
                  <m:oMath xmlns:m="http://schemas.openxmlformats.org/officeDocument/2006/math">
                    <m:r>
                      <a:rPr lang="en-US" altLang="en-US" i="1">
                        <a:latin typeface="Cambria Math" panose="02040503050406030204" pitchFamily="18" charset="0"/>
                      </a:rPr>
                      <m:t>⇐</m:t>
                    </m:r>
                    <m:r>
                      <m:rPr>
                        <m:sty m:val="p"/>
                      </m:rPr>
                      <a:rPr lang="en-US" altLang="en-US" b="0" i="0" smtClean="0">
                        <a:latin typeface="Cambria Math" panose="02040503050406030204" pitchFamily="18" charset="0"/>
                      </a:rPr>
                      <m:t>John</m:t>
                    </m:r>
                  </m:oMath>
                </a14:m>
                <a:r>
                  <a:rPr lang="en-US" altLang="en-US" dirty="0"/>
                  <a:t>		P(</a:t>
                </a:r>
                <a:r>
                  <a:rPr lang="en-US" altLang="en-US" dirty="0" err="1"/>
                  <a:t>x,John,John</a:t>
                </a:r>
                <a:r>
                  <a:rPr lang="en-US" altLang="en-US" dirty="0"/>
                  <a:t>)</a:t>
                </a:r>
              </a:p>
              <a:p>
                <a:pPr lvl="1"/>
                <a:r>
                  <a:rPr lang="en-US" altLang="en-US" dirty="0"/>
                  <a:t>Answer: x</a:t>
                </a:r>
                <a14:m>
                  <m:oMath xmlns:m="http://schemas.openxmlformats.org/officeDocument/2006/math">
                    <m:r>
                      <a:rPr lang="en-US" altLang="en-US" i="1">
                        <a:latin typeface="Cambria Math" panose="02040503050406030204" pitchFamily="18" charset="0"/>
                      </a:rPr>
                      <m:t>⇐ </m:t>
                    </m:r>
                  </m:oMath>
                </a14:m>
                <a:r>
                  <a:rPr lang="en-US" altLang="en-US" dirty="0"/>
                  <a:t>John, y</a:t>
                </a:r>
                <a14:m>
                  <m:oMath xmlns:m="http://schemas.openxmlformats.org/officeDocument/2006/math">
                    <m:r>
                      <a:rPr lang="en-US" altLang="en-US" i="1">
                        <a:latin typeface="Cambria Math" panose="02040503050406030204" pitchFamily="18" charset="0"/>
                      </a:rPr>
                      <m:t>⇐ </m:t>
                    </m:r>
                  </m:oMath>
                </a14:m>
                <a:r>
                  <a:rPr lang="en-US" altLang="en-US" dirty="0"/>
                  <a:t>John	P(</a:t>
                </a:r>
                <a:r>
                  <a:rPr lang="en-US" altLang="en-US" dirty="0" err="1"/>
                  <a:t>John,John,John</a:t>
                </a:r>
                <a:r>
                  <a:rPr lang="en-US" altLang="en-US" dirty="0"/>
                  <a:t>)</a:t>
                </a:r>
              </a:p>
              <a:p>
                <a:pPr lvl="1"/>
                <a:r>
                  <a:rPr lang="en-US" altLang="en-US" dirty="0"/>
                  <a:t>Which one?</a:t>
                </a:r>
              </a:p>
              <a:p>
                <a:pPr lvl="1"/>
                <a:r>
                  <a:rPr lang="en-US" altLang="en-US" dirty="0"/>
                  <a:t>Choose “most general unifier” (MGU): y</a:t>
                </a:r>
                <a14:m>
                  <m:oMath xmlns:m="http://schemas.openxmlformats.org/officeDocument/2006/math">
                    <m:r>
                      <a:rPr lang="en-US" altLang="en-US" i="1">
                        <a:latin typeface="Cambria Math" panose="02040503050406030204" pitchFamily="18" charset="0"/>
                      </a:rPr>
                      <m:t>⇐</m:t>
                    </m:r>
                    <m:r>
                      <m:rPr>
                        <m:sty m:val="p"/>
                      </m:rPr>
                      <a:rPr lang="en-US" altLang="en-US">
                        <a:latin typeface="Cambria Math" panose="02040503050406030204" pitchFamily="18" charset="0"/>
                      </a:rPr>
                      <m:t>John</m:t>
                    </m:r>
                  </m:oMath>
                </a14:m>
                <a:endParaRPr lang="en-US" altLang="en-US" dirty="0"/>
              </a:p>
              <a:p>
                <a:pPr lvl="1"/>
                <a:r>
                  <a:rPr lang="en-US" altLang="en-US" dirty="0"/>
                  <a:t>Commit to a substitution only if necessary; keep it as general as possible</a:t>
                </a:r>
              </a:p>
            </p:txBody>
          </p:sp>
        </mc:Choice>
        <mc:Fallback xmlns="">
          <p:sp>
            <p:nvSpPr>
              <p:cNvPr id="257027" name="Rectangle 3"/>
              <p:cNvSpPr>
                <a:spLocks noGrp="1" noRot="1" noChangeAspect="1" noMove="1" noResize="1" noEditPoints="1" noAdjustHandles="1" noChangeArrowheads="1" noChangeShapeType="1" noTextEdit="1"/>
              </p:cNvSpPr>
              <p:nvPr>
                <p:ph type="body" idx="1"/>
              </p:nvPr>
            </p:nvSpPr>
            <p:spPr>
              <a:xfrm>
                <a:off x="838200" y="1810877"/>
                <a:ext cx="10515600" cy="4351338"/>
              </a:xfrm>
              <a:blipFill rotWithShape="0">
                <a:blip r:embed="rId2"/>
                <a:stretch>
                  <a:fillRect l="-928" t="-2801" b="-1401"/>
                </a:stretch>
              </a:blipFill>
            </p:spPr>
            <p:txBody>
              <a:bodyPr/>
              <a:lstStyle/>
              <a:p>
                <a:r>
                  <a:rPr lang="en-US">
                    <a:noFill/>
                  </a:rPr>
                  <a:t> </a:t>
                </a:r>
              </a:p>
            </p:txBody>
          </p:sp>
        </mc:Fallback>
      </mc:AlternateContent>
    </p:spTree>
    <p:extLst>
      <p:ext uri="{BB962C8B-B14F-4D97-AF65-F5344CB8AC3E}">
        <p14:creationId xmlns:p14="http://schemas.microsoft.com/office/powerpoint/2010/main" val="3217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02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02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and backtracking</a:t>
            </a:r>
          </a:p>
        </p:txBody>
      </p:sp>
      <p:sp>
        <p:nvSpPr>
          <p:cNvPr id="3" name="Content Placeholder 2"/>
          <p:cNvSpPr>
            <a:spLocks noGrp="1"/>
          </p:cNvSpPr>
          <p:nvPr>
            <p:ph idx="1"/>
          </p:nvPr>
        </p:nvSpPr>
        <p:spPr/>
        <p:txBody>
          <a:bodyPr/>
          <a:lstStyle/>
          <a:p>
            <a:r>
              <a:rPr lang="en-US" dirty="0"/>
              <a:t>Writing a reverse procedure</a:t>
            </a:r>
          </a:p>
          <a:p>
            <a:endParaRPr lang="en-US" dirty="0"/>
          </a:p>
          <a:p>
            <a:pPr marL="0" indent="0">
              <a:buNone/>
            </a:pPr>
            <a:r>
              <a:rPr lang="en-US" sz="2000" dirty="0">
                <a:latin typeface="Consolas" panose="020B0609020204030204" pitchFamily="49" charset="0"/>
              </a:rPr>
              <a:t>?- reverse([10, 20, 30], X).</a:t>
            </a:r>
          </a:p>
          <a:p>
            <a:pPr marL="0" indent="0">
              <a:buNone/>
            </a:pPr>
            <a:endParaRPr lang="en-US" sz="2000" dirty="0">
              <a:latin typeface="Consolas" panose="020B0609020204030204" pitchFamily="49" charset="0"/>
            </a:endParaRPr>
          </a:p>
          <a:p>
            <a:r>
              <a:rPr lang="en-US" i="1" dirty="0"/>
              <a:t>Accumulating parameter</a:t>
            </a:r>
          </a:p>
          <a:p>
            <a:pPr lvl="1"/>
            <a:r>
              <a:rPr lang="en-US" dirty="0"/>
              <a:t>a list variable to store intermediate results</a:t>
            </a:r>
          </a:p>
        </p:txBody>
      </p:sp>
      <p:sp>
        <p:nvSpPr>
          <p:cNvPr id="4" name="Slide Number Placeholder 3"/>
          <p:cNvSpPr>
            <a:spLocks noGrp="1"/>
          </p:cNvSpPr>
          <p:nvPr>
            <p:ph type="sldNum" sz="quarter" idx="12"/>
          </p:nvPr>
        </p:nvSpPr>
        <p:spPr/>
        <p:txBody>
          <a:bodyPr/>
          <a:lstStyle/>
          <a:p>
            <a:fld id="{A78FC74C-1AAD-4A23-8CBA-CF1A3849B798}" type="slidenum">
              <a:rPr lang="en-US" smtClean="0"/>
              <a:t>40</a:t>
            </a:fld>
            <a:endParaRPr lang="en-US"/>
          </a:p>
        </p:txBody>
      </p:sp>
    </p:spTree>
    <p:extLst>
      <p:ext uri="{BB962C8B-B14F-4D97-AF65-F5344CB8AC3E}">
        <p14:creationId xmlns:p14="http://schemas.microsoft.com/office/powerpoint/2010/main" val="3827454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Representing a symmetric relation</a:t>
            </a:r>
          </a:p>
        </p:txBody>
      </p:sp>
      <p:sp>
        <p:nvSpPr>
          <p:cNvPr id="24582" name="Text Box 6"/>
          <p:cNvSpPr txBox="1">
            <a:spLocks noChangeArrowheads="1"/>
          </p:cNvSpPr>
          <p:nvPr/>
        </p:nvSpPr>
        <p:spPr bwMode="auto">
          <a:xfrm>
            <a:off x="2003367" y="1527452"/>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err="1">
                <a:latin typeface="Helvetica-Narrow" pitchFamily="34" charset="0"/>
              </a:rPr>
              <a:t>oregon</a:t>
            </a:r>
            <a:endParaRPr lang="en-US" altLang="en-US" dirty="0">
              <a:latin typeface="Helvetica-Narrow" pitchFamily="34" charset="0"/>
            </a:endParaRPr>
          </a:p>
        </p:txBody>
      </p:sp>
      <p:sp>
        <p:nvSpPr>
          <p:cNvPr id="24583" name="Text Box 7"/>
          <p:cNvSpPr txBox="1">
            <a:spLocks noChangeArrowheads="1"/>
          </p:cNvSpPr>
          <p:nvPr/>
        </p:nvSpPr>
        <p:spPr bwMode="auto">
          <a:xfrm>
            <a:off x="1774768" y="305462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err="1">
                <a:latin typeface="Helvetica-Narrow" pitchFamily="34" charset="0"/>
              </a:rPr>
              <a:t>california</a:t>
            </a:r>
            <a:endParaRPr lang="en-US" altLang="en-US" dirty="0">
              <a:latin typeface="Helvetica-Narrow" pitchFamily="34" charset="0"/>
            </a:endParaRPr>
          </a:p>
        </p:txBody>
      </p:sp>
      <p:sp>
        <p:nvSpPr>
          <p:cNvPr id="24585" name="Text Box 9"/>
          <p:cNvSpPr txBox="1">
            <a:spLocks noChangeArrowheads="1"/>
          </p:cNvSpPr>
          <p:nvPr/>
        </p:nvSpPr>
        <p:spPr bwMode="auto">
          <a:xfrm>
            <a:off x="4136967" y="3051452"/>
            <a:ext cx="941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err="1">
                <a:latin typeface="Helvetica-Narrow" pitchFamily="34" charset="0"/>
              </a:rPr>
              <a:t>nevada</a:t>
            </a:r>
            <a:endParaRPr lang="en-US" altLang="en-US" dirty="0">
              <a:latin typeface="Helvetica-Narrow" pitchFamily="34" charset="0"/>
            </a:endParaRPr>
          </a:p>
        </p:txBody>
      </p:sp>
      <p:sp>
        <p:nvSpPr>
          <p:cNvPr id="24586" name="Text Box 10"/>
          <p:cNvSpPr txBox="1">
            <a:spLocks noChangeArrowheads="1"/>
          </p:cNvSpPr>
          <p:nvPr/>
        </p:nvSpPr>
        <p:spPr bwMode="auto">
          <a:xfrm>
            <a:off x="3940100" y="416064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dirty="0" err="1">
                <a:latin typeface="Helvetica-Narrow" pitchFamily="34" charset="0"/>
              </a:rPr>
              <a:t>arizona</a:t>
            </a:r>
            <a:endParaRPr lang="en-US" altLang="en-US" dirty="0">
              <a:latin typeface="Helvetica-Narrow" pitchFamily="34" charset="0"/>
            </a:endParaRPr>
          </a:p>
        </p:txBody>
      </p:sp>
      <p:sp>
        <p:nvSpPr>
          <p:cNvPr id="24597" name="Text Box 21"/>
          <p:cNvSpPr txBox="1">
            <a:spLocks noChangeArrowheads="1"/>
          </p:cNvSpPr>
          <p:nvPr/>
        </p:nvSpPr>
        <p:spPr bwMode="auto">
          <a:xfrm>
            <a:off x="3200401" y="5105401"/>
            <a:ext cx="47836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latin typeface="Lucida Sans Unicode" panose="020B0602030504020204" pitchFamily="34" charset="0"/>
              </a:rPr>
              <a:t>How to represent this relation?</a:t>
            </a:r>
          </a:p>
          <a:p>
            <a:r>
              <a:rPr lang="en-GB" altLang="en-US" sz="2400" i="1" dirty="0">
                <a:latin typeface="Lucida Sans Unicode" panose="020B0602030504020204" pitchFamily="34" charset="0"/>
              </a:rPr>
              <a:t>Borders are symmetric.</a:t>
            </a:r>
            <a:endParaRPr lang="en-US" altLang="en-US" sz="2400" i="1" dirty="0">
              <a:latin typeface="Lucida Sans Unicode" panose="020B0602030504020204" pitchFamily="34" charset="0"/>
            </a:endParaRPr>
          </a:p>
        </p:txBody>
      </p:sp>
      <p:pic>
        <p:nvPicPr>
          <p:cNvPr id="1026" name="Picture 2" descr="Image result for states of the us map"/>
          <p:cNvPicPr>
            <a:picLocks noChangeAspect="1" noChangeArrowheads="1"/>
          </p:cNvPicPr>
          <p:nvPr/>
        </p:nvPicPr>
        <p:blipFill rotWithShape="1">
          <a:blip r:embed="rId2">
            <a:extLst>
              <a:ext uri="{28A0092B-C50C-407E-A947-70E740481C1C}">
                <a14:useLocalDpi xmlns:a14="http://schemas.microsoft.com/office/drawing/2010/main" val="0"/>
              </a:ext>
            </a:extLst>
          </a:blip>
          <a:srcRect r="73150" b="31947"/>
          <a:stretch/>
        </p:blipFill>
        <p:spPr bwMode="auto">
          <a:xfrm>
            <a:off x="7196824" y="1396145"/>
            <a:ext cx="2323783" cy="404927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a:stCxn id="24583" idx="2"/>
            <a:endCxn id="24586" idx="1"/>
          </p:cNvCxnSpPr>
          <p:nvPr/>
        </p:nvCxnSpPr>
        <p:spPr>
          <a:xfrm>
            <a:off x="2328766" y="3423959"/>
            <a:ext cx="1611334" cy="9213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4583" idx="0"/>
            <a:endCxn id="24582" idx="2"/>
          </p:cNvCxnSpPr>
          <p:nvPr/>
        </p:nvCxnSpPr>
        <p:spPr>
          <a:xfrm flipV="1">
            <a:off x="2328766" y="1896784"/>
            <a:ext cx="126007" cy="11578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583" idx="3"/>
            <a:endCxn id="24585" idx="1"/>
          </p:cNvCxnSpPr>
          <p:nvPr/>
        </p:nvCxnSpPr>
        <p:spPr>
          <a:xfrm flipV="1">
            <a:off x="2882764" y="3236118"/>
            <a:ext cx="1254203" cy="31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586" idx="0"/>
            <a:endCxn id="24585" idx="2"/>
          </p:cNvCxnSpPr>
          <p:nvPr/>
        </p:nvCxnSpPr>
        <p:spPr>
          <a:xfrm flipV="1">
            <a:off x="4511600" y="3420784"/>
            <a:ext cx="96009" cy="7398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585" idx="0"/>
            <a:endCxn id="24582" idx="2"/>
          </p:cNvCxnSpPr>
          <p:nvPr/>
        </p:nvCxnSpPr>
        <p:spPr>
          <a:xfrm flipH="1" flipV="1">
            <a:off x="2454773" y="1896784"/>
            <a:ext cx="2152836" cy="115466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542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905000" y="2209800"/>
            <a:ext cx="4046538" cy="4114800"/>
          </a:xfrm>
        </p:spPr>
        <p:txBody>
          <a:bodyPr>
            <a:normAutofit/>
          </a:bodyPr>
          <a:lstStyle/>
          <a:p>
            <a:pPr marL="0" indent="0">
              <a:buNone/>
            </a:pPr>
            <a:r>
              <a:rPr lang="en-GB" altLang="en-US" sz="2000" dirty="0">
                <a:latin typeface="Helvetica-Narrow" pitchFamily="34" charset="0"/>
              </a:rPr>
              <a:t>border(</a:t>
            </a:r>
            <a:r>
              <a:rPr lang="en-GB" altLang="en-US" sz="2000" dirty="0" err="1">
                <a:latin typeface="Helvetica-Narrow" pitchFamily="34" charset="0"/>
              </a:rPr>
              <a:t>california</a:t>
            </a:r>
            <a:r>
              <a:rPr lang="en-GB" altLang="en-US" sz="2000" dirty="0">
                <a:latin typeface="Helvetica-Narrow" pitchFamily="34" charset="0"/>
              </a:rPr>
              <a:t>, </a:t>
            </a:r>
            <a:r>
              <a:rPr lang="en-GB" altLang="en-US" sz="2000" dirty="0" err="1">
                <a:latin typeface="Helvetica-Narrow" pitchFamily="34" charset="0"/>
              </a:rPr>
              <a:t>arizona</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california</a:t>
            </a:r>
            <a:r>
              <a:rPr lang="en-GB" altLang="en-US" sz="2000" dirty="0">
                <a:latin typeface="Helvetica-Narrow" pitchFamily="34" charset="0"/>
              </a:rPr>
              <a:t>, </a:t>
            </a:r>
            <a:r>
              <a:rPr lang="en-GB" altLang="en-US" sz="2000" dirty="0" err="1">
                <a:latin typeface="Helvetica-Narrow" pitchFamily="34" charset="0"/>
              </a:rPr>
              <a:t>nevada</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california</a:t>
            </a:r>
            <a:r>
              <a:rPr lang="en-GB" altLang="en-US" sz="2000" dirty="0">
                <a:latin typeface="Helvetica-Narrow" pitchFamily="34" charset="0"/>
              </a:rPr>
              <a:t>, </a:t>
            </a:r>
            <a:r>
              <a:rPr lang="en-GB" altLang="en-US" sz="2000" dirty="0" err="1">
                <a:latin typeface="Helvetica-Narrow" pitchFamily="34" charset="0"/>
              </a:rPr>
              <a:t>oregon</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nevada</a:t>
            </a:r>
            <a:r>
              <a:rPr lang="en-GB" altLang="en-US" sz="2000" dirty="0">
                <a:latin typeface="Helvetica-Narrow" pitchFamily="34" charset="0"/>
              </a:rPr>
              <a:t>, </a:t>
            </a:r>
            <a:r>
              <a:rPr lang="en-GB" altLang="en-US" sz="2000" dirty="0" err="1">
                <a:latin typeface="Helvetica-Narrow" pitchFamily="34" charset="0"/>
              </a:rPr>
              <a:t>arizona</a:t>
            </a:r>
            <a:r>
              <a:rPr lang="en-GB" altLang="en-US" sz="2000" dirty="0">
                <a:latin typeface="Helvetica-Narrow" pitchFamily="34" charset="0"/>
              </a:rPr>
              <a:t>).</a:t>
            </a:r>
          </a:p>
          <a:p>
            <a:pPr marL="0" indent="0">
              <a:buNone/>
            </a:pPr>
            <a:r>
              <a:rPr lang="en-GB" altLang="en-US" sz="2000" dirty="0">
                <a:latin typeface="Helvetica-Narrow" pitchFamily="34" charset="0"/>
              </a:rPr>
              <a:t>border(</a:t>
            </a:r>
            <a:r>
              <a:rPr lang="en-GB" altLang="en-US" sz="2000" dirty="0" err="1">
                <a:latin typeface="Helvetica-Narrow" pitchFamily="34" charset="0"/>
              </a:rPr>
              <a:t>nevada</a:t>
            </a:r>
            <a:r>
              <a:rPr lang="en-GB" altLang="en-US" sz="2000" dirty="0">
                <a:latin typeface="Helvetica-Narrow" pitchFamily="34" charset="0"/>
              </a:rPr>
              <a:t>, </a:t>
            </a:r>
            <a:r>
              <a:rPr lang="en-GB" altLang="en-US" sz="2000" dirty="0" err="1">
                <a:latin typeface="Helvetica-Narrow" pitchFamily="34" charset="0"/>
              </a:rPr>
              <a:t>oregon</a:t>
            </a:r>
            <a:r>
              <a:rPr lang="en-GB" altLang="en-US" sz="2000" dirty="0">
                <a:latin typeface="Helvetica-Narrow" pitchFamily="34" charset="0"/>
              </a:rPr>
              <a:t>).</a:t>
            </a:r>
          </a:p>
        </p:txBody>
      </p:sp>
      <p:sp>
        <p:nvSpPr>
          <p:cNvPr id="25605" name="Text Box 5"/>
          <p:cNvSpPr txBox="1">
            <a:spLocks noChangeArrowheads="1"/>
          </p:cNvSpPr>
          <p:nvPr/>
        </p:nvSpPr>
        <p:spPr bwMode="auto">
          <a:xfrm>
            <a:off x="6661914" y="1552873"/>
            <a:ext cx="27358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dirty="0"/>
              <a:t>The other direction?</a:t>
            </a:r>
            <a:endParaRPr lang="en-US" altLang="en-US" sz="2400" dirty="0"/>
          </a:p>
        </p:txBody>
      </p:sp>
      <p:sp>
        <p:nvSpPr>
          <p:cNvPr id="25606" name="Rectangle 6"/>
          <p:cNvSpPr>
            <a:spLocks noChangeArrowheads="1"/>
          </p:cNvSpPr>
          <p:nvPr/>
        </p:nvSpPr>
        <p:spPr bwMode="auto">
          <a:xfrm>
            <a:off x="6024564" y="2057400"/>
            <a:ext cx="4110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63600" indent="-285750">
              <a:defRPr sz="2400">
                <a:solidFill>
                  <a:schemeClr val="tx1"/>
                </a:solidFill>
                <a:latin typeface="Times New Roman" panose="02020603050405020304" pitchFamily="18" charset="0"/>
              </a:defRPr>
            </a:lvl2pPr>
            <a:lvl3pPr marL="1282700" indent="-228600">
              <a:defRPr sz="2400">
                <a:solidFill>
                  <a:schemeClr val="tx1"/>
                </a:solidFill>
                <a:latin typeface="Times New Roman" panose="02020603050405020304" pitchFamily="18" charset="0"/>
              </a:defRPr>
            </a:lvl3pPr>
            <a:lvl4pPr marL="1701800" indent="-228600">
              <a:defRPr sz="2400">
                <a:solidFill>
                  <a:schemeClr val="tx1"/>
                </a:solidFill>
                <a:latin typeface="Times New Roman" panose="02020603050405020304" pitchFamily="18" charset="0"/>
              </a:defRPr>
            </a:lvl4pPr>
            <a:lvl5pPr marL="2120900" indent="-228600">
              <a:defRPr sz="2400">
                <a:solidFill>
                  <a:schemeClr val="tx1"/>
                </a:solidFill>
                <a:latin typeface="Times New Roman" panose="02020603050405020304" pitchFamily="18" charset="0"/>
              </a:defRPr>
            </a:lvl5pPr>
            <a:lvl6pPr marL="2578100" indent="-228600" fontAlgn="base">
              <a:spcBef>
                <a:spcPct val="0"/>
              </a:spcBef>
              <a:spcAft>
                <a:spcPct val="0"/>
              </a:spcAft>
              <a:defRPr sz="2400">
                <a:solidFill>
                  <a:schemeClr val="tx1"/>
                </a:solidFill>
                <a:latin typeface="Times New Roman" panose="02020603050405020304" pitchFamily="18" charset="0"/>
              </a:defRPr>
            </a:lvl6pPr>
            <a:lvl7pPr marL="3035300" indent="-228600" fontAlgn="base">
              <a:spcBef>
                <a:spcPct val="0"/>
              </a:spcBef>
              <a:spcAft>
                <a:spcPct val="0"/>
              </a:spcAft>
              <a:defRPr sz="2400">
                <a:solidFill>
                  <a:schemeClr val="tx1"/>
                </a:solidFill>
                <a:latin typeface="Times New Roman" panose="02020603050405020304" pitchFamily="18" charset="0"/>
              </a:defRPr>
            </a:lvl7pPr>
            <a:lvl8pPr marL="3492500" indent="-228600" fontAlgn="base">
              <a:spcBef>
                <a:spcPct val="0"/>
              </a:spcBef>
              <a:spcAft>
                <a:spcPct val="0"/>
              </a:spcAft>
              <a:defRPr sz="2400">
                <a:solidFill>
                  <a:schemeClr val="tx1"/>
                </a:solidFill>
                <a:latin typeface="Times New Roman" panose="02020603050405020304" pitchFamily="18" charset="0"/>
              </a:defRPr>
            </a:lvl8pPr>
            <a:lvl9pPr marL="39497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2000" dirty="0"/>
              <a:t>(a)    	</a:t>
            </a:r>
            <a:r>
              <a:rPr lang="en-GB" altLang="en-US" sz="2000" dirty="0">
                <a:latin typeface="Helvetica-Narrow" pitchFamily="34" charset="0"/>
              </a:rPr>
              <a:t>border(</a:t>
            </a:r>
            <a:r>
              <a:rPr lang="en-GB" altLang="en-US" sz="2000" dirty="0" err="1">
                <a:latin typeface="Helvetica-Narrow" pitchFamily="34" charset="0"/>
              </a:rPr>
              <a:t>arizona</a:t>
            </a:r>
            <a:r>
              <a:rPr lang="en-GB" altLang="en-US" sz="2000" dirty="0">
                <a:latin typeface="Helvetica-Narrow" pitchFamily="34" charset="0"/>
              </a:rPr>
              <a:t>, </a:t>
            </a:r>
            <a:r>
              <a:rPr lang="en-GB" altLang="en-US" sz="2000" dirty="0" err="1">
                <a:latin typeface="Helvetica-Narrow" pitchFamily="34" charset="0"/>
              </a:rPr>
              <a:t>california</a:t>
            </a:r>
            <a:r>
              <a:rPr lang="en-GB" altLang="en-US" sz="2000" dirty="0">
                <a:latin typeface="Helvetica-Narrow" pitchFamily="34" charset="0"/>
              </a:rPr>
              <a:t>).</a:t>
            </a:r>
          </a:p>
          <a:p>
            <a:pPr>
              <a:spcBef>
                <a:spcPct val="20000"/>
              </a:spcBef>
            </a:pPr>
            <a:r>
              <a:rPr lang="en-GB" altLang="en-US" sz="2000" dirty="0">
                <a:latin typeface="Helvetica-Narrow" pitchFamily="34" charset="0"/>
              </a:rPr>
              <a:t>	border(</a:t>
            </a:r>
            <a:r>
              <a:rPr lang="en-GB" altLang="en-US" sz="2000" dirty="0" err="1">
                <a:latin typeface="Helvetica-Narrow" pitchFamily="34" charset="0"/>
              </a:rPr>
              <a:t>nevada</a:t>
            </a:r>
            <a:r>
              <a:rPr lang="en-GB" altLang="en-US" sz="2000" dirty="0">
                <a:latin typeface="Helvetica-Narrow" pitchFamily="34" charset="0"/>
              </a:rPr>
              <a:t>, </a:t>
            </a:r>
            <a:r>
              <a:rPr lang="en-GB" altLang="en-US" sz="2000" dirty="0" err="1">
                <a:latin typeface="Helvetica-Narrow" pitchFamily="34" charset="0"/>
              </a:rPr>
              <a:t>california</a:t>
            </a:r>
            <a:r>
              <a:rPr lang="en-GB" altLang="en-US" sz="2000" dirty="0">
                <a:latin typeface="Helvetica-Narrow" pitchFamily="34" charset="0"/>
              </a:rPr>
              <a:t>).</a:t>
            </a:r>
          </a:p>
        </p:txBody>
      </p:sp>
      <p:sp>
        <p:nvSpPr>
          <p:cNvPr id="25608" name="Rectangle 8"/>
          <p:cNvSpPr>
            <a:spLocks noChangeArrowheads="1"/>
          </p:cNvSpPr>
          <p:nvPr/>
        </p:nvSpPr>
        <p:spPr bwMode="auto">
          <a:xfrm>
            <a:off x="6019800" y="3505200"/>
            <a:ext cx="4648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63600" indent="-285750">
              <a:defRPr sz="2400">
                <a:solidFill>
                  <a:schemeClr val="tx1"/>
                </a:solidFill>
                <a:latin typeface="Times New Roman" panose="02020603050405020304" pitchFamily="18" charset="0"/>
              </a:defRPr>
            </a:lvl2pPr>
            <a:lvl3pPr marL="1282700" indent="-228600">
              <a:defRPr sz="2400">
                <a:solidFill>
                  <a:schemeClr val="tx1"/>
                </a:solidFill>
                <a:latin typeface="Times New Roman" panose="02020603050405020304" pitchFamily="18" charset="0"/>
              </a:defRPr>
            </a:lvl3pPr>
            <a:lvl4pPr marL="1701800" indent="-228600">
              <a:defRPr sz="2400">
                <a:solidFill>
                  <a:schemeClr val="tx1"/>
                </a:solidFill>
                <a:latin typeface="Times New Roman" panose="02020603050405020304" pitchFamily="18" charset="0"/>
              </a:defRPr>
            </a:lvl4pPr>
            <a:lvl5pPr marL="2120900" indent="-228600">
              <a:defRPr sz="2400">
                <a:solidFill>
                  <a:schemeClr val="tx1"/>
                </a:solidFill>
                <a:latin typeface="Times New Roman" panose="02020603050405020304" pitchFamily="18" charset="0"/>
              </a:defRPr>
            </a:lvl5pPr>
            <a:lvl6pPr marL="2578100" indent="-228600" fontAlgn="base">
              <a:spcBef>
                <a:spcPct val="0"/>
              </a:spcBef>
              <a:spcAft>
                <a:spcPct val="0"/>
              </a:spcAft>
              <a:defRPr sz="2400">
                <a:solidFill>
                  <a:schemeClr val="tx1"/>
                </a:solidFill>
                <a:latin typeface="Times New Roman" panose="02020603050405020304" pitchFamily="18" charset="0"/>
              </a:defRPr>
            </a:lvl6pPr>
            <a:lvl7pPr marL="3035300" indent="-228600" fontAlgn="base">
              <a:spcBef>
                <a:spcPct val="0"/>
              </a:spcBef>
              <a:spcAft>
                <a:spcPct val="0"/>
              </a:spcAft>
              <a:defRPr sz="2400">
                <a:solidFill>
                  <a:schemeClr val="tx1"/>
                </a:solidFill>
                <a:latin typeface="Times New Roman" panose="02020603050405020304" pitchFamily="18" charset="0"/>
              </a:defRPr>
            </a:lvl7pPr>
            <a:lvl8pPr marL="3492500" indent="-228600" fontAlgn="base">
              <a:spcBef>
                <a:spcPct val="0"/>
              </a:spcBef>
              <a:spcAft>
                <a:spcPct val="0"/>
              </a:spcAft>
              <a:defRPr sz="2400">
                <a:solidFill>
                  <a:schemeClr val="tx1"/>
                </a:solidFill>
                <a:latin typeface="Times New Roman" panose="02020603050405020304" pitchFamily="18" charset="0"/>
              </a:defRPr>
            </a:lvl8pPr>
            <a:lvl9pPr marL="39497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2000" dirty="0"/>
              <a:t>(b)</a:t>
            </a:r>
          </a:p>
          <a:p>
            <a:pPr>
              <a:spcBef>
                <a:spcPct val="20000"/>
              </a:spcBef>
            </a:pPr>
            <a:r>
              <a:rPr lang="en-GB" altLang="en-US" sz="2000" dirty="0">
                <a:latin typeface="Helvetica-Narrow" pitchFamily="34" charset="0"/>
              </a:rPr>
              <a:t>	adjacent(X, Y) :- border(X, Y).</a:t>
            </a:r>
          </a:p>
          <a:p>
            <a:pPr>
              <a:spcBef>
                <a:spcPct val="20000"/>
              </a:spcBef>
            </a:pPr>
            <a:r>
              <a:rPr lang="en-GB" altLang="en-US" sz="2000" dirty="0">
                <a:latin typeface="Helvetica-Narrow" pitchFamily="34" charset="0"/>
              </a:rPr>
              <a:t>	adjacent(X, Y) :- border(Y, X).		</a:t>
            </a:r>
          </a:p>
        </p:txBody>
      </p:sp>
      <p:grpSp>
        <p:nvGrpSpPr>
          <p:cNvPr id="25612" name="Group 12"/>
          <p:cNvGrpSpPr>
            <a:grpSpLocks/>
          </p:cNvGrpSpPr>
          <p:nvPr/>
        </p:nvGrpSpPr>
        <p:grpSpPr bwMode="auto">
          <a:xfrm>
            <a:off x="7924800" y="2895600"/>
            <a:ext cx="76200" cy="381000"/>
            <a:chOff x="4032" y="1872"/>
            <a:chExt cx="48" cy="240"/>
          </a:xfrm>
        </p:grpSpPr>
        <p:sp>
          <p:nvSpPr>
            <p:cNvPr id="25609" name="Oval 9"/>
            <p:cNvSpPr>
              <a:spLocks noChangeArrowheads="1"/>
            </p:cNvSpPr>
            <p:nvPr/>
          </p:nvSpPr>
          <p:spPr bwMode="auto">
            <a:xfrm>
              <a:off x="4032" y="187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Oval 10"/>
            <p:cNvSpPr>
              <a:spLocks noChangeArrowheads="1"/>
            </p:cNvSpPr>
            <p:nvPr/>
          </p:nvSpPr>
          <p:spPr bwMode="auto">
            <a:xfrm>
              <a:off x="4032" y="196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Oval 11"/>
            <p:cNvSpPr>
              <a:spLocks noChangeArrowheads="1"/>
            </p:cNvSpPr>
            <p:nvPr/>
          </p:nvSpPr>
          <p:spPr bwMode="auto">
            <a:xfrm>
              <a:off x="4032" y="206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3" name="Rectangle 13"/>
          <p:cNvSpPr>
            <a:spLocks noChangeArrowheads="1"/>
          </p:cNvSpPr>
          <p:nvPr/>
        </p:nvSpPr>
        <p:spPr bwMode="auto">
          <a:xfrm>
            <a:off x="6019801" y="5181600"/>
            <a:ext cx="44688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63600" indent="-285750">
              <a:defRPr sz="2400">
                <a:solidFill>
                  <a:schemeClr val="tx1"/>
                </a:solidFill>
                <a:latin typeface="Times New Roman" panose="02020603050405020304" pitchFamily="18" charset="0"/>
              </a:defRPr>
            </a:lvl2pPr>
            <a:lvl3pPr marL="1282700" indent="-228600">
              <a:defRPr sz="2400">
                <a:solidFill>
                  <a:schemeClr val="tx1"/>
                </a:solidFill>
                <a:latin typeface="Times New Roman" panose="02020603050405020304" pitchFamily="18" charset="0"/>
              </a:defRPr>
            </a:lvl3pPr>
            <a:lvl4pPr marL="1701800" indent="-228600">
              <a:defRPr sz="2400">
                <a:solidFill>
                  <a:schemeClr val="tx1"/>
                </a:solidFill>
                <a:latin typeface="Times New Roman" panose="02020603050405020304" pitchFamily="18" charset="0"/>
              </a:defRPr>
            </a:lvl4pPr>
            <a:lvl5pPr marL="2120900" indent="-228600">
              <a:defRPr sz="2400">
                <a:solidFill>
                  <a:schemeClr val="tx1"/>
                </a:solidFill>
                <a:latin typeface="Times New Roman" panose="02020603050405020304" pitchFamily="18" charset="0"/>
              </a:defRPr>
            </a:lvl5pPr>
            <a:lvl6pPr marL="2578100" indent="-228600" fontAlgn="base">
              <a:spcBef>
                <a:spcPct val="0"/>
              </a:spcBef>
              <a:spcAft>
                <a:spcPct val="0"/>
              </a:spcAft>
              <a:defRPr sz="2400">
                <a:solidFill>
                  <a:schemeClr val="tx1"/>
                </a:solidFill>
                <a:latin typeface="Times New Roman" panose="02020603050405020304" pitchFamily="18" charset="0"/>
              </a:defRPr>
            </a:lvl6pPr>
            <a:lvl7pPr marL="3035300" indent="-228600" fontAlgn="base">
              <a:spcBef>
                <a:spcPct val="0"/>
              </a:spcBef>
              <a:spcAft>
                <a:spcPct val="0"/>
              </a:spcAft>
              <a:defRPr sz="2400">
                <a:solidFill>
                  <a:schemeClr val="tx1"/>
                </a:solidFill>
                <a:latin typeface="Times New Roman" panose="02020603050405020304" pitchFamily="18" charset="0"/>
              </a:defRPr>
            </a:lvl7pPr>
            <a:lvl8pPr marL="3492500" indent="-228600" fontAlgn="base">
              <a:spcBef>
                <a:spcPct val="0"/>
              </a:spcBef>
              <a:spcAft>
                <a:spcPct val="0"/>
              </a:spcAft>
              <a:defRPr sz="2400">
                <a:solidFill>
                  <a:schemeClr val="tx1"/>
                </a:solidFill>
                <a:latin typeface="Times New Roman" panose="02020603050405020304" pitchFamily="18" charset="0"/>
              </a:defRPr>
            </a:lvl8pPr>
            <a:lvl9pPr marL="39497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2000" dirty="0"/>
              <a:t>(c)</a:t>
            </a:r>
          </a:p>
          <a:p>
            <a:pPr>
              <a:spcBef>
                <a:spcPct val="20000"/>
              </a:spcBef>
            </a:pPr>
            <a:r>
              <a:rPr lang="en-GB" altLang="en-US" sz="2000" dirty="0">
                <a:latin typeface="Helvetica-Narrow" pitchFamily="34" charset="0"/>
              </a:rPr>
              <a:t>	border(X, Y) :- border(Y, X).		</a:t>
            </a:r>
          </a:p>
        </p:txBody>
      </p:sp>
      <p:sp>
        <p:nvSpPr>
          <p:cNvPr id="16" name="Rectangle 2"/>
          <p:cNvSpPr>
            <a:spLocks noGrp="1" noChangeArrowheads="1"/>
          </p:cNvSpPr>
          <p:nvPr>
            <p:ph type="title"/>
          </p:nvPr>
        </p:nvSpPr>
        <p:spPr/>
        <p:txBody>
          <a:bodyPr/>
          <a:lstStyle/>
          <a:p>
            <a:r>
              <a:rPr lang="en-US" altLang="en-US" dirty="0"/>
              <a:t>Representing a symmetric relation</a:t>
            </a:r>
          </a:p>
        </p:txBody>
      </p:sp>
      <p:sp>
        <p:nvSpPr>
          <p:cNvPr id="2" name="Multiply 1"/>
          <p:cNvSpPr/>
          <p:nvPr/>
        </p:nvSpPr>
        <p:spPr>
          <a:xfrm>
            <a:off x="7924800" y="4989330"/>
            <a:ext cx="1685109" cy="138466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92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Procedural meaning of Prolog</a:t>
            </a:r>
          </a:p>
        </p:txBody>
      </p:sp>
      <p:sp>
        <p:nvSpPr>
          <p:cNvPr id="12291"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Backtracking</a:t>
            </a:r>
          </a:p>
          <a:p>
            <a:r>
              <a:rPr lang="en-US" altLang="en-US"/>
              <a:t>The cut operator </a:t>
            </a:r>
            <a:r>
              <a:rPr lang="en-US" altLang="en-US" b="1">
                <a:solidFill>
                  <a:srgbClr val="FF0000"/>
                </a:solidFill>
              </a:rPr>
              <a:t>!</a:t>
            </a:r>
          </a:p>
          <a:p>
            <a:r>
              <a:rPr lang="en-US" altLang="en-US"/>
              <a:t>Negation-as-Failure</a:t>
            </a:r>
          </a:p>
          <a:p>
            <a:r>
              <a:rPr lang="en-US" altLang="en-US" b="1">
                <a:solidFill>
                  <a:srgbClr val="00B050"/>
                </a:solidFill>
                <a:latin typeface="Courier New" panose="02070309020205020404" pitchFamily="49" charset="0"/>
                <a:cs typeface="Courier New" panose="02070309020205020404" pitchFamily="49" charset="0"/>
              </a:rPr>
              <a:t>not</a:t>
            </a:r>
            <a:endParaRPr lang="en-US" altLang="en-US"/>
          </a:p>
        </p:txBody>
      </p:sp>
    </p:spTree>
    <p:extLst>
      <p:ext uri="{BB962C8B-B14F-4D97-AF65-F5344CB8AC3E}">
        <p14:creationId xmlns:p14="http://schemas.microsoft.com/office/powerpoint/2010/main" val="708623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dirty="0"/>
              <a:t>How to control backtracking</a:t>
            </a:r>
          </a:p>
        </p:txBody>
      </p:sp>
      <p:sp>
        <p:nvSpPr>
          <p:cNvPr id="3" name="Content Placeholder 2"/>
          <p:cNvSpPr>
            <a:spLocks noGrp="1"/>
          </p:cNvSpPr>
          <p:nvPr>
            <p:ph idx="1"/>
          </p:nvPr>
        </p:nvSpPr>
        <p:spPr/>
        <p:txBody>
          <a:bodyPr/>
          <a:lstStyle/>
          <a:p>
            <a:pPr>
              <a:buFont typeface="Arial" charset="0"/>
              <a:buNone/>
              <a:defRPr/>
            </a:pPr>
            <a:r>
              <a:rPr lang="en-US" sz="2400" b="1" dirty="0">
                <a:solidFill>
                  <a:srgbClr val="00B050"/>
                </a:solidFill>
                <a:latin typeface="Courier New" pitchFamily="49" charset="0"/>
                <a:cs typeface="Courier New" pitchFamily="49" charset="0"/>
              </a:rPr>
              <a:t>color(cherry, red).</a:t>
            </a:r>
          </a:p>
          <a:p>
            <a:pPr>
              <a:buFont typeface="Arial" charset="0"/>
              <a:buNone/>
              <a:defRPr/>
            </a:pPr>
            <a:r>
              <a:rPr lang="en-US" sz="2400" b="1" dirty="0">
                <a:solidFill>
                  <a:srgbClr val="00B050"/>
                </a:solidFill>
                <a:latin typeface="Courier New" pitchFamily="49" charset="0"/>
                <a:cs typeface="Courier New" pitchFamily="49" charset="0"/>
              </a:rPr>
              <a:t>color(banana, yellow).</a:t>
            </a:r>
          </a:p>
          <a:p>
            <a:pPr>
              <a:buFont typeface="Arial" charset="0"/>
              <a:buNone/>
              <a:defRPr/>
            </a:pPr>
            <a:r>
              <a:rPr lang="en-US" sz="2400" b="1" dirty="0">
                <a:solidFill>
                  <a:srgbClr val="00B050"/>
                </a:solidFill>
                <a:latin typeface="Courier New" pitchFamily="49" charset="0"/>
                <a:cs typeface="Courier New" pitchFamily="49" charset="0"/>
              </a:rPr>
              <a:t>color(apple, red).</a:t>
            </a:r>
          </a:p>
          <a:p>
            <a:pPr>
              <a:buFont typeface="Arial" charset="0"/>
              <a:buNone/>
              <a:defRPr/>
            </a:pPr>
            <a:r>
              <a:rPr lang="en-US" sz="2400" b="1" dirty="0">
                <a:solidFill>
                  <a:srgbClr val="00B050"/>
                </a:solidFill>
                <a:latin typeface="Courier New" pitchFamily="49" charset="0"/>
                <a:cs typeface="Courier New" pitchFamily="49" charset="0"/>
              </a:rPr>
              <a:t>color(apple, green).</a:t>
            </a:r>
          </a:p>
          <a:p>
            <a:pPr>
              <a:buFont typeface="Arial" charset="0"/>
              <a:buNone/>
              <a:defRPr/>
            </a:pPr>
            <a:r>
              <a:rPr lang="en-US" sz="2400" b="1" dirty="0">
                <a:solidFill>
                  <a:srgbClr val="00B050"/>
                </a:solidFill>
                <a:latin typeface="Courier New" pitchFamily="49" charset="0"/>
                <a:cs typeface="Courier New" pitchFamily="49" charset="0"/>
              </a:rPr>
              <a:t>color(orange, orange).</a:t>
            </a:r>
          </a:p>
          <a:p>
            <a:pPr>
              <a:buFont typeface="Arial" charset="0"/>
              <a:buNone/>
              <a:defRPr/>
            </a:pPr>
            <a:r>
              <a:rPr lang="en-US" sz="2400" b="1" i="1" dirty="0">
                <a:solidFill>
                  <a:schemeClr val="accent2">
                    <a:lumMod val="75000"/>
                  </a:schemeClr>
                </a:solidFill>
              </a:rPr>
              <a:t>…</a:t>
            </a:r>
          </a:p>
          <a:p>
            <a:pPr>
              <a:buFont typeface="Arial" charset="0"/>
              <a:buNone/>
              <a:defRPr/>
            </a:pPr>
            <a:endParaRPr lang="en-US" sz="2400" b="1" i="1" dirty="0">
              <a:solidFill>
                <a:schemeClr val="accent2">
                  <a:lumMod val="75000"/>
                </a:schemeClr>
              </a:solidFill>
            </a:endParaRPr>
          </a:p>
          <a:p>
            <a:pPr>
              <a:buFont typeface="Arial" charset="0"/>
              <a:buNone/>
              <a:defRPr/>
            </a:pPr>
            <a:r>
              <a:rPr lang="en-US" sz="2400" b="1" i="1" dirty="0">
                <a:solidFill>
                  <a:schemeClr val="accent2">
                    <a:lumMod val="75000"/>
                  </a:schemeClr>
                </a:solidFill>
              </a:rPr>
              <a:t>What if only one color is needed?</a:t>
            </a:r>
          </a:p>
        </p:txBody>
      </p:sp>
      <p:sp>
        <p:nvSpPr>
          <p:cNvPr id="4" name="Rectangle 3"/>
          <p:cNvSpPr/>
          <p:nvPr/>
        </p:nvSpPr>
        <p:spPr>
          <a:xfrm>
            <a:off x="6477000" y="1501775"/>
            <a:ext cx="3810000" cy="1323439"/>
          </a:xfrm>
          <a:prstGeom prst="rect">
            <a:avLst/>
          </a:prstGeom>
        </p:spPr>
        <p:txBody>
          <a:bodyPr>
            <a:spAutoFit/>
          </a:bodyPr>
          <a:lstStyle/>
          <a:p>
            <a:pPr eaLnBrk="1" hangingPunct="1">
              <a:defRPr/>
            </a:pPr>
            <a:r>
              <a:rPr lang="en-US" sz="2000" b="1" dirty="0">
                <a:latin typeface="Courier New" pitchFamily="49" charset="0"/>
                <a:cs typeface="Courier New" pitchFamily="49" charset="0"/>
              </a:rPr>
              <a:t>?-</a:t>
            </a:r>
            <a:r>
              <a:rPr lang="en-US" sz="2000" b="1" dirty="0">
                <a:solidFill>
                  <a:srgbClr val="00B050"/>
                </a:solidFill>
                <a:latin typeface="Courier New" pitchFamily="49" charset="0"/>
                <a:cs typeface="Courier New" pitchFamily="49" charset="0"/>
              </a:rPr>
              <a:t> color(apple, X).</a:t>
            </a:r>
          </a:p>
          <a:p>
            <a:pPr eaLnBrk="1" hangingPunct="1">
              <a:defRPr/>
            </a:pPr>
            <a:r>
              <a:rPr lang="en-US" sz="2000" b="1" dirty="0">
                <a:solidFill>
                  <a:schemeClr val="accent2">
                    <a:lumMod val="75000"/>
                  </a:schemeClr>
                </a:solidFill>
                <a:latin typeface="Courier New" pitchFamily="49" charset="0"/>
                <a:cs typeface="Courier New" pitchFamily="49" charset="0"/>
              </a:rPr>
              <a:t>X = red;</a:t>
            </a:r>
          </a:p>
          <a:p>
            <a:pPr eaLnBrk="1" hangingPunct="1">
              <a:defRPr/>
            </a:pPr>
            <a:r>
              <a:rPr lang="en-US" sz="2000" b="1" dirty="0">
                <a:solidFill>
                  <a:schemeClr val="accent2">
                    <a:lumMod val="75000"/>
                  </a:schemeClr>
                </a:solidFill>
                <a:latin typeface="Courier New" pitchFamily="49" charset="0"/>
                <a:cs typeface="Courier New" pitchFamily="49" charset="0"/>
              </a:rPr>
              <a:t>X = green;</a:t>
            </a:r>
          </a:p>
          <a:p>
            <a:pPr eaLnBrk="1" hangingPunct="1">
              <a:defRPr/>
            </a:pPr>
            <a:r>
              <a:rPr lang="en-US" sz="2000" b="1" dirty="0">
                <a:solidFill>
                  <a:schemeClr val="accent2">
                    <a:lumMod val="75000"/>
                  </a:schemeClr>
                </a:solidFill>
                <a:latin typeface="Courier New" pitchFamily="49" charset="0"/>
                <a:cs typeface="Courier New" pitchFamily="49" charset="0"/>
              </a:rPr>
              <a:t>false.</a:t>
            </a:r>
          </a:p>
        </p:txBody>
      </p:sp>
    </p:spTree>
    <p:extLst>
      <p:ext uri="{BB962C8B-B14F-4D97-AF65-F5344CB8AC3E}">
        <p14:creationId xmlns:p14="http://schemas.microsoft.com/office/powerpoint/2010/main" val="251573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The CUT</a:t>
            </a:r>
          </a:p>
        </p:txBody>
      </p:sp>
      <p:sp>
        <p:nvSpPr>
          <p:cNvPr id="1536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a:t>
            </a:r>
            <a:r>
              <a:rPr lang="en-US" altLang="en-US" b="1" dirty="0">
                <a:solidFill>
                  <a:schemeClr val="tx2"/>
                </a:solidFill>
              </a:rPr>
              <a:t>cut</a:t>
            </a:r>
            <a:r>
              <a:rPr lang="en-US" altLang="en-US" dirty="0"/>
              <a:t> is a built-in predicate written as </a:t>
            </a:r>
            <a:r>
              <a:rPr lang="en-US" altLang="en-US" b="1" dirty="0">
                <a:solidFill>
                  <a:srgbClr val="00B050"/>
                </a:solidFill>
                <a:latin typeface="Courier New" panose="02070309020205020404" pitchFamily="49" charset="0"/>
                <a:cs typeface="Courier New" panose="02070309020205020404" pitchFamily="49" charset="0"/>
              </a:rPr>
              <a:t>!</a:t>
            </a:r>
            <a:endParaRPr lang="en-US" altLang="en-US" dirty="0">
              <a:solidFill>
                <a:srgbClr val="00B050"/>
              </a:solidFill>
              <a:latin typeface="Courier New" panose="02070309020205020404" pitchFamily="49" charset="0"/>
              <a:cs typeface="Courier New" panose="02070309020205020404" pitchFamily="49" charset="0"/>
            </a:endParaRPr>
          </a:p>
          <a:p>
            <a:endParaRPr lang="en-US" altLang="en-US" dirty="0"/>
          </a:p>
          <a:p>
            <a:r>
              <a:rPr lang="en-US" altLang="en-US" dirty="0"/>
              <a:t>The </a:t>
            </a:r>
            <a:r>
              <a:rPr lang="en-US" altLang="en-US" b="1" dirty="0">
                <a:solidFill>
                  <a:schemeClr val="tx2"/>
                </a:solidFill>
              </a:rPr>
              <a:t>cut</a:t>
            </a:r>
            <a:r>
              <a:rPr lang="en-US" altLang="en-US" dirty="0"/>
              <a:t>  </a:t>
            </a:r>
            <a:r>
              <a:rPr lang="en-US" altLang="en-US" dirty="0">
                <a:solidFill>
                  <a:srgbClr val="000099"/>
                </a:solidFill>
              </a:rPr>
              <a:t>always succeeds</a:t>
            </a:r>
            <a:endParaRPr lang="en-US" altLang="en-US" dirty="0"/>
          </a:p>
          <a:p>
            <a:endParaRPr lang="en-US" altLang="en-US" dirty="0"/>
          </a:p>
          <a:p>
            <a:r>
              <a:rPr lang="en-US" altLang="en-US" dirty="0"/>
              <a:t>When backtracking over a </a:t>
            </a:r>
            <a:r>
              <a:rPr lang="en-US" altLang="en-US" b="1" dirty="0">
                <a:solidFill>
                  <a:schemeClr val="tx2"/>
                </a:solidFill>
              </a:rPr>
              <a:t>cut</a:t>
            </a:r>
            <a:r>
              <a:rPr lang="en-US" altLang="en-US" dirty="0"/>
              <a:t>, the </a:t>
            </a:r>
            <a:r>
              <a:rPr lang="en-US" altLang="en-US" dirty="0">
                <a:solidFill>
                  <a:srgbClr val="FF0000"/>
                </a:solidFill>
              </a:rPr>
              <a:t>goal</a:t>
            </a:r>
            <a:r>
              <a:rPr lang="en-US" altLang="en-US" dirty="0"/>
              <a:t> that caused the current procedure to be used </a:t>
            </a:r>
            <a:r>
              <a:rPr lang="en-US" altLang="en-US" dirty="0">
                <a:solidFill>
                  <a:srgbClr val="FF0000"/>
                </a:solidFill>
              </a:rPr>
              <a:t>fails</a:t>
            </a:r>
            <a:endParaRPr lang="en-US" altLang="en-US" dirty="0"/>
          </a:p>
          <a:p>
            <a:endParaRPr lang="en-US" altLang="en-US" dirty="0"/>
          </a:p>
          <a:p>
            <a:r>
              <a:rPr lang="en-US" altLang="en-US" dirty="0"/>
              <a:t>Not used for its logical properties, but to </a:t>
            </a:r>
            <a:r>
              <a:rPr lang="en-US" altLang="en-US" b="1" dirty="0">
                <a:solidFill>
                  <a:schemeClr val="tx2"/>
                </a:solidFill>
              </a:rPr>
              <a:t>control backtracking</a:t>
            </a:r>
            <a:r>
              <a:rPr lang="en-US" altLang="en-US" dirty="0"/>
              <a:t>.</a:t>
            </a:r>
          </a:p>
          <a:p>
            <a:endParaRPr lang="en-US" altLang="en-US" dirty="0"/>
          </a:p>
          <a:p>
            <a:endParaRPr lang="en-US" altLang="en-US" b="1" dirty="0">
              <a:solidFill>
                <a:srgbClr val="FF0000"/>
              </a:solidFill>
            </a:endParaRPr>
          </a:p>
        </p:txBody>
      </p:sp>
    </p:spTree>
    <p:extLst>
      <p:ext uri="{BB962C8B-B14F-4D97-AF65-F5344CB8AC3E}">
        <p14:creationId xmlns:p14="http://schemas.microsoft.com/office/powerpoint/2010/main" val="1495228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How CUT works</a:t>
            </a:r>
          </a:p>
        </p:txBody>
      </p:sp>
      <p:sp>
        <p:nvSpPr>
          <p:cNvPr id="1638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en-US" dirty="0"/>
              <a:t>Suppose goal </a:t>
            </a:r>
            <a:r>
              <a:rPr lang="pt-BR" altLang="en-US" b="1" dirty="0">
                <a:solidFill>
                  <a:srgbClr val="00B050"/>
                </a:solidFill>
                <a:latin typeface="Courier New" panose="02070309020205020404" pitchFamily="49" charset="0"/>
                <a:cs typeface="Courier New" panose="02070309020205020404" pitchFamily="49" charset="0"/>
              </a:rPr>
              <a:t>H</a:t>
            </a:r>
            <a:r>
              <a:rPr lang="en-US" altLang="en-US" dirty="0"/>
              <a:t> is called, and has two clauses:</a:t>
            </a:r>
          </a:p>
          <a:p>
            <a:pPr lvl="1">
              <a:buFont typeface="Arial" panose="020B0604020202020204" pitchFamily="34" charset="0"/>
              <a:buNone/>
            </a:pPr>
            <a:r>
              <a:rPr lang="pt-BR" altLang="en-US" b="1" dirty="0">
                <a:solidFill>
                  <a:srgbClr val="00B050"/>
                </a:solidFill>
                <a:latin typeface="Courier New" panose="02070309020205020404" pitchFamily="49" charset="0"/>
                <a:cs typeface="Courier New" panose="02070309020205020404" pitchFamily="49" charset="0"/>
              </a:rPr>
              <a:t>H</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 B</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i</a:t>
            </a:r>
            <a:r>
              <a:rPr lang="pt-BR" altLang="en-US" b="1" dirty="0">
                <a:solidFill>
                  <a:srgbClr val="00B050"/>
                </a:solidFill>
                <a:latin typeface="Courier New" panose="02070309020205020404" pitchFamily="49" charset="0"/>
                <a:cs typeface="Courier New" panose="02070309020205020404" pitchFamily="49" charset="0"/>
              </a:rPr>
              <a:t>, </a:t>
            </a:r>
            <a:r>
              <a:rPr lang="pt-BR" altLang="en-US" b="1" dirty="0">
                <a:solidFill>
                  <a:srgbClr val="FF0000"/>
                </a:solidFill>
                <a:latin typeface="Courier New" panose="02070309020205020404" pitchFamily="49" charset="0"/>
                <a:cs typeface="Courier New" panose="02070309020205020404" pitchFamily="49" charset="0"/>
              </a:rPr>
              <a:t>!</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k</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m</a:t>
            </a:r>
            <a:r>
              <a:rPr lang="pt-BR" altLang="en-US"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H</a:t>
            </a:r>
            <a:r>
              <a:rPr lang="en-US" altLang="en-US" b="1" baseline="-25000" dirty="0">
                <a:solidFill>
                  <a:srgbClr val="00B050"/>
                </a:solidFill>
                <a:latin typeface="Courier New" panose="02070309020205020404" pitchFamily="49" charset="0"/>
                <a:cs typeface="Courier New" panose="02070309020205020404" pitchFamily="49" charset="0"/>
              </a:rPr>
              <a:t>2</a:t>
            </a:r>
            <a:r>
              <a:rPr lang="en-US" altLang="en-US" b="1" dirty="0">
                <a:solidFill>
                  <a:srgbClr val="00B050"/>
                </a:solidFill>
                <a:latin typeface="Courier New" panose="02070309020205020404" pitchFamily="49" charset="0"/>
                <a:cs typeface="Courier New" panose="02070309020205020404" pitchFamily="49" charset="0"/>
              </a:rPr>
              <a:t> :- </a:t>
            </a:r>
            <a:r>
              <a:rPr lang="en-US" altLang="en-US" b="1" dirty="0" err="1">
                <a:solidFill>
                  <a:srgbClr val="00B050"/>
                </a:solidFill>
                <a:latin typeface="Courier New" panose="02070309020205020404" pitchFamily="49" charset="0"/>
                <a:cs typeface="Courier New" panose="02070309020205020404" pitchFamily="49" charset="0"/>
              </a:rPr>
              <a:t>B</a:t>
            </a:r>
            <a:r>
              <a:rPr lang="en-US" altLang="en-US" b="1" baseline="-25000" dirty="0" err="1">
                <a:solidFill>
                  <a:srgbClr val="00B050"/>
                </a:solidFill>
                <a:latin typeface="Courier New" panose="02070309020205020404" pitchFamily="49" charset="0"/>
                <a:cs typeface="Courier New" panose="02070309020205020404" pitchFamily="49" charset="0"/>
              </a:rPr>
              <a:t>n</a:t>
            </a:r>
            <a:r>
              <a:rPr lang="en-US" altLang="en-US" b="1" dirty="0">
                <a:solidFill>
                  <a:srgbClr val="00B050"/>
                </a:solidFill>
                <a:latin typeface="Courier New" panose="02070309020205020404" pitchFamily="49" charset="0"/>
                <a:cs typeface="Courier New" panose="02070309020205020404" pitchFamily="49" charset="0"/>
              </a:rPr>
              <a:t>,… B</a:t>
            </a:r>
            <a:r>
              <a:rPr lang="en-US" altLang="en-US" b="1" baseline="-25000" dirty="0">
                <a:solidFill>
                  <a:srgbClr val="00B050"/>
                </a:solidFill>
                <a:latin typeface="Courier New" panose="02070309020205020404" pitchFamily="49" charset="0"/>
                <a:cs typeface="Courier New" panose="02070309020205020404" pitchFamily="49" charset="0"/>
              </a:rPr>
              <a:t>p</a:t>
            </a:r>
            <a:r>
              <a:rPr lang="en-US" altLang="en-US"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endParaRPr lang="en-US" altLang="en-US" sz="1800" dirty="0"/>
          </a:p>
          <a:p>
            <a:r>
              <a:rPr lang="en-US" altLang="en-US" dirty="0"/>
              <a:t>If </a:t>
            </a:r>
            <a:r>
              <a:rPr lang="pt-BR" altLang="en-US" b="1" dirty="0">
                <a:solidFill>
                  <a:srgbClr val="00B050"/>
                </a:solidFill>
                <a:latin typeface="Courier New" panose="02070309020205020404" pitchFamily="49" charset="0"/>
                <a:cs typeface="Courier New" panose="02070309020205020404" pitchFamily="49" charset="0"/>
              </a:rPr>
              <a:t>H</a:t>
            </a:r>
            <a:r>
              <a:rPr lang="pt-BR" altLang="en-US" b="1" baseline="-25000" dirty="0">
                <a:solidFill>
                  <a:srgbClr val="00B050"/>
                </a:solidFill>
                <a:latin typeface="Courier New" panose="02070309020205020404" pitchFamily="49" charset="0"/>
                <a:cs typeface="Courier New" panose="02070309020205020404" pitchFamily="49" charset="0"/>
              </a:rPr>
              <a:t>1</a:t>
            </a:r>
            <a:r>
              <a:rPr lang="en-US" altLang="en-US" dirty="0"/>
              <a:t> matches goals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1</a:t>
            </a:r>
            <a:r>
              <a:rPr lang="en-US" altLang="en-US" dirty="0"/>
              <a:t>...</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i</a:t>
            </a:r>
            <a:r>
              <a:rPr lang="en-US" altLang="en-US" dirty="0"/>
              <a:t> are attempted and may backtrack among themselves</a:t>
            </a:r>
          </a:p>
          <a:p>
            <a:pPr lvl="1"/>
            <a:endParaRPr lang="en-US" altLang="en-US" sz="1800" dirty="0"/>
          </a:p>
          <a:p>
            <a:r>
              <a:rPr lang="en-US" altLang="en-US" dirty="0"/>
              <a:t>If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1</a:t>
            </a:r>
            <a:r>
              <a:rPr lang="en-US" altLang="en-US" dirty="0"/>
              <a:t>...</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i</a:t>
            </a:r>
            <a:r>
              <a:rPr lang="en-US" altLang="en-US" dirty="0"/>
              <a:t> fails, </a:t>
            </a:r>
            <a:r>
              <a:rPr lang="en-US" altLang="en-US" b="1" dirty="0">
                <a:solidFill>
                  <a:srgbClr val="00B050"/>
                </a:solidFill>
                <a:latin typeface="Courier New" panose="02070309020205020404" pitchFamily="49" charset="0"/>
                <a:cs typeface="Courier New" panose="02070309020205020404" pitchFamily="49" charset="0"/>
              </a:rPr>
              <a:t>H</a:t>
            </a:r>
            <a:r>
              <a:rPr lang="en-US" altLang="en-US" b="1" baseline="-25000" dirty="0">
                <a:solidFill>
                  <a:srgbClr val="00B050"/>
                </a:solidFill>
                <a:latin typeface="Courier New" panose="02070309020205020404" pitchFamily="49" charset="0"/>
                <a:cs typeface="Courier New" panose="02070309020205020404" pitchFamily="49" charset="0"/>
              </a:rPr>
              <a:t>2</a:t>
            </a:r>
            <a:r>
              <a:rPr lang="en-US" altLang="en-US" dirty="0"/>
              <a:t> will be attempted</a:t>
            </a:r>
          </a:p>
          <a:p>
            <a:endParaRPr lang="en-US" altLang="en-US" sz="2000" dirty="0"/>
          </a:p>
          <a:p>
            <a:r>
              <a:rPr lang="en-US" altLang="en-US" dirty="0">
                <a:solidFill>
                  <a:srgbClr val="FF0000"/>
                </a:solidFill>
              </a:rPr>
              <a:t>But</a:t>
            </a:r>
            <a:r>
              <a:rPr lang="en-US" altLang="en-US" dirty="0"/>
              <a:t> as soon as </a:t>
            </a:r>
            <a:r>
              <a:rPr lang="pt-BR" altLang="en-US" b="1" dirty="0">
                <a:solidFill>
                  <a:srgbClr val="FF0000"/>
                </a:solidFill>
                <a:latin typeface="Courier New" panose="02070309020205020404" pitchFamily="49" charset="0"/>
                <a:cs typeface="Courier New" panose="02070309020205020404" pitchFamily="49" charset="0"/>
              </a:rPr>
              <a:t>! </a:t>
            </a:r>
            <a:r>
              <a:rPr lang="en-US" altLang="en-US" dirty="0"/>
              <a:t>is crossed, Prolog commits to the current choice.  </a:t>
            </a:r>
            <a:br>
              <a:rPr lang="en-US" altLang="en-US" dirty="0"/>
            </a:br>
            <a:r>
              <a:rPr lang="en-US" altLang="en-US" dirty="0">
                <a:solidFill>
                  <a:srgbClr val="FF0000"/>
                </a:solidFill>
              </a:rPr>
              <a:t>All other choices are discarded</a:t>
            </a:r>
            <a:r>
              <a:rPr lang="en-US" altLang="en-US" dirty="0"/>
              <a:t>.</a:t>
            </a:r>
          </a:p>
        </p:txBody>
      </p:sp>
    </p:spTree>
    <p:extLst>
      <p:ext uri="{BB962C8B-B14F-4D97-AF65-F5344CB8AC3E}">
        <p14:creationId xmlns:p14="http://schemas.microsoft.com/office/powerpoint/2010/main" val="3508122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Commitment to the Clause</a:t>
            </a:r>
          </a:p>
        </p:txBody>
      </p:sp>
      <p:sp>
        <p:nvSpPr>
          <p:cNvPr id="1741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Font typeface="Arial" panose="020B0604020202020204" pitchFamily="34" charset="0"/>
              <a:buNone/>
            </a:pPr>
            <a:r>
              <a:rPr lang="pt-BR" altLang="en-US" b="1" dirty="0">
                <a:solidFill>
                  <a:srgbClr val="00B050"/>
                </a:solidFill>
                <a:latin typeface="Courier New" panose="02070309020205020404" pitchFamily="49" charset="0"/>
                <a:cs typeface="Courier New" panose="02070309020205020404" pitchFamily="49" charset="0"/>
              </a:rPr>
              <a:t>H</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 B</a:t>
            </a:r>
            <a:r>
              <a:rPr lang="pt-BR" altLang="en-US" b="1" baseline="-25000" dirty="0">
                <a:solidFill>
                  <a:srgbClr val="00B050"/>
                </a:solidFill>
                <a:latin typeface="Courier New" panose="02070309020205020404" pitchFamily="49" charset="0"/>
                <a:cs typeface="Courier New" panose="02070309020205020404" pitchFamily="49" charset="0"/>
              </a:rPr>
              <a:t>1</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i</a:t>
            </a:r>
            <a:r>
              <a:rPr lang="pt-BR" altLang="en-US" b="1" dirty="0">
                <a:solidFill>
                  <a:srgbClr val="00B050"/>
                </a:solidFill>
                <a:latin typeface="Courier New" panose="02070309020205020404" pitchFamily="49" charset="0"/>
                <a:cs typeface="Courier New" panose="02070309020205020404" pitchFamily="49" charset="0"/>
              </a:rPr>
              <a:t>, </a:t>
            </a:r>
            <a:r>
              <a:rPr lang="pt-BR" altLang="en-US" b="1" dirty="0">
                <a:solidFill>
                  <a:srgbClr val="FF0000"/>
                </a:solidFill>
                <a:latin typeface="Courier New" panose="02070309020205020404" pitchFamily="49" charset="0"/>
                <a:cs typeface="Courier New" panose="02070309020205020404" pitchFamily="49" charset="0"/>
              </a:rPr>
              <a:t>!</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k</a:t>
            </a:r>
            <a:r>
              <a:rPr lang="pt-BR" altLang="en-US" b="1" dirty="0">
                <a:solidFill>
                  <a:srgbClr val="00B050"/>
                </a:solidFill>
                <a:latin typeface="Courier New" panose="02070309020205020404" pitchFamily="49" charset="0"/>
                <a:cs typeface="Courier New" panose="02070309020205020404" pitchFamily="49" charset="0"/>
              </a:rPr>
              <a:t>,… B</a:t>
            </a:r>
            <a:r>
              <a:rPr lang="pt-BR" altLang="en-US" b="1" baseline="-25000" dirty="0">
                <a:solidFill>
                  <a:srgbClr val="00B050"/>
                </a:solidFill>
                <a:latin typeface="Courier New" panose="02070309020205020404" pitchFamily="49" charset="0"/>
                <a:cs typeface="Courier New" panose="02070309020205020404" pitchFamily="49" charset="0"/>
              </a:rPr>
              <a:t>m</a:t>
            </a:r>
            <a:r>
              <a:rPr lang="pt-BR" altLang="en-US"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H</a:t>
            </a:r>
            <a:r>
              <a:rPr lang="en-US" altLang="en-US" b="1" baseline="-25000" dirty="0">
                <a:solidFill>
                  <a:srgbClr val="00B050"/>
                </a:solidFill>
                <a:latin typeface="Courier New" panose="02070309020205020404" pitchFamily="49" charset="0"/>
                <a:cs typeface="Courier New" panose="02070309020205020404" pitchFamily="49" charset="0"/>
              </a:rPr>
              <a:t>2</a:t>
            </a:r>
            <a:r>
              <a:rPr lang="en-US" altLang="en-US" b="1" dirty="0">
                <a:solidFill>
                  <a:srgbClr val="00B050"/>
                </a:solidFill>
                <a:latin typeface="Courier New" panose="02070309020205020404" pitchFamily="49" charset="0"/>
                <a:cs typeface="Courier New" panose="02070309020205020404" pitchFamily="49" charset="0"/>
              </a:rPr>
              <a:t> :- </a:t>
            </a:r>
            <a:r>
              <a:rPr lang="en-US" altLang="en-US" b="1" dirty="0" err="1">
                <a:solidFill>
                  <a:srgbClr val="00B050"/>
                </a:solidFill>
                <a:latin typeface="Courier New" panose="02070309020205020404" pitchFamily="49" charset="0"/>
                <a:cs typeface="Courier New" panose="02070309020205020404" pitchFamily="49" charset="0"/>
              </a:rPr>
              <a:t>B</a:t>
            </a:r>
            <a:r>
              <a:rPr lang="en-US" altLang="en-US" b="1" baseline="-25000" dirty="0" err="1">
                <a:solidFill>
                  <a:srgbClr val="00B050"/>
                </a:solidFill>
                <a:latin typeface="Courier New" panose="02070309020205020404" pitchFamily="49" charset="0"/>
                <a:cs typeface="Courier New" panose="02070309020205020404" pitchFamily="49" charset="0"/>
              </a:rPr>
              <a:t>n</a:t>
            </a:r>
            <a:r>
              <a:rPr lang="en-US" altLang="en-US" b="1" dirty="0">
                <a:solidFill>
                  <a:srgbClr val="00B050"/>
                </a:solidFill>
                <a:latin typeface="Courier New" panose="02070309020205020404" pitchFamily="49" charset="0"/>
                <a:cs typeface="Courier New" panose="02070309020205020404" pitchFamily="49" charset="0"/>
              </a:rPr>
              <a:t>,… B</a:t>
            </a:r>
            <a:r>
              <a:rPr lang="en-US" altLang="en-US" b="1" baseline="-25000" dirty="0">
                <a:solidFill>
                  <a:srgbClr val="00B050"/>
                </a:solidFill>
                <a:latin typeface="Courier New" panose="02070309020205020404" pitchFamily="49" charset="0"/>
                <a:cs typeface="Courier New" panose="02070309020205020404" pitchFamily="49" charset="0"/>
              </a:rPr>
              <a:t>p</a:t>
            </a:r>
            <a:r>
              <a:rPr lang="en-US" altLang="en-US" b="1" dirty="0">
                <a:solidFill>
                  <a:srgbClr val="00B050"/>
                </a:solidFill>
                <a:latin typeface="Courier New" panose="02070309020205020404" pitchFamily="49" charset="0"/>
                <a:cs typeface="Courier New" panose="02070309020205020404" pitchFamily="49" charset="0"/>
              </a:rPr>
              <a:t>.</a:t>
            </a:r>
          </a:p>
          <a:p>
            <a:endParaRPr lang="en-US" altLang="en-US" dirty="0"/>
          </a:p>
          <a:p>
            <a:r>
              <a:rPr lang="en-US" altLang="en-US" dirty="0"/>
              <a:t>Goals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k</a:t>
            </a:r>
            <a:r>
              <a:rPr lang="en-US" altLang="en-US" dirty="0"/>
              <a:t>...</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m</a:t>
            </a:r>
            <a:r>
              <a:rPr lang="en-US" altLang="en-US" dirty="0"/>
              <a:t> may backtrack amongst themselves, but</a:t>
            </a:r>
          </a:p>
          <a:p>
            <a:endParaRPr lang="en-US" altLang="en-US" dirty="0"/>
          </a:p>
          <a:p>
            <a:r>
              <a:rPr lang="en-US" altLang="en-US" dirty="0">
                <a:solidFill>
                  <a:srgbClr val="FF0000"/>
                </a:solidFill>
              </a:rPr>
              <a:t>If goal </a:t>
            </a:r>
            <a:r>
              <a:rPr lang="pt-BR" altLang="en-US" b="1" dirty="0">
                <a:solidFill>
                  <a:srgbClr val="00B050"/>
                </a:solidFill>
                <a:latin typeface="Courier New" panose="02070309020205020404" pitchFamily="49" charset="0"/>
                <a:cs typeface="Courier New" panose="02070309020205020404" pitchFamily="49" charset="0"/>
              </a:rPr>
              <a:t>B</a:t>
            </a:r>
            <a:r>
              <a:rPr lang="pt-BR" altLang="en-US" b="1" baseline="-25000" dirty="0">
                <a:solidFill>
                  <a:srgbClr val="00B050"/>
                </a:solidFill>
                <a:latin typeface="Courier New" panose="02070309020205020404" pitchFamily="49" charset="0"/>
                <a:cs typeface="Courier New" panose="02070309020205020404" pitchFamily="49" charset="0"/>
              </a:rPr>
              <a:t>k</a:t>
            </a:r>
            <a:r>
              <a:rPr lang="en-US" altLang="en-US" dirty="0">
                <a:solidFill>
                  <a:srgbClr val="FF0000"/>
                </a:solidFill>
              </a:rPr>
              <a:t> fails, then the predicate fails </a:t>
            </a:r>
            <a:r>
              <a:rPr lang="en-US" altLang="en-US" dirty="0"/>
              <a:t>and the subsequent clauses are not matched</a:t>
            </a:r>
          </a:p>
          <a:p>
            <a:endParaRPr lang="en-US" altLang="en-US" dirty="0"/>
          </a:p>
        </p:txBody>
      </p:sp>
    </p:spTree>
    <p:extLst>
      <p:ext uri="{BB962C8B-B14F-4D97-AF65-F5344CB8AC3E}">
        <p14:creationId xmlns:p14="http://schemas.microsoft.com/office/powerpoint/2010/main" val="2494197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Uses of Cut: Specify Exclusion Cases</a:t>
            </a:r>
          </a:p>
        </p:txBody>
      </p:sp>
      <p:sp>
        <p:nvSpPr>
          <p:cNvPr id="3" name="Content Placeholder 2"/>
          <p:cNvSpPr>
            <a:spLocks noGrp="1"/>
          </p:cNvSpPr>
          <p:nvPr>
            <p:ph idx="1"/>
          </p:nvPr>
        </p:nvSpPr>
        <p:spPr/>
        <p:txBody>
          <a:bodyPr/>
          <a:lstStyle/>
          <a:p>
            <a:pPr marL="0" indent="0">
              <a:buNone/>
              <a:defRPr/>
            </a:pPr>
            <a:r>
              <a:rPr lang="en-US" sz="2400" dirty="0"/>
              <a:t>To specify exclusion of cases by ‘committing’ to the current choice.</a:t>
            </a:r>
          </a:p>
          <a:p>
            <a:pPr marL="457200" indent="-457200">
              <a:buFont typeface="+mj-lt"/>
              <a:buAutoNum type="arabicPeriod" startAt="2"/>
              <a:defRPr/>
            </a:pPr>
            <a:endParaRPr lang="en-US" sz="2400" dirty="0"/>
          </a:p>
          <a:p>
            <a:pPr>
              <a:buFont typeface="Arial" charset="0"/>
              <a:buNone/>
              <a:defRPr/>
            </a:pPr>
            <a:r>
              <a:rPr lang="en-US" sz="2400" dirty="0"/>
              <a:t>Example: </a:t>
            </a:r>
            <a:r>
              <a:rPr lang="en-US" sz="2400" b="1" dirty="0">
                <a:solidFill>
                  <a:srgbClr val="00B050"/>
                </a:solidFill>
                <a:latin typeface="Courier New" pitchFamily="49" charset="0"/>
                <a:cs typeface="Courier New" pitchFamily="49" charset="0"/>
              </a:rPr>
              <a:t>max(X, Y, Z) </a:t>
            </a:r>
            <a:r>
              <a:rPr lang="en-US" sz="2400" dirty="0"/>
              <a:t>makes </a:t>
            </a:r>
            <a:r>
              <a:rPr lang="en-US" sz="2400" b="1" dirty="0">
                <a:solidFill>
                  <a:srgbClr val="00B050"/>
                </a:solidFill>
                <a:latin typeface="Courier New" pitchFamily="49" charset="0"/>
                <a:cs typeface="Courier New" pitchFamily="49" charset="0"/>
              </a:rPr>
              <a:t>Z</a:t>
            </a:r>
            <a:r>
              <a:rPr lang="en-US" sz="2400" dirty="0"/>
              <a:t> maximum of </a:t>
            </a:r>
            <a:r>
              <a:rPr lang="en-US" sz="2400" b="1" dirty="0">
                <a:solidFill>
                  <a:srgbClr val="00B050"/>
                </a:solidFill>
                <a:latin typeface="Courier New" pitchFamily="49" charset="0"/>
                <a:cs typeface="Courier New" pitchFamily="49" charset="0"/>
              </a:rPr>
              <a:t>X</a:t>
            </a:r>
            <a:r>
              <a:rPr lang="en-US" sz="2400" dirty="0"/>
              <a:t> and </a:t>
            </a:r>
            <a:r>
              <a:rPr lang="en-US" sz="2400" b="1" dirty="0">
                <a:solidFill>
                  <a:srgbClr val="00B050"/>
                </a:solidFill>
                <a:latin typeface="Courier New" pitchFamily="49" charset="0"/>
                <a:cs typeface="Courier New" pitchFamily="49" charset="0"/>
              </a:rPr>
              <a:t>Y</a:t>
            </a:r>
            <a:endParaRPr lang="en-US" sz="2400" dirty="0"/>
          </a:p>
          <a:p>
            <a:pPr lvl="2">
              <a:buFont typeface="Arial" charset="0"/>
              <a:buNone/>
              <a:defRPr/>
            </a:pPr>
            <a:r>
              <a:rPr lang="es-ES" b="1" dirty="0" err="1">
                <a:solidFill>
                  <a:srgbClr val="00B050"/>
                </a:solidFill>
                <a:latin typeface="Courier New" pitchFamily="49" charset="0"/>
                <a:cs typeface="Courier New" pitchFamily="49" charset="0"/>
              </a:rPr>
              <a:t>max</a:t>
            </a:r>
            <a:r>
              <a:rPr lang="es-ES" b="1" dirty="0">
                <a:solidFill>
                  <a:srgbClr val="00B050"/>
                </a:solidFill>
                <a:latin typeface="Courier New" pitchFamily="49" charset="0"/>
                <a:cs typeface="Courier New" pitchFamily="49" charset="0"/>
              </a:rPr>
              <a:t>(X, Y, X) :- X &gt;= Y.</a:t>
            </a:r>
          </a:p>
          <a:p>
            <a:pPr lvl="2">
              <a:buFont typeface="Arial" charset="0"/>
              <a:buNone/>
              <a:defRPr/>
            </a:pPr>
            <a:r>
              <a:rPr lang="es-ES" b="1" dirty="0" err="1">
                <a:solidFill>
                  <a:srgbClr val="00B050"/>
                </a:solidFill>
                <a:latin typeface="Courier New" pitchFamily="49" charset="0"/>
                <a:cs typeface="Courier New" pitchFamily="49" charset="0"/>
              </a:rPr>
              <a:t>max</a:t>
            </a:r>
            <a:r>
              <a:rPr lang="es-ES" b="1" dirty="0">
                <a:solidFill>
                  <a:srgbClr val="00B050"/>
                </a:solidFill>
                <a:latin typeface="Courier New" pitchFamily="49" charset="0"/>
                <a:cs typeface="Courier New" pitchFamily="49" charset="0"/>
              </a:rPr>
              <a:t>(X, Y, Y) :- X &lt; Y.</a:t>
            </a:r>
          </a:p>
          <a:p>
            <a:pPr>
              <a:buFont typeface="Arial" charset="0"/>
              <a:buNone/>
              <a:defRPr/>
            </a:pPr>
            <a:r>
              <a:rPr lang="en-US" sz="2400" dirty="0"/>
              <a:t>Note: Both clauses are logically correct statements</a:t>
            </a:r>
          </a:p>
          <a:p>
            <a:pPr>
              <a:buFont typeface="Arial" charset="0"/>
              <a:buNone/>
              <a:defRPr/>
            </a:pPr>
            <a:endParaRPr lang="en-US" sz="2400" dirty="0"/>
          </a:p>
        </p:txBody>
      </p:sp>
    </p:spTree>
    <p:extLst>
      <p:ext uri="{BB962C8B-B14F-4D97-AF65-F5344CB8AC3E}">
        <p14:creationId xmlns:p14="http://schemas.microsoft.com/office/powerpoint/2010/main" val="1478613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Max with Cut</a:t>
            </a:r>
          </a:p>
        </p:txBody>
      </p:sp>
      <p:sp>
        <p:nvSpPr>
          <p:cNvPr id="2150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pPr>
              <a:buFont typeface="Arial" charset="0"/>
              <a:buNone/>
              <a:defRPr/>
            </a:pPr>
            <a:r>
              <a:rPr lang="en-US" sz="2400" dirty="0"/>
              <a:t>Using cut can get rid of the second test:</a:t>
            </a:r>
          </a:p>
          <a:p>
            <a:pPr lvl="2">
              <a:buFont typeface="Arial" charset="0"/>
              <a:buNone/>
              <a:defRPr/>
            </a:pPr>
            <a:r>
              <a:rPr lang="es-ES" b="1" dirty="0" err="1">
                <a:solidFill>
                  <a:srgbClr val="00B050"/>
                </a:solidFill>
                <a:latin typeface="Courier New" pitchFamily="49" charset="0"/>
                <a:cs typeface="Courier New" pitchFamily="49" charset="0"/>
              </a:rPr>
              <a:t>max</a:t>
            </a:r>
            <a:r>
              <a:rPr lang="es-ES" b="1" dirty="0">
                <a:solidFill>
                  <a:srgbClr val="00B050"/>
                </a:solidFill>
                <a:latin typeface="Courier New" pitchFamily="49" charset="0"/>
                <a:cs typeface="Courier New" pitchFamily="49" charset="0"/>
              </a:rPr>
              <a:t>(X, Y, X) :- X &gt;= Y, </a:t>
            </a:r>
            <a:r>
              <a:rPr lang="es-ES" b="1" dirty="0">
                <a:solidFill>
                  <a:srgbClr val="FF0000"/>
                </a:solidFill>
                <a:latin typeface="Courier New" pitchFamily="49" charset="0"/>
                <a:cs typeface="Courier New" pitchFamily="49" charset="0"/>
              </a:rPr>
              <a:t>!</a:t>
            </a:r>
            <a:r>
              <a:rPr lang="es-ES" b="1" dirty="0">
                <a:solidFill>
                  <a:srgbClr val="00B050"/>
                </a:solidFill>
                <a:latin typeface="Courier New" pitchFamily="49" charset="0"/>
                <a:cs typeface="Courier New" pitchFamily="49" charset="0"/>
              </a:rPr>
              <a:t>.</a:t>
            </a:r>
          </a:p>
          <a:p>
            <a:pPr lvl="2">
              <a:buFont typeface="Arial" charset="0"/>
              <a:buNone/>
              <a:defRPr/>
            </a:pPr>
            <a:r>
              <a:rPr lang="en-US" b="1" dirty="0">
                <a:solidFill>
                  <a:srgbClr val="00B050"/>
                </a:solidFill>
                <a:latin typeface="Courier New" pitchFamily="49" charset="0"/>
                <a:cs typeface="Courier New" pitchFamily="49" charset="0"/>
              </a:rPr>
              <a:t>max(X, Y, Y).</a:t>
            </a:r>
            <a:endParaRPr lang="en-US" i="1" dirty="0"/>
          </a:p>
          <a:p>
            <a:pPr>
              <a:buFont typeface="Arial" panose="020B0604020202020204" pitchFamily="34" charset="0"/>
              <a:buNone/>
            </a:pPr>
            <a:endParaRPr lang="en-US" altLang="en-US" sz="2000" dirty="0"/>
          </a:p>
          <a:p>
            <a:pPr>
              <a:buFont typeface="Arial" panose="020B0604020202020204" pitchFamily="34" charset="0"/>
              <a:buNone/>
            </a:pPr>
            <a:r>
              <a:rPr lang="en-US" altLang="en-US" sz="2400" dirty="0"/>
              <a:t>If </a:t>
            </a:r>
            <a:r>
              <a:rPr lang="en-US" altLang="en-US" sz="2400" b="1" dirty="0">
                <a:solidFill>
                  <a:srgbClr val="00B050"/>
                </a:solidFill>
                <a:latin typeface="Courier New" panose="02070309020205020404" pitchFamily="49" charset="0"/>
                <a:cs typeface="Courier New" panose="02070309020205020404" pitchFamily="49" charset="0"/>
              </a:rPr>
              <a:t>max </a:t>
            </a:r>
            <a:r>
              <a:rPr lang="en-US" altLang="en-US" sz="2400" dirty="0"/>
              <a:t>is called with </a:t>
            </a:r>
            <a:r>
              <a:rPr lang="es-ES" altLang="en-US" sz="2400" b="1" dirty="0">
                <a:solidFill>
                  <a:srgbClr val="00B050"/>
                </a:solidFill>
                <a:latin typeface="Courier New" panose="02070309020205020404" pitchFamily="49" charset="0"/>
                <a:cs typeface="Courier New" panose="02070309020205020404" pitchFamily="49" charset="0"/>
              </a:rPr>
              <a:t>X</a:t>
            </a:r>
            <a:r>
              <a:rPr lang="en-US" altLang="en-US" sz="2400" dirty="0"/>
              <a:t> ≥ </a:t>
            </a:r>
            <a:r>
              <a:rPr lang="en-US" altLang="en-US" sz="2400" b="1" dirty="0">
                <a:solidFill>
                  <a:srgbClr val="00B050"/>
                </a:solidFill>
                <a:latin typeface="Courier New" panose="02070309020205020404" pitchFamily="49" charset="0"/>
                <a:cs typeface="Courier New" panose="02070309020205020404" pitchFamily="49" charset="0"/>
              </a:rPr>
              <a:t>Y</a:t>
            </a:r>
            <a:r>
              <a:rPr lang="en-US" altLang="en-US" sz="2400" dirty="0"/>
              <a:t>, the 1</a:t>
            </a:r>
            <a:r>
              <a:rPr lang="en-US" altLang="en-US" sz="2400" baseline="30000" dirty="0"/>
              <a:t>st</a:t>
            </a:r>
            <a:r>
              <a:rPr lang="en-US" altLang="en-US" sz="2400" dirty="0"/>
              <a:t> clause succeeds, and because of </a:t>
            </a:r>
            <a:r>
              <a:rPr lang="es-ES" altLang="en-US" sz="2400" b="1" dirty="0">
                <a:solidFill>
                  <a:srgbClr val="FF0000"/>
                </a:solidFill>
                <a:latin typeface="Courier New" panose="02070309020205020404" pitchFamily="49" charset="0"/>
                <a:cs typeface="Courier New" panose="02070309020205020404" pitchFamily="49" charset="0"/>
              </a:rPr>
              <a:t>! </a:t>
            </a:r>
            <a:r>
              <a:rPr lang="en-US" altLang="en-US" sz="2400" dirty="0"/>
              <a:t>the 2</a:t>
            </a:r>
            <a:r>
              <a:rPr lang="en-US" altLang="en-US" sz="2400" baseline="30000" dirty="0"/>
              <a:t>nd</a:t>
            </a:r>
            <a:r>
              <a:rPr lang="en-US" altLang="en-US" sz="2400" dirty="0"/>
              <a:t> clause isn't called</a:t>
            </a:r>
          </a:p>
          <a:p>
            <a:r>
              <a:rPr lang="en-US" altLang="en-US" sz="2400" dirty="0"/>
              <a:t>The advantage</a:t>
            </a:r>
          </a:p>
          <a:p>
            <a:pPr lvl="1"/>
            <a:r>
              <a:rPr lang="en-US" altLang="en-US" sz="2000" dirty="0"/>
              <a:t>The test isn't made twice if </a:t>
            </a:r>
            <a:r>
              <a:rPr lang="en-US" altLang="en-US" sz="2000" b="1" dirty="0">
                <a:solidFill>
                  <a:srgbClr val="00B050"/>
                </a:solidFill>
                <a:latin typeface="Courier New" panose="02070309020205020404" pitchFamily="49" charset="0"/>
                <a:cs typeface="Courier New" panose="02070309020205020404" pitchFamily="49" charset="0"/>
              </a:rPr>
              <a:t>X&lt;Y</a:t>
            </a:r>
            <a:endParaRPr lang="en-US" altLang="en-US" b="1" dirty="0">
              <a:solidFill>
                <a:srgbClr val="00B050"/>
              </a:solidFill>
              <a:latin typeface="Courier New" panose="02070309020205020404" pitchFamily="49" charset="0"/>
              <a:cs typeface="Courier New" panose="02070309020205020404" pitchFamily="49" charset="0"/>
            </a:endParaRPr>
          </a:p>
          <a:p>
            <a:r>
              <a:rPr lang="en-US" altLang="en-US" sz="2400" dirty="0"/>
              <a:t>The disadvantage </a:t>
            </a:r>
          </a:p>
          <a:p>
            <a:pPr lvl="1"/>
            <a:r>
              <a:rPr lang="en-US" altLang="en-US" sz="2000" dirty="0"/>
              <a:t>Each rule isn't  a logically correct statement about the predicate.</a:t>
            </a:r>
          </a:p>
          <a:p>
            <a:pPr lvl="1"/>
            <a:r>
              <a:rPr lang="en-US" altLang="en-US" sz="2000" dirty="0"/>
              <a:t>A problem:</a:t>
            </a:r>
          </a:p>
          <a:p>
            <a:pPr>
              <a:buFont typeface="Arial" panose="020B0604020202020204" pitchFamily="34" charset="0"/>
              <a:buNone/>
            </a:pPr>
            <a:r>
              <a:rPr lang="en-US" altLang="en-US" sz="2400" dirty="0"/>
              <a:t>		</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max(10, 0, 0).</a:t>
            </a:r>
          </a:p>
        </p:txBody>
      </p:sp>
    </p:spTree>
    <p:extLst>
      <p:ext uri="{BB962C8B-B14F-4D97-AF65-F5344CB8AC3E}">
        <p14:creationId xmlns:p14="http://schemas.microsoft.com/office/powerpoint/2010/main" val="191239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Unification algorithm</a:t>
            </a:r>
          </a:p>
        </p:txBody>
      </p:sp>
      <p:sp>
        <p:nvSpPr>
          <p:cNvPr id="267267" name="Rectangle 3"/>
          <p:cNvSpPr>
            <a:spLocks noGrp="1" noChangeArrowheads="1"/>
          </p:cNvSpPr>
          <p:nvPr>
            <p:ph type="body" idx="1"/>
          </p:nvPr>
        </p:nvSpPr>
        <p:spPr/>
        <p:txBody>
          <a:bodyPr>
            <a:normAutofit fontScale="92500" lnSpcReduction="10000"/>
          </a:bodyPr>
          <a:lstStyle/>
          <a:p>
            <a:r>
              <a:rPr lang="en-US" altLang="en-US" dirty="0"/>
              <a:t>Input</a:t>
            </a:r>
          </a:p>
          <a:p>
            <a:pPr lvl="1"/>
            <a:r>
              <a:rPr lang="en-US" altLang="en-US" dirty="0"/>
              <a:t>A pair of predicate logic expressions</a:t>
            </a:r>
          </a:p>
          <a:p>
            <a:r>
              <a:rPr lang="en-US" altLang="en-US" dirty="0"/>
              <a:t>Output</a:t>
            </a:r>
          </a:p>
          <a:p>
            <a:pPr lvl="1"/>
            <a:r>
              <a:rPr lang="en-US" altLang="en-US" dirty="0"/>
              <a:t>Most General Unifier (MGU) if possible</a:t>
            </a:r>
          </a:p>
          <a:p>
            <a:pPr lvl="1"/>
            <a:r>
              <a:rPr lang="en-US" altLang="en-US" dirty="0"/>
              <a:t>Fail otherwise</a:t>
            </a:r>
          </a:p>
          <a:p>
            <a:r>
              <a:rPr lang="en-US" altLang="en-US" dirty="0"/>
              <a:t>Recursive algorithm</a:t>
            </a:r>
          </a:p>
          <a:p>
            <a:r>
              <a:rPr lang="en-US" altLang="en-US" dirty="0"/>
              <a:t>Represent the expression as a list</a:t>
            </a:r>
          </a:p>
          <a:p>
            <a:r>
              <a:rPr lang="en-US" altLang="en-US" dirty="0"/>
              <a:t>Process the list from the head</a:t>
            </a:r>
          </a:p>
          <a:p>
            <a:pPr lvl="1"/>
            <a:r>
              <a:rPr lang="en-US" altLang="en-US" dirty="0"/>
              <a:t>Determine a substitution to the head of the list</a:t>
            </a:r>
          </a:p>
          <a:p>
            <a:pPr lvl="1"/>
            <a:r>
              <a:rPr lang="en-US" altLang="en-US" dirty="0"/>
              <a:t>Apply substitution to the rest of the list</a:t>
            </a:r>
          </a:p>
          <a:p>
            <a:pPr lvl="1"/>
            <a:r>
              <a:rPr lang="en-US" altLang="en-US" dirty="0" err="1"/>
              <a:t>Recurse</a:t>
            </a:r>
            <a:r>
              <a:rPr lang="en-US" altLang="en-US" dirty="0"/>
              <a:t> on the rest of the list</a:t>
            </a:r>
          </a:p>
          <a:p>
            <a:endParaRPr lang="en-US" altLang="en-US" dirty="0"/>
          </a:p>
        </p:txBody>
      </p:sp>
    </p:spTree>
    <p:extLst>
      <p:ext uri="{BB962C8B-B14F-4D97-AF65-F5344CB8AC3E}">
        <p14:creationId xmlns:p14="http://schemas.microsoft.com/office/powerpoint/2010/main" val="3396048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 real negation in Prolog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oMath>
                </a14:m>
                <a:endParaRPr lang="en-US" dirty="0"/>
              </a:p>
              <a:p>
                <a:pPr lvl="1"/>
                <a:r>
                  <a:rPr lang="en-US" dirty="0"/>
                  <a:t>Disjunctive clause with multiple positive literals</a:t>
                </a:r>
              </a:p>
              <a:p>
                <a:pPr lvl="1"/>
                <a:r>
                  <a:rPr lang="en-US" i="1" dirty="0"/>
                  <a:t>Not</a:t>
                </a:r>
                <a:r>
                  <a:rPr lang="en-US" dirty="0"/>
                  <a:t> allowed in prolog</a:t>
                </a: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𝐷</m:t>
                    </m:r>
                  </m:oMath>
                </a14:m>
                <a:endParaRPr lang="en-US" dirty="0"/>
              </a:p>
              <a:p>
                <a:pPr lvl="1"/>
                <a:r>
                  <a:rPr lang="en-US" dirty="0"/>
                  <a:t>At most ONE positive literal (B)</a:t>
                </a:r>
              </a:p>
              <a:p>
                <a:pPr lvl="1"/>
                <a:r>
                  <a:rPr lang="en-US" dirty="0"/>
                  <a:t>Horn clause</a:t>
                </a:r>
              </a:p>
              <a:p>
                <a:pPr lvl="1"/>
                <a:r>
                  <a:rPr lang="en-US" dirty="0"/>
                  <a:t>Allowed in Prolog</a:t>
                </a:r>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a:p>
                <a:pPr lvl="1"/>
                <a:r>
                  <a:rPr lang="en-US" dirty="0">
                    <a:latin typeface="Consolas" panose="020B0609020204030204" pitchFamily="49" charset="0"/>
                  </a:rPr>
                  <a:t>B :- A,C,D.</a:t>
                </a:r>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78FC74C-1AAD-4A23-8CBA-CF1A3849B798}" type="slidenum">
              <a:rPr lang="en-US" smtClean="0"/>
              <a:t>50</a:t>
            </a:fld>
            <a:endParaRPr lang="en-US"/>
          </a:p>
        </p:txBody>
      </p:sp>
    </p:spTree>
    <p:extLst>
      <p:ext uri="{BB962C8B-B14F-4D97-AF65-F5344CB8AC3E}">
        <p14:creationId xmlns:p14="http://schemas.microsoft.com/office/powerpoint/2010/main" val="264135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Max with Cut</a:t>
            </a:r>
          </a:p>
        </p:txBody>
      </p:sp>
      <p:sp>
        <p:nvSpPr>
          <p:cNvPr id="225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It is better to use </a:t>
            </a:r>
            <a:r>
              <a:rPr lang="es-ES" altLang="en-US" sz="2400" b="1" dirty="0">
                <a:solidFill>
                  <a:srgbClr val="FF0000"/>
                </a:solidFill>
                <a:latin typeface="Courier New" panose="02070309020205020404" pitchFamily="49" charset="0"/>
                <a:cs typeface="Courier New" panose="02070309020205020404" pitchFamily="49" charset="0"/>
              </a:rPr>
              <a:t>!</a:t>
            </a:r>
            <a:r>
              <a:rPr lang="en-US" altLang="en-US" sz="2400" dirty="0"/>
              <a:t> and both tests:</a:t>
            </a:r>
          </a:p>
          <a:p>
            <a:pPr>
              <a:buFont typeface="Arial" panose="020B0604020202020204" pitchFamily="34" charset="0"/>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X) :- X &gt;= Y, </a:t>
            </a:r>
            <a:r>
              <a:rPr lang="es-ES" altLang="en-US" sz="2400" b="1" dirty="0">
                <a:solidFill>
                  <a:srgbClr val="FF0000"/>
                </a:solidFill>
                <a:latin typeface="Courier New" panose="02070309020205020404" pitchFamily="49" charset="0"/>
                <a:cs typeface="Courier New" panose="02070309020205020404" pitchFamily="49" charset="0"/>
              </a:rPr>
              <a:t>!</a:t>
            </a:r>
            <a:r>
              <a:rPr lang="es-E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Y) :- X &lt; Y.</a:t>
            </a:r>
          </a:p>
          <a:p>
            <a:r>
              <a:rPr lang="en-US" altLang="en-US" sz="2400" dirty="0"/>
              <a:t>This backtracks correctly and avoids unnecessary tests</a:t>
            </a:r>
            <a:endParaRPr lang="es-ES" altLang="en-US" sz="2400" dirty="0"/>
          </a:p>
          <a:p>
            <a:pPr>
              <a:buFont typeface="Arial" panose="020B0604020202020204" pitchFamily="34" charset="0"/>
              <a:buNone/>
            </a:pPr>
            <a:endParaRPr lang="en-US" altLang="en-US" sz="2400" dirty="0"/>
          </a:p>
          <a:p>
            <a:r>
              <a:rPr lang="en-US" altLang="en-US" sz="2400" dirty="0"/>
              <a:t>Or, if order of clause may change:</a:t>
            </a:r>
          </a:p>
          <a:p>
            <a:pPr>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X) :- X &gt;= Y, </a:t>
            </a:r>
            <a:r>
              <a:rPr lang="es-ES" altLang="en-US" sz="2400" b="1" dirty="0">
                <a:solidFill>
                  <a:srgbClr val="FF0000"/>
                </a:solidFill>
                <a:latin typeface="Courier New" panose="02070309020205020404" pitchFamily="49" charset="0"/>
                <a:cs typeface="Courier New" panose="02070309020205020404" pitchFamily="49" charset="0"/>
              </a:rPr>
              <a:t>!</a:t>
            </a:r>
            <a:r>
              <a:rPr lang="es-ES" altLang="en-US" sz="2400" b="1" dirty="0">
                <a:solidFill>
                  <a:srgbClr val="00B050"/>
                </a:solidFill>
                <a:latin typeface="Courier New" panose="02070309020205020404" pitchFamily="49" charset="0"/>
                <a:cs typeface="Courier New" panose="02070309020205020404" pitchFamily="49" charset="0"/>
              </a:rPr>
              <a:t>.</a:t>
            </a:r>
            <a:endParaRPr lang="es-ES" altLang="en-US" sz="2400" b="1" dirty="0">
              <a:solidFill>
                <a:srgbClr val="FF0000"/>
              </a:solidFill>
              <a:latin typeface="Courier New" panose="02070309020205020404" pitchFamily="49" charset="0"/>
              <a:cs typeface="Courier New" panose="02070309020205020404" pitchFamily="49" charset="0"/>
            </a:endParaRPr>
          </a:p>
          <a:p>
            <a:pPr>
              <a:buFont typeface="Arial" panose="020B0604020202020204" pitchFamily="34" charset="0"/>
              <a:buNone/>
            </a:pPr>
            <a:r>
              <a:rPr lang="es-ES" altLang="en-US" sz="2400" b="1" dirty="0">
                <a:solidFill>
                  <a:srgbClr val="00B050"/>
                </a:solidFill>
                <a:latin typeface="Courier New" panose="02070309020205020404" pitchFamily="49" charset="0"/>
                <a:cs typeface="Courier New" panose="02070309020205020404" pitchFamily="49" charset="0"/>
              </a:rPr>
              <a:t>        </a:t>
            </a:r>
            <a:r>
              <a:rPr lang="es-ES" altLang="en-US" sz="2400" b="1" dirty="0" err="1">
                <a:solidFill>
                  <a:srgbClr val="00B050"/>
                </a:solidFill>
                <a:latin typeface="Courier New" panose="02070309020205020404" pitchFamily="49" charset="0"/>
                <a:cs typeface="Courier New" panose="02070309020205020404" pitchFamily="49" charset="0"/>
              </a:rPr>
              <a:t>max</a:t>
            </a:r>
            <a:r>
              <a:rPr lang="es-ES" altLang="en-US" sz="2400" b="1" dirty="0">
                <a:solidFill>
                  <a:srgbClr val="00B050"/>
                </a:solidFill>
                <a:latin typeface="Courier New" panose="02070309020205020404" pitchFamily="49" charset="0"/>
                <a:cs typeface="Courier New" panose="02070309020205020404" pitchFamily="49" charset="0"/>
              </a:rPr>
              <a:t>(X, Y, Y) :- X &lt; Y, </a:t>
            </a:r>
            <a:r>
              <a:rPr lang="es-ES" altLang="en-US" sz="2400" b="1" dirty="0">
                <a:solidFill>
                  <a:srgbClr val="FF0000"/>
                </a:solidFill>
                <a:latin typeface="Courier New" panose="02070309020205020404" pitchFamily="49" charset="0"/>
                <a:cs typeface="Courier New" panose="02070309020205020404" pitchFamily="49" charset="0"/>
              </a:rPr>
              <a:t>!</a:t>
            </a:r>
            <a:r>
              <a:rPr lang="es-ES" altLang="en-US" sz="2400" b="1" dirty="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09529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7023-EFBC-4855-A2E2-F7BB63BE1D28}"/>
              </a:ext>
            </a:extLst>
          </p:cNvPr>
          <p:cNvSpPr>
            <a:spLocks noGrp="1"/>
          </p:cNvSpPr>
          <p:nvPr>
            <p:ph type="title"/>
          </p:nvPr>
        </p:nvSpPr>
        <p:spPr/>
        <p:txBody>
          <a:bodyPr/>
          <a:lstStyle/>
          <a:p>
            <a:r>
              <a:rPr lang="en-US" dirty="0"/>
              <a:t>Classwork</a:t>
            </a:r>
          </a:p>
        </p:txBody>
      </p:sp>
      <p:sp>
        <p:nvSpPr>
          <p:cNvPr id="3" name="Content Placeholder 2">
            <a:extLst>
              <a:ext uri="{FF2B5EF4-FFF2-40B4-BE49-F238E27FC236}">
                <a16:creationId xmlns:a16="http://schemas.microsoft.com/office/drawing/2014/main" id="{A0200106-9584-46A5-8CA5-B6A2E2C60388}"/>
              </a:ext>
            </a:extLst>
          </p:cNvPr>
          <p:cNvSpPr>
            <a:spLocks noGrp="1"/>
          </p:cNvSpPr>
          <p:nvPr>
            <p:ph idx="1"/>
          </p:nvPr>
        </p:nvSpPr>
        <p:spPr/>
        <p:txBody>
          <a:bodyPr/>
          <a:lstStyle/>
          <a:p>
            <a:r>
              <a:rPr lang="en-US" dirty="0"/>
              <a:t>Show the execution trace for the following program:</a:t>
            </a:r>
          </a:p>
          <a:p>
            <a:pPr>
              <a:buNone/>
            </a:pPr>
            <a:r>
              <a:rPr lang="es-ES" altLang="en-US" b="1" dirty="0">
                <a:solidFill>
                  <a:srgbClr val="00B050"/>
                </a:solidFill>
                <a:latin typeface="Courier New" panose="02070309020205020404" pitchFamily="49" charset="0"/>
                <a:cs typeface="Courier New" panose="02070309020205020404" pitchFamily="49" charset="0"/>
              </a:rPr>
              <a:t>			</a:t>
            </a:r>
            <a:r>
              <a:rPr lang="es-ES" altLang="en-US" b="1" dirty="0" err="1">
                <a:solidFill>
                  <a:srgbClr val="00B050"/>
                </a:solidFill>
                <a:latin typeface="Courier New" panose="02070309020205020404" pitchFamily="49" charset="0"/>
                <a:cs typeface="Courier New" panose="02070309020205020404" pitchFamily="49" charset="0"/>
              </a:rPr>
              <a:t>max</a:t>
            </a:r>
            <a:r>
              <a:rPr lang="es-ES" altLang="en-US" b="1" dirty="0">
                <a:solidFill>
                  <a:srgbClr val="00B050"/>
                </a:solidFill>
                <a:latin typeface="Courier New" panose="02070309020205020404" pitchFamily="49" charset="0"/>
                <a:cs typeface="Courier New" panose="02070309020205020404" pitchFamily="49" charset="0"/>
              </a:rPr>
              <a:t>(X, Y, X) :- X &gt;= Y, </a:t>
            </a:r>
            <a:r>
              <a:rPr lang="es-ES" altLang="en-US" b="1" dirty="0">
                <a:solidFill>
                  <a:srgbClr val="FF0000"/>
                </a:solidFill>
                <a:latin typeface="Courier New" panose="02070309020205020404" pitchFamily="49" charset="0"/>
                <a:cs typeface="Courier New" panose="02070309020205020404" pitchFamily="49" charset="0"/>
              </a:rPr>
              <a:t>!</a:t>
            </a:r>
            <a:r>
              <a:rPr lang="es-ES" altLang="en-US" b="1" dirty="0">
                <a:solidFill>
                  <a:srgbClr val="00B050"/>
                </a:solidFill>
                <a:latin typeface="Courier New" panose="02070309020205020404" pitchFamily="49" charset="0"/>
                <a:cs typeface="Courier New" panose="02070309020205020404" pitchFamily="49" charset="0"/>
              </a:rPr>
              <a:t>.</a:t>
            </a:r>
            <a:endParaRPr lang="es-ES" altLang="en-US" b="1" dirty="0">
              <a:solidFill>
                <a:srgbClr val="FF0000"/>
              </a:solidFill>
              <a:latin typeface="Courier New" panose="02070309020205020404" pitchFamily="49" charset="0"/>
              <a:cs typeface="Courier New" panose="02070309020205020404" pitchFamily="49" charset="0"/>
            </a:endParaRPr>
          </a:p>
          <a:p>
            <a:pPr>
              <a:buNone/>
            </a:pPr>
            <a:r>
              <a:rPr lang="es-ES" altLang="en-US" b="1" dirty="0">
                <a:solidFill>
                  <a:srgbClr val="00B050"/>
                </a:solidFill>
                <a:latin typeface="Courier New" panose="02070309020205020404" pitchFamily="49" charset="0"/>
                <a:cs typeface="Courier New" panose="02070309020205020404" pitchFamily="49" charset="0"/>
              </a:rPr>
              <a:t>			</a:t>
            </a:r>
            <a:r>
              <a:rPr lang="es-ES" altLang="en-US" b="1" dirty="0" err="1">
                <a:solidFill>
                  <a:srgbClr val="00B050"/>
                </a:solidFill>
                <a:latin typeface="Courier New" panose="02070309020205020404" pitchFamily="49" charset="0"/>
                <a:cs typeface="Courier New" panose="02070309020205020404" pitchFamily="49" charset="0"/>
              </a:rPr>
              <a:t>max</a:t>
            </a:r>
            <a:r>
              <a:rPr lang="es-ES" altLang="en-US" b="1" dirty="0">
                <a:solidFill>
                  <a:srgbClr val="00B050"/>
                </a:solidFill>
                <a:latin typeface="Courier New" panose="02070309020205020404" pitchFamily="49" charset="0"/>
                <a:cs typeface="Courier New" panose="02070309020205020404" pitchFamily="49" charset="0"/>
              </a:rPr>
              <a:t>(X, Y, Y) :- X &lt; Y, </a:t>
            </a:r>
            <a:r>
              <a:rPr lang="es-ES" altLang="en-US" b="1" dirty="0">
                <a:solidFill>
                  <a:srgbClr val="FF0000"/>
                </a:solidFill>
                <a:latin typeface="Courier New" panose="02070309020205020404" pitchFamily="49" charset="0"/>
                <a:cs typeface="Courier New" panose="02070309020205020404" pitchFamily="49" charset="0"/>
              </a:rPr>
              <a:t>!</a:t>
            </a:r>
            <a:r>
              <a:rPr lang="es-ES" altLang="en-US" b="1" dirty="0">
                <a:solidFill>
                  <a:srgbClr val="00B050"/>
                </a:solidFill>
                <a:latin typeface="Courier New" panose="02070309020205020404" pitchFamily="49" charset="0"/>
                <a:cs typeface="Courier New" panose="02070309020205020404" pitchFamily="49" charset="0"/>
              </a:rPr>
              <a:t>.</a:t>
            </a:r>
          </a:p>
          <a:p>
            <a:endParaRPr lang="en-US" dirty="0"/>
          </a:p>
          <a:p>
            <a:r>
              <a:rPr lang="en-US" dirty="0"/>
              <a:t>Given the query:</a:t>
            </a:r>
          </a:p>
          <a:p>
            <a:pPr marL="0" indent="0">
              <a:buNone/>
            </a:pPr>
            <a:r>
              <a:rPr lang="en-US" dirty="0"/>
              <a:t>		</a:t>
            </a:r>
            <a:r>
              <a:rPr lang="en-US" b="1" dirty="0">
                <a:latin typeface="Courier New" pitchFamily="49" charset="0"/>
                <a:cs typeface="Courier New" pitchFamily="49" charset="0"/>
              </a:rPr>
              <a:t>?-</a:t>
            </a:r>
            <a:r>
              <a:rPr lang="en-US" b="1" dirty="0">
                <a:solidFill>
                  <a:srgbClr val="00B050"/>
                </a:solidFill>
                <a:latin typeface="Courier New" pitchFamily="49" charset="0"/>
                <a:cs typeface="Courier New" pitchFamily="49" charset="0"/>
              </a:rPr>
              <a:t> max(10, 25, X).</a:t>
            </a:r>
          </a:p>
          <a:p>
            <a:pPr marL="0" indent="0">
              <a:buNone/>
            </a:pPr>
            <a:endParaRPr lang="en-US" dirty="0"/>
          </a:p>
        </p:txBody>
      </p:sp>
      <p:sp>
        <p:nvSpPr>
          <p:cNvPr id="4" name="Slide Number Placeholder 3">
            <a:extLst>
              <a:ext uri="{FF2B5EF4-FFF2-40B4-BE49-F238E27FC236}">
                <a16:creationId xmlns:a16="http://schemas.microsoft.com/office/drawing/2014/main" id="{8D5D95B3-9CD0-4BDE-9032-EAA4B7793CD0}"/>
              </a:ext>
            </a:extLst>
          </p:cNvPr>
          <p:cNvSpPr>
            <a:spLocks noGrp="1"/>
          </p:cNvSpPr>
          <p:nvPr>
            <p:ph type="sldNum" sz="quarter" idx="12"/>
          </p:nvPr>
        </p:nvSpPr>
        <p:spPr/>
        <p:txBody>
          <a:bodyPr/>
          <a:lstStyle/>
          <a:p>
            <a:fld id="{A78FC74C-1AAD-4A23-8CBA-CF1A3849B798}" type="slidenum">
              <a:rPr lang="en-US" smtClean="0"/>
              <a:t>52</a:t>
            </a:fld>
            <a:endParaRPr lang="en-US"/>
          </a:p>
        </p:txBody>
      </p:sp>
    </p:spTree>
    <p:extLst>
      <p:ext uri="{BB962C8B-B14F-4D97-AF65-F5344CB8AC3E}">
        <p14:creationId xmlns:p14="http://schemas.microsoft.com/office/powerpoint/2010/main" val="2962153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Negation-as-Failure</a:t>
            </a:r>
          </a:p>
        </p:txBody>
      </p:sp>
      <p:sp>
        <p:nvSpPr>
          <p:cNvPr id="296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en-US" sz="2400" dirty="0"/>
              <a:t>Using </a:t>
            </a:r>
            <a:r>
              <a:rPr lang="en-US" altLang="en-US" sz="2400" b="1" dirty="0">
                <a:latin typeface="Courier New" panose="02070309020205020404" pitchFamily="49" charset="0"/>
                <a:cs typeface="Courier New" panose="02070309020205020404" pitchFamily="49" charset="0"/>
              </a:rPr>
              <a:t>cut</a:t>
            </a:r>
            <a:r>
              <a:rPr lang="en-US" altLang="en-US" sz="2400" dirty="0"/>
              <a:t> together with the built-in predicate </a:t>
            </a:r>
            <a:r>
              <a:rPr lang="en-US" altLang="en-US" sz="2400" b="1" dirty="0">
                <a:solidFill>
                  <a:srgbClr val="00B050"/>
                </a:solidFill>
                <a:latin typeface="Courier New" panose="02070309020205020404" pitchFamily="49" charset="0"/>
                <a:cs typeface="Courier New" panose="02070309020205020404" pitchFamily="49" charset="0"/>
              </a:rPr>
              <a:t>fail</a:t>
            </a:r>
            <a:r>
              <a:rPr lang="en-US" altLang="en-US" sz="2400" dirty="0">
                <a:solidFill>
                  <a:srgbClr val="00B050"/>
                </a:solidFill>
              </a:rPr>
              <a:t> </a:t>
            </a:r>
            <a:r>
              <a:rPr lang="en-US" altLang="en-US" sz="2400" dirty="0"/>
              <a:t>defines a kind of negation.</a:t>
            </a:r>
          </a:p>
          <a:p>
            <a:pPr>
              <a:buFont typeface="Arial" panose="020B0604020202020204" pitchFamily="34" charset="0"/>
              <a:buNone/>
            </a:pPr>
            <a:endParaRPr lang="en-US" altLang="en-US" sz="2400" dirty="0"/>
          </a:p>
          <a:p>
            <a:r>
              <a:rPr lang="en-US" altLang="en-US" sz="2400" dirty="0"/>
              <a:t>Examples:</a:t>
            </a:r>
          </a:p>
          <a:p>
            <a:r>
              <a:rPr lang="en-US" altLang="en-US" sz="2400" dirty="0"/>
              <a:t>Mary likes any animals except reptiles:</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likes(</a:t>
            </a:r>
            <a:r>
              <a:rPr lang="en-US" altLang="en-US" sz="2400" b="1" dirty="0" err="1">
                <a:solidFill>
                  <a:srgbClr val="00B050"/>
                </a:solidFill>
                <a:latin typeface="Courier New" panose="02070309020205020404" pitchFamily="49" charset="0"/>
                <a:cs typeface="Courier New" panose="02070309020205020404" pitchFamily="49" charset="0"/>
              </a:rPr>
              <a:t>mary,X</a:t>
            </a:r>
            <a:r>
              <a:rPr lang="en-US" altLang="en-US" sz="2400" b="1" dirty="0">
                <a:solidFill>
                  <a:srgbClr val="00B050"/>
                </a:solidFill>
                <a:latin typeface="Courier New" panose="02070309020205020404" pitchFamily="49" charset="0"/>
                <a:cs typeface="Courier New" panose="02070309020205020404" pitchFamily="49" charset="0"/>
              </a:rPr>
              <a:t>) :- reptile(X), </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fail</a:t>
            </a:r>
            <a:r>
              <a:rPr lang="en-U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likes(</a:t>
            </a:r>
            <a:r>
              <a:rPr lang="en-US" altLang="en-US" sz="2400" b="1" dirty="0" err="1">
                <a:solidFill>
                  <a:srgbClr val="00B050"/>
                </a:solidFill>
                <a:latin typeface="Courier New" panose="02070309020205020404" pitchFamily="49" charset="0"/>
                <a:cs typeface="Courier New" panose="02070309020205020404" pitchFamily="49" charset="0"/>
              </a:rPr>
              <a:t>mary,X</a:t>
            </a:r>
            <a:r>
              <a:rPr lang="en-US" altLang="en-US" sz="2400" b="1" dirty="0">
                <a:solidFill>
                  <a:srgbClr val="00B050"/>
                </a:solidFill>
                <a:latin typeface="Courier New" panose="02070309020205020404" pitchFamily="49" charset="0"/>
                <a:cs typeface="Courier New" panose="02070309020205020404" pitchFamily="49" charset="0"/>
              </a:rPr>
              <a:t>) :- animal(X).</a:t>
            </a:r>
          </a:p>
          <a:p>
            <a:pPr>
              <a:buFont typeface="Arial" panose="020B0604020202020204" pitchFamily="34" charset="0"/>
              <a:buNone/>
            </a:pPr>
            <a:endParaRPr lang="en-US" altLang="en-US" sz="2400" b="1" dirty="0">
              <a:solidFill>
                <a:srgbClr val="00B050"/>
              </a:solidFill>
              <a:latin typeface="Courier New" panose="02070309020205020404" pitchFamily="49" charset="0"/>
              <a:cs typeface="Courier New" panose="02070309020205020404" pitchFamily="49" charset="0"/>
            </a:endParaRPr>
          </a:p>
          <a:p>
            <a:r>
              <a:rPr lang="en-US" altLang="en-US" sz="2400" dirty="0"/>
              <a:t>A utility predicate meaning something like “not equals”:</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different(X, X) :- </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fail</a:t>
            </a:r>
            <a:r>
              <a:rPr lang="en-U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different(_, _).</a:t>
            </a:r>
          </a:p>
        </p:txBody>
      </p:sp>
    </p:spTree>
    <p:extLst>
      <p:ext uri="{BB962C8B-B14F-4D97-AF65-F5344CB8AC3E}">
        <p14:creationId xmlns:p14="http://schemas.microsoft.com/office/powerpoint/2010/main" val="1864287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Negation-as-Failure: </a:t>
            </a:r>
            <a:r>
              <a:rPr lang="en-US" altLang="en-US" sz="3600" b="1" dirty="0">
                <a:solidFill>
                  <a:srgbClr val="00B050"/>
                </a:solidFill>
                <a:latin typeface="Courier New" panose="02070309020205020404" pitchFamily="49" charset="0"/>
                <a:cs typeface="Courier New" panose="02070309020205020404" pitchFamily="49" charset="0"/>
              </a:rPr>
              <a:t>not</a:t>
            </a:r>
            <a:endParaRPr lang="en-US" altLang="en-US" sz="3600" dirty="0"/>
          </a:p>
        </p:txBody>
      </p:sp>
      <p:sp>
        <p:nvSpPr>
          <p:cNvPr id="3072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We can use the idea of “</a:t>
            </a:r>
            <a:r>
              <a:rPr lang="en-US" altLang="en-US" sz="2400" b="1" dirty="0">
                <a:solidFill>
                  <a:schemeClr val="tx2"/>
                </a:solidFill>
              </a:rPr>
              <a:t>cut fail</a:t>
            </a:r>
            <a:r>
              <a:rPr lang="en-US" altLang="en-US" sz="2400" dirty="0"/>
              <a:t>”</a:t>
            </a:r>
            <a:r>
              <a:rPr lang="en-US" altLang="en-US" sz="2400" b="1" dirty="0"/>
              <a:t> </a:t>
            </a:r>
            <a:r>
              <a:rPr lang="en-US" altLang="en-US" sz="2400" dirty="0"/>
              <a:t>to define the predicate </a:t>
            </a:r>
            <a:r>
              <a:rPr lang="en-US" altLang="en-US" sz="2400" b="1" dirty="0">
                <a:solidFill>
                  <a:srgbClr val="00B050"/>
                </a:solidFill>
                <a:latin typeface="Courier New" panose="02070309020205020404" pitchFamily="49" charset="0"/>
                <a:cs typeface="Courier New" panose="02070309020205020404" pitchFamily="49" charset="0"/>
              </a:rPr>
              <a:t>not</a:t>
            </a:r>
            <a:r>
              <a:rPr lang="en-US" altLang="en-US" sz="2400" b="1" dirty="0"/>
              <a:t>, </a:t>
            </a:r>
            <a:r>
              <a:rPr lang="en-US" altLang="en-US" sz="2400" dirty="0"/>
              <a:t>which takes a term as an argument</a:t>
            </a:r>
          </a:p>
          <a:p>
            <a:r>
              <a:rPr lang="en-US" altLang="en-US" sz="2400" b="1" dirty="0">
                <a:solidFill>
                  <a:srgbClr val="00B050"/>
                </a:solidFill>
                <a:latin typeface="Courier New" panose="02070309020205020404" pitchFamily="49" charset="0"/>
                <a:cs typeface="Courier New" panose="02070309020205020404" pitchFamily="49" charset="0"/>
              </a:rPr>
              <a:t>not </a:t>
            </a:r>
            <a:r>
              <a:rPr lang="en-US" altLang="en-US" sz="2400" dirty="0"/>
              <a:t>“calls” the term, evaluating as if it was a goal:</a:t>
            </a:r>
          </a:p>
          <a:p>
            <a:pPr lvl="1"/>
            <a:r>
              <a:rPr lang="en-US" altLang="en-US" sz="2000" b="1" dirty="0"/>
              <a:t>	</a:t>
            </a:r>
            <a:r>
              <a:rPr lang="en-US" altLang="en-US" sz="2000" b="1" dirty="0">
                <a:solidFill>
                  <a:srgbClr val="00B050"/>
                </a:solidFill>
                <a:latin typeface="Courier New" panose="02070309020205020404" pitchFamily="49" charset="0"/>
                <a:cs typeface="Courier New" panose="02070309020205020404" pitchFamily="49" charset="0"/>
              </a:rPr>
              <a:t> not(G) </a:t>
            </a:r>
            <a:r>
              <a:rPr lang="en-US" altLang="en-US" sz="2000" dirty="0"/>
              <a:t>fails if </a:t>
            </a:r>
            <a:r>
              <a:rPr lang="en-US" altLang="en-US" sz="2000" b="1" dirty="0">
                <a:solidFill>
                  <a:srgbClr val="00B050"/>
                </a:solidFill>
                <a:latin typeface="Courier New" panose="02070309020205020404" pitchFamily="49" charset="0"/>
                <a:cs typeface="Courier New" panose="02070309020205020404" pitchFamily="49" charset="0"/>
              </a:rPr>
              <a:t>G</a:t>
            </a:r>
            <a:r>
              <a:rPr lang="en-US" altLang="en-US" sz="2000" dirty="0"/>
              <a:t> succeeds</a:t>
            </a:r>
          </a:p>
          <a:p>
            <a:pPr lvl="1"/>
            <a:r>
              <a:rPr lang="en-US" altLang="en-US" sz="2000" b="1" dirty="0"/>
              <a:t>	</a:t>
            </a:r>
            <a:r>
              <a:rPr lang="en-US" altLang="en-US" sz="2000" b="1" dirty="0">
                <a:solidFill>
                  <a:srgbClr val="00B050"/>
                </a:solidFill>
                <a:latin typeface="Courier New" panose="02070309020205020404" pitchFamily="49" charset="0"/>
                <a:cs typeface="Courier New" panose="02070309020205020404" pitchFamily="49" charset="0"/>
              </a:rPr>
              <a:t> not(G) </a:t>
            </a:r>
            <a:r>
              <a:rPr lang="en-US" altLang="en-US" sz="2000" dirty="0"/>
              <a:t>succeeds if </a:t>
            </a:r>
            <a:r>
              <a:rPr lang="en-US" altLang="en-US" sz="2000" b="1" dirty="0">
                <a:solidFill>
                  <a:srgbClr val="00B050"/>
                </a:solidFill>
                <a:latin typeface="Courier New" panose="02070309020205020404" pitchFamily="49" charset="0"/>
                <a:cs typeface="Courier New" panose="02070309020205020404" pitchFamily="49" charset="0"/>
              </a:rPr>
              <a:t>G</a:t>
            </a:r>
            <a:r>
              <a:rPr lang="en-US" altLang="en-US" sz="2000" dirty="0"/>
              <a:t> does not succeed.</a:t>
            </a:r>
          </a:p>
          <a:p>
            <a:pPr>
              <a:buFont typeface="Arial" panose="020B0604020202020204" pitchFamily="34" charset="0"/>
              <a:buNone/>
            </a:pPr>
            <a:endParaRPr lang="en-US" altLang="en-US" sz="2400" dirty="0"/>
          </a:p>
          <a:p>
            <a:r>
              <a:rPr lang="en-US" altLang="en-US" sz="2400" dirty="0"/>
              <a:t>In Prolog,</a:t>
            </a:r>
          </a:p>
          <a:p>
            <a:pPr>
              <a:buFont typeface="Arial" panose="020B0604020202020204" pitchFamily="34" charset="0"/>
              <a:buNone/>
            </a:pPr>
            <a:r>
              <a:rPr lang="en-US" altLang="en-US" sz="2400" dirty="0"/>
              <a:t>           </a:t>
            </a:r>
            <a:r>
              <a:rPr lang="en-US" altLang="en-US" sz="2400" b="1" dirty="0">
                <a:solidFill>
                  <a:srgbClr val="00B050"/>
                </a:solidFill>
                <a:latin typeface="Courier New" panose="02070309020205020404" pitchFamily="49" charset="0"/>
                <a:cs typeface="Courier New" panose="02070309020205020404" pitchFamily="49" charset="0"/>
              </a:rPr>
              <a:t>not(G) :- call(G), </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fail</a:t>
            </a:r>
            <a:r>
              <a:rPr lang="en-US" altLang="en-US" sz="2400" b="1" dirty="0">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not(_).</a:t>
            </a:r>
          </a:p>
          <a:p>
            <a:r>
              <a:rPr lang="en-US" altLang="en-US" sz="2400" b="1" dirty="0">
                <a:solidFill>
                  <a:srgbClr val="00B050"/>
                </a:solidFill>
                <a:latin typeface="Courier New" panose="02070309020205020404" pitchFamily="49" charset="0"/>
                <a:cs typeface="Courier New" panose="02070309020205020404" pitchFamily="49" charset="0"/>
              </a:rPr>
              <a:t>call </a:t>
            </a:r>
            <a:r>
              <a:rPr lang="en-US" altLang="en-US" sz="2400" dirty="0"/>
              <a:t>is a built-in predicate.</a:t>
            </a:r>
          </a:p>
        </p:txBody>
      </p:sp>
    </p:spTree>
    <p:extLst>
      <p:ext uri="{BB962C8B-B14F-4D97-AF65-F5344CB8AC3E}">
        <p14:creationId xmlns:p14="http://schemas.microsoft.com/office/powerpoint/2010/main" val="3880960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Negation-as-Failure: </a:t>
            </a:r>
            <a:r>
              <a:rPr lang="en-US" altLang="en-US" sz="3600" b="1" dirty="0">
                <a:solidFill>
                  <a:srgbClr val="00B050"/>
                </a:solidFill>
                <a:latin typeface="Courier New" panose="02070309020205020404" pitchFamily="49" charset="0"/>
                <a:cs typeface="Courier New" panose="02070309020205020404" pitchFamily="49" charset="0"/>
              </a:rPr>
              <a:t>not</a:t>
            </a:r>
            <a:endParaRPr lang="en-US" altLang="en-US" sz="3600" dirty="0"/>
          </a:p>
        </p:txBody>
      </p:sp>
      <p:sp>
        <p:nvSpPr>
          <p:cNvPr id="317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r>
              <a:rPr lang="en-US" altLang="en-US" sz="2400" dirty="0"/>
              <a:t>Most Prolog systems now have a built-in predicate </a:t>
            </a:r>
            <a:r>
              <a:rPr lang="en-US" altLang="en-US" sz="2400" b="1" dirty="0">
                <a:solidFill>
                  <a:srgbClr val="00B050"/>
                </a:solidFill>
                <a:latin typeface="Courier New" panose="02070309020205020404" pitchFamily="49" charset="0"/>
                <a:cs typeface="Courier New" panose="02070309020205020404" pitchFamily="49" charset="0"/>
              </a:rPr>
              <a:t>not</a:t>
            </a:r>
            <a:r>
              <a:rPr lang="en-US" altLang="en-US" sz="2400" dirty="0"/>
              <a:t>. </a:t>
            </a:r>
          </a:p>
          <a:p>
            <a:r>
              <a:rPr lang="en-US" altLang="en-US" dirty="0"/>
              <a:t>Also called </a:t>
            </a:r>
            <a:r>
              <a:rPr lang="en-US" altLang="en-US" b="1" dirty="0">
                <a:solidFill>
                  <a:srgbClr val="00B050"/>
                </a:solidFill>
                <a:latin typeface="Courier New" panose="02070309020205020404" pitchFamily="49" charset="0"/>
                <a:cs typeface="Courier New" panose="02070309020205020404" pitchFamily="49" charset="0"/>
              </a:rPr>
              <a:t>\+</a:t>
            </a:r>
            <a:r>
              <a:rPr lang="en-US" altLang="en-US" b="1" dirty="0"/>
              <a:t>.</a:t>
            </a:r>
          </a:p>
          <a:p>
            <a:pPr lvl="1"/>
            <a:r>
              <a:rPr lang="es-ES" altLang="en-US" b="1" dirty="0"/>
              <a:t>\+ X = Y</a:t>
            </a:r>
          </a:p>
          <a:p>
            <a:pPr lvl="1"/>
            <a:r>
              <a:rPr lang="es-ES" altLang="en-US" b="1" dirty="0"/>
              <a:t>X \= Y</a:t>
            </a:r>
            <a:endParaRPr lang="en-US" altLang="en-US" b="1" dirty="0"/>
          </a:p>
          <a:p>
            <a:pPr>
              <a:buFont typeface="Arial" panose="020B0604020202020204" pitchFamily="34" charset="0"/>
              <a:buNone/>
            </a:pPr>
            <a:endParaRPr lang="en-US" altLang="en-US" sz="2400" b="1" dirty="0"/>
          </a:p>
          <a:p>
            <a:r>
              <a:rPr lang="en-US" altLang="en-US" sz="2400" b="1" dirty="0">
                <a:solidFill>
                  <a:srgbClr val="00B050"/>
                </a:solidFill>
                <a:latin typeface="Courier New" panose="02070309020205020404" pitchFamily="49" charset="0"/>
                <a:cs typeface="Courier New" panose="02070309020205020404" pitchFamily="49" charset="0"/>
              </a:rPr>
              <a:t>not </a:t>
            </a:r>
            <a:r>
              <a:rPr lang="en-US" altLang="en-US" sz="2400" dirty="0">
                <a:solidFill>
                  <a:srgbClr val="000099"/>
                </a:solidFill>
              </a:rPr>
              <a:t>does not correspond to logical negation</a:t>
            </a:r>
            <a:r>
              <a:rPr lang="en-US" altLang="en-US" sz="2400" dirty="0"/>
              <a:t>, because it is based on the success/failure of goals.</a:t>
            </a:r>
          </a:p>
          <a:p>
            <a:pPr>
              <a:buFont typeface="Arial" panose="020B0604020202020204" pitchFamily="34" charset="0"/>
              <a:buNone/>
            </a:pPr>
            <a:endParaRPr lang="en-US" altLang="en-US" sz="2400" dirty="0"/>
          </a:p>
          <a:p>
            <a:r>
              <a:rPr lang="en-US" altLang="en-US" sz="2400" dirty="0"/>
              <a:t>It can, however, be useful</a:t>
            </a:r>
          </a:p>
          <a:p>
            <a:pPr>
              <a:buFont typeface="Arial" panose="020B0604020202020204" pitchFamily="34" charset="0"/>
              <a:buNone/>
            </a:pPr>
            <a:r>
              <a:rPr lang="en-US" altLang="en-US" sz="2400" dirty="0"/>
              <a:t>	</a:t>
            </a:r>
            <a:r>
              <a:rPr lang="en-US" altLang="en-US" sz="2400" b="1" dirty="0">
                <a:solidFill>
                  <a:srgbClr val="00B050"/>
                </a:solidFill>
                <a:latin typeface="Courier New" panose="02070309020205020404" pitchFamily="49" charset="0"/>
                <a:cs typeface="Courier New" panose="02070309020205020404" pitchFamily="49" charset="0"/>
              </a:rPr>
              <a:t>likes(</a:t>
            </a:r>
            <a:r>
              <a:rPr lang="en-US" altLang="en-US" sz="2400" b="1" dirty="0" err="1">
                <a:solidFill>
                  <a:srgbClr val="00B050"/>
                </a:solidFill>
                <a:latin typeface="Courier New" panose="02070309020205020404" pitchFamily="49" charset="0"/>
                <a:cs typeface="Courier New" panose="02070309020205020404" pitchFamily="49" charset="0"/>
              </a:rPr>
              <a:t>mary</a:t>
            </a:r>
            <a:r>
              <a:rPr lang="en-US" altLang="en-US" sz="2400" b="1" dirty="0">
                <a:solidFill>
                  <a:srgbClr val="00B050"/>
                </a:solidFill>
                <a:latin typeface="Courier New" panose="02070309020205020404" pitchFamily="49" charset="0"/>
                <a:cs typeface="Courier New" panose="02070309020205020404" pitchFamily="49" charset="0"/>
              </a:rPr>
              <a:t>, X) :- not(reptile(X)), animal(X).</a:t>
            </a:r>
          </a:p>
          <a:p>
            <a:pPr>
              <a:buFont typeface="Arial" panose="020B0604020202020204" pitchFamily="34" charset="0"/>
              <a:buNone/>
            </a:pPr>
            <a:r>
              <a:rPr lang="en-US" altLang="en-US" sz="2400" b="1" dirty="0">
                <a:solidFill>
                  <a:srgbClr val="00B050"/>
                </a:solidFill>
                <a:latin typeface="Courier New" panose="02070309020205020404" pitchFamily="49" charset="0"/>
                <a:cs typeface="Courier New" panose="02070309020205020404" pitchFamily="49" charset="0"/>
              </a:rPr>
              <a:t>	different(X, Y) :- not(X = Y).</a:t>
            </a:r>
          </a:p>
          <a:p>
            <a:pPr>
              <a:buFont typeface="Arial" panose="020B0604020202020204" pitchFamily="34" charset="0"/>
              <a:buNone/>
            </a:pPr>
            <a:endParaRPr lang="en-US" altLang="en-US" sz="2400" dirty="0"/>
          </a:p>
        </p:txBody>
      </p:sp>
    </p:spTree>
    <p:extLst>
      <p:ext uri="{BB962C8B-B14F-4D97-AF65-F5344CB8AC3E}">
        <p14:creationId xmlns:p14="http://schemas.microsoft.com/office/powerpoint/2010/main" val="3621599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1052-6AB4-480B-AFC3-766BE50EB2CA}"/>
              </a:ext>
            </a:extLst>
          </p:cNvPr>
          <p:cNvSpPr>
            <a:spLocks noGrp="1"/>
          </p:cNvSpPr>
          <p:nvPr>
            <p:ph type="title"/>
          </p:nvPr>
        </p:nvSpPr>
        <p:spPr/>
        <p:txBody>
          <a:bodyPr/>
          <a:lstStyle/>
          <a:p>
            <a:r>
              <a:rPr lang="en-US" dirty="0"/>
              <a:t>Class work</a:t>
            </a:r>
          </a:p>
        </p:txBody>
      </p:sp>
      <p:sp>
        <p:nvSpPr>
          <p:cNvPr id="3" name="Content Placeholder 2">
            <a:extLst>
              <a:ext uri="{FF2B5EF4-FFF2-40B4-BE49-F238E27FC236}">
                <a16:creationId xmlns:a16="http://schemas.microsoft.com/office/drawing/2014/main" id="{73260CE3-1823-4FD8-A82E-9ECA906F3E37}"/>
              </a:ext>
            </a:extLst>
          </p:cNvPr>
          <p:cNvSpPr>
            <a:spLocks noGrp="1"/>
          </p:cNvSpPr>
          <p:nvPr>
            <p:ph idx="1"/>
          </p:nvPr>
        </p:nvSpPr>
        <p:spPr/>
        <p:txBody>
          <a:bodyPr/>
          <a:lstStyle/>
          <a:p>
            <a:r>
              <a:rPr lang="en-US" dirty="0"/>
              <a:t>Write a rule that defines the friend-of-a-friend (“</a:t>
            </a:r>
            <a:r>
              <a:rPr lang="en-US" dirty="0" err="1"/>
              <a:t>foaf</a:t>
            </a:r>
            <a:r>
              <a:rPr lang="en-US" dirty="0"/>
              <a:t>”) relationship for states:</a:t>
            </a:r>
          </a:p>
          <a:p>
            <a:r>
              <a:rPr lang="en-US" dirty="0"/>
              <a:t>Two states are “</a:t>
            </a:r>
            <a:r>
              <a:rPr lang="en-US" dirty="0" err="1"/>
              <a:t>foaf</a:t>
            </a:r>
            <a:r>
              <a:rPr lang="en-US" dirty="0"/>
              <a:t>” if they each share a border with some state but do not directly share a border.</a:t>
            </a:r>
          </a:p>
          <a:p>
            <a:pPr lvl="1"/>
            <a:r>
              <a:rPr lang="en-US" dirty="0"/>
              <a:t>E.g., California and Washington share a border with Oregon but do not directly border each other.</a:t>
            </a:r>
          </a:p>
          <a:p>
            <a:r>
              <a:rPr lang="en-US" dirty="0"/>
              <a:t>Use the list of borders defined earlier</a:t>
            </a:r>
          </a:p>
          <a:p>
            <a:pPr lvl="1"/>
            <a:r>
              <a:rPr lang="en-US" dirty="0"/>
              <a:t>Hint: use adjacent(_,_)</a:t>
            </a:r>
          </a:p>
        </p:txBody>
      </p:sp>
      <p:sp>
        <p:nvSpPr>
          <p:cNvPr id="4" name="Slide Number Placeholder 3">
            <a:extLst>
              <a:ext uri="{FF2B5EF4-FFF2-40B4-BE49-F238E27FC236}">
                <a16:creationId xmlns:a16="http://schemas.microsoft.com/office/drawing/2014/main" id="{047BA6FF-5AB4-470A-B5F7-6D956A7D3E03}"/>
              </a:ext>
            </a:extLst>
          </p:cNvPr>
          <p:cNvSpPr>
            <a:spLocks noGrp="1"/>
          </p:cNvSpPr>
          <p:nvPr>
            <p:ph type="sldNum" sz="quarter" idx="12"/>
          </p:nvPr>
        </p:nvSpPr>
        <p:spPr/>
        <p:txBody>
          <a:bodyPr/>
          <a:lstStyle/>
          <a:p>
            <a:fld id="{A78FC74C-1AAD-4A23-8CBA-CF1A3849B798}" type="slidenum">
              <a:rPr lang="en-US" smtClean="0"/>
              <a:t>56</a:t>
            </a:fld>
            <a:endParaRPr lang="en-US"/>
          </a:p>
        </p:txBody>
      </p:sp>
    </p:spTree>
    <p:extLst>
      <p:ext uri="{BB962C8B-B14F-4D97-AF65-F5344CB8AC3E}">
        <p14:creationId xmlns:p14="http://schemas.microsoft.com/office/powerpoint/2010/main" val="41402458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solidFill>
                  <a:srgbClr val="FF0000"/>
                </a:solidFill>
              </a:rPr>
              <a:t>Misleading</a:t>
            </a:r>
            <a:r>
              <a:rPr lang="en-US" altLang="en-US" sz="3600" dirty="0"/>
              <a:t> Negation-as-Failure</a:t>
            </a:r>
          </a:p>
        </p:txBody>
      </p:sp>
      <p:sp>
        <p:nvSpPr>
          <p:cNvPr id="327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dirty="0"/>
              <a:t>A student who missed some Prolog lectures was commissioned to write a Police Database system in Prolog</a:t>
            </a:r>
          </a:p>
          <a:p>
            <a:r>
              <a:rPr lang="en-US" altLang="en-US" sz="2000" dirty="0"/>
              <a:t>The database held the names of members of the public, marked by whether they are innocent or guilty of some offence</a:t>
            </a:r>
          </a:p>
          <a:p>
            <a:r>
              <a:rPr lang="en-US" altLang="en-US" sz="2000" dirty="0"/>
              <a:t>Suppose the database contains the following:</a:t>
            </a:r>
          </a:p>
          <a:p>
            <a:pPr lvl="1">
              <a:buFont typeface="Arial" panose="020B0604020202020204" pitchFamily="34" charset="0"/>
              <a:buNone/>
            </a:pPr>
            <a:r>
              <a:rPr lang="en-US" altLang="en-US" sz="1800" b="1" dirty="0">
                <a:solidFill>
                  <a:srgbClr val="00B050"/>
                </a:solidFill>
                <a:latin typeface="Courier New" panose="02070309020205020404" pitchFamily="49" charset="0"/>
                <a:cs typeface="Courier New" panose="02070309020205020404" pitchFamily="49" charset="0"/>
              </a:rPr>
              <a:t>innocent(</a:t>
            </a:r>
            <a:r>
              <a:rPr lang="en-US" altLang="en-US" sz="1800" b="1" dirty="0" err="1">
                <a:solidFill>
                  <a:srgbClr val="00B050"/>
                </a:solidFill>
                <a:latin typeface="Courier New" panose="02070309020205020404" pitchFamily="49" charset="0"/>
                <a:cs typeface="Courier New" panose="02070309020205020404" pitchFamily="49" charset="0"/>
              </a:rPr>
              <a:t>tweety_bird</a:t>
            </a:r>
            <a:r>
              <a:rPr lang="en-US" altLang="en-US" sz="1800" b="1" dirty="0">
                <a:solidFill>
                  <a:srgbClr val="00B050"/>
                </a:solidFill>
                <a:latin typeface="Courier New" panose="02070309020205020404" pitchFamily="49" charset="0"/>
                <a:cs typeface="Courier New" panose="02070309020205020404" pitchFamily="49" charset="0"/>
              </a:rPr>
              <a:t>).</a:t>
            </a:r>
          </a:p>
          <a:p>
            <a:pPr lvl="1">
              <a:buNone/>
            </a:pPr>
            <a:r>
              <a:rPr lang="en-US" altLang="en-US" sz="1800" b="1" dirty="0">
                <a:solidFill>
                  <a:srgbClr val="00B050"/>
                </a:solidFill>
                <a:latin typeface="Courier New" panose="02070309020205020404" pitchFamily="49" charset="0"/>
                <a:cs typeface="Courier New" panose="02070309020205020404" pitchFamily="49" charset="0"/>
              </a:rPr>
              <a:t>innocent(kitten).</a:t>
            </a:r>
          </a:p>
          <a:p>
            <a:pPr lvl="1">
              <a:buNone/>
            </a:pPr>
            <a:r>
              <a:rPr lang="en-US" altLang="en-US" sz="1800" b="1" dirty="0">
                <a:solidFill>
                  <a:srgbClr val="00B050"/>
                </a:solidFill>
                <a:latin typeface="Courier New" panose="02070309020205020404" pitchFamily="49" charset="0"/>
                <a:cs typeface="Courier New" panose="02070309020205020404" pitchFamily="49" charset="0"/>
              </a:rPr>
              <a:t>innocent(</a:t>
            </a:r>
            <a:r>
              <a:rPr lang="en-US" altLang="en-US" sz="1800" b="1" dirty="0" err="1">
                <a:solidFill>
                  <a:srgbClr val="00B050"/>
                </a:solidFill>
                <a:latin typeface="Courier New" panose="02070309020205020404" pitchFamily="49" charset="0"/>
                <a:cs typeface="Courier New" panose="02070309020205020404" pitchFamily="49" charset="0"/>
              </a:rPr>
              <a:t>spongebob</a:t>
            </a:r>
            <a:r>
              <a:rPr lang="en-US" altLang="en-US" sz="1800"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sz="1800" b="1" dirty="0">
                <a:solidFill>
                  <a:srgbClr val="00B050"/>
                </a:solidFill>
                <a:latin typeface="Courier New" panose="02070309020205020404" pitchFamily="49" charset="0"/>
                <a:cs typeface="Courier New" panose="02070309020205020404" pitchFamily="49" charset="0"/>
              </a:rPr>
              <a:t>guilty(</a:t>
            </a:r>
            <a:r>
              <a:rPr lang="en-US" altLang="en-US" sz="1800" b="1" dirty="0" err="1">
                <a:solidFill>
                  <a:srgbClr val="00B050"/>
                </a:solidFill>
                <a:latin typeface="Courier New" panose="02070309020205020404" pitchFamily="49" charset="0"/>
                <a:cs typeface="Courier New" panose="02070309020205020404" pitchFamily="49" charset="0"/>
              </a:rPr>
              <a:t>beavis</a:t>
            </a:r>
            <a:r>
              <a:rPr lang="en-US" altLang="en-US" sz="1800"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sz="1800" b="1" dirty="0">
                <a:solidFill>
                  <a:srgbClr val="00B050"/>
                </a:solidFill>
                <a:latin typeface="Courier New" panose="02070309020205020404" pitchFamily="49" charset="0"/>
                <a:cs typeface="Courier New" panose="02070309020205020404" pitchFamily="49" charset="0"/>
              </a:rPr>
              <a:t>guilty(</a:t>
            </a:r>
            <a:r>
              <a:rPr lang="en-US" altLang="en-US" sz="1800" b="1" dirty="0" err="1">
                <a:solidFill>
                  <a:srgbClr val="00B050"/>
                </a:solidFill>
                <a:latin typeface="Courier New" panose="02070309020205020404" pitchFamily="49" charset="0"/>
                <a:cs typeface="Courier New" panose="02070309020205020404" pitchFamily="49" charset="0"/>
              </a:rPr>
              <a:t>bart_simpson</a:t>
            </a:r>
            <a:r>
              <a:rPr lang="en-US" altLang="en-US" sz="1800" b="1" dirty="0">
                <a:solidFill>
                  <a:srgbClr val="00B050"/>
                </a:solidFill>
                <a:latin typeface="Courier New" panose="02070309020205020404" pitchFamily="49" charset="0"/>
                <a:cs typeface="Courier New" panose="02070309020205020404" pitchFamily="49" charset="0"/>
              </a:rPr>
              <a:t>).</a:t>
            </a:r>
          </a:p>
          <a:p>
            <a:r>
              <a:rPr lang="en-US" altLang="en-US" sz="2000" dirty="0"/>
              <a:t>Consider the following dialogue:</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a:t>
            </a:r>
            <a:r>
              <a:rPr lang="en-US" altLang="en-US" sz="1800" b="1" dirty="0">
                <a:latin typeface="Courier New" panose="02070309020205020404" pitchFamily="49" charset="0"/>
                <a:cs typeface="Courier New" panose="02070309020205020404" pitchFamily="49" charset="0"/>
              </a:rPr>
              <a:t>-</a:t>
            </a:r>
            <a:r>
              <a:rPr lang="en-US" altLang="en-US" sz="1800" dirty="0">
                <a:latin typeface="Courier New" panose="02070309020205020404" pitchFamily="49" charset="0"/>
                <a:cs typeface="Courier New" panose="02070309020205020404" pitchFamily="49" charset="0"/>
              </a:rPr>
              <a:t> </a:t>
            </a:r>
            <a:r>
              <a:rPr lang="en-US" altLang="en-US" sz="1800" b="1" dirty="0">
                <a:solidFill>
                  <a:srgbClr val="00B050"/>
                </a:solidFill>
                <a:latin typeface="Courier New" panose="02070309020205020404" pitchFamily="49" charset="0"/>
                <a:cs typeface="Courier New" panose="02070309020205020404" pitchFamily="49" charset="0"/>
              </a:rPr>
              <a:t>innocent(</a:t>
            </a:r>
            <a:r>
              <a:rPr lang="en-US" altLang="en-US" sz="1800" b="1" dirty="0" err="1">
                <a:solidFill>
                  <a:srgbClr val="00B050"/>
                </a:solidFill>
                <a:latin typeface="Courier New" panose="02070309020205020404" pitchFamily="49" charset="0"/>
                <a:cs typeface="Courier New" panose="02070309020205020404" pitchFamily="49" charset="0"/>
              </a:rPr>
              <a:t>mother_teresa</a:t>
            </a:r>
            <a:r>
              <a:rPr lang="en-US" altLang="en-US" sz="1800" b="1" dirty="0">
                <a:solidFill>
                  <a:srgbClr val="00B050"/>
                </a:solidFill>
                <a:latin typeface="Courier New" panose="02070309020205020404" pitchFamily="49" charset="0"/>
                <a:cs typeface="Courier New" panose="02070309020205020404" pitchFamily="49" charset="0"/>
              </a:rPr>
              <a:t>).</a:t>
            </a:r>
          </a:p>
          <a:p>
            <a:pPr lvl="1">
              <a:buFont typeface="Arial" panose="020B0604020202020204" pitchFamily="34" charset="0"/>
              <a:buNone/>
            </a:pPr>
            <a:r>
              <a:rPr lang="en-US" altLang="en-US" sz="1800" b="1" dirty="0">
                <a:solidFill>
                  <a:srgbClr val="C00000"/>
                </a:solidFill>
                <a:latin typeface="Courier New" panose="02070309020205020404" pitchFamily="49" charset="0"/>
                <a:cs typeface="Courier New" panose="02070309020205020404" pitchFamily="49" charset="0"/>
              </a:rPr>
              <a:t>false.</a:t>
            </a:r>
          </a:p>
        </p:txBody>
      </p:sp>
      <p:pic>
        <p:nvPicPr>
          <p:cNvPr id="22530" name="Picture 2" descr="Image result for innocent cartoon characters" title="innocent cartoon charac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308" y="2863661"/>
            <a:ext cx="947483" cy="1634548"/>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Image result for innocent kitten" title="innocent kitt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453" y="2863661"/>
            <a:ext cx="1278893" cy="1739512"/>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Image result for innocent cartoon characters" title="innocent cartoon charac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219" y="2863661"/>
            <a:ext cx="1484635" cy="1464927"/>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Image result for guilty cartoon characters" title="innocent guilty characte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95112" y="4922504"/>
            <a:ext cx="1951234" cy="1437409"/>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Image result for guilty cartoon character" title="guilty cartoon charac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3882" y="4910004"/>
            <a:ext cx="1302071" cy="1629162"/>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Image result for mother teresa" title="mother teresa"/>
          <p:cNvPicPr>
            <a:picLocks noChangeAspect="1" noChangeArrowheads="1"/>
          </p:cNvPicPr>
          <p:nvPr/>
        </p:nvPicPr>
        <p:blipFill rotWithShape="1">
          <a:blip r:embed="rId7">
            <a:extLst>
              <a:ext uri="{28A0092B-C50C-407E-A947-70E740481C1C}">
                <a14:useLocalDpi xmlns:a14="http://schemas.microsoft.com/office/drawing/2010/main" val="0"/>
              </a:ext>
            </a:extLst>
          </a:blip>
          <a:srcRect t="4531" b="21759"/>
          <a:stretch/>
        </p:blipFill>
        <p:spPr bwMode="auto">
          <a:xfrm>
            <a:off x="5159564" y="4076488"/>
            <a:ext cx="1692031" cy="169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01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dirty="0"/>
              <a:t>Problem – false may not mean FALSE</a:t>
            </a:r>
          </a:p>
        </p:txBody>
      </p:sp>
      <p:sp>
        <p:nvSpPr>
          <p:cNvPr id="3379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b="1" dirty="0">
                <a:solidFill>
                  <a:srgbClr val="00B050"/>
                </a:solidFill>
                <a:latin typeface="Courier New" panose="02070309020205020404" pitchFamily="49" charset="0"/>
                <a:cs typeface="Courier New" panose="02070309020205020404" pitchFamily="49" charset="0"/>
              </a:rPr>
              <a:t>innocent(</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b="1" dirty="0">
                <a:solidFill>
                  <a:srgbClr val="00B050"/>
                </a:solidFill>
                <a:latin typeface="Courier New" panose="02070309020205020404" pitchFamily="49" charset="0"/>
                <a:cs typeface="Courier New" panose="02070309020205020404" pitchFamily="49" charset="0"/>
              </a:rPr>
              <a:t>)</a:t>
            </a:r>
            <a:r>
              <a:rPr lang="en-US" altLang="en-US" sz="2400" dirty="0"/>
              <a:t>?</a:t>
            </a:r>
          </a:p>
          <a:p>
            <a:endParaRPr lang="en-US" altLang="en-US" sz="2400" dirty="0"/>
          </a:p>
          <a:p>
            <a:r>
              <a:rPr lang="en-US" altLang="en-US" sz="2400" dirty="0"/>
              <a:t>Prolog produces </a:t>
            </a:r>
            <a:r>
              <a:rPr lang="en-US" altLang="en-US" sz="2400" b="1" dirty="0">
                <a:solidFill>
                  <a:srgbClr val="C00000"/>
                </a:solidFill>
                <a:latin typeface="Courier New" panose="02070309020205020404" pitchFamily="49" charset="0"/>
                <a:cs typeface="Courier New" panose="02070309020205020404" pitchFamily="49" charset="0"/>
              </a:rPr>
              <a:t>false</a:t>
            </a:r>
            <a:r>
              <a:rPr lang="en-US" altLang="en-US" sz="2400" dirty="0"/>
              <a:t>, because </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dirty="0"/>
              <a:t>is not in the knowledgebase</a:t>
            </a:r>
          </a:p>
          <a:p>
            <a:endParaRPr lang="en-US" altLang="en-US" sz="2400" dirty="0"/>
          </a:p>
          <a:p>
            <a:r>
              <a:rPr lang="en-US" altLang="en-US" sz="2400" dirty="0"/>
              <a:t>Note: the knowledgebase is hidden from the user</a:t>
            </a:r>
          </a:p>
          <a:p>
            <a:endParaRPr lang="en-US" altLang="en-US" sz="2400" dirty="0"/>
          </a:p>
        </p:txBody>
      </p:sp>
    </p:spTree>
    <p:extLst>
      <p:ext uri="{BB962C8B-B14F-4D97-AF65-F5344CB8AC3E}">
        <p14:creationId xmlns:p14="http://schemas.microsoft.com/office/powerpoint/2010/main" val="1898123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b="1">
                <a:solidFill>
                  <a:srgbClr val="00B050"/>
                </a:solidFill>
                <a:latin typeface="Courier New" panose="02070309020205020404" pitchFamily="49" charset="0"/>
                <a:cs typeface="Courier New" panose="02070309020205020404" pitchFamily="49" charset="0"/>
              </a:rPr>
              <a:t>not</a:t>
            </a:r>
            <a:r>
              <a:rPr lang="en-US" altLang="en-US" sz="3600"/>
              <a:t> Makes Things Worse</a:t>
            </a:r>
          </a:p>
        </p:txBody>
      </p:sp>
      <p:sp>
        <p:nvSpPr>
          <p:cNvPr id="3481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Using </a:t>
            </a:r>
            <a:r>
              <a:rPr lang="en-US" altLang="en-US" sz="2400" b="1" dirty="0">
                <a:solidFill>
                  <a:srgbClr val="00B050"/>
                </a:solidFill>
                <a:latin typeface="Courier New" panose="02070309020205020404" pitchFamily="49" charset="0"/>
                <a:cs typeface="Courier New" panose="02070309020205020404" pitchFamily="49" charset="0"/>
              </a:rPr>
              <a:t>not</a:t>
            </a:r>
            <a:r>
              <a:rPr lang="en-US" altLang="en-US" sz="2400" dirty="0"/>
              <a:t> doesn't help</a:t>
            </a:r>
          </a:p>
          <a:p>
            <a:pPr>
              <a:buFont typeface="Arial" panose="020B0604020202020204" pitchFamily="34" charset="0"/>
              <a:buNone/>
            </a:pPr>
            <a:r>
              <a:rPr lang="en-US" altLang="en-US" sz="2400" dirty="0"/>
              <a:t>		</a:t>
            </a:r>
            <a:r>
              <a:rPr lang="en-US" altLang="en-US" sz="2400" b="1" dirty="0">
                <a:solidFill>
                  <a:srgbClr val="00B050"/>
                </a:solidFill>
                <a:latin typeface="Courier New" panose="02070309020205020404" pitchFamily="49" charset="0"/>
                <a:cs typeface="Courier New" panose="02070309020205020404" pitchFamily="49" charset="0"/>
              </a:rPr>
              <a:t>guilty(X) :- not(innocent(X)).</a:t>
            </a:r>
          </a:p>
          <a:p>
            <a:pPr>
              <a:buFont typeface="Arial" panose="020B0604020202020204" pitchFamily="34" charset="0"/>
              <a:buNone/>
            </a:pPr>
            <a:endParaRPr lang="en-US" altLang="en-US" sz="2400" dirty="0"/>
          </a:p>
          <a:p>
            <a:r>
              <a:rPr lang="en-US" altLang="en-US" sz="2400" dirty="0"/>
              <a:t>This makes matters even worse</a:t>
            </a:r>
          </a:p>
          <a:p>
            <a:pPr>
              <a:buNone/>
            </a:pPr>
            <a:r>
              <a:rPr lang="en-US" altLang="en-US" sz="2400" dirty="0"/>
              <a:t>		</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guilty(</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b="1" dirty="0">
                <a:solidFill>
                  <a:srgbClr val="00B050"/>
                </a:solidFill>
                <a:latin typeface="Courier New" panose="02070309020205020404" pitchFamily="49" charset="0"/>
                <a:cs typeface="Courier New" panose="02070309020205020404" pitchFamily="49" charset="0"/>
              </a:rPr>
              <a:t>).</a:t>
            </a:r>
          </a:p>
          <a:p>
            <a:pPr>
              <a:buFont typeface="Arial" panose="020B0604020202020204" pitchFamily="34" charset="0"/>
              <a:buNone/>
            </a:pPr>
            <a:r>
              <a:rPr lang="en-US" altLang="en-US" sz="2400" b="1" i="1" dirty="0"/>
              <a:t>		</a:t>
            </a:r>
            <a:r>
              <a:rPr lang="en-US" altLang="en-US" sz="2400" b="1" dirty="0">
                <a:solidFill>
                  <a:srgbClr val="C00000"/>
                </a:solidFill>
                <a:latin typeface="Courier New" panose="02070309020205020404" pitchFamily="49" charset="0"/>
                <a:cs typeface="Courier New" panose="02070309020205020404" pitchFamily="49" charset="0"/>
              </a:rPr>
              <a:t>true.</a:t>
            </a:r>
          </a:p>
          <a:p>
            <a:pPr>
              <a:buFont typeface="Arial" panose="020B0604020202020204" pitchFamily="34" charset="0"/>
              <a:buNone/>
            </a:pPr>
            <a:endParaRPr lang="en-US" altLang="en-US" sz="2400" b="1" dirty="0">
              <a:solidFill>
                <a:srgbClr val="C00000"/>
              </a:solidFill>
              <a:latin typeface="Courier New" panose="02070309020205020404" pitchFamily="49" charset="0"/>
              <a:cs typeface="Courier New" panose="02070309020205020404" pitchFamily="49" charset="0"/>
            </a:endParaRPr>
          </a:p>
          <a:p>
            <a:r>
              <a:rPr lang="en-US" altLang="en-US" sz="2400" dirty="0"/>
              <a:t>It is one thing to show that </a:t>
            </a:r>
            <a:r>
              <a:rPr lang="en-US" altLang="en-US" sz="2400" b="1" dirty="0" err="1">
                <a:solidFill>
                  <a:srgbClr val="00B050"/>
                </a:solidFill>
                <a:latin typeface="Courier New" panose="02070309020205020404" pitchFamily="49" charset="0"/>
                <a:cs typeface="Courier New" panose="02070309020205020404" pitchFamily="49" charset="0"/>
              </a:rPr>
              <a:t>mother_teresa</a:t>
            </a:r>
            <a:r>
              <a:rPr lang="en-US" altLang="en-US" sz="2400" dirty="0"/>
              <a:t> cannot be demonstrated to be innocent, but </a:t>
            </a:r>
            <a:br>
              <a:rPr lang="en-US" altLang="en-US" sz="2400" dirty="0"/>
            </a:br>
            <a:r>
              <a:rPr lang="en-US" altLang="en-US" sz="2400" dirty="0"/>
              <a:t>it is worse</a:t>
            </a:r>
            <a:r>
              <a:rPr lang="en-US" altLang="en-US" sz="2400" b="1" dirty="0"/>
              <a:t> </a:t>
            </a:r>
            <a:r>
              <a:rPr lang="en-US" altLang="en-US" sz="2400" dirty="0"/>
              <a:t>to incorrectly show that she is guilty!</a:t>
            </a:r>
          </a:p>
        </p:txBody>
      </p:sp>
    </p:spTree>
    <p:extLst>
      <p:ext uri="{BB962C8B-B14F-4D97-AF65-F5344CB8AC3E}">
        <p14:creationId xmlns:p14="http://schemas.microsoft.com/office/powerpoint/2010/main" val="28597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Unification algorithm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03946"/>
                <a:ext cx="10515600" cy="4848727"/>
              </a:xfrm>
            </p:spPr>
            <p:txBody>
              <a:bodyPr>
                <a:normAutofit fontScale="70000" lnSpcReduction="20000"/>
              </a:bodyPr>
              <a:lstStyle/>
              <a:p>
                <a:r>
                  <a:rPr lang="en-US" altLang="en-US" dirty="0"/>
                  <a:t>Unify </a:t>
                </a:r>
                <a:r>
                  <a:rPr lang="en-US" altLang="en-US" dirty="0">
                    <a:solidFill>
                      <a:srgbClr val="FF0000"/>
                    </a:solidFill>
                  </a:rPr>
                  <a:t>Parents(x, Father(x), Mother(John)) </a:t>
                </a:r>
                <a:r>
                  <a:rPr lang="en-US" altLang="en-US" dirty="0"/>
                  <a:t>and </a:t>
                </a:r>
                <a:r>
                  <a:rPr lang="en-US" altLang="en-US" dirty="0">
                    <a:solidFill>
                      <a:srgbClr val="00B050"/>
                    </a:solidFill>
                  </a:rPr>
                  <a:t>Parents(John, Father(John), y)</a:t>
                </a:r>
              </a:p>
              <a:p>
                <a:r>
                  <a:rPr lang="en-US" altLang="en-US" dirty="0"/>
                  <a:t>Unify “head”: </a:t>
                </a:r>
                <a:r>
                  <a:rPr lang="en-US" altLang="en-US" dirty="0">
                    <a:solidFill>
                      <a:srgbClr val="FF0000"/>
                    </a:solidFill>
                  </a:rPr>
                  <a:t>Parents</a:t>
                </a:r>
                <a:r>
                  <a:rPr lang="en-US" altLang="en-US" dirty="0"/>
                  <a:t> and </a:t>
                </a:r>
                <a:r>
                  <a:rPr lang="en-US" altLang="en-US" dirty="0">
                    <a:solidFill>
                      <a:srgbClr val="00B050"/>
                    </a:solidFill>
                  </a:rPr>
                  <a:t>Parents</a:t>
                </a:r>
              </a:p>
              <a:p>
                <a:pPr lvl="1"/>
                <a:r>
                  <a:rPr lang="en-US" altLang="en-US" dirty="0"/>
                  <a:t>Success: substitution={}</a:t>
                </a:r>
              </a:p>
              <a:p>
                <a:pPr lvl="1"/>
                <a:r>
                  <a:rPr lang="en-US" altLang="en-US" dirty="0"/>
                  <a:t>Apply substitution to rest and repeat: Unify </a:t>
                </a:r>
                <a:r>
                  <a:rPr lang="en-US" altLang="en-US" dirty="0">
                    <a:solidFill>
                      <a:srgbClr val="FF0000"/>
                    </a:solidFill>
                  </a:rPr>
                  <a:t>(x, Father(x), Mother(John))</a:t>
                </a:r>
                <a:r>
                  <a:rPr lang="en-US" altLang="en-US" dirty="0"/>
                  <a:t> and </a:t>
                </a:r>
                <a:r>
                  <a:rPr lang="en-US" altLang="en-US" dirty="0">
                    <a:solidFill>
                      <a:srgbClr val="00B050"/>
                    </a:solidFill>
                  </a:rPr>
                  <a:t>(John, Father(John), y)</a:t>
                </a:r>
              </a:p>
              <a:p>
                <a:r>
                  <a:rPr lang="en-US" altLang="en-US" dirty="0"/>
                  <a:t>Unify “head”: </a:t>
                </a:r>
                <a:r>
                  <a:rPr lang="en-US" altLang="en-US" dirty="0">
                    <a:solidFill>
                      <a:srgbClr val="FF0000"/>
                    </a:solidFill>
                  </a:rPr>
                  <a:t>x</a:t>
                </a:r>
                <a:r>
                  <a:rPr lang="en-US" altLang="en-US" dirty="0"/>
                  <a:t> and </a:t>
                </a:r>
                <a:r>
                  <a:rPr lang="en-US" altLang="en-US" dirty="0">
                    <a:solidFill>
                      <a:srgbClr val="00B050"/>
                    </a:solidFill>
                  </a:rPr>
                  <a:t>John</a:t>
                </a:r>
              </a:p>
              <a:p>
                <a:pPr lvl="1"/>
                <a:r>
                  <a:rPr lang="en-US" altLang="en-US" dirty="0"/>
                  <a:t>Success: substitution {</a:t>
                </a:r>
                <a14:m>
                  <m:oMath xmlns:m="http://schemas.openxmlformats.org/officeDocument/2006/math">
                    <m:r>
                      <a:rPr lang="en-US" altLang="en-US" b="0" i="1" smtClean="0">
                        <a:latin typeface="Cambria Math" panose="02040503050406030204" pitchFamily="18" charset="0"/>
                      </a:rPr>
                      <m:t>𝑥</m:t>
                    </m:r>
                    <m:r>
                      <a:rPr lang="en-US" altLang="en-US" b="0" i="1" smtClean="0">
                        <a:latin typeface="Cambria Math" panose="02040503050406030204" pitchFamily="18" charset="0"/>
                      </a:rPr>
                      <m:t>⇒</m:t>
                    </m:r>
                    <m:r>
                      <a:rPr lang="en-US" altLang="en-US" b="0" i="1" smtClean="0">
                        <a:latin typeface="Cambria Math" panose="02040503050406030204" pitchFamily="18" charset="0"/>
                      </a:rPr>
                      <m:t>𝐽𝑜h𝑛</m:t>
                    </m:r>
                  </m:oMath>
                </a14:m>
                <a:r>
                  <a:rPr lang="en-US" altLang="en-US" dirty="0"/>
                  <a:t>}</a:t>
                </a:r>
              </a:p>
              <a:p>
                <a:pPr lvl="1"/>
                <a:r>
                  <a:rPr lang="en-US" altLang="en-US" dirty="0"/>
                  <a:t>Apply substitution {</a:t>
                </a:r>
                <a14:m>
                  <m:oMath xmlns:m="http://schemas.openxmlformats.org/officeDocument/2006/math">
                    <m:r>
                      <a:rPr lang="en-US" altLang="en-US" i="1">
                        <a:latin typeface="Cambria Math" panose="02040503050406030204" pitchFamily="18" charset="0"/>
                      </a:rPr>
                      <m:t>𝑥</m:t>
                    </m:r>
                    <m:r>
                      <a:rPr lang="en-US" altLang="en-US" i="1">
                        <a:latin typeface="Cambria Math" panose="02040503050406030204" pitchFamily="18" charset="0"/>
                      </a:rPr>
                      <m:t>⇒</m:t>
                    </m:r>
                    <m:r>
                      <a:rPr lang="en-US" altLang="en-US" i="1">
                        <a:latin typeface="Cambria Math" panose="02040503050406030204" pitchFamily="18" charset="0"/>
                      </a:rPr>
                      <m:t>𝐽𝑜h𝑛</m:t>
                    </m:r>
                  </m:oMath>
                </a14:m>
                <a:r>
                  <a:rPr lang="en-US" altLang="en-US" dirty="0"/>
                  <a:t>} to rest</a:t>
                </a:r>
              </a:p>
              <a:p>
                <a:pPr lvl="2"/>
                <a:r>
                  <a:rPr lang="en-US" altLang="en-US" dirty="0">
                    <a:solidFill>
                      <a:srgbClr val="FF0000"/>
                    </a:solidFill>
                  </a:rPr>
                  <a:t>Father(x), Mother(John) </a:t>
                </a:r>
                <a:r>
                  <a:rPr lang="en-US" altLang="en-US" dirty="0"/>
                  <a:t>becomes </a:t>
                </a:r>
                <a:r>
                  <a:rPr lang="en-US" altLang="en-US" dirty="0">
                    <a:solidFill>
                      <a:srgbClr val="FF0000"/>
                    </a:solidFill>
                  </a:rPr>
                  <a:t>Father(John), Mother(John) </a:t>
                </a:r>
              </a:p>
              <a:p>
                <a:pPr lvl="2"/>
                <a:r>
                  <a:rPr lang="en-US" altLang="en-US" dirty="0">
                    <a:solidFill>
                      <a:srgbClr val="00B050"/>
                    </a:solidFill>
                  </a:rPr>
                  <a:t>Father(John), y) </a:t>
                </a:r>
                <a14:m>
                  <m:oMath xmlns:m="http://schemas.openxmlformats.org/officeDocument/2006/math">
                    <m:r>
                      <m:rPr>
                        <m:sty m:val="p"/>
                      </m:rPr>
                      <a:rPr lang="en-US" altLang="en-US" b="0" i="0" smtClean="0">
                        <a:latin typeface="Cambria Math" panose="02040503050406030204" pitchFamily="18" charset="0"/>
                      </a:rPr>
                      <m:t>becomes</m:t>
                    </m:r>
                    <m:r>
                      <a:rPr lang="en-US" altLang="en-US" i="1">
                        <a:latin typeface="Cambria Math" panose="02040503050406030204" pitchFamily="18" charset="0"/>
                      </a:rPr>
                      <m:t> </m:t>
                    </m:r>
                  </m:oMath>
                </a14:m>
                <a:r>
                  <a:rPr lang="en-US" altLang="en-US" dirty="0">
                    <a:solidFill>
                      <a:srgbClr val="00B050"/>
                    </a:solidFill>
                  </a:rPr>
                  <a:t>Father(John), y) </a:t>
                </a:r>
              </a:p>
              <a:p>
                <a:pPr lvl="2"/>
                <a:r>
                  <a:rPr lang="en-US" altLang="en-US" dirty="0"/>
                  <a:t>and repeat: Unify </a:t>
                </a:r>
                <a:r>
                  <a:rPr lang="en-US" altLang="en-US" dirty="0">
                    <a:solidFill>
                      <a:srgbClr val="FF0000"/>
                    </a:solidFill>
                  </a:rPr>
                  <a:t>(Father(John), Mother(John)) </a:t>
                </a:r>
                <a:r>
                  <a:rPr lang="en-US" altLang="en-US" dirty="0"/>
                  <a:t>and </a:t>
                </a:r>
                <a:r>
                  <a:rPr lang="en-US" altLang="en-US" dirty="0">
                    <a:solidFill>
                      <a:srgbClr val="00B050"/>
                    </a:solidFill>
                  </a:rPr>
                  <a:t>(Father(John), y)</a:t>
                </a:r>
              </a:p>
              <a:p>
                <a:r>
                  <a:rPr lang="en-US" altLang="en-US" dirty="0"/>
                  <a:t>Unify “head”: </a:t>
                </a:r>
                <a:r>
                  <a:rPr lang="en-US" altLang="en-US" dirty="0">
                    <a:solidFill>
                      <a:srgbClr val="FF0000"/>
                    </a:solidFill>
                  </a:rPr>
                  <a:t>Father(John)</a:t>
                </a:r>
                <a:r>
                  <a:rPr lang="en-US" altLang="en-US" dirty="0"/>
                  <a:t> and </a:t>
                </a:r>
                <a:r>
                  <a:rPr lang="en-US" altLang="en-US" dirty="0">
                    <a:solidFill>
                      <a:srgbClr val="00B050"/>
                    </a:solidFill>
                  </a:rPr>
                  <a:t>Father(John)</a:t>
                </a:r>
              </a:p>
              <a:p>
                <a:pPr lvl="1"/>
                <a:r>
                  <a:rPr lang="en-US" altLang="en-US" dirty="0"/>
                  <a:t>Success: substitution={}</a:t>
                </a:r>
              </a:p>
              <a:p>
                <a:pPr lvl="1"/>
                <a:r>
                  <a:rPr lang="en-US" altLang="en-US" dirty="0"/>
                  <a:t>Apply substitution {} to rest and repeat: Unify </a:t>
                </a:r>
                <a:r>
                  <a:rPr lang="en-US" altLang="en-US" dirty="0">
                    <a:solidFill>
                      <a:srgbClr val="FF0000"/>
                    </a:solidFill>
                  </a:rPr>
                  <a:t>Mother(John)</a:t>
                </a:r>
                <a:r>
                  <a:rPr lang="en-US" altLang="en-US" dirty="0"/>
                  <a:t> and </a:t>
                </a:r>
                <a:r>
                  <a:rPr lang="en-US" altLang="en-US" dirty="0">
                    <a:solidFill>
                      <a:srgbClr val="00B050"/>
                    </a:solidFill>
                  </a:rPr>
                  <a:t>y</a:t>
                </a:r>
              </a:p>
              <a:p>
                <a:r>
                  <a:rPr lang="en-US" altLang="en-US" dirty="0"/>
                  <a:t>Unify “head”: </a:t>
                </a:r>
                <a:r>
                  <a:rPr lang="en-US" altLang="en-US" dirty="0">
                    <a:solidFill>
                      <a:srgbClr val="FF0000"/>
                    </a:solidFill>
                  </a:rPr>
                  <a:t>Mother(John) </a:t>
                </a:r>
                <a:r>
                  <a:rPr lang="en-US" altLang="en-US" dirty="0"/>
                  <a:t>and </a:t>
                </a:r>
                <a:r>
                  <a:rPr lang="en-US" altLang="en-US" dirty="0">
                    <a:solidFill>
                      <a:srgbClr val="00B050"/>
                    </a:solidFill>
                  </a:rPr>
                  <a:t>y</a:t>
                </a:r>
              </a:p>
              <a:p>
                <a:pPr lvl="1"/>
                <a:r>
                  <a:rPr lang="en-US" altLang="en-US" dirty="0"/>
                  <a:t>Success: substitution={</a:t>
                </a:r>
                <a14:m>
                  <m:oMath xmlns:m="http://schemas.openxmlformats.org/officeDocument/2006/math">
                    <m:r>
                      <m:rPr>
                        <m:sty m:val="p"/>
                      </m:rPr>
                      <a:rPr lang="en-US" altLang="en-US" b="0" i="0" smtClean="0">
                        <a:latin typeface="Cambria Math" panose="02040503050406030204" pitchFamily="18" charset="0"/>
                      </a:rPr>
                      <m:t>y</m:t>
                    </m:r>
                    <m:r>
                      <a:rPr lang="en-US" altLang="en-US" i="1">
                        <a:latin typeface="Cambria Math" panose="02040503050406030204" pitchFamily="18" charset="0"/>
                      </a:rPr>
                      <m:t>⇒</m:t>
                    </m:r>
                  </m:oMath>
                </a14:m>
                <a:r>
                  <a:rPr lang="en-US" altLang="en-US" dirty="0"/>
                  <a:t> Mother(John)}</a:t>
                </a:r>
              </a:p>
              <a:p>
                <a:pPr marL="228600" lvl="1">
                  <a:spcBef>
                    <a:spcPts val="1000"/>
                  </a:spcBef>
                </a:pPr>
                <a:r>
                  <a:rPr lang="en-US" altLang="en-US" dirty="0"/>
                  <a:t>Answer: {</a:t>
                </a:r>
                <a14:m>
                  <m:oMath xmlns:m="http://schemas.openxmlformats.org/officeDocument/2006/math">
                    <m:r>
                      <a:rPr lang="en-US" altLang="en-US" i="1">
                        <a:latin typeface="Cambria Math" panose="02040503050406030204" pitchFamily="18" charset="0"/>
                      </a:rPr>
                      <m:t>𝑥</m:t>
                    </m:r>
                    <m:r>
                      <a:rPr lang="en-US" altLang="en-US" i="1">
                        <a:latin typeface="Cambria Math" panose="02040503050406030204" pitchFamily="18" charset="0"/>
                      </a:rPr>
                      <m:t>⇒</m:t>
                    </m:r>
                    <m:r>
                      <a:rPr lang="en-US" altLang="en-US" i="1">
                        <a:latin typeface="Cambria Math" panose="02040503050406030204" pitchFamily="18" charset="0"/>
                      </a:rPr>
                      <m:t>𝐽𝑜h𝑛</m:t>
                    </m:r>
                  </m:oMath>
                </a14:m>
                <a:r>
                  <a:rPr lang="en-US" altLang="en-US" dirty="0"/>
                  <a:t>, </a:t>
                </a:r>
                <a14:m>
                  <m:oMath xmlns:m="http://schemas.openxmlformats.org/officeDocument/2006/math">
                    <m:r>
                      <m:rPr>
                        <m:sty m:val="p"/>
                      </m:rPr>
                      <a:rPr lang="en-US" altLang="en-US">
                        <a:latin typeface="Cambria Math" panose="02040503050406030204" pitchFamily="18" charset="0"/>
                      </a:rPr>
                      <m:t>y</m:t>
                    </m:r>
                    <m:r>
                      <a:rPr lang="en-US" altLang="en-US" i="1">
                        <a:latin typeface="Cambria Math" panose="02040503050406030204" pitchFamily="18" charset="0"/>
                      </a:rPr>
                      <m:t>⇒</m:t>
                    </m:r>
                  </m:oMath>
                </a14:m>
                <a:r>
                  <a:rPr lang="en-US" altLang="en-US" dirty="0"/>
                  <a:t> Mother(John)}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03946"/>
                <a:ext cx="10515600" cy="4848727"/>
              </a:xfrm>
              <a:blipFill rotWithShape="0">
                <a:blip r:embed="rId2"/>
                <a:stretch>
                  <a:fillRect l="-522" t="-2390"/>
                </a:stretch>
              </a:blipFill>
            </p:spPr>
            <p:txBody>
              <a:bodyPr/>
              <a:lstStyle/>
              <a:p>
                <a:r>
                  <a:rPr lang="en-US">
                    <a:noFill/>
                  </a:rPr>
                  <a:t> </a:t>
                </a:r>
              </a:p>
            </p:txBody>
          </p:sp>
        </mc:Fallback>
      </mc:AlternateContent>
    </p:spTree>
    <p:extLst>
      <p:ext uri="{BB962C8B-B14F-4D97-AF65-F5344CB8AC3E}">
        <p14:creationId xmlns:p14="http://schemas.microsoft.com/office/powerpoint/2010/main" val="254591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Negation-as-Failure can be Non-Logical</a:t>
            </a:r>
            <a:br>
              <a:rPr lang="en-US" altLang="en-US" sz="3200"/>
            </a:br>
            <a:endParaRPr lang="en-US" altLang="en-US" sz="3200"/>
          </a:p>
        </p:txBody>
      </p:sp>
      <p:sp>
        <p:nvSpPr>
          <p:cNvPr id="358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p>
            <a:r>
              <a:rPr lang="en-US" altLang="en-US" sz="2400" dirty="0"/>
              <a:t>More subtle than the innocent/guilty problem, NOT can lead to some obscure programming errors.</a:t>
            </a:r>
          </a:p>
          <a:p>
            <a:r>
              <a:rPr lang="en-US" altLang="en-US" sz="2400" dirty="0"/>
              <a:t>An example using a restaurant database</a:t>
            </a:r>
          </a:p>
          <a:p>
            <a:pPr lvl="2">
              <a:buNone/>
            </a:pPr>
            <a:r>
              <a:rPr lang="en-US" altLang="en-US" b="1" dirty="0">
                <a:solidFill>
                  <a:srgbClr val="00B050"/>
                </a:solidFill>
                <a:latin typeface="Courier New" panose="02070309020205020404" pitchFamily="49" charset="0"/>
                <a:cs typeface="Courier New" panose="02070309020205020404" pitchFamily="49" charset="0"/>
              </a:rPr>
              <a:t>healthy(</a:t>
            </a:r>
            <a:r>
              <a:rPr lang="en-US" altLang="en-US" b="1" dirty="0" err="1">
                <a:solidFill>
                  <a:srgbClr val="00B050"/>
                </a:solidFill>
                <a:latin typeface="Courier New" panose="02070309020205020404" pitchFamily="49" charset="0"/>
                <a:cs typeface="Courier New" panose="02070309020205020404" pitchFamily="49" charset="0"/>
              </a:rPr>
              <a:t>panera_bread</a:t>
            </a:r>
            <a:r>
              <a:rPr lang="en-US" altLang="en-US" b="1" dirty="0">
                <a:solidFill>
                  <a:srgbClr val="00B050"/>
                </a:solidFill>
                <a:latin typeface="Courier New" panose="02070309020205020404" pitchFamily="49" charset="0"/>
                <a:cs typeface="Courier New" panose="02070309020205020404" pitchFamily="49" charset="0"/>
              </a:rPr>
              <a:t>).</a:t>
            </a:r>
          </a:p>
          <a:p>
            <a:pPr lvl="2">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healthy(subway).</a:t>
            </a:r>
          </a:p>
          <a:p>
            <a:pPr lvl="2">
              <a:buNone/>
            </a:pPr>
            <a:r>
              <a:rPr lang="en-US" altLang="en-US" b="1" dirty="0">
                <a:solidFill>
                  <a:srgbClr val="00B050"/>
                </a:solidFill>
                <a:latin typeface="Courier New" panose="02070309020205020404" pitchFamily="49" charset="0"/>
                <a:cs typeface="Courier New" panose="02070309020205020404" pitchFamily="49" charset="0"/>
              </a:rPr>
              <a:t>expensive(</a:t>
            </a:r>
            <a:r>
              <a:rPr lang="en-US" altLang="en-US" b="1" dirty="0" err="1">
                <a:solidFill>
                  <a:srgbClr val="00B050"/>
                </a:solidFill>
                <a:latin typeface="Courier New" panose="02070309020205020404" pitchFamily="49" charset="0"/>
                <a:cs typeface="Courier New" panose="02070309020205020404" pitchFamily="49" charset="0"/>
              </a:rPr>
              <a:t>panera_bread</a:t>
            </a:r>
            <a:r>
              <a:rPr lang="en-US" altLang="en-US" b="1" dirty="0">
                <a:solidFill>
                  <a:srgbClr val="00B050"/>
                </a:solidFill>
                <a:latin typeface="Courier New" panose="02070309020205020404" pitchFamily="49" charset="0"/>
                <a:cs typeface="Courier New" panose="02070309020205020404" pitchFamily="49" charset="0"/>
              </a:rPr>
              <a:t>).</a:t>
            </a:r>
          </a:p>
          <a:p>
            <a:pPr lvl="2">
              <a:buFont typeface="Arial" panose="020B0604020202020204" pitchFamily="34" charset="0"/>
              <a:buNone/>
            </a:pPr>
            <a:r>
              <a:rPr lang="en-US" altLang="en-US" b="1" dirty="0">
                <a:solidFill>
                  <a:srgbClr val="00B050"/>
                </a:solidFill>
                <a:latin typeface="Courier New" panose="02070309020205020404" pitchFamily="49" charset="0"/>
                <a:cs typeface="Courier New" panose="02070309020205020404" pitchFamily="49" charset="0"/>
              </a:rPr>
              <a:t>cheap(R</a:t>
            </a:r>
            <a:r>
              <a:rPr lang="en-US" altLang="en-US" sz="1600" b="1" dirty="0">
                <a:solidFill>
                  <a:srgbClr val="00B050"/>
                </a:solidFill>
                <a:latin typeface="Courier New" panose="02070309020205020404" pitchFamily="49" charset="0"/>
                <a:cs typeface="Courier New" panose="02070309020205020404" pitchFamily="49" charset="0"/>
              </a:rPr>
              <a:t>) </a:t>
            </a:r>
            <a:r>
              <a:rPr lang="en-US" altLang="en-US" b="1" dirty="0">
                <a:solidFill>
                  <a:srgbClr val="00B050"/>
                </a:solidFill>
                <a:latin typeface="Courier New" panose="02070309020205020404" pitchFamily="49" charset="0"/>
                <a:cs typeface="Courier New" panose="02070309020205020404" pitchFamily="49" charset="0"/>
              </a:rPr>
              <a:t>:- not(expensive(R)).</a:t>
            </a:r>
            <a:endParaRPr lang="en-US" altLang="en-US" sz="1600" b="1" dirty="0">
              <a:solidFill>
                <a:srgbClr val="00B050"/>
              </a:solidFill>
              <a:latin typeface="Courier New" panose="02070309020205020404" pitchFamily="49" charset="0"/>
              <a:cs typeface="Courier New" panose="02070309020205020404" pitchFamily="49" charset="0"/>
            </a:endParaRPr>
          </a:p>
          <a:p>
            <a:r>
              <a:rPr lang="en-US" altLang="en-US" sz="2400" dirty="0"/>
              <a:t>Consider query:</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healthy(X), cheap(X).</a:t>
            </a:r>
          </a:p>
          <a:p>
            <a:pPr lvl="1">
              <a:buFont typeface="Arial" panose="020B0604020202020204" pitchFamily="34" charset="0"/>
              <a:buNone/>
            </a:pPr>
            <a:r>
              <a:rPr lang="en-US" altLang="en-US" sz="2000" b="1" dirty="0">
                <a:solidFill>
                  <a:srgbClr val="C00000"/>
                </a:solidFill>
                <a:latin typeface="Courier New" panose="02070309020205020404" pitchFamily="49" charset="0"/>
                <a:cs typeface="Courier New" panose="02070309020205020404" pitchFamily="49" charset="0"/>
              </a:rPr>
              <a:t>X = subway.</a:t>
            </a:r>
          </a:p>
          <a:p>
            <a:r>
              <a:rPr lang="en-US" altLang="en-US" sz="2400" dirty="0"/>
              <a:t>But let's ask the logically equivalent question:</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cheap(X), healthy(X).</a:t>
            </a:r>
          </a:p>
          <a:p>
            <a:pPr lvl="1">
              <a:buFont typeface="Arial" panose="020B0604020202020204" pitchFamily="34" charset="0"/>
              <a:buNone/>
            </a:pPr>
            <a:r>
              <a:rPr lang="en-US" altLang="en-US" sz="2000" b="1" dirty="0">
                <a:solidFill>
                  <a:srgbClr val="C00000"/>
                </a:solidFill>
                <a:latin typeface="Courier New" panose="02070309020205020404" pitchFamily="49" charset="0"/>
                <a:cs typeface="Courier New" panose="02070309020205020404" pitchFamily="49" charset="0"/>
              </a:rPr>
              <a:t>false.</a:t>
            </a:r>
          </a:p>
        </p:txBody>
      </p:sp>
      <p:pic>
        <p:nvPicPr>
          <p:cNvPr id="19458" name="Picture 2" descr="Image result for subway restaurant logo" title="subway restaura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2096294"/>
            <a:ext cx="40957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Image result for panera bread" title="panera brea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257" y="4418735"/>
            <a:ext cx="2988720" cy="202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52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a:t>Why Different Answers?</a:t>
            </a:r>
          </a:p>
        </p:txBody>
      </p:sp>
      <p:sp>
        <p:nvSpPr>
          <p:cNvPr id="3686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Why different answers for logically equivalent queries?</a:t>
            </a:r>
          </a:p>
          <a:p>
            <a:pPr lvl="1">
              <a:buFont typeface="Arial" panose="020B0604020202020204" pitchFamily="34" charset="0"/>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healthy(X), cheap(X).</a:t>
            </a:r>
          </a:p>
          <a:p>
            <a:pPr lvl="1">
              <a:buNone/>
            </a:pP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cheap(X), healthy(X).</a:t>
            </a:r>
          </a:p>
          <a:p>
            <a:pPr lvl="1">
              <a:buFont typeface="Arial" panose="020B0604020202020204" pitchFamily="34" charset="0"/>
              <a:buNone/>
            </a:pPr>
            <a:endParaRPr lang="en-US" altLang="en-US" sz="2000" b="1" dirty="0">
              <a:solidFill>
                <a:srgbClr val="00B050"/>
              </a:solidFill>
              <a:latin typeface="Courier New" panose="02070309020205020404" pitchFamily="49" charset="0"/>
              <a:cs typeface="Courier New" panose="02070309020205020404" pitchFamily="49" charset="0"/>
            </a:endParaRPr>
          </a:p>
          <a:p>
            <a:r>
              <a:rPr lang="en-US" altLang="en-US" sz="2400" dirty="0"/>
              <a:t>In the 1</a:t>
            </a:r>
            <a:r>
              <a:rPr lang="en-US" altLang="en-US" sz="2400" baseline="30000" dirty="0"/>
              <a:t>st</a:t>
            </a:r>
            <a:r>
              <a:rPr lang="en-US" altLang="en-US" sz="2400" dirty="0"/>
              <a:t> query, </a:t>
            </a:r>
            <a:r>
              <a:rPr lang="en-US" altLang="en-US" sz="2400" b="1" dirty="0">
                <a:solidFill>
                  <a:srgbClr val="00B050"/>
                </a:solidFill>
                <a:latin typeface="Courier New" panose="02070309020205020404" pitchFamily="49" charset="0"/>
                <a:cs typeface="Courier New" panose="02070309020205020404" pitchFamily="49" charset="0"/>
              </a:rPr>
              <a:t>X</a:t>
            </a:r>
            <a:r>
              <a:rPr lang="en-US" altLang="en-US" sz="2400" dirty="0"/>
              <a:t> is always instantiated when </a:t>
            </a:r>
            <a:r>
              <a:rPr lang="en-US" altLang="en-US" sz="2400" b="1" dirty="0">
                <a:solidFill>
                  <a:srgbClr val="00B050"/>
                </a:solidFill>
                <a:latin typeface="Courier New" panose="02070309020205020404" pitchFamily="49" charset="0"/>
                <a:cs typeface="Courier New" panose="02070309020205020404" pitchFamily="49" charset="0"/>
              </a:rPr>
              <a:t>cheap(X)</a:t>
            </a:r>
            <a:r>
              <a:rPr lang="en-US" altLang="en-US" sz="2400" dirty="0"/>
              <a:t> is executed</a:t>
            </a:r>
          </a:p>
          <a:p>
            <a:endParaRPr lang="en-US" altLang="en-US" sz="2400" dirty="0"/>
          </a:p>
          <a:p>
            <a:r>
              <a:rPr lang="en-US" altLang="en-US" sz="2400" dirty="0"/>
              <a:t>In the 2</a:t>
            </a:r>
            <a:r>
              <a:rPr lang="en-US" altLang="en-US" sz="2400" baseline="30000" dirty="0"/>
              <a:t>nd</a:t>
            </a:r>
            <a:r>
              <a:rPr lang="en-US" altLang="en-US" sz="2400" dirty="0"/>
              <a:t> query, </a:t>
            </a:r>
            <a:r>
              <a:rPr lang="en-US" altLang="en-US" sz="2400" b="1" dirty="0">
                <a:solidFill>
                  <a:srgbClr val="00B050"/>
                </a:solidFill>
                <a:latin typeface="Courier New" panose="02070309020205020404" pitchFamily="49" charset="0"/>
                <a:cs typeface="Courier New" panose="02070309020205020404" pitchFamily="49" charset="0"/>
              </a:rPr>
              <a:t>X</a:t>
            </a:r>
            <a:r>
              <a:rPr lang="en-US" altLang="en-US" sz="2400" dirty="0"/>
              <a:t> is </a:t>
            </a:r>
            <a:r>
              <a:rPr lang="en-US" altLang="en-US" sz="2400" b="1" dirty="0">
                <a:solidFill>
                  <a:srgbClr val="FF0000"/>
                </a:solidFill>
              </a:rPr>
              <a:t>not</a:t>
            </a:r>
            <a:r>
              <a:rPr lang="en-US" altLang="en-US" sz="2400" dirty="0">
                <a:solidFill>
                  <a:srgbClr val="FF0000"/>
                </a:solidFill>
              </a:rPr>
              <a:t> </a:t>
            </a:r>
            <a:r>
              <a:rPr lang="en-US" altLang="en-US" sz="2400" dirty="0"/>
              <a:t>instantiated when </a:t>
            </a:r>
            <a:r>
              <a:rPr lang="en-US" altLang="en-US" sz="2400" b="1" dirty="0">
                <a:solidFill>
                  <a:srgbClr val="00B050"/>
                </a:solidFill>
                <a:latin typeface="Courier New" panose="02070309020205020404" pitchFamily="49" charset="0"/>
                <a:cs typeface="Courier New" panose="02070309020205020404" pitchFamily="49" charset="0"/>
              </a:rPr>
              <a:t>cheap(X)</a:t>
            </a:r>
            <a:r>
              <a:rPr lang="en-US" altLang="en-US" sz="2400" dirty="0">
                <a:solidFill>
                  <a:srgbClr val="00B050"/>
                </a:solidFill>
              </a:rPr>
              <a:t> </a:t>
            </a:r>
            <a:r>
              <a:rPr lang="en-US" altLang="en-US" sz="2400" dirty="0"/>
              <a:t>is executed</a:t>
            </a:r>
          </a:p>
          <a:p>
            <a:endParaRPr lang="en-US" altLang="en-US" sz="2400" dirty="0"/>
          </a:p>
          <a:p>
            <a:r>
              <a:rPr lang="en-US" altLang="en-US" sz="2400" dirty="0"/>
              <a:t>The semantics of </a:t>
            </a:r>
            <a:r>
              <a:rPr lang="en-US" altLang="en-US" sz="2400" b="1" dirty="0">
                <a:solidFill>
                  <a:srgbClr val="00B050"/>
                </a:solidFill>
                <a:latin typeface="Courier New" panose="02070309020205020404" pitchFamily="49" charset="0"/>
                <a:cs typeface="Courier New" panose="02070309020205020404" pitchFamily="49" charset="0"/>
              </a:rPr>
              <a:t>cheap(X)</a:t>
            </a:r>
            <a:r>
              <a:rPr lang="en-US" altLang="en-US" sz="2400" dirty="0"/>
              <a:t> differ depending on whether its argument is instantiated!</a:t>
            </a:r>
          </a:p>
          <a:p>
            <a:endParaRPr lang="en-US" altLang="en-US" sz="2400" dirty="0"/>
          </a:p>
        </p:txBody>
      </p:sp>
    </p:spTree>
    <p:extLst>
      <p:ext uri="{BB962C8B-B14F-4D97-AF65-F5344CB8AC3E}">
        <p14:creationId xmlns:p14="http://schemas.microsoft.com/office/powerpoint/2010/main" val="3288844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Prolog and Predicate Logic</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Resolution order control</a:t>
            </a:r>
          </a:p>
          <a:p>
            <a:pPr lvl="1"/>
            <a:r>
              <a:rPr lang="en-US" altLang="en-US" dirty="0"/>
              <a:t>Cut used for efficiency, but violates declarative style</a:t>
            </a:r>
          </a:p>
          <a:p>
            <a:r>
              <a:rPr lang="en-US" altLang="en-US" dirty="0"/>
              <a:t>Closed-world assumption</a:t>
            </a:r>
          </a:p>
          <a:p>
            <a:pPr lvl="1"/>
            <a:r>
              <a:rPr lang="en-US" altLang="en-US" dirty="0"/>
              <a:t>Atomic sentences not known to be TRUE are FALSE</a:t>
            </a:r>
          </a:p>
          <a:p>
            <a:pPr lvl="1"/>
            <a:r>
              <a:rPr lang="en-US" altLang="en-US" dirty="0"/>
              <a:t>Assumption not made in Predicate Logic</a:t>
            </a:r>
          </a:p>
          <a:p>
            <a:r>
              <a:rPr lang="en-US" altLang="en-US" dirty="0"/>
              <a:t>The negation problem</a:t>
            </a:r>
          </a:p>
          <a:p>
            <a:pPr lvl="1"/>
            <a:r>
              <a:rPr lang="en-US" altLang="en-US" dirty="0"/>
              <a:t>Is a proposition FALSE if it can’t be proven TRUE?</a:t>
            </a:r>
          </a:p>
          <a:p>
            <a:r>
              <a:rPr lang="en-US" altLang="en-US" dirty="0"/>
              <a:t>Intrinsic efficiency limitations</a:t>
            </a:r>
          </a:p>
          <a:p>
            <a:pPr lvl="1"/>
            <a:r>
              <a:rPr lang="en-US" altLang="en-US" dirty="0"/>
              <a:t>Not meant for complex numerical calculations</a:t>
            </a:r>
          </a:p>
        </p:txBody>
      </p:sp>
    </p:spTree>
    <p:extLst>
      <p:ext uri="{BB962C8B-B14F-4D97-AF65-F5344CB8AC3E}">
        <p14:creationId xmlns:p14="http://schemas.microsoft.com/office/powerpoint/2010/main" val="1780484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Advantages of Prolog</a:t>
            </a:r>
          </a:p>
        </p:txBody>
      </p:sp>
      <p:sp>
        <p:nvSpPr>
          <p:cNvPr id="573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Programs based on logic</a:t>
            </a:r>
          </a:p>
          <a:p>
            <a:pPr lvl="1"/>
            <a:r>
              <a:rPr lang="en-US" altLang="en-US" dirty="0"/>
              <a:t>More logically organized and written</a:t>
            </a:r>
          </a:p>
          <a:p>
            <a:r>
              <a:rPr lang="en-US" altLang="en-US" dirty="0"/>
              <a:t>Backtracking is naturally parallel</a:t>
            </a:r>
          </a:p>
          <a:p>
            <a:pPr lvl="1"/>
            <a:r>
              <a:rPr lang="en-US" altLang="en-US" dirty="0"/>
              <a:t>Prolog interpreters can take advantage of multiprocessor machines</a:t>
            </a:r>
          </a:p>
          <a:p>
            <a:r>
              <a:rPr lang="en-US" altLang="en-US" dirty="0"/>
              <a:t>Programs are concise</a:t>
            </a:r>
          </a:p>
          <a:p>
            <a:pPr lvl="1"/>
            <a:r>
              <a:rPr lang="en-US" altLang="en-US" dirty="0"/>
              <a:t>Fewer lines of code necessary</a:t>
            </a:r>
          </a:p>
          <a:p>
            <a:pPr lvl="1"/>
            <a:r>
              <a:rPr lang="en-US" altLang="en-US" dirty="0"/>
              <a:t>Development time is decreased – good for prototyping</a:t>
            </a:r>
          </a:p>
        </p:txBody>
      </p:sp>
    </p:spTree>
    <p:extLst>
      <p:ext uri="{BB962C8B-B14F-4D97-AF65-F5344CB8AC3E}">
        <p14:creationId xmlns:p14="http://schemas.microsoft.com/office/powerpoint/2010/main" val="9823915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err="1"/>
              <a:t>Inferencing</a:t>
            </a:r>
            <a:r>
              <a:rPr lang="en-US" altLang="en-US" dirty="0"/>
              <a:t> Processes</a:t>
            </a:r>
          </a:p>
        </p:txBody>
      </p:sp>
      <p:sp>
        <p:nvSpPr>
          <p:cNvPr id="4198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en-US" b="1" dirty="0">
                <a:solidFill>
                  <a:schemeClr val="tx2"/>
                </a:solidFill>
              </a:rPr>
              <a:t>Bottom-up resolution, forward chaining</a:t>
            </a:r>
          </a:p>
          <a:p>
            <a:pPr lvl="1"/>
            <a:r>
              <a:rPr lang="en-US" altLang="en-US" dirty="0"/>
              <a:t>Begin with facts and rules of database and attempt to find sequence that leads to goal</a:t>
            </a:r>
          </a:p>
          <a:p>
            <a:pPr lvl="1"/>
            <a:r>
              <a:rPr lang="en-US" altLang="en-US" dirty="0">
                <a:solidFill>
                  <a:srgbClr val="FF0000"/>
                </a:solidFill>
              </a:rPr>
              <a:t>Works well with a large set of possibly correct answers</a:t>
            </a:r>
          </a:p>
          <a:p>
            <a:pPr lvl="1"/>
            <a:r>
              <a:rPr lang="en-US" altLang="en-US" dirty="0"/>
              <a:t>CLIPS uses </a:t>
            </a:r>
            <a:r>
              <a:rPr lang="en-US" altLang="en-US" b="1" dirty="0">
                <a:solidFill>
                  <a:schemeClr val="tx2"/>
                </a:solidFill>
              </a:rPr>
              <a:t>forward chaining</a:t>
            </a:r>
          </a:p>
          <a:p>
            <a:pPr lvl="1"/>
            <a:endParaRPr lang="en-US" altLang="en-US" dirty="0"/>
          </a:p>
          <a:p>
            <a:r>
              <a:rPr lang="en-US" altLang="en-US" b="1" dirty="0">
                <a:solidFill>
                  <a:schemeClr val="tx2"/>
                </a:solidFill>
              </a:rPr>
              <a:t>Top-down resolution, backward chaining</a:t>
            </a:r>
          </a:p>
          <a:p>
            <a:pPr lvl="1"/>
            <a:r>
              <a:rPr lang="en-US" altLang="en-US" dirty="0"/>
              <a:t>Begin with goal and attempt to find sequence that leads to set of facts in database</a:t>
            </a:r>
          </a:p>
          <a:p>
            <a:pPr lvl="1"/>
            <a:r>
              <a:rPr lang="en-US" altLang="en-US" dirty="0">
                <a:solidFill>
                  <a:srgbClr val="FF0000"/>
                </a:solidFill>
              </a:rPr>
              <a:t>Works well with a small set of possibly correct answers</a:t>
            </a:r>
          </a:p>
          <a:p>
            <a:pPr lvl="1"/>
            <a:r>
              <a:rPr lang="en-US" altLang="en-US" dirty="0"/>
              <a:t>Prolog uses </a:t>
            </a:r>
            <a:r>
              <a:rPr lang="en-US" altLang="en-US" b="1" dirty="0">
                <a:solidFill>
                  <a:schemeClr val="tx2"/>
                </a:solidFill>
              </a:rPr>
              <a:t>backward chaining</a:t>
            </a:r>
          </a:p>
          <a:p>
            <a:endParaRPr lang="en-US" altLang="en-US" dirty="0"/>
          </a:p>
        </p:txBody>
      </p:sp>
    </p:spTree>
    <p:extLst>
      <p:ext uri="{BB962C8B-B14F-4D97-AF65-F5344CB8AC3E}">
        <p14:creationId xmlns:p14="http://schemas.microsoft.com/office/powerpoint/2010/main" val="1395571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Applications of Logic Programming</a:t>
            </a:r>
          </a:p>
        </p:txBody>
      </p:sp>
      <p:sp>
        <p:nvSpPr>
          <p:cNvPr id="5632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Expert and knowledge-based systems</a:t>
            </a:r>
          </a:p>
          <a:p>
            <a:r>
              <a:rPr lang="en-US" altLang="en-US" dirty="0"/>
              <a:t>Natural language processing</a:t>
            </a:r>
          </a:p>
          <a:p>
            <a:endParaRPr lang="en-US" altLang="en-US" dirty="0"/>
          </a:p>
          <a:p>
            <a:endParaRPr lang="en-US" altLang="en-US" dirty="0"/>
          </a:p>
        </p:txBody>
      </p:sp>
    </p:spTree>
    <p:extLst>
      <p:ext uri="{BB962C8B-B14F-4D97-AF65-F5344CB8AC3E}">
        <p14:creationId xmlns:p14="http://schemas.microsoft.com/office/powerpoint/2010/main" val="2538874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solidFill>
                  <a:srgbClr val="FF0000"/>
                </a:solidFill>
              </a:rPr>
              <a:t>Newer</a:t>
            </a:r>
            <a:r>
              <a:rPr lang="en-US" altLang="en-US"/>
              <a:t> applications of Logic Programming</a:t>
            </a:r>
          </a:p>
        </p:txBody>
      </p:sp>
      <p:sp>
        <p:nvSpPr>
          <p:cNvPr id="57347" name="Content Placeholder 2"/>
          <p:cNvSpPr>
            <a:spLocks noGrp="1"/>
          </p:cNvSpPr>
          <p:nvPr>
            <p:ph idx="1"/>
          </p:nvPr>
        </p:nvSpPr>
        <p:spPr bwMode="auto">
          <a:xfrm>
            <a:off x="1981200" y="1981200"/>
            <a:ext cx="8229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Combination of a declarative language with a Semantic Web framework</a:t>
            </a:r>
          </a:p>
          <a:p>
            <a:r>
              <a:rPr lang="en-US" altLang="en-US" dirty="0"/>
              <a:t>Managing privacy policies for handling data in the enterprise</a:t>
            </a:r>
          </a:p>
          <a:p>
            <a:r>
              <a:rPr lang="en-US" altLang="en-US" dirty="0"/>
              <a:t>Representing access control policies for users</a:t>
            </a:r>
          </a:p>
          <a:p>
            <a:endParaRPr lang="en-US" altLang="en-US" dirty="0"/>
          </a:p>
        </p:txBody>
      </p:sp>
    </p:spTree>
    <p:extLst>
      <p:ext uri="{BB962C8B-B14F-4D97-AF65-F5344CB8AC3E}">
        <p14:creationId xmlns:p14="http://schemas.microsoft.com/office/powerpoint/2010/main" val="206687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09F-18C3-4390-8958-317E86F05595}"/>
              </a:ext>
            </a:extLst>
          </p:cNvPr>
          <p:cNvSpPr>
            <a:spLocks noGrp="1"/>
          </p:cNvSpPr>
          <p:nvPr>
            <p:ph type="title"/>
          </p:nvPr>
        </p:nvSpPr>
        <p:spPr/>
        <p:txBody>
          <a:bodyPr/>
          <a:lstStyle/>
          <a:p>
            <a:r>
              <a:rPr lang="en-US" dirty="0"/>
              <a:t>Class work</a:t>
            </a:r>
          </a:p>
        </p:txBody>
      </p:sp>
      <p:sp>
        <p:nvSpPr>
          <p:cNvPr id="3" name="Content Placeholder 2">
            <a:extLst>
              <a:ext uri="{FF2B5EF4-FFF2-40B4-BE49-F238E27FC236}">
                <a16:creationId xmlns:a16="http://schemas.microsoft.com/office/drawing/2014/main" id="{609501D7-7246-49CE-9F86-6AF470BB156A}"/>
              </a:ext>
            </a:extLst>
          </p:cNvPr>
          <p:cNvSpPr>
            <a:spLocks noGrp="1"/>
          </p:cNvSpPr>
          <p:nvPr>
            <p:ph idx="1"/>
          </p:nvPr>
        </p:nvSpPr>
        <p:spPr>
          <a:xfrm>
            <a:off x="838200" y="1825624"/>
            <a:ext cx="10515600" cy="4530725"/>
          </a:xfrm>
        </p:spPr>
        <p:txBody>
          <a:bodyPr>
            <a:normAutofit fontScale="92500" lnSpcReduction="20000"/>
          </a:bodyPr>
          <a:lstStyle/>
          <a:p>
            <a:r>
              <a:rPr lang="en-US"/>
              <a:t>Unify </a:t>
            </a:r>
            <a:r>
              <a:rPr lang="en-US" dirty="0"/>
              <a:t>the following pairs of predicate </a:t>
            </a:r>
            <a:r>
              <a:rPr lang="en-US"/>
              <a:t>logic expressions</a:t>
            </a:r>
            <a:endParaRPr lang="en-US" dirty="0"/>
          </a:p>
          <a:p>
            <a:pPr lvl="1"/>
            <a:r>
              <a:rPr lang="en-US" dirty="0"/>
              <a:t>variables start with a small letter, Constants start with a Capital letter</a:t>
            </a:r>
          </a:p>
          <a:p>
            <a:pPr lvl="1"/>
            <a:r>
              <a:rPr lang="en-US" dirty="0"/>
              <a:t>Determine if unification fails, or if it succeeds give the substitution</a:t>
            </a:r>
          </a:p>
          <a:p>
            <a:r>
              <a:rPr lang="en-US" dirty="0"/>
              <a:t>Dog(x),		Dog(Rover)</a:t>
            </a:r>
          </a:p>
          <a:p>
            <a:r>
              <a:rPr lang="en-US" dirty="0"/>
              <a:t>Child(</a:t>
            </a:r>
            <a:r>
              <a:rPr lang="en-US" dirty="0" err="1"/>
              <a:t>x,y</a:t>
            </a:r>
            <a:r>
              <a:rPr lang="en-US" dirty="0"/>
              <a:t>),		Child(Pat, Jim)</a:t>
            </a:r>
          </a:p>
          <a:p>
            <a:r>
              <a:rPr lang="en-US" dirty="0"/>
              <a:t>Child(</a:t>
            </a:r>
            <a:r>
              <a:rPr lang="en-US" dirty="0" err="1"/>
              <a:t>x,y</a:t>
            </a:r>
            <a:r>
              <a:rPr lang="en-US" dirty="0"/>
              <a:t>),		Child(Pat, z)</a:t>
            </a:r>
          </a:p>
          <a:p>
            <a:r>
              <a:rPr lang="en-US" dirty="0"/>
              <a:t>Child(</a:t>
            </a:r>
            <a:r>
              <a:rPr lang="en-US" dirty="0" err="1"/>
              <a:t>x,Jim</a:t>
            </a:r>
            <a:r>
              <a:rPr lang="en-US" dirty="0"/>
              <a:t>),	Child(Pat, y)</a:t>
            </a:r>
          </a:p>
          <a:p>
            <a:r>
              <a:rPr lang="en-US" dirty="0"/>
              <a:t>Child(</a:t>
            </a:r>
            <a:r>
              <a:rPr lang="en-US" dirty="0" err="1"/>
              <a:t>x,Jim</a:t>
            </a:r>
            <a:r>
              <a:rPr lang="en-US" dirty="0"/>
              <a:t>),	Child(x, Pat)</a:t>
            </a:r>
          </a:p>
          <a:p>
            <a:r>
              <a:rPr lang="en-US" dirty="0"/>
              <a:t>Child(</a:t>
            </a:r>
            <a:r>
              <a:rPr lang="en-US" dirty="0" err="1"/>
              <a:t>x,Jim</a:t>
            </a:r>
            <a:r>
              <a:rPr lang="en-US" dirty="0"/>
              <a:t>),	Child(Pat, Father-of(Pat))</a:t>
            </a:r>
          </a:p>
          <a:p>
            <a:r>
              <a:rPr lang="en-US" dirty="0"/>
              <a:t>Child(</a:t>
            </a:r>
            <a:r>
              <a:rPr lang="en-US" dirty="0" err="1"/>
              <a:t>x,Father</a:t>
            </a:r>
            <a:r>
              <a:rPr lang="en-US" dirty="0"/>
              <a:t>(x)),	Child(Pat, Father-of(Pat))</a:t>
            </a:r>
          </a:p>
          <a:p>
            <a:r>
              <a:rPr lang="en-US" dirty="0"/>
              <a:t>Child(</a:t>
            </a:r>
            <a:r>
              <a:rPr lang="en-US" dirty="0" err="1"/>
              <a:t>x,Father</a:t>
            </a:r>
            <a:r>
              <a:rPr lang="en-US" dirty="0"/>
              <a:t>(x)),	Child(Pat, y)</a:t>
            </a:r>
          </a:p>
          <a:p>
            <a:endParaRPr lang="en-US" dirty="0"/>
          </a:p>
          <a:p>
            <a:endParaRPr lang="en-US" dirty="0"/>
          </a:p>
        </p:txBody>
      </p:sp>
      <p:sp>
        <p:nvSpPr>
          <p:cNvPr id="4" name="Slide Number Placeholder 3">
            <a:extLst>
              <a:ext uri="{FF2B5EF4-FFF2-40B4-BE49-F238E27FC236}">
                <a16:creationId xmlns:a16="http://schemas.microsoft.com/office/drawing/2014/main" id="{65D4B1D9-4A10-49A7-95BA-3C9CEC08633D}"/>
              </a:ext>
            </a:extLst>
          </p:cNvPr>
          <p:cNvSpPr>
            <a:spLocks noGrp="1"/>
          </p:cNvSpPr>
          <p:nvPr>
            <p:ph type="sldNum" sz="quarter" idx="12"/>
          </p:nvPr>
        </p:nvSpPr>
        <p:spPr/>
        <p:txBody>
          <a:bodyPr/>
          <a:lstStyle/>
          <a:p>
            <a:fld id="{A78FC74C-1AAD-4A23-8CBA-CF1A3849B798}" type="slidenum">
              <a:rPr lang="en-US" smtClean="0"/>
              <a:t>7</a:t>
            </a:fld>
            <a:endParaRPr lang="en-US"/>
          </a:p>
        </p:txBody>
      </p:sp>
    </p:spTree>
    <p:extLst>
      <p:ext uri="{BB962C8B-B14F-4D97-AF65-F5344CB8AC3E}">
        <p14:creationId xmlns:p14="http://schemas.microsoft.com/office/powerpoint/2010/main" val="151063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en-US" dirty="0" err="1"/>
              <a:t>Prolog</a:t>
            </a:r>
            <a:endParaRPr lang="en-US" altLang="en-US" dirty="0"/>
          </a:p>
        </p:txBody>
      </p:sp>
      <p:sp>
        <p:nvSpPr>
          <p:cNvPr id="4099" name="Rectangle 3"/>
          <p:cNvSpPr>
            <a:spLocks noGrp="1" noChangeArrowheads="1"/>
          </p:cNvSpPr>
          <p:nvPr>
            <p:ph type="body" idx="1"/>
          </p:nvPr>
        </p:nvSpPr>
        <p:spPr/>
        <p:txBody>
          <a:bodyPr/>
          <a:lstStyle/>
          <a:p>
            <a:r>
              <a:rPr lang="en-GB" altLang="en-US" dirty="0"/>
              <a:t>Most widely used language to have been inspired by logic. </a:t>
            </a:r>
          </a:p>
          <a:p>
            <a:r>
              <a:rPr lang="en-GB" altLang="en-US" dirty="0">
                <a:solidFill>
                  <a:srgbClr val="FF0000"/>
                </a:solidFill>
              </a:rPr>
              <a:t>Unification</a:t>
            </a:r>
            <a:r>
              <a:rPr lang="en-GB" altLang="en-US" dirty="0"/>
              <a:t> is built-in</a:t>
            </a:r>
          </a:p>
          <a:p>
            <a:pPr lvl="1"/>
            <a:r>
              <a:rPr lang="en-GB" altLang="en-US" dirty="0"/>
              <a:t>passes parameters, returns results, selects and constructs data structures.</a:t>
            </a:r>
          </a:p>
          <a:p>
            <a:r>
              <a:rPr lang="en-GB" altLang="en-US" dirty="0"/>
              <a:t>Basic control flow is </a:t>
            </a:r>
            <a:r>
              <a:rPr lang="en-GB" altLang="en-US" dirty="0">
                <a:solidFill>
                  <a:srgbClr val="FF0000"/>
                </a:solidFill>
              </a:rPr>
              <a:t>backtracking</a:t>
            </a:r>
          </a:p>
          <a:p>
            <a:r>
              <a:rPr lang="en-GB" altLang="en-US" dirty="0"/>
              <a:t>Program clauses and data have the same form.</a:t>
            </a:r>
          </a:p>
          <a:p>
            <a:endParaRPr lang="en-US" altLang="en-US" dirty="0"/>
          </a:p>
        </p:txBody>
      </p:sp>
    </p:spTree>
    <p:extLst>
      <p:ext uri="{BB962C8B-B14F-4D97-AF65-F5344CB8AC3E}">
        <p14:creationId xmlns:p14="http://schemas.microsoft.com/office/powerpoint/2010/main" val="241173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TW" dirty="0"/>
              <a:t>Defining relations</a:t>
            </a:r>
          </a:p>
        </p:txBody>
      </p:sp>
      <p:sp>
        <p:nvSpPr>
          <p:cNvPr id="14340" name="Rectangle 18"/>
          <p:cNvSpPr>
            <a:spLocks noGrp="1" noChangeArrowheads="1"/>
          </p:cNvSpPr>
          <p:nvPr>
            <p:ph idx="1"/>
          </p:nvPr>
        </p:nvSpPr>
        <p:spPr/>
        <p:txBody>
          <a:bodyPr/>
          <a:lstStyle/>
          <a:p>
            <a:pPr eaLnBrk="1" hangingPunct="1"/>
            <a:r>
              <a:rPr lang="en-US" altLang="zh-TW" sz="1800" dirty="0"/>
              <a:t>The arguments of relations can be</a:t>
            </a:r>
          </a:p>
          <a:p>
            <a:pPr lvl="1" eaLnBrk="1" hangingPunct="1"/>
            <a:r>
              <a:rPr lang="en-US" altLang="zh-TW" sz="1800" dirty="0">
                <a:solidFill>
                  <a:srgbClr val="FF0000"/>
                </a:solidFill>
              </a:rPr>
              <a:t>Atoms</a:t>
            </a:r>
            <a:r>
              <a:rPr lang="en-US" altLang="zh-TW" sz="1800" dirty="0"/>
              <a:t>: constants</a:t>
            </a:r>
          </a:p>
          <a:p>
            <a:pPr lvl="1" eaLnBrk="1" hangingPunct="1"/>
            <a:r>
              <a:rPr lang="en-US" altLang="zh-TW" sz="1800" dirty="0">
                <a:solidFill>
                  <a:srgbClr val="FF0000"/>
                </a:solidFill>
              </a:rPr>
              <a:t>Variables</a:t>
            </a:r>
            <a:r>
              <a:rPr lang="en-US" altLang="zh-TW" sz="1800" dirty="0"/>
              <a:t>: begin with a capital letter (X, Y, Diagnosis) or underscore (_X, _Diagnosis, _)</a:t>
            </a:r>
          </a:p>
          <a:p>
            <a:r>
              <a:rPr lang="en-US" altLang="zh-TW" sz="1800" dirty="0"/>
              <a:t>A Prolog program consists of </a:t>
            </a:r>
            <a:r>
              <a:rPr lang="en-US" altLang="zh-TW" sz="1800" dirty="0">
                <a:solidFill>
                  <a:srgbClr val="FF0000"/>
                </a:solidFill>
              </a:rPr>
              <a:t>clauses</a:t>
            </a:r>
            <a:r>
              <a:rPr lang="en-US" altLang="zh-TW" sz="1800" dirty="0"/>
              <a:t>. Each clause terminates with a period.</a:t>
            </a:r>
          </a:p>
          <a:p>
            <a:r>
              <a:rPr lang="en-US" altLang="zh-TW" sz="1800" dirty="0"/>
              <a:t>The user can </a:t>
            </a:r>
            <a:r>
              <a:rPr lang="en-US" altLang="zh-TW" sz="1800" dirty="0">
                <a:solidFill>
                  <a:srgbClr val="FF0000"/>
                </a:solidFill>
              </a:rPr>
              <a:t>query</a:t>
            </a:r>
            <a:r>
              <a:rPr lang="en-US" altLang="zh-TW" sz="1800" dirty="0"/>
              <a:t> the Prolog system about relations defined in the program.</a:t>
            </a:r>
          </a:p>
          <a:p>
            <a:pPr eaLnBrk="1" hangingPunct="1"/>
            <a:r>
              <a:rPr lang="en-US" altLang="zh-TW" sz="1800" dirty="0"/>
              <a:t>Questions to the system consist of one or more </a:t>
            </a:r>
            <a:r>
              <a:rPr lang="en-US" altLang="zh-TW" sz="1800" dirty="0">
                <a:solidFill>
                  <a:srgbClr val="FF0000"/>
                </a:solidFill>
              </a:rPr>
              <a:t>goals</a:t>
            </a:r>
            <a:r>
              <a:rPr lang="en-US" altLang="zh-TW" sz="1800" dirty="0"/>
              <a:t>.</a:t>
            </a:r>
          </a:p>
          <a:p>
            <a:pPr eaLnBrk="1" hangingPunct="1"/>
            <a:r>
              <a:rPr lang="en-US" altLang="zh-TW" sz="1800" dirty="0"/>
              <a:t>An </a:t>
            </a:r>
            <a:r>
              <a:rPr lang="en-US" altLang="zh-TW" sz="1800" dirty="0">
                <a:solidFill>
                  <a:srgbClr val="FF0000"/>
                </a:solidFill>
              </a:rPr>
              <a:t>answer</a:t>
            </a:r>
            <a:r>
              <a:rPr lang="en-US" altLang="zh-TW" sz="1800" dirty="0"/>
              <a:t> to a question can be either true (succeeded) or false (failed).</a:t>
            </a:r>
          </a:p>
          <a:p>
            <a:pPr eaLnBrk="1" hangingPunct="1"/>
            <a:r>
              <a:rPr lang="en-US" altLang="zh-TW" sz="1800" dirty="0"/>
              <a:t>If </a:t>
            </a:r>
            <a:r>
              <a:rPr lang="en-US" altLang="zh-TW" sz="1800" dirty="0">
                <a:solidFill>
                  <a:srgbClr val="FF0000"/>
                </a:solidFill>
              </a:rPr>
              <a:t>multiple answers</a:t>
            </a:r>
            <a:r>
              <a:rPr lang="en-US" altLang="zh-TW" sz="1800" dirty="0"/>
              <a:t> satisfy the question then Prolog will find as many of them as desired by the user.</a:t>
            </a:r>
          </a:p>
        </p:txBody>
      </p:sp>
      <p:sp>
        <p:nvSpPr>
          <p:cNvPr id="143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kumimoji="1" sz="2900">
                <a:solidFill>
                  <a:schemeClr val="tx1"/>
                </a:solidFill>
                <a:latin typeface="Verdana" panose="020B0604030504040204" pitchFamily="34" charset="0"/>
                <a:ea typeface="新細明體" charset="-120"/>
              </a:defRPr>
            </a:lvl1pPr>
            <a:lvl2pPr marL="742950" indent="-285750">
              <a:spcBef>
                <a:spcPct val="20000"/>
              </a:spcBef>
              <a:buClr>
                <a:schemeClr val="accent2"/>
              </a:buClr>
              <a:buSzPct val="70000"/>
              <a:buFont typeface="Wingdings" panose="05000000000000000000" pitchFamily="2" charset="2"/>
              <a:buChar char="l"/>
              <a:defRPr kumimoji="1" sz="2500">
                <a:solidFill>
                  <a:schemeClr val="tx1"/>
                </a:solidFill>
                <a:latin typeface="Verdana" panose="020B0604030504040204" pitchFamily="34" charset="0"/>
                <a:ea typeface="新細明體" charset="-120"/>
              </a:defRPr>
            </a:lvl2pPr>
            <a:lvl3pPr marL="1143000" indent="-228600">
              <a:spcBef>
                <a:spcPct val="20000"/>
              </a:spcBef>
              <a:buClr>
                <a:schemeClr val="tx2"/>
              </a:buClr>
              <a:buSzPct val="65000"/>
              <a:buFont typeface="Wingdings" panose="05000000000000000000" pitchFamily="2" charset="2"/>
              <a:buChar char="¡"/>
              <a:defRPr kumimoji="1" sz="2200">
                <a:solidFill>
                  <a:schemeClr val="tx1"/>
                </a:solidFill>
                <a:latin typeface="Verdana" panose="020B0604030504040204" pitchFamily="34" charset="0"/>
                <a:ea typeface="新細明體" charset="-120"/>
              </a:defRPr>
            </a:lvl3pPr>
            <a:lvl4pPr marL="1600200" indent="-228600">
              <a:spcBef>
                <a:spcPct val="20000"/>
              </a:spcBef>
              <a:buClr>
                <a:schemeClr val="accent2"/>
              </a:buClr>
              <a:buSzPct val="70000"/>
              <a:buFont typeface="Wingdings" panose="05000000000000000000" pitchFamily="2" charset="2"/>
              <a:buChar char="l"/>
              <a:defRPr kumimoji="1" sz="1900">
                <a:solidFill>
                  <a:schemeClr val="tx1"/>
                </a:solidFill>
                <a:latin typeface="Verdana" panose="020B0604030504040204" pitchFamily="34" charset="0"/>
                <a:ea typeface="新細明體" charset="-120"/>
              </a:defRPr>
            </a:lvl4pPr>
            <a:lvl5pPr marL="2057400" indent="-228600">
              <a:spcBef>
                <a:spcPct val="20000"/>
              </a:spcBef>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kumimoji="1" sz="1900">
                <a:solidFill>
                  <a:schemeClr val="tx1"/>
                </a:solidFill>
                <a:latin typeface="Verdana" panose="020B0604030504040204" pitchFamily="34" charset="0"/>
                <a:ea typeface="新細明體" charset="-120"/>
              </a:defRPr>
            </a:lvl9pPr>
          </a:lstStyle>
          <a:p>
            <a:pPr>
              <a:spcBef>
                <a:spcPct val="0"/>
              </a:spcBef>
              <a:buClrTx/>
              <a:buSzTx/>
              <a:buFontTx/>
              <a:buNone/>
            </a:pPr>
            <a:fld id="{F920325C-16E0-4CEE-A2B6-C5DA26E2C260}" type="slidenum">
              <a:rPr kumimoji="0" lang="en-US" altLang="zh-TW" sz="1200"/>
              <a:pPr>
                <a:spcBef>
                  <a:spcPct val="0"/>
                </a:spcBef>
                <a:buClrTx/>
                <a:buSzTx/>
                <a:buFontTx/>
                <a:buNone/>
              </a:pPr>
              <a:t>9</a:t>
            </a:fld>
            <a:endParaRPr kumimoji="0" lang="en-US" altLang="zh-TW" sz="1200"/>
          </a:p>
        </p:txBody>
      </p:sp>
    </p:spTree>
    <p:extLst>
      <p:ext uri="{BB962C8B-B14F-4D97-AF65-F5344CB8AC3E}">
        <p14:creationId xmlns:p14="http://schemas.microsoft.com/office/powerpoint/2010/main" val="205521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8167</TotalTime>
  <Words>4670</Words>
  <Application>Microsoft Office PowerPoint</Application>
  <PresentationFormat>Widescreen</PresentationFormat>
  <Paragraphs>773</Paragraphs>
  <Slides>66</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66</vt:i4>
      </vt:variant>
    </vt:vector>
  </HeadingPairs>
  <TitlesOfParts>
    <vt:vector size="81" baseType="lpstr">
      <vt:lpstr>新細明體</vt:lpstr>
      <vt:lpstr>Angsana New</vt:lpstr>
      <vt:lpstr>Arial</vt:lpstr>
      <vt:lpstr>Calibri</vt:lpstr>
      <vt:lpstr>Calibri Light</vt:lpstr>
      <vt:lpstr>Cambria Math</vt:lpstr>
      <vt:lpstr>Consolas</vt:lpstr>
      <vt:lpstr>Cordia New</vt:lpstr>
      <vt:lpstr>Courier New</vt:lpstr>
      <vt:lpstr>Helvetica-Narrow</vt:lpstr>
      <vt:lpstr>Lucida Sans Unicode</vt:lpstr>
      <vt:lpstr>Times New Roman</vt:lpstr>
      <vt:lpstr>Verdana</vt:lpstr>
      <vt:lpstr>Wingdings</vt:lpstr>
      <vt:lpstr>Office Theme</vt:lpstr>
      <vt:lpstr>CPSC 583 Expert Systems Design Theory</vt:lpstr>
      <vt:lpstr>Matching facts to rules during inferencing</vt:lpstr>
      <vt:lpstr>Unification</vt:lpstr>
      <vt:lpstr>Unification</vt:lpstr>
      <vt:lpstr>Unification algorithm</vt:lpstr>
      <vt:lpstr>Unification algorithm example</vt:lpstr>
      <vt:lpstr>Class work</vt:lpstr>
      <vt:lpstr>Prolog</vt:lpstr>
      <vt:lpstr>Defining relations</vt:lpstr>
      <vt:lpstr>SWI-Prolog</vt:lpstr>
      <vt:lpstr>How to ask a question</vt:lpstr>
      <vt:lpstr>Structure of Programs</vt:lpstr>
      <vt:lpstr>Example</vt:lpstr>
      <vt:lpstr>Example</vt:lpstr>
      <vt:lpstr>Body of a rule clause contains goals.</vt:lpstr>
      <vt:lpstr>Prolog clauses</vt:lpstr>
      <vt:lpstr>Defining relations by facts</vt:lpstr>
      <vt:lpstr>Defining relations by facts</vt:lpstr>
      <vt:lpstr>Defining relations by facts</vt:lpstr>
      <vt:lpstr>Defining relations by facts</vt:lpstr>
      <vt:lpstr>Defining relations by rules</vt:lpstr>
      <vt:lpstr>Defining relations by rules</vt:lpstr>
      <vt:lpstr>Defining relations by rules</vt:lpstr>
      <vt:lpstr>Defining relations by rules</vt:lpstr>
      <vt:lpstr>Class work: define the “sister” relation</vt:lpstr>
      <vt:lpstr>Class work: define the “sister” relation</vt:lpstr>
      <vt:lpstr>Recursive rules</vt:lpstr>
      <vt:lpstr>Recursive rules</vt:lpstr>
      <vt:lpstr>Recursive rules</vt:lpstr>
      <vt:lpstr>Declarative and procedural meaning of programs</vt:lpstr>
      <vt:lpstr>Declarative and procedural meaning of programs</vt:lpstr>
      <vt:lpstr>How Prolog answers questions</vt:lpstr>
      <vt:lpstr>How Prolog answers questions: Backtracking</vt:lpstr>
      <vt:lpstr>Unification</vt:lpstr>
      <vt:lpstr>How Prolog answers questions: Backtracking</vt:lpstr>
      <vt:lpstr>How Prolog answers questions</vt:lpstr>
      <vt:lpstr>How Prolog answers questions</vt:lpstr>
      <vt:lpstr>Class work: define the “maternal ancestor” relation</vt:lpstr>
      <vt:lpstr>Lists and backtracking</vt:lpstr>
      <vt:lpstr>Lists and backtracking</vt:lpstr>
      <vt:lpstr>Representing a symmetric relation</vt:lpstr>
      <vt:lpstr>Representing a symmetric relation</vt:lpstr>
      <vt:lpstr>Procedural meaning of Prolog</vt:lpstr>
      <vt:lpstr>How to control backtracking</vt:lpstr>
      <vt:lpstr>The CUT</vt:lpstr>
      <vt:lpstr>How CUT works</vt:lpstr>
      <vt:lpstr>Commitment to the Clause</vt:lpstr>
      <vt:lpstr>Uses of Cut: Specify Exclusion Cases</vt:lpstr>
      <vt:lpstr>Max with Cut</vt:lpstr>
      <vt:lpstr>No real negation in Prolog</vt:lpstr>
      <vt:lpstr>Max with Cut</vt:lpstr>
      <vt:lpstr>Classwork</vt:lpstr>
      <vt:lpstr>Negation-as-Failure</vt:lpstr>
      <vt:lpstr>Negation-as-Failure: not</vt:lpstr>
      <vt:lpstr>Negation-as-Failure: not</vt:lpstr>
      <vt:lpstr>Class work</vt:lpstr>
      <vt:lpstr>Misleading Negation-as-Failure</vt:lpstr>
      <vt:lpstr>Problem – false may not mean FALSE</vt:lpstr>
      <vt:lpstr>not Makes Things Worse</vt:lpstr>
      <vt:lpstr>Negation-as-Failure can be Non-Logical </vt:lpstr>
      <vt:lpstr>Why Different Answers?</vt:lpstr>
      <vt:lpstr>Prolog and Predicate Logic</vt:lpstr>
      <vt:lpstr>Advantages of Prolog</vt:lpstr>
      <vt:lpstr>Inferencing Processes</vt:lpstr>
      <vt:lpstr>Applications of Logic Programming</vt:lpstr>
      <vt:lpstr>Newer applications of Logic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349</cp:revision>
  <dcterms:created xsi:type="dcterms:W3CDTF">2015-09-15T20:27:29Z</dcterms:created>
  <dcterms:modified xsi:type="dcterms:W3CDTF">2023-09-26T22:18:44Z</dcterms:modified>
</cp:coreProperties>
</file>