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Proxima Nov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e6808873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e6808873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36e145a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36e145a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536e145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536e145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536e145a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536e145a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536e145a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536e145a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536e145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536e145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536e145a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536e145a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536e145a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536e145a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536e145a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536e145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536e145a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536e145a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536e145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536e145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536e145a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536e145a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536e145a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536e145a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680887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680887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6808873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6808873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6808873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6808873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6808873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6808873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536e145a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536e145a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6808873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6808873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6808873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6808873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6808873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6808873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36e145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36e145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6808873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6808873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6808873c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6808873c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6808873c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6808873c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6808873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6808873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e47399a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e47399a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536e145a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d536e145a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d536e145a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d536e145a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e47399a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e47399a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e47399a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e47399a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e47399a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e47399a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536e145a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536e145a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6a31cc8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6a31cc8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536e145a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536e145a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536e145a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536e145a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536e145a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536e145a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536e145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536e145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536e145a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536e145a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Content_delivery_net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GeoD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Service-oriented_architectur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to Web Backend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Lock and Lock Contention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Locks</a:t>
            </a:r>
            <a:r>
              <a:rPr lang="en" sz="1500">
                <a:solidFill>
                  <a:srgbClr val="292929"/>
                </a:solidFill>
                <a:highlight>
                  <a:srgbClr val="FFFFFF"/>
                </a:highlight>
                <a:latin typeface="Georgia"/>
                <a:ea typeface="Georgia"/>
                <a:cs typeface="Georgia"/>
                <a:sym typeface="Georgia"/>
              </a:rPr>
              <a:t> are used to synchronize access between execution threads to shared resources like memory or files. </a:t>
            </a:r>
            <a:r>
              <a:rPr b="1" lang="en" sz="1500">
                <a:solidFill>
                  <a:srgbClr val="292929"/>
                </a:solidFill>
                <a:highlight>
                  <a:srgbClr val="FFFFFF"/>
                </a:highlight>
                <a:latin typeface="Georgia"/>
                <a:ea typeface="Georgia"/>
                <a:cs typeface="Georgia"/>
                <a:sym typeface="Georgia"/>
              </a:rPr>
              <a:t>Lock contention</a:t>
            </a:r>
            <a:r>
              <a:rPr lang="en" sz="1500">
                <a:solidFill>
                  <a:srgbClr val="292929"/>
                </a:solidFill>
                <a:highlight>
                  <a:srgbClr val="FFFFFF"/>
                </a:highlight>
                <a:latin typeface="Georgia"/>
                <a:ea typeface="Georgia"/>
                <a:cs typeface="Georgia"/>
                <a:sym typeface="Georgia"/>
              </a:rPr>
              <a:t> is a performance bottleneck caused by inefficient lock management.</a:t>
            </a:r>
            <a:endParaRPr sz="1500">
              <a:solidFill>
                <a:srgbClr val="292929"/>
              </a:solidFill>
              <a:highlight>
                <a:srgbClr val="FFFFFF"/>
              </a:highlight>
              <a:latin typeface="Georgia"/>
              <a:ea typeface="Georgia"/>
              <a:cs typeface="Georgia"/>
              <a:sym typeface="Georgia"/>
            </a:endParaRPr>
          </a:p>
          <a:p>
            <a:pPr indent="0" lvl="0" marL="0" rtl="0" algn="l">
              <a:lnSpc>
                <a:spcPct val="175000"/>
              </a:lnSpc>
              <a:spcBef>
                <a:spcPts val="17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75000"/>
              </a:lnSpc>
              <a:spcBef>
                <a:spcPts val="1700"/>
              </a:spcBef>
              <a:spcAft>
                <a:spcPts val="0"/>
              </a:spcAft>
              <a:buNone/>
            </a:pPr>
            <a:r>
              <a:rPr lang="en" sz="1500">
                <a:solidFill>
                  <a:srgbClr val="292929"/>
                </a:solidFill>
                <a:highlight>
                  <a:srgbClr val="FFFFFF"/>
                </a:highlight>
                <a:latin typeface="Georgia"/>
                <a:ea typeface="Georgia"/>
                <a:cs typeface="Georgia"/>
                <a:sym typeface="Georgia"/>
              </a:rPr>
              <a:t>Vertical Scalability does not affect system architecture in any way. There is no need to modify code </a:t>
            </a:r>
            <a:r>
              <a:rPr lang="en" sz="1500">
                <a:solidFill>
                  <a:srgbClr val="292929"/>
                </a:solidFill>
                <a:highlight>
                  <a:srgbClr val="FFFFFF"/>
                </a:highlight>
                <a:latin typeface="Georgia"/>
                <a:ea typeface="Georgia"/>
                <a:cs typeface="Georgia"/>
                <a:sym typeface="Georgia"/>
              </a:rPr>
              <a:t>or</a:t>
            </a:r>
            <a:r>
              <a:rPr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re architect</a:t>
            </a:r>
            <a:r>
              <a:rPr lang="en" sz="1500">
                <a:solidFill>
                  <a:srgbClr val="292929"/>
                </a:solidFill>
                <a:highlight>
                  <a:srgbClr val="FFFFFF"/>
                </a:highlight>
                <a:latin typeface="Georgia"/>
                <a:ea typeface="Georgia"/>
                <a:cs typeface="Georgia"/>
                <a:sym typeface="Georgia"/>
              </a:rPr>
              <a:t> anything. Just replace a piece of </a:t>
            </a:r>
            <a:r>
              <a:rPr lang="en" sz="1500">
                <a:solidFill>
                  <a:srgbClr val="292929"/>
                </a:solidFill>
                <a:highlight>
                  <a:srgbClr val="FFFFFF"/>
                </a:highlight>
                <a:latin typeface="Georgia"/>
                <a:ea typeface="Georgia"/>
                <a:cs typeface="Georgia"/>
                <a:sym typeface="Georgia"/>
              </a:rPr>
              <a:t>hardware with stronger or faster piece of hardware.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75000"/>
              </a:lnSpc>
              <a:spcBef>
                <a:spcPts val="1700"/>
              </a:spcBef>
              <a:spcAft>
                <a:spcPts val="0"/>
              </a:spcAft>
              <a:buNone/>
            </a:pPr>
            <a:r>
              <a:rPr b="1" lang="en" sz="1500">
                <a:solidFill>
                  <a:srgbClr val="292929"/>
                </a:solidFill>
                <a:highlight>
                  <a:srgbClr val="FFFFFF"/>
                </a:highlight>
                <a:latin typeface="Georgia"/>
                <a:ea typeface="Georgia"/>
                <a:cs typeface="Georgia"/>
                <a:sym typeface="Georgia"/>
              </a:rPr>
              <a:t>Isolation of Services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5000"/>
              </a:lnSpc>
              <a:spcBef>
                <a:spcPts val="1700"/>
              </a:spcBef>
              <a:spcAft>
                <a:spcPts val="0"/>
              </a:spcAft>
              <a:buNone/>
            </a:pPr>
            <a:r>
              <a:rPr lang="en" sz="1500">
                <a:solidFill>
                  <a:srgbClr val="292929"/>
                </a:solidFill>
                <a:highlight>
                  <a:srgbClr val="FFFFFF"/>
                </a:highlight>
                <a:latin typeface="Georgia"/>
                <a:ea typeface="Georgia"/>
                <a:cs typeface="Georgia"/>
                <a:sym typeface="Georgia"/>
              </a:rPr>
              <a:t>Another simple solution is moving different parts of the system to separate physical servers by installing each type of service on a separate physical machine.</a:t>
            </a:r>
            <a:endParaRPr sz="1500">
              <a:solidFill>
                <a:srgbClr val="292929"/>
              </a:solidFill>
              <a:highlight>
                <a:srgbClr val="FFFFFF"/>
              </a:highlight>
              <a:latin typeface="Georgia"/>
              <a:ea typeface="Georgia"/>
              <a:cs typeface="Georgia"/>
              <a:sym typeface="Georgia"/>
            </a:endParaRPr>
          </a:p>
          <a:p>
            <a:pPr indent="0" lvl="0" marL="0" rtl="0" algn="l">
              <a:lnSpc>
                <a:spcPct val="175000"/>
              </a:lnSpc>
              <a:spcBef>
                <a:spcPts val="1700"/>
              </a:spcBef>
              <a:spcAft>
                <a:spcPts val="0"/>
              </a:spcAft>
              <a:buNone/>
            </a:pPr>
            <a:r>
              <a:rPr b="1" lang="en" sz="1500">
                <a:solidFill>
                  <a:srgbClr val="292929"/>
                </a:solidFill>
                <a:highlight>
                  <a:srgbClr val="FFFFFF"/>
                </a:highlight>
                <a:latin typeface="Georgia"/>
                <a:ea typeface="Georgia"/>
                <a:cs typeface="Georgia"/>
                <a:sym typeface="Georgia"/>
              </a:rPr>
              <a:t>Isolation of services</a:t>
            </a:r>
            <a:r>
              <a:rPr lang="en" sz="1500">
                <a:solidFill>
                  <a:srgbClr val="292929"/>
                </a:solidFill>
                <a:highlight>
                  <a:srgbClr val="FFFFFF"/>
                </a:highlight>
                <a:latin typeface="Georgia"/>
                <a:ea typeface="Georgia"/>
                <a:cs typeface="Georgia"/>
                <a:sym typeface="Georgia"/>
              </a:rPr>
              <a:t> is a great next step for single-server setup, as you can distribute the load among more machines than before and scale each of them vertically as needed.</a:t>
            </a:r>
            <a:endParaRPr sz="1500">
              <a:solidFill>
                <a:srgbClr val="292929"/>
              </a:solidFill>
              <a:highlight>
                <a:srgbClr val="FFFFFF"/>
              </a:highlight>
              <a:latin typeface="Georgia"/>
              <a:ea typeface="Georgia"/>
              <a:cs typeface="Georgia"/>
              <a:sym typeface="Georgia"/>
            </a:endParaRPr>
          </a:p>
          <a:p>
            <a:pPr indent="0" lvl="0" marL="0" rtl="0" algn="l">
              <a:lnSpc>
                <a:spcPct val="175000"/>
              </a:lnSpc>
              <a:spcBef>
                <a:spcPts val="1700"/>
              </a:spcBef>
              <a:spcAft>
                <a:spcPts val="0"/>
              </a:spcAft>
              <a:buNone/>
            </a:pPr>
            <a:r>
              <a:rPr lang="en" sz="1500">
                <a:solidFill>
                  <a:srgbClr val="292929"/>
                </a:solidFill>
                <a:highlight>
                  <a:srgbClr val="FFFFFF"/>
                </a:highlight>
                <a:latin typeface="Georgia"/>
                <a:ea typeface="Georgia"/>
                <a:cs typeface="Georgia"/>
                <a:sym typeface="Georgia"/>
              </a:rPr>
              <a:t> you can deploy services like File Transfer Protocol (FTP), DNS, cache, database and others each on a dedicated physical machine.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Partitioning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core concept behind isolation of services is that you should try to split your monolithic web application into a set of distinct functional parts and host them independently. The process of dividing a system based on functionality to scale it independently is called functional partitioning.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2082925" y="617450"/>
            <a:ext cx="4978151" cy="390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5000"/>
              </a:lnSpc>
              <a:spcBef>
                <a:spcPts val="1700"/>
              </a:spcBef>
              <a:spcAft>
                <a:spcPts val="0"/>
              </a:spcAft>
              <a:buNone/>
            </a:pPr>
            <a:r>
              <a:rPr b="1" lang="en" sz="1500">
                <a:solidFill>
                  <a:srgbClr val="292929"/>
                </a:solidFill>
                <a:highlight>
                  <a:srgbClr val="FFFFFF"/>
                </a:highlight>
                <a:latin typeface="Georgia"/>
                <a:ea typeface="Georgia"/>
                <a:cs typeface="Georgia"/>
                <a:sym typeface="Georgia"/>
              </a:rPr>
              <a:t>Cache </a:t>
            </a:r>
            <a:r>
              <a:rPr lang="en" sz="1500">
                <a:solidFill>
                  <a:srgbClr val="292929"/>
                </a:solidFill>
                <a:highlight>
                  <a:srgbClr val="FFFFFF"/>
                </a:highlight>
                <a:latin typeface="Georgia"/>
                <a:ea typeface="Georgia"/>
                <a:cs typeface="Georgia"/>
                <a:sym typeface="Georgia"/>
              </a:rPr>
              <a:t>is a server/service focused on reducing latency and resources needed to generate the result by serving previously generated content.</a:t>
            </a:r>
            <a:endParaRPr sz="1500">
              <a:solidFill>
                <a:srgbClr val="292929"/>
              </a:solidFill>
              <a:highlight>
                <a:srgbClr val="FFFFFF"/>
              </a:highlight>
              <a:latin typeface="Georgia"/>
              <a:ea typeface="Georgia"/>
              <a:cs typeface="Georgia"/>
              <a:sym typeface="Georgia"/>
            </a:endParaRPr>
          </a:p>
          <a:p>
            <a:pPr indent="0" lvl="0" marL="0" rtl="0" algn="l">
              <a:lnSpc>
                <a:spcPct val="175000"/>
              </a:lnSpc>
              <a:spcBef>
                <a:spcPts val="1700"/>
              </a:spcBef>
              <a:spcAft>
                <a:spcPts val="0"/>
              </a:spcAft>
              <a:buNone/>
            </a:pPr>
            <a:r>
              <a:rPr lang="en" sz="1500">
                <a:solidFill>
                  <a:srgbClr val="292929"/>
                </a:solidFill>
                <a:highlight>
                  <a:srgbClr val="FFFFFF"/>
                </a:highlight>
                <a:latin typeface="Georgia"/>
                <a:ea typeface="Georgia"/>
                <a:cs typeface="Georgia"/>
                <a:sym typeface="Georgia"/>
              </a:rPr>
              <a:t>It will be discussed in detail in coming classes.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Delivery Network</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749300" rtl="0" algn="l">
              <a:lnSpc>
                <a:spcPct val="175000"/>
              </a:lnSpc>
              <a:spcBef>
                <a:spcPts val="17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a:t>
            </a:r>
            <a:r>
              <a:rPr b="1" lang="en" sz="1500" u="sng">
                <a:solidFill>
                  <a:schemeClr val="hlink"/>
                </a:solidFill>
                <a:highlight>
                  <a:srgbClr val="FFFFFF"/>
                </a:highlight>
                <a:latin typeface="Georgia"/>
                <a:ea typeface="Georgia"/>
                <a:cs typeface="Georgia"/>
                <a:sym typeface="Georgia"/>
                <a:hlinkClick r:id="rId3"/>
              </a:rPr>
              <a:t>content delivery network (CDN)</a:t>
            </a:r>
            <a:r>
              <a:rPr b="1"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is a hosted service that takes care of global distribution of static files like images, JavaScript, CSS and videos. It works as an HTTP proxy. Using CDN is not only cost effective, but often much transparent.</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Clients that need to download images, JavaScript, CSS, or videos connect to one of the servers owned by the CDN provider instead of your servers.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If the CDN server does not have the requested content yet, it asks your server for it and caches it from then on. Once the file is cached by the CDN, subsequent clients are served without contacting your servers at all.</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8"/>
          <p:cNvPicPr preferRelativeResize="0"/>
          <p:nvPr/>
        </p:nvPicPr>
        <p:blipFill>
          <a:blip r:embed="rId3">
            <a:alphaModFix/>
          </a:blip>
          <a:stretch>
            <a:fillRect/>
          </a:stretch>
        </p:blipFill>
        <p:spPr>
          <a:xfrm>
            <a:off x="1686485" y="585850"/>
            <a:ext cx="5771025" cy="397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Horizontal Scalability</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Horizontal scalability</a:t>
            </a:r>
            <a:r>
              <a:rPr lang="en" sz="1500">
                <a:solidFill>
                  <a:srgbClr val="292929"/>
                </a:solidFill>
                <a:highlight>
                  <a:srgbClr val="FFFFFF"/>
                </a:highlight>
                <a:latin typeface="Georgia"/>
                <a:ea typeface="Georgia"/>
                <a:cs typeface="Georgia"/>
                <a:sym typeface="Georgia"/>
              </a:rPr>
              <a:t> is accomplished by a number of methods to increase capacity by adding more servers. Horizontal scalability is considered the holy grail of scalability as it overcomes the increasing cost of capacity unit associated with scaling by buying ever-stronger hardware.</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Systems should </a:t>
            </a:r>
            <a:r>
              <a:rPr b="1" lang="en" sz="1500">
                <a:solidFill>
                  <a:srgbClr val="292929"/>
                </a:solidFill>
                <a:highlight>
                  <a:srgbClr val="FFFFFF"/>
                </a:highlight>
                <a:latin typeface="Georgia"/>
                <a:ea typeface="Georgia"/>
                <a:cs typeface="Georgia"/>
                <a:sym typeface="Georgia"/>
              </a:rPr>
              <a:t>start by scaling horizontally</a:t>
            </a:r>
            <a:r>
              <a:rPr lang="en" sz="1500">
                <a:solidFill>
                  <a:srgbClr val="292929"/>
                </a:solidFill>
                <a:highlight>
                  <a:srgbClr val="FFFFFF"/>
                </a:highlight>
                <a:latin typeface="Georgia"/>
                <a:ea typeface="Georgia"/>
                <a:cs typeface="Georgia"/>
                <a:sym typeface="Georgia"/>
              </a:rPr>
              <a:t> in areas where it is the easiest to achieve, like web servers and caches, and then tackle the more difficult areas, like databases or other persistence stores.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Round-robin DNS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749300" rtl="0" algn="l">
              <a:lnSpc>
                <a:spcPct val="175000"/>
              </a:lnSpc>
              <a:spcBef>
                <a:spcPts val="17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It is a DNS server feature to resolve a single domain name to one of the many IP addresses. Round-robin DNS maps the domain name to multiple IP addresses, each IP point to a different machine.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Then each time a client asks for a name resolution, DNS responds with one of the IP addresses.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Goal is to direct traffic from one client to one of the web servers — different clients may be connected to different servers without realizing it. Once a client receives an IP address, it will only communicate with the selected server.</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Round-robin DNS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You cannot remove a server out of rotation because clients might have its IP address cached.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You cannot add a server to increase capacity either, because clients who have already had resolved the domain name will keep connecting to the same server.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Instead, put a load balancer between web servers and clients.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Scalability is an ability to adjust the capacity of the system to cost efficiently fulfill the demands. </a:t>
            </a:r>
            <a:endParaRPr/>
          </a:p>
          <a:p>
            <a:pPr indent="0" lvl="0" marL="0" rtl="0" algn="l">
              <a:spcBef>
                <a:spcPts val="1200"/>
              </a:spcBef>
              <a:spcAft>
                <a:spcPts val="0"/>
              </a:spcAft>
              <a:buNone/>
            </a:pPr>
            <a:r>
              <a:rPr lang="en"/>
              <a:t>Scalability usually means an ability to handle more users, clients, data, transactions, or requests without affecting the user experience. </a:t>
            </a:r>
            <a:endParaRPr/>
          </a:p>
          <a:p>
            <a:pPr indent="0" lvl="0" marL="0" rtl="0" algn="l">
              <a:spcBef>
                <a:spcPts val="1200"/>
              </a:spcBef>
              <a:spcAft>
                <a:spcPts val="1200"/>
              </a:spcAft>
              <a:buNone/>
            </a:pPr>
            <a:r>
              <a:rPr lang="en"/>
              <a:t>It is important to remember that scalability should allow us to scale down as much as scale up and that scaling should be relatively cheap and quick to do.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GeoDNS</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b="1" lang="en" sz="1500" u="sng">
                <a:solidFill>
                  <a:schemeClr val="hlink"/>
                </a:solidFill>
                <a:highlight>
                  <a:srgbClr val="FFFFFF"/>
                </a:highlight>
                <a:latin typeface="Georgia"/>
                <a:ea typeface="Georgia"/>
                <a:cs typeface="Georgia"/>
                <a:sym typeface="Georgia"/>
                <a:hlinkClick r:id="rId3"/>
              </a:rPr>
              <a:t>GeoDNS</a:t>
            </a:r>
            <a:r>
              <a:rPr lang="en" sz="1500">
                <a:solidFill>
                  <a:srgbClr val="292929"/>
                </a:solidFill>
                <a:highlight>
                  <a:srgbClr val="FFFFFF"/>
                </a:highlight>
                <a:latin typeface="Georgia"/>
                <a:ea typeface="Georgia"/>
                <a:cs typeface="Georgia"/>
                <a:sym typeface="Georgia"/>
              </a:rPr>
              <a:t> is a DNS service that allows domain names to be resolved to IP addresses based on the location of the customer.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goal is to direct customer to the closest data center to minimize network latency.</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cache</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lang="en"/>
              <a:t>Another way to reduce latency.</a:t>
            </a:r>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Edge cache is a HTTP cache server located near the customer, allowing the customer to partially cache HTTP traffic. </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It is most efficient when acting as simple reverse proxy servers caching entire pages. It can also decide that the page is un-cacheable and delegate fully to your web servers.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2619223" y="622238"/>
            <a:ext cx="3905550" cy="3899025"/>
          </a:xfrm>
          <a:prstGeom prst="rect">
            <a:avLst/>
          </a:prstGeom>
          <a:noFill/>
          <a:ln>
            <a:noFill/>
          </a:ln>
        </p:spPr>
      </p:pic>
      <p:pic>
        <p:nvPicPr>
          <p:cNvPr id="190" name="Google Shape;190;p34"/>
          <p:cNvPicPr preferRelativeResize="0"/>
          <p:nvPr/>
        </p:nvPicPr>
        <p:blipFill>
          <a:blip r:embed="rId4">
            <a:alphaModFix/>
          </a:blip>
          <a:stretch>
            <a:fillRect/>
          </a:stretch>
        </p:blipFill>
        <p:spPr>
          <a:xfrm>
            <a:off x="7492650" y="3549700"/>
            <a:ext cx="1276350" cy="97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 Data Center Infrastructure</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a:t>
            </a:r>
            <a:r>
              <a:rPr lang="en"/>
              <a:t> components that serve a specialized function and can be added or removed independently.</a:t>
            </a:r>
            <a:endParaRPr/>
          </a:p>
          <a:p>
            <a:pPr indent="0" lvl="0" marL="0" rtl="0" algn="l">
              <a:spcBef>
                <a:spcPts val="1200"/>
              </a:spcBef>
              <a:spcAft>
                <a:spcPts val="1200"/>
              </a:spcAft>
              <a:buNone/>
            </a:pPr>
            <a:r>
              <a:rPr lang="en"/>
              <a:t>We’ll take a deeper dive into these topics throughout the course, but first let’s lay out the overall communication flow and functions of each technology type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6"/>
          <p:cNvPicPr preferRelativeResize="0"/>
          <p:nvPr/>
        </p:nvPicPr>
        <p:blipFill>
          <a:blip r:embed="rId3">
            <a:alphaModFix/>
          </a:blip>
          <a:stretch>
            <a:fillRect/>
          </a:stretch>
        </p:blipFill>
        <p:spPr>
          <a:xfrm>
            <a:off x="2765750" y="133625"/>
            <a:ext cx="3586925" cy="484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Front Line </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a set of components that users’ devices interact with directly.</a:t>
            </a:r>
            <a:endParaRPr/>
          </a:p>
          <a:p>
            <a:pPr indent="0" lvl="0" marL="0" rtl="0" algn="l">
              <a:spcBef>
                <a:spcPts val="1200"/>
              </a:spcBef>
              <a:spcAft>
                <a:spcPts val="0"/>
              </a:spcAft>
              <a:buNone/>
            </a:pPr>
            <a:r>
              <a:rPr lang="en"/>
              <a:t>Parts of the front line may reside inside of our data center or outside of it, depending on the details of the configuration and third-party services used.</a:t>
            </a:r>
            <a:endParaRPr/>
          </a:p>
          <a:p>
            <a:pPr indent="0" lvl="0" marL="0" rtl="0" algn="l">
              <a:spcBef>
                <a:spcPts val="1200"/>
              </a:spcBef>
              <a:spcAft>
                <a:spcPts val="1200"/>
              </a:spcAft>
              <a:buNone/>
            </a:pPr>
            <a:r>
              <a:rPr lang="en"/>
              <a:t>These components do not have any business logic, and their main purpose is to increase the capacity and allow scalability.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a:t>
            </a:r>
            <a:r>
              <a:rPr b="1" lang="en" sz="1500">
                <a:solidFill>
                  <a:srgbClr val="292929"/>
                </a:solidFill>
                <a:highlight>
                  <a:srgbClr val="FFFFFF"/>
                </a:highlight>
                <a:latin typeface="Georgia"/>
                <a:ea typeface="Georgia"/>
                <a:cs typeface="Georgia"/>
                <a:sym typeface="Georgia"/>
              </a:rPr>
              <a:t>load Balancer </a:t>
            </a:r>
            <a:r>
              <a:rPr lang="en" sz="1500">
                <a:solidFill>
                  <a:srgbClr val="292929"/>
                </a:solidFill>
                <a:highlight>
                  <a:srgbClr val="FFFFFF"/>
                </a:highlight>
                <a:latin typeface="Georgia"/>
                <a:ea typeface="Georgia"/>
                <a:cs typeface="Georgia"/>
                <a:sym typeface="Georgia"/>
              </a:rPr>
              <a:t>is a software or hardware component that distributes traffic coming to a single IP address over multiple servers, which are hidden behind the load balancer. It is used to share the load evenly among multiple servers and allow dynamic addition or removal of those servers.</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It is common to use third-party services as load balancers, CDN, and reverse proxy servers; in such cases this layer may be hosted entirely by third-party providers.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Application Layer</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consists of web application servers responsible for generating the actual HTML of our web application and handling clients’ HTTP requests. </a:t>
            </a:r>
            <a:endParaRPr/>
          </a:p>
          <a:p>
            <a:pPr indent="0" lvl="0" marL="0" rtl="0" algn="l">
              <a:spcBef>
                <a:spcPts val="1200"/>
              </a:spcBef>
              <a:spcAft>
                <a:spcPts val="0"/>
              </a:spcAft>
              <a:buNone/>
            </a:pPr>
            <a:r>
              <a:rPr lang="en"/>
              <a:t>The main responsibility of these servers is to render the user interface. </a:t>
            </a:r>
            <a:endParaRPr/>
          </a:p>
          <a:p>
            <a:pPr indent="0" lvl="0" marL="0" rtl="0" algn="l">
              <a:spcBef>
                <a:spcPts val="1200"/>
              </a:spcBef>
              <a:spcAft>
                <a:spcPts val="1200"/>
              </a:spcAft>
              <a:buNone/>
            </a:pPr>
            <a:r>
              <a:rPr lang="en"/>
              <a:t>Web application servers are usually easy to scale since they should be completely stateless.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Services Layer </a:t>
            </a:r>
            <a:endParaRPr/>
          </a:p>
        </p:txBody>
      </p:sp>
      <p:sp>
        <p:nvSpPr>
          <p:cNvPr id="227" name="Google Shape;22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t contains most of our application logic.</a:t>
            </a:r>
            <a:endParaRPr/>
          </a:p>
          <a:p>
            <a:pPr indent="0" lvl="0" marL="0" rtl="0" algn="l">
              <a:spcBef>
                <a:spcPts val="1200"/>
              </a:spcBef>
              <a:spcAft>
                <a:spcPts val="0"/>
              </a:spcAft>
              <a:buNone/>
            </a:pPr>
            <a:r>
              <a:rPr lang="en"/>
              <a:t>By creating web services, we also make it easier to create functional partitions. We can create web services specializing in certain functionality and scale them independently.</a:t>
            </a:r>
            <a:endParaRPr/>
          </a:p>
          <a:p>
            <a:pPr indent="0" lvl="0" marL="0" rtl="0" algn="l">
              <a:spcBef>
                <a:spcPts val="1200"/>
              </a:spcBef>
              <a:spcAft>
                <a:spcPts val="1200"/>
              </a:spcAft>
              <a:buNone/>
            </a:pPr>
            <a:r>
              <a:rPr lang="en"/>
              <a:t>For example, in an e-commerce web application, you could have a product catalog service and a user profile service, each providing very different types of functionality and each having very different scalability needs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communication protocol used between front-end applications and web services is usually Representational State Transfer (REST) or Simple Object Access Protocol (SOAP) over HTTP.</a:t>
            </a:r>
            <a:endParaRPr/>
          </a:p>
          <a:p>
            <a:pPr indent="0" lvl="0" marL="0" rtl="0" algn="l">
              <a:spcBef>
                <a:spcPts val="1200"/>
              </a:spcBef>
              <a:spcAft>
                <a:spcPts val="1200"/>
              </a:spcAft>
              <a:buNone/>
            </a:pPr>
            <a:r>
              <a:rPr lang="en"/>
              <a:t>let’s think of web services as the core of our application and a way to isolate functionality into separate subsystems to allow independent development and scalability.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Dimensions to Measure S</a:t>
            </a:r>
            <a:r>
              <a:rPr lang="en"/>
              <a:t>calability</a:t>
            </a:r>
            <a:endParaRPr b="1" sz="1800">
              <a:solidFill>
                <a:schemeClr val="accent3"/>
              </a:solidFill>
            </a:endParaRPr>
          </a:p>
          <a:p>
            <a:pPr indent="0" lvl="0" marL="0" rtl="0" algn="l">
              <a:spcBef>
                <a:spcPts val="1200"/>
              </a:spcBef>
              <a:spcAft>
                <a:spcPts val="0"/>
              </a:spcAft>
              <a:buNone/>
            </a:pPr>
            <a:r>
              <a:t/>
            </a:r>
            <a:endParaRPr sz="1800">
              <a:solidFill>
                <a:schemeClr val="accent3"/>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Handling more data</a:t>
            </a:r>
            <a:endParaRPr/>
          </a:p>
          <a:p>
            <a:pPr indent="-342900" lvl="0" marL="457200" rtl="0" algn="l">
              <a:spcBef>
                <a:spcPts val="0"/>
              </a:spcBef>
              <a:spcAft>
                <a:spcPts val="0"/>
              </a:spcAft>
              <a:buSzPts val="1800"/>
              <a:buChar char="●"/>
            </a:pPr>
            <a:r>
              <a:rPr lang="en"/>
              <a:t>Handling higher concurrency levels</a:t>
            </a:r>
            <a:endParaRPr/>
          </a:p>
          <a:p>
            <a:pPr indent="-342900" lvl="0" marL="457200" rtl="0" algn="l">
              <a:spcBef>
                <a:spcPts val="0"/>
              </a:spcBef>
              <a:spcAft>
                <a:spcPts val="0"/>
              </a:spcAft>
              <a:buSzPts val="1800"/>
              <a:buChar char="●"/>
            </a:pPr>
            <a:r>
              <a:rPr lang="en"/>
              <a:t>Handling higher interaction rates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you have probably noticed, scalability is related to performance, but it is not the same thing. Performance measures how long it takes to process a request or to perform a certain task, whereas scalability measures how much we can grow (or shrink).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Cache</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Object cache servers are used by both front-end application servers and web services to reduce the load put on the data stores and speed up responses by storing partially precomputed results.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Queues</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Message queues are used to postpone some of the processing to a later stage and to delegate work to queue worker machines </a:t>
            </a:r>
            <a:endParaRPr/>
          </a:p>
          <a:p>
            <a:pPr indent="0" lvl="0" marL="0" rtl="0" algn="l">
              <a:spcBef>
                <a:spcPts val="1200"/>
              </a:spcBef>
              <a:spcAft>
                <a:spcPts val="1200"/>
              </a:spcAft>
              <a:buNone/>
            </a:pPr>
            <a:r>
              <a:rPr lang="en"/>
              <a:t>These machines are not involved in generating responses to users’ requests; they are offline job-processing servers providing features like asynchronous notifications, order fulfillment, and other high-latency functions.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Persistence Layer </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usually the most difficult layer to scale horizontally</a:t>
            </a:r>
            <a:endParaRPr/>
          </a:p>
          <a:p>
            <a:pPr indent="0" lvl="0" marL="0" rtl="0" algn="l">
              <a:spcBef>
                <a:spcPts val="1200"/>
              </a:spcBef>
              <a:spcAft>
                <a:spcPts val="1200"/>
              </a:spcAft>
              <a:buNone/>
            </a:pPr>
            <a:r>
              <a:rPr lang="en"/>
              <a:t>This is an area of rapid development of new technologies labeled as big data and NoSQL, </a:t>
            </a:r>
            <a:r>
              <a:rPr lang="en"/>
              <a:t>as increasing amounts of data need to be stored and processed, regardless of their source and form.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45"/>
          <p:cNvPicPr preferRelativeResize="0"/>
          <p:nvPr/>
        </p:nvPicPr>
        <p:blipFill>
          <a:blip r:embed="rId3">
            <a:alphaModFix/>
          </a:blip>
          <a:stretch>
            <a:fillRect/>
          </a:stretch>
        </p:blipFill>
        <p:spPr>
          <a:xfrm>
            <a:off x="2089925" y="285425"/>
            <a:ext cx="4488350" cy="46505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a:t>
            </a:r>
            <a:r>
              <a:rPr lang="en"/>
              <a:t> can think of a front-end application as a plugin that can be removed, rewritten in a different programming language, and plugged back in. </a:t>
            </a:r>
            <a:endParaRPr/>
          </a:p>
          <a:p>
            <a:pPr indent="0" lvl="0" marL="0" rtl="0" algn="l">
              <a:spcBef>
                <a:spcPts val="1200"/>
              </a:spcBef>
              <a:spcAft>
                <a:spcPts val="0"/>
              </a:spcAft>
              <a:buNone/>
            </a:pPr>
            <a:r>
              <a:rPr lang="en"/>
              <a:t>One should also be able to remove the “HTTP”- based front-end and plug in a “mobile application” front end or a “command line” front end.</a:t>
            </a:r>
            <a:endParaRPr/>
          </a:p>
          <a:p>
            <a:pPr indent="0" lvl="0" marL="0" rtl="0" algn="l">
              <a:spcBef>
                <a:spcPts val="1200"/>
              </a:spcBef>
              <a:spcAft>
                <a:spcPts val="1200"/>
              </a:spcAft>
              <a:buNone/>
            </a:pPr>
            <a:r>
              <a:rPr lang="en"/>
              <a:t>We can cache an entire HTML page or an HTML fragment, we save much more processing time than caching just the database query that was used to render this 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Architecture Types</a:t>
            </a:r>
            <a:endParaRPr/>
          </a:p>
        </p:txBody>
      </p:sp>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749300" rtl="0" algn="l">
              <a:lnSpc>
                <a:spcPct val="175000"/>
              </a:lnSpc>
              <a:spcBef>
                <a:spcPts val="1700"/>
              </a:spcBef>
              <a:spcAft>
                <a:spcPts val="0"/>
              </a:spcAft>
              <a:buClr>
                <a:srgbClr val="292929"/>
              </a:buClr>
              <a:buSzPts val="1500"/>
              <a:buFont typeface="Georgia"/>
              <a:buChar char="●"/>
            </a:pPr>
            <a:r>
              <a:rPr b="1" lang="en" sz="1500" u="sng">
                <a:solidFill>
                  <a:schemeClr val="hlink"/>
                </a:solidFill>
                <a:highlight>
                  <a:srgbClr val="FFFFFF"/>
                </a:highlight>
                <a:latin typeface="Georgia"/>
                <a:ea typeface="Georgia"/>
                <a:cs typeface="Georgia"/>
                <a:sym typeface="Georgia"/>
                <a:hlinkClick r:id="rId3"/>
              </a:rPr>
              <a:t>Service-oriented architecture (SOA)</a:t>
            </a:r>
            <a:r>
              <a:rPr lang="en" sz="1500">
                <a:solidFill>
                  <a:srgbClr val="292929"/>
                </a:solidFill>
                <a:highlight>
                  <a:srgbClr val="FFFFFF"/>
                </a:highlight>
                <a:latin typeface="Georgia"/>
                <a:ea typeface="Georgia"/>
                <a:cs typeface="Georgia"/>
                <a:sym typeface="Georgia"/>
              </a:rPr>
              <a:t> is architecture centered on loosely coupled and highly autonomous services focused on solving business needs. </a:t>
            </a:r>
            <a:r>
              <a:rPr i="1" lang="en" sz="1500">
                <a:solidFill>
                  <a:srgbClr val="292929"/>
                </a:solidFill>
                <a:highlight>
                  <a:srgbClr val="FFFFFF"/>
                </a:highlight>
                <a:latin typeface="Georgia"/>
                <a:ea typeface="Georgia"/>
                <a:cs typeface="Georgia"/>
                <a:sym typeface="Georgia"/>
              </a:rPr>
              <a:t>Note: this term is probably the grandfather of micro-services.</a:t>
            </a:r>
            <a:endParaRPr i="1"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Multilayer Architecture</a:t>
            </a:r>
            <a:endParaRPr/>
          </a:p>
        </p:txBody>
      </p:sp>
      <p:sp>
        <p:nvSpPr>
          <p:cNvPr id="276" name="Google Shape;276;p48"/>
          <p:cNvSpPr txBox="1"/>
          <p:nvPr>
            <p:ph idx="1" type="body"/>
          </p:nvPr>
        </p:nvSpPr>
        <p:spPr>
          <a:xfrm>
            <a:off x="311700" y="1152475"/>
            <a:ext cx="4021800" cy="3416400"/>
          </a:xfrm>
          <a:prstGeom prst="rect">
            <a:avLst/>
          </a:prstGeom>
        </p:spPr>
        <p:txBody>
          <a:bodyPr anchorCtr="0" anchor="t" bIns="91425" lIns="91425" spcFirstLastPara="1" rIns="91425" wrap="square" tIns="91425">
            <a:normAutofit fontScale="92500" lnSpcReduction="20000"/>
          </a:bodyPr>
          <a:lstStyle/>
          <a:p>
            <a:pPr indent="-316706" lvl="0" marL="749300" rtl="0" algn="l">
              <a:lnSpc>
                <a:spcPct val="175000"/>
              </a:lnSpc>
              <a:spcBef>
                <a:spcPts val="1700"/>
              </a:spcBef>
              <a:spcAft>
                <a:spcPts val="0"/>
              </a:spcAft>
              <a:buClr>
                <a:srgbClr val="292929"/>
              </a:buClr>
              <a:buSzPct val="100000"/>
              <a:buFont typeface="Georgia"/>
              <a:buChar char="●"/>
            </a:pPr>
            <a:r>
              <a:rPr i="1" lang="en" sz="1500">
                <a:solidFill>
                  <a:srgbClr val="292929"/>
                </a:solidFill>
                <a:highlight>
                  <a:srgbClr val="FFFFFF"/>
                </a:highlight>
                <a:latin typeface="Georgia"/>
                <a:ea typeface="Georgia"/>
                <a:cs typeface="Georgia"/>
                <a:sym typeface="Georgia"/>
              </a:rPr>
              <a:t>A </a:t>
            </a:r>
            <a:r>
              <a:rPr b="1" lang="en" sz="1500">
                <a:solidFill>
                  <a:srgbClr val="292929"/>
                </a:solidFill>
                <a:highlight>
                  <a:srgbClr val="FFFFFF"/>
                </a:highlight>
                <a:latin typeface="Georgia"/>
                <a:ea typeface="Georgia"/>
                <a:cs typeface="Georgia"/>
                <a:sym typeface="Georgia"/>
              </a:rPr>
              <a:t>multilayer architecture</a:t>
            </a:r>
            <a:r>
              <a:rPr i="1"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is a way to divide functionality into a set of layers. Components in the lower layers expose an application programming interface (API) that can be consumed by clients residing in the layers above, but you can never allow lower layers to depend on the functionality provided by the upper layers.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277" name="Google Shape;277;p48"/>
          <p:cNvPicPr preferRelativeResize="0"/>
          <p:nvPr/>
        </p:nvPicPr>
        <p:blipFill>
          <a:blip r:embed="rId3">
            <a:alphaModFix/>
          </a:blip>
          <a:stretch>
            <a:fillRect/>
          </a:stretch>
        </p:blipFill>
        <p:spPr>
          <a:xfrm>
            <a:off x="4333500" y="1170125"/>
            <a:ext cx="4658099" cy="25848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Hexagonal Architecture</a:t>
            </a:r>
            <a:endParaRPr/>
          </a:p>
        </p:txBody>
      </p:sp>
      <p:sp>
        <p:nvSpPr>
          <p:cNvPr id="283" name="Google Shape;28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Hexagonal architecture assumes that the business logic is in the center of the architecture and all the interactions with the data stores, clients, and other systems are equal. </a:t>
            </a:r>
            <a:endParaRPr/>
          </a:p>
          <a:p>
            <a:pPr indent="0" lvl="0" marL="0" rtl="0" algn="l">
              <a:spcBef>
                <a:spcPts val="1200"/>
              </a:spcBef>
              <a:spcAft>
                <a:spcPts val="0"/>
              </a:spcAft>
              <a:buNone/>
            </a:pPr>
            <a:r>
              <a:rPr lang="en"/>
              <a:t>There is a contract between the business logic and every </a:t>
            </a:r>
            <a:r>
              <a:rPr lang="en"/>
              <a:t>non business</a:t>
            </a:r>
            <a:r>
              <a:rPr lang="en"/>
              <a:t> logic component, but there is no distinction between the layers above and below.</a:t>
            </a:r>
            <a:endParaRPr/>
          </a:p>
          <a:p>
            <a:pPr indent="0" lvl="0" marL="0" rtl="0" algn="l">
              <a:spcBef>
                <a:spcPts val="1200"/>
              </a:spcBef>
              <a:spcAft>
                <a:spcPts val="1200"/>
              </a:spcAft>
              <a:buNone/>
            </a:pPr>
            <a:r>
              <a:rPr lang="en"/>
              <a:t>Users interacting with the application are no different from the database system that the application interacts with. They both reside outside of the application business logic and both deserve a strict contract.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Event-driven architecture (EDA)</a:t>
            </a:r>
            <a:endParaRPr/>
          </a:p>
        </p:txBody>
      </p:sp>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Event-driven architecture, as the name implies, is about reacting to events that have already happened</a:t>
            </a:r>
            <a:endParaRPr/>
          </a:p>
          <a:p>
            <a:pPr indent="0" lvl="0" marL="0" rtl="0" algn="l">
              <a:spcBef>
                <a:spcPts val="1200"/>
              </a:spcBef>
              <a:spcAft>
                <a:spcPts val="0"/>
              </a:spcAft>
              <a:buNone/>
            </a:pPr>
            <a:r>
              <a:rPr lang="en"/>
              <a:t>In a traditional programming model, we typically expect this operation to be performed while we are waiting for a result, and once we get the result, we continue our processing. </a:t>
            </a:r>
            <a:endParaRPr/>
          </a:p>
          <a:p>
            <a:pPr indent="0" lvl="0" marL="0" rtl="0" algn="l">
              <a:spcBef>
                <a:spcPts val="1200"/>
              </a:spcBef>
              <a:spcAft>
                <a:spcPts val="1200"/>
              </a:spcAft>
              <a:buNone/>
            </a:pPr>
            <a:r>
              <a:rPr lang="en"/>
              <a:t>In EDA, we don’t wait for things to be done. Whenever we have to interact with other components, we announce things that have already happened and proceed with our own processing.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6" name="Google Shape;296;p51"/>
          <p:cNvPicPr preferRelativeResize="0"/>
          <p:nvPr/>
        </p:nvPicPr>
        <p:blipFill>
          <a:blip r:embed="rId3">
            <a:alphaModFix/>
          </a:blip>
          <a:stretch>
            <a:fillRect/>
          </a:stretch>
        </p:blipFill>
        <p:spPr>
          <a:xfrm>
            <a:off x="1437087" y="374488"/>
            <a:ext cx="6269824" cy="43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from a Single Server to a Global Audience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any of the scalability evolution stages presented here can only work if you plan for them from the beginning. In most cases, a real-world system would not evolve exactly in this way, as it would likely need to be rewritten a couple of times. </a:t>
            </a:r>
            <a:endParaRPr/>
          </a:p>
          <a:p>
            <a:pPr indent="0" lvl="0" marL="0" rtl="0" algn="l">
              <a:spcBef>
                <a:spcPts val="1200"/>
              </a:spcBef>
              <a:spcAft>
                <a:spcPts val="1200"/>
              </a:spcAft>
              <a:buNone/>
            </a:pPr>
            <a:r>
              <a:rPr lang="en"/>
              <a:t>Most of the time, a system is designed and born in a particular evolution stage and remains in it for its lifetime, or manages to move up one or two steps on the ladder before reaching its architectural limits.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private server</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private server is a term used by hosting providers to describe a virtual machine which can be rented. When you purchase a VPS instance, it is hosted together with other VPS instances on a shared host machine. </a:t>
            </a:r>
            <a:endParaRPr/>
          </a:p>
          <a:p>
            <a:pPr indent="0" lvl="0" marL="0" rtl="0" algn="l">
              <a:spcBef>
                <a:spcPts val="1200"/>
              </a:spcBef>
              <a:spcAft>
                <a:spcPts val="0"/>
              </a:spcAft>
              <a:buNone/>
            </a:pPr>
            <a:r>
              <a:rPr lang="en"/>
              <a:t>VPS behaves as a regular server—you have your own operating system and full privileges.</a:t>
            </a:r>
            <a:endParaRPr/>
          </a:p>
          <a:p>
            <a:pPr indent="0" lvl="0" marL="0" rtl="0" algn="l">
              <a:spcBef>
                <a:spcPts val="1200"/>
              </a:spcBef>
              <a:spcAft>
                <a:spcPts val="1200"/>
              </a:spcAft>
              <a:buNone/>
            </a:pPr>
            <a:r>
              <a:rPr lang="en"/>
              <a:t>VPS is a good starting point, as it is cheap and can usually be upgraded instantly (you can add more random access memory [RAM] and CPU power with a click of a button).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Server Setup</a:t>
            </a:r>
            <a:endParaRPr/>
          </a:p>
        </p:txBody>
      </p:sp>
      <p:sp>
        <p:nvSpPr>
          <p:cNvPr id="89" name="Google Shape;89;p18"/>
          <p:cNvSpPr txBox="1"/>
          <p:nvPr>
            <p:ph idx="1" type="body"/>
          </p:nvPr>
        </p:nvSpPr>
        <p:spPr>
          <a:xfrm>
            <a:off x="4645000" y="1152475"/>
            <a:ext cx="418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eb pages, images, Cascading Style Sheet (CSS) files, and videos have to be generated or served by the server</a:t>
            </a:r>
            <a:endParaRPr/>
          </a:p>
          <a:p>
            <a:pPr indent="0" lvl="0" marL="0" rtl="0" algn="l">
              <a:spcBef>
                <a:spcPts val="1200"/>
              </a:spcBef>
              <a:spcAft>
                <a:spcPts val="0"/>
              </a:spcAft>
              <a:buNone/>
            </a:pPr>
            <a:r>
              <a:rPr lang="en"/>
              <a:t>All of the traffic and processing will have to be handled by the single machine</a:t>
            </a:r>
            <a:endParaRPr/>
          </a:p>
          <a:p>
            <a:pPr indent="0" lvl="0" marL="0" rtl="0" algn="l">
              <a:spcBef>
                <a:spcPts val="1200"/>
              </a:spcBef>
              <a:spcAft>
                <a:spcPts val="1200"/>
              </a:spcAft>
              <a:buNone/>
            </a:pPr>
            <a:r>
              <a:rPr lang="en"/>
              <a:t>a blog, a forum, or a self-service web application.</a:t>
            </a:r>
            <a:endParaRPr/>
          </a:p>
        </p:txBody>
      </p:sp>
      <p:pic>
        <p:nvPicPr>
          <p:cNvPr id="90" name="Google Shape;90;p18"/>
          <p:cNvPicPr preferRelativeResize="0"/>
          <p:nvPr/>
        </p:nvPicPr>
        <p:blipFill>
          <a:blip r:embed="rId3">
            <a:alphaModFix/>
          </a:blip>
          <a:stretch>
            <a:fillRect/>
          </a:stretch>
        </p:blipFill>
        <p:spPr>
          <a:xfrm>
            <a:off x="311700" y="1095825"/>
            <a:ext cx="42603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 </a:t>
            </a:r>
            <a:r>
              <a:rPr lang="en"/>
              <a:t>why this configuration is not going to take you far scalability-wise</a:t>
            </a:r>
            <a:endParaRPr/>
          </a:p>
        </p:txBody>
      </p:sp>
      <p:sp>
        <p:nvSpPr>
          <p:cNvPr id="96" name="Google Shape;96;p19"/>
          <p:cNvSpPr txBox="1"/>
          <p:nvPr>
            <p:ph idx="1" type="body"/>
          </p:nvPr>
        </p:nvSpPr>
        <p:spPr>
          <a:xfrm>
            <a:off x="311700" y="13224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base grows, that results in increasing traffic</a:t>
            </a:r>
            <a:endParaRPr/>
          </a:p>
          <a:p>
            <a:pPr indent="-342900" lvl="0" marL="457200" rtl="0" algn="l">
              <a:spcBef>
                <a:spcPts val="0"/>
              </a:spcBef>
              <a:spcAft>
                <a:spcPts val="0"/>
              </a:spcAft>
              <a:buSzPts val="1800"/>
              <a:buChar char="●"/>
            </a:pPr>
            <a:r>
              <a:rPr lang="en"/>
              <a:t>database grows. As this happens, your database queries begin to slow down due to the extra CPU, memory, and I/O requirements.</a:t>
            </a:r>
            <a:endParaRPr/>
          </a:p>
          <a:p>
            <a:pPr indent="-342900" lvl="0" marL="457200" rtl="0" algn="l">
              <a:spcBef>
                <a:spcPts val="0"/>
              </a:spcBef>
              <a:spcAft>
                <a:spcPts val="0"/>
              </a:spcAft>
              <a:buSzPts val="1800"/>
              <a:buChar char="●"/>
            </a:pPr>
            <a:r>
              <a:rPr lang="en"/>
              <a:t>Adding new functionality to the system. That makes user interactions require more system resources.</a:t>
            </a:r>
            <a:endParaRPr/>
          </a:p>
          <a:p>
            <a:pPr indent="0" lvl="0" marL="0" rtl="0" algn="l">
              <a:spcBef>
                <a:spcPts val="1200"/>
              </a:spcBef>
              <a:spcAft>
                <a:spcPts val="1200"/>
              </a:spcAft>
              <a:buNone/>
            </a:pPr>
            <a:r>
              <a:rPr lang="en"/>
              <a:t>One can experience any combination of these factors.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Server Stronger</a:t>
            </a:r>
            <a:endParaRPr b="1" sz="2100">
              <a:solidFill>
                <a:srgbClr val="0F1111"/>
              </a:solidFill>
              <a:highlight>
                <a:srgbClr val="FFFFFF"/>
              </a:highlight>
              <a:latin typeface="Arial"/>
              <a:ea typeface="Arial"/>
              <a:cs typeface="Arial"/>
              <a:sym typeface="Arial"/>
            </a:endParaRPr>
          </a:p>
          <a:p>
            <a:pPr indent="0" lvl="0" marL="0" rtl="0" algn="l">
              <a:lnSpc>
                <a:spcPct val="128571"/>
              </a:lnSpc>
              <a:spcBef>
                <a:spcPts val="0"/>
              </a:spcBef>
              <a:spcAft>
                <a:spcPts val="0"/>
              </a:spcAft>
              <a:buNone/>
            </a:pPr>
            <a:r>
              <a:t/>
            </a:r>
            <a:endParaRPr b="1" sz="2100">
              <a:solidFill>
                <a:srgbClr val="0F1111"/>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75000"/>
              </a:lnSpc>
              <a:spcBef>
                <a:spcPts val="1700"/>
              </a:spcBef>
              <a:spcAft>
                <a:spcPts val="0"/>
              </a:spcAft>
              <a:buNone/>
            </a:pPr>
            <a:r>
              <a:rPr b="1" lang="en" sz="5588">
                <a:solidFill>
                  <a:srgbClr val="292929"/>
                </a:solidFill>
                <a:highlight>
                  <a:srgbClr val="FFFFFF"/>
                </a:highlight>
                <a:latin typeface="Georgia"/>
                <a:ea typeface="Georgia"/>
                <a:cs typeface="Georgia"/>
                <a:sym typeface="Georgia"/>
              </a:rPr>
              <a:t>Vertical scalability</a:t>
            </a:r>
            <a:r>
              <a:rPr lang="en" sz="5588">
                <a:solidFill>
                  <a:srgbClr val="292929"/>
                </a:solidFill>
                <a:highlight>
                  <a:srgbClr val="FFFFFF"/>
                </a:highlight>
                <a:latin typeface="Georgia"/>
                <a:ea typeface="Georgia"/>
                <a:cs typeface="Georgia"/>
                <a:sym typeface="Georgia"/>
              </a:rPr>
              <a:t> is accomplished by upgrading the hardware and/or network throughput. It is often the simplest solution for short-term scalability as it does not require architectural changes to your application. It can be as simple as upgrading your (virtual) server instance to a more powerful one. However, vertical scaling comes with some serious limitations, main one bein</a:t>
            </a:r>
            <a:r>
              <a:rPr lang="en" sz="5588">
                <a:solidFill>
                  <a:srgbClr val="292929"/>
                </a:solidFill>
                <a:highlight>
                  <a:srgbClr val="FFFFFF"/>
                </a:highlight>
                <a:latin typeface="Georgia"/>
                <a:ea typeface="Georgia"/>
                <a:cs typeface="Georgia"/>
                <a:sym typeface="Georgia"/>
              </a:rPr>
              <a:t>g </a:t>
            </a:r>
            <a:r>
              <a:rPr lang="en" sz="5588">
                <a:solidFill>
                  <a:srgbClr val="292929"/>
                </a:solidFill>
                <a:highlight>
                  <a:srgbClr val="FFFFFF"/>
                </a:highlight>
                <a:latin typeface="Georgia"/>
                <a:ea typeface="Georgia"/>
                <a:cs typeface="Georgia"/>
                <a:sym typeface="Georgia"/>
              </a:rPr>
              <a:t>cost as it becomes extremely expensive beyond a certain point.</a:t>
            </a:r>
            <a:endParaRPr sz="5588">
              <a:solidFill>
                <a:srgbClr val="292929"/>
              </a:solidFill>
              <a:highlight>
                <a:srgbClr val="FFFFFF"/>
              </a:highlight>
              <a:latin typeface="Georgia"/>
              <a:ea typeface="Georgia"/>
              <a:cs typeface="Georgia"/>
              <a:sym typeface="Georgia"/>
            </a:endParaRPr>
          </a:p>
          <a:p>
            <a:pPr indent="-317322" lvl="0" marL="749300" rtl="0" algn="l">
              <a:lnSpc>
                <a:spcPct val="175000"/>
              </a:lnSpc>
              <a:spcBef>
                <a:spcPts val="1700"/>
              </a:spcBef>
              <a:spcAft>
                <a:spcPts val="0"/>
              </a:spcAft>
              <a:buClr>
                <a:srgbClr val="292929"/>
              </a:buClr>
              <a:buSzPct val="100000"/>
              <a:buFont typeface="Georgia"/>
              <a:buChar char="●"/>
            </a:pPr>
            <a:r>
              <a:rPr lang="en" sz="5588">
                <a:solidFill>
                  <a:srgbClr val="292929"/>
                </a:solidFill>
                <a:highlight>
                  <a:srgbClr val="FFFFFF"/>
                </a:highlight>
                <a:latin typeface="Georgia"/>
                <a:ea typeface="Georgia"/>
                <a:cs typeface="Georgia"/>
                <a:sym typeface="Georgia"/>
              </a:rPr>
              <a:t>Adding more I/O capacity by adding more hard drives in Redundant Array of Independent Disks (RAID) arrays. </a:t>
            </a:r>
            <a:endParaRPr sz="5588">
              <a:solidFill>
                <a:srgbClr val="292929"/>
              </a:solidFill>
              <a:highlight>
                <a:srgbClr val="FFFFFF"/>
              </a:highlight>
              <a:latin typeface="Georgia"/>
              <a:ea typeface="Georgia"/>
              <a:cs typeface="Georgia"/>
              <a:sym typeface="Georgia"/>
            </a:endParaRPr>
          </a:p>
          <a:p>
            <a:pPr indent="-317322" lvl="0" marL="749300" rtl="0" algn="l">
              <a:lnSpc>
                <a:spcPct val="175000"/>
              </a:lnSpc>
              <a:spcBef>
                <a:spcPts val="0"/>
              </a:spcBef>
              <a:spcAft>
                <a:spcPts val="0"/>
              </a:spcAft>
              <a:buClr>
                <a:srgbClr val="292929"/>
              </a:buClr>
              <a:buSzPct val="100000"/>
              <a:buFont typeface="Georgia"/>
              <a:buChar char="●"/>
            </a:pPr>
            <a:r>
              <a:rPr lang="en" sz="5588">
                <a:solidFill>
                  <a:srgbClr val="292929"/>
                </a:solidFill>
                <a:highlight>
                  <a:srgbClr val="FFFFFF"/>
                </a:highlight>
                <a:latin typeface="Georgia"/>
                <a:ea typeface="Georgia"/>
                <a:cs typeface="Georgia"/>
                <a:sym typeface="Georgia"/>
              </a:rPr>
              <a:t>Improving I/O access times by switching to solid-state drives (SSDs). </a:t>
            </a:r>
            <a:endParaRPr sz="5588">
              <a:solidFill>
                <a:srgbClr val="292929"/>
              </a:solidFill>
              <a:highlight>
                <a:srgbClr val="FFFFFF"/>
              </a:highlight>
              <a:latin typeface="Georgia"/>
              <a:ea typeface="Georgia"/>
              <a:cs typeface="Georgia"/>
              <a:sym typeface="Georgia"/>
            </a:endParaRPr>
          </a:p>
          <a:p>
            <a:pPr indent="-317322" lvl="0" marL="749300" rtl="0" algn="l">
              <a:lnSpc>
                <a:spcPct val="175000"/>
              </a:lnSpc>
              <a:spcBef>
                <a:spcPts val="0"/>
              </a:spcBef>
              <a:spcAft>
                <a:spcPts val="0"/>
              </a:spcAft>
              <a:buClr>
                <a:srgbClr val="292929"/>
              </a:buClr>
              <a:buSzPct val="100000"/>
              <a:buFont typeface="Georgia"/>
              <a:buChar char="●"/>
            </a:pPr>
            <a:r>
              <a:rPr lang="en" sz="5588">
                <a:solidFill>
                  <a:srgbClr val="292929"/>
                </a:solidFill>
                <a:highlight>
                  <a:srgbClr val="FFFFFF"/>
                </a:highlight>
                <a:latin typeface="Georgia"/>
                <a:ea typeface="Georgia"/>
                <a:cs typeface="Georgia"/>
                <a:sym typeface="Georgia"/>
              </a:rPr>
              <a:t>Improving I/O access times by switching to solid-state drives (SSDs). </a:t>
            </a:r>
            <a:endParaRPr sz="5588">
              <a:solidFill>
                <a:srgbClr val="292929"/>
              </a:solidFill>
              <a:highlight>
                <a:srgbClr val="FFFFFF"/>
              </a:highlight>
              <a:latin typeface="Georgia"/>
              <a:ea typeface="Georgia"/>
              <a:cs typeface="Georgia"/>
              <a:sym typeface="Georgia"/>
            </a:endParaRPr>
          </a:p>
          <a:p>
            <a:pPr indent="-317322" lvl="0" marL="749300" rtl="0" algn="l">
              <a:lnSpc>
                <a:spcPct val="175000"/>
              </a:lnSpc>
              <a:spcBef>
                <a:spcPts val="0"/>
              </a:spcBef>
              <a:spcAft>
                <a:spcPts val="0"/>
              </a:spcAft>
              <a:buClr>
                <a:srgbClr val="292929"/>
              </a:buClr>
              <a:buSzPct val="100000"/>
              <a:buFont typeface="Georgia"/>
              <a:buChar char="●"/>
            </a:pPr>
            <a:r>
              <a:rPr lang="en" sz="5588">
                <a:solidFill>
                  <a:srgbClr val="292929"/>
                </a:solidFill>
                <a:highlight>
                  <a:srgbClr val="FFFFFF"/>
                </a:highlight>
                <a:latin typeface="Georgia"/>
                <a:ea typeface="Georgia"/>
                <a:cs typeface="Georgia"/>
                <a:sym typeface="Georgia"/>
              </a:rPr>
              <a:t>Improving network throughput by upgrading network interfaces or installing additional ones.</a:t>
            </a:r>
            <a:endParaRPr sz="5588">
              <a:solidFill>
                <a:srgbClr val="292929"/>
              </a:solidFill>
              <a:highlight>
                <a:srgbClr val="FFFFFF"/>
              </a:highlight>
              <a:latin typeface="Georgia"/>
              <a:ea typeface="Georgia"/>
              <a:cs typeface="Georgia"/>
              <a:sym typeface="Georgia"/>
            </a:endParaRPr>
          </a:p>
          <a:p>
            <a:pPr indent="-317322" lvl="0" marL="749300" rtl="0" algn="l">
              <a:lnSpc>
                <a:spcPct val="175000"/>
              </a:lnSpc>
              <a:spcBef>
                <a:spcPts val="0"/>
              </a:spcBef>
              <a:spcAft>
                <a:spcPts val="0"/>
              </a:spcAft>
              <a:buClr>
                <a:srgbClr val="292929"/>
              </a:buClr>
              <a:buSzPct val="100000"/>
              <a:buFont typeface="Georgia"/>
              <a:buChar char="●"/>
            </a:pPr>
            <a:r>
              <a:rPr lang="en" sz="5588">
                <a:solidFill>
                  <a:srgbClr val="292929"/>
                </a:solidFill>
                <a:highlight>
                  <a:srgbClr val="FFFFFF"/>
                </a:highlight>
                <a:latin typeface="Georgia"/>
                <a:ea typeface="Georgia"/>
                <a:cs typeface="Georgia"/>
                <a:sym typeface="Georgia"/>
              </a:rPr>
              <a:t>Switching to servers with more processors or more virtual cores.</a:t>
            </a:r>
            <a:endParaRPr sz="5588">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vertical scalability</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Cost</a:t>
            </a:r>
            <a:endParaRPr/>
          </a:p>
          <a:p>
            <a:pPr indent="-342900" lvl="0" marL="457200" rtl="0" algn="l">
              <a:spcBef>
                <a:spcPts val="0"/>
              </a:spcBef>
              <a:spcAft>
                <a:spcPts val="0"/>
              </a:spcAft>
              <a:buSzPts val="1800"/>
              <a:buChar char="●"/>
            </a:pPr>
            <a:r>
              <a:rPr lang="en"/>
              <a:t>It has hard limits. Simply put, at a certain point, no hardware is available that could support further growth.</a:t>
            </a:r>
            <a:endParaRPr/>
          </a:p>
          <a:p>
            <a:pPr indent="-342900" lvl="0" marL="457200" rtl="0" algn="l">
              <a:spcBef>
                <a:spcPts val="0"/>
              </a:spcBef>
              <a:spcAft>
                <a:spcPts val="0"/>
              </a:spcAft>
              <a:buSzPts val="1800"/>
              <a:buChar char="●"/>
            </a:pPr>
            <a:r>
              <a:rPr lang="en"/>
              <a:t>Finally, operating system design or the application itself may prevent you from scaling vertically beyond a certain point. </a:t>
            </a:r>
            <a:endParaRPr/>
          </a:p>
          <a:p>
            <a:pPr indent="0" lvl="0" marL="0" rtl="0" algn="l">
              <a:spcBef>
                <a:spcPts val="1200"/>
              </a:spcBef>
              <a:spcAft>
                <a:spcPts val="1200"/>
              </a:spcAft>
              <a:buNone/>
            </a:pPr>
            <a:r>
              <a:rPr lang="en"/>
              <a:t>You will not be able to keep adding CPUs to keep scaling MySQL infinitely, due to increasing lock contention (especially if you use an older MySQL storage engine called MyISAM).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