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Georgia" panose="02040502050405020303" pitchFamily="18" charset="0"/>
      <p:regular r:id="rId48"/>
      <p:bold r:id="rId49"/>
      <p:italic r:id="rId50"/>
      <p:boldItalic r:id="rId51"/>
    </p:embeddedFont>
    <p:embeddedFont>
      <p:font typeface="Nunito" pitchFamily="2" charset="77"/>
      <p:regular r:id="rId52"/>
      <p:bold r:id="rId53"/>
      <p:italic r:id="rId54"/>
      <p:boldItalic r:id="rId55"/>
    </p:embeddedFont>
    <p:embeddedFont>
      <p:font typeface="Roboto"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8"/>
  </p:normalViewPr>
  <p:slideViewPr>
    <p:cSldViewPr snapToGrid="0">
      <p:cViewPr varScale="1">
        <p:scale>
          <a:sx n="156" d="100"/>
          <a:sy n="156" d="100"/>
        </p:scale>
        <p:origin x="424" y="1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9d3da400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9d3da40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9d3da400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9d3da400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9d3da400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9d3da400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9d3da4002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9d3da400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e2c81aaa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e2c81aaa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9d3da400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9d3da400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7e2c81aaa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7e2c81aaa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9d3da400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9d3da400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9d3da400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9d3da400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9d3da400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9d3da400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39d3da400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39d3da400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39d3da400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9d3da400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39d3da400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39d3da400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9d3da4002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39d3da400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9d3da400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39d3da400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39d3da4002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39d3da400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39d3da400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39d3da400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39d3da4002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39d3da400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9d3da4002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9d3da400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9d3da4002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9d3da4002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39d3da4002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39d3da4002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39d3da400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39d3da400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9d3da400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9d3da400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39d3da4002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39d3da4002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39d3da4002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39d3da400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d3da400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39d3da400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39d3da4002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39d3da4002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7e2c81aaa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7e2c81aaa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39d3da4002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39d3da400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39d3da400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39d3da400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39d3da4002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39d3da400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39d3da4002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39d3da4002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39d3da4002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39d3da4002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9d3da400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9d3da400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39d3da4002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39d3da400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39d3da4002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39d3da400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39d3da4002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39d3da400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39d3da4002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39d3da4002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39d3da4002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39d3da4002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9d3da4002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9d3da4002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d3da40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d3da40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9d3da400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9d3da400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9d3da400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9d3da400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9d3da400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9d3da400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9d3da400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39d3da400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blog.csuf.co.i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ist_of_HTTP_status_code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Glossary/SS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developer.mozilla.org/en-US/docs/Glossary/TCP" TargetMode="External"/><Relationship Id="rId5" Type="http://schemas.openxmlformats.org/officeDocument/2006/relationships/hyperlink" Target="https://developer.mozilla.org/en-US/docs/Glossary/Proxy_server" TargetMode="External"/><Relationship Id="rId4" Type="http://schemas.openxmlformats.org/officeDocument/2006/relationships/hyperlink" Target="https://developer.mozilla.org/en-US/docs/Glossary/HTTP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Glossary/Request_header"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flaviocopes.com/http-request-headers" TargetMode="External"/><Relationship Id="rId4" Type="http://schemas.openxmlformats.org/officeDocument/2006/relationships/hyperlink" Target="https://developer.mozilla.org/en-US/docs/Glossary/User_agen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petstore.swagger.io/" TargetMode="External"/><Relationship Id="rId3" Type="http://schemas.openxmlformats.org/officeDocument/2006/relationships/hyperlink" Target="https://gorest.co.in/" TargetMode="External"/><Relationship Id="rId7" Type="http://schemas.openxmlformats.org/officeDocument/2006/relationships/hyperlink" Target="https://restful-booker.herokuapp.com/" TargetMode="External"/><Relationship Id="rId12" Type="http://schemas.openxmlformats.org/officeDocument/2006/relationships/hyperlink" Target="https://developers.google.com/maps/documentation"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jsonplaceholder.typicode.com/" TargetMode="External"/><Relationship Id="rId11" Type="http://schemas.openxmlformats.org/officeDocument/2006/relationships/hyperlink" Target="https://dummy.restapiexample.com/" TargetMode="External"/><Relationship Id="rId5" Type="http://schemas.openxmlformats.org/officeDocument/2006/relationships/hyperlink" Target="https://documenter.getpostman.com/view/4016432/RWToRJCq#intro" TargetMode="External"/><Relationship Id="rId10" Type="http://schemas.openxmlformats.org/officeDocument/2006/relationships/hyperlink" Target="https://reqres.in/" TargetMode="External"/><Relationship Id="rId4" Type="http://schemas.openxmlformats.org/officeDocument/2006/relationships/hyperlink" Target="https://httpbin.org/#/" TargetMode="External"/><Relationship Id="rId9" Type="http://schemas.openxmlformats.org/officeDocument/2006/relationships/hyperlink" Target="https://fakerestapi.azurewebsites.net/index.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altexsoft.com/blog/soap-vs-rest-vs-graphql-vs-rpc/"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apollographql.com/blog/backend/graphql-vs-falcor-4f1e9cbf7504/#differences"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javaadpatel.com/networking-osi-for-backend-engineer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43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protocols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1.1</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Host header</a:t>
            </a:r>
            <a:r>
              <a:rPr lang="en" sz="1350">
                <a:solidFill>
                  <a:schemeClr val="dk1"/>
                </a:solidFill>
                <a:highlight>
                  <a:srgbClr val="FFFFFF"/>
                </a:highlight>
              </a:rPr>
              <a:t>: HTTP 1.0 does not officially require the host header. HTTP 1.1 requires it by the specification. The host header is specially important to route messages through proxy servers, allowing to distinguish domains that point to the same IP</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Persistent connections</a:t>
            </a:r>
            <a:r>
              <a:rPr lang="en" sz="1350">
                <a:solidFill>
                  <a:schemeClr val="dk1"/>
                </a:solidFill>
                <a:highlight>
                  <a:srgbClr val="FFFFFF"/>
                </a:highlight>
              </a:rPr>
              <a:t>: in HTTP 1.0, each request/response pair requires opening a new connection. In HTTP 1.1, it is possible to execute several requests using a single connection</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Continue status</a:t>
            </a:r>
            <a:r>
              <a:rPr lang="en" sz="1350">
                <a:solidFill>
                  <a:schemeClr val="dk1"/>
                </a:solidFill>
                <a:highlight>
                  <a:srgbClr val="FFFFFF"/>
                </a:highlight>
              </a:rPr>
              <a:t>: to avoid servers refusing unprocessable requests,  now clients can first send only the request headers and check if they receive a continue status code (100) </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New methods</a:t>
            </a:r>
            <a:r>
              <a:rPr lang="en" sz="1350">
                <a:solidFill>
                  <a:schemeClr val="dk1"/>
                </a:solidFill>
                <a:highlight>
                  <a:srgbClr val="FFFFFF"/>
                </a:highlight>
              </a:rPr>
              <a:t>: besides the already available methods of HTTP 1.0, the 1.1 version added six extra methods: PUT, PATCH, DELETE, CONNECT, TRACE, and OPTIONS</a:t>
            </a:r>
            <a:endParaRPr sz="1350">
              <a:solidFill>
                <a:schemeClr val="dk1"/>
              </a:solidFill>
              <a:highlight>
                <a:srgbClr val="FFFFFF"/>
              </a:highlight>
            </a:endParaRPr>
          </a:p>
          <a:p>
            <a:pPr marL="0" lvl="0" indent="0" algn="l" rtl="0">
              <a:spcBef>
                <a:spcPts val="8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2.0</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Request multiplexing</a:t>
            </a:r>
            <a:r>
              <a:rPr lang="en" sz="1350">
                <a:solidFill>
                  <a:schemeClr val="dk1"/>
                </a:solidFill>
                <a:highlight>
                  <a:srgbClr val="FFFFFF"/>
                </a:highlight>
              </a:rPr>
              <a:t>: HTTP 1.1 is a sequential protocol. So, we can send a single request at a time. HTTP 2.0, in turn, allows to send requests and receive responses asynchronously. In this way, we can do multiple requests at the same time using a single connection</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Request prioritization</a:t>
            </a:r>
            <a:r>
              <a:rPr lang="en" sz="1350">
                <a:solidFill>
                  <a:schemeClr val="dk1"/>
                </a:solidFill>
                <a:highlight>
                  <a:srgbClr val="FFFFFF"/>
                </a:highlight>
              </a:rPr>
              <a:t>: with HTTP 2.0, we can set a numeric prioritization in a batch of requests. Thus, we can be explicit in which order we expect the responses, such as getting a webpage CSS before its JS files</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Automatic compressing</a:t>
            </a:r>
            <a:r>
              <a:rPr lang="en" sz="1350">
                <a:solidFill>
                  <a:schemeClr val="dk1"/>
                </a:solidFill>
                <a:highlight>
                  <a:srgbClr val="FFFFFF"/>
                </a:highlight>
              </a:rPr>
              <a:t>: in the previous version of HTTP (1.1), we must explicitly require the compression of requests and responses. HTTP 2.0, however, executes a GZip compression automatically</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Connection reset</a:t>
            </a:r>
            <a:r>
              <a:rPr lang="en" sz="1350">
                <a:solidFill>
                  <a:schemeClr val="dk1"/>
                </a:solidFill>
                <a:highlight>
                  <a:srgbClr val="FFFFFF"/>
                </a:highlight>
              </a:rPr>
              <a:t>: a functionality that allows closing a connection between a server and a client for some reason, thus immediately opening a new one</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b="1">
                <a:solidFill>
                  <a:schemeClr val="dk1"/>
                </a:solidFill>
                <a:highlight>
                  <a:srgbClr val="FFFFFF"/>
                </a:highlight>
              </a:rPr>
              <a:t>Server push</a:t>
            </a:r>
            <a:r>
              <a:rPr lang="en" sz="1350">
                <a:solidFill>
                  <a:schemeClr val="dk1"/>
                </a:solidFill>
                <a:highlight>
                  <a:srgbClr val="FFFFFF"/>
                </a:highlight>
              </a:rPr>
              <a:t>: to avoid a server receiving lots of requests, HTTP 2.0 introduced a server push functionality. With that, the server tries to predict the resources that will be requested soon. So, the server proactively pushes these resources to the client cache</a:t>
            </a:r>
            <a:endParaRPr sz="1350">
              <a:solidFill>
                <a:schemeClr val="dk1"/>
              </a:solidFill>
              <a:highlight>
                <a:srgbClr val="FFFFFF"/>
              </a:highlight>
            </a:endParaRPr>
          </a:p>
          <a:p>
            <a:pPr marL="0" lvl="0" indent="0" algn="l" rtl="0">
              <a:spcBef>
                <a:spcPts val="800"/>
              </a:spcBef>
              <a:spcAft>
                <a:spcPts val="1200"/>
              </a:spcAft>
              <a:buNone/>
            </a:pPr>
            <a:endParaRPr sz="1350" b="1">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Request Multiplexing </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50" b="1" dirty="0">
                <a:solidFill>
                  <a:srgbClr val="232629"/>
                </a:solidFill>
                <a:highlight>
                  <a:srgbClr val="FFFFFF"/>
                </a:highlight>
              </a:rPr>
              <a:t>HTTP/1.1 with one connection</a:t>
            </a:r>
            <a:r>
              <a:rPr lang="en" sz="1250" dirty="0">
                <a:solidFill>
                  <a:srgbClr val="232629"/>
                </a:solidFill>
                <a:highlight>
                  <a:srgbClr val="FFFFFF"/>
                </a:highlight>
              </a:rPr>
              <a:t> - Browser will make a request to server then wait for its response before sending another request.</a:t>
            </a:r>
            <a:endParaRPr sz="1250" dirty="0">
              <a:solidFill>
                <a:srgbClr val="232629"/>
              </a:solidFill>
              <a:highlight>
                <a:srgbClr val="FFFFFF"/>
              </a:highlight>
            </a:endParaRPr>
          </a:p>
          <a:p>
            <a:pPr marL="0" lvl="0" indent="0" algn="l" rtl="0">
              <a:spcBef>
                <a:spcPts val="1200"/>
              </a:spcBef>
              <a:spcAft>
                <a:spcPts val="0"/>
              </a:spcAft>
              <a:buNone/>
            </a:pPr>
            <a:br>
              <a:rPr lang="en" sz="1250" dirty="0">
                <a:solidFill>
                  <a:srgbClr val="232629"/>
                </a:solidFill>
                <a:highlight>
                  <a:srgbClr val="FFFFFF"/>
                </a:highlight>
              </a:rPr>
            </a:br>
            <a:r>
              <a:rPr lang="en" sz="1250" b="1" dirty="0">
                <a:solidFill>
                  <a:srgbClr val="232629"/>
                </a:solidFill>
                <a:highlight>
                  <a:srgbClr val="FFFFFF"/>
                </a:highlight>
              </a:rPr>
              <a:t>Ex.</a:t>
            </a:r>
            <a:r>
              <a:rPr lang="en" sz="1250" dirty="0">
                <a:solidFill>
                  <a:srgbClr val="232629"/>
                </a:solidFill>
                <a:highlight>
                  <a:srgbClr val="FFFFFF"/>
                </a:highlight>
              </a:rPr>
              <a:t> So your browser downloads the HTML, then it asks for the CSS file. When that's returned it asks for the JavaScript file. When that's returned it asks for the first image file... etc. </a:t>
            </a:r>
            <a:r>
              <a:rPr lang="en" sz="1250" b="1" dirty="0">
                <a:solidFill>
                  <a:srgbClr val="232629"/>
                </a:solidFill>
                <a:highlight>
                  <a:srgbClr val="FFFFFF"/>
                </a:highlight>
              </a:rPr>
              <a:t>HTTP/1.1 is basically synchronous</a:t>
            </a:r>
            <a:r>
              <a:rPr lang="en" sz="1250" dirty="0">
                <a:solidFill>
                  <a:srgbClr val="232629"/>
                </a:solidFill>
                <a:highlight>
                  <a:srgbClr val="FFFFFF"/>
                </a:highlight>
              </a:rPr>
              <a:t> - once you send a request you're stuck until you get a response.</a:t>
            </a:r>
            <a:endParaRPr sz="1250" dirty="0">
              <a:solidFill>
                <a:srgbClr val="232629"/>
              </a:solidFill>
              <a:highlight>
                <a:srgbClr val="FFFFFF"/>
              </a:highlight>
            </a:endParaRPr>
          </a:p>
          <a:p>
            <a:pPr marL="0" lvl="0" indent="0" algn="l" rtl="0">
              <a:spcBef>
                <a:spcPts val="1200"/>
              </a:spcBef>
              <a:spcAft>
                <a:spcPts val="0"/>
              </a:spcAft>
              <a:buNone/>
            </a:pPr>
            <a:r>
              <a:rPr lang="en" sz="1250" dirty="0">
                <a:solidFill>
                  <a:srgbClr val="232629"/>
                </a:solidFill>
                <a:highlight>
                  <a:srgbClr val="FFFFFF"/>
                </a:highlight>
              </a:rPr>
              <a:t>To get around this, with HTTP/1.1, browsers usually open multiple connections to the web server (typically 6). </a:t>
            </a:r>
            <a:endParaRPr sz="1250" dirty="0">
              <a:solidFill>
                <a:srgbClr val="232629"/>
              </a:solidFill>
              <a:highlight>
                <a:srgbClr val="FFFFFF"/>
              </a:highlight>
            </a:endParaRPr>
          </a:p>
          <a:p>
            <a:pPr marL="0" lvl="0" indent="0" algn="l" rtl="0">
              <a:spcBef>
                <a:spcPts val="1200"/>
              </a:spcBef>
              <a:spcAft>
                <a:spcPts val="1200"/>
              </a:spcAft>
              <a:buNone/>
            </a:pPr>
            <a:r>
              <a:rPr lang="en" sz="1250" dirty="0">
                <a:solidFill>
                  <a:srgbClr val="232629"/>
                </a:solidFill>
                <a:highlight>
                  <a:srgbClr val="FFFFFF"/>
                </a:highlight>
              </a:rPr>
              <a:t>This means a browser can fire off </a:t>
            </a:r>
            <a:r>
              <a:rPr lang="en" sz="1250" b="1" dirty="0">
                <a:solidFill>
                  <a:srgbClr val="232629"/>
                </a:solidFill>
                <a:highlight>
                  <a:srgbClr val="FFFFFF"/>
                </a:highlight>
              </a:rPr>
              <a:t>multiple requests at the same time</a:t>
            </a:r>
            <a:r>
              <a:rPr lang="en" sz="1250" dirty="0">
                <a:solidFill>
                  <a:srgbClr val="232629"/>
                </a:solidFill>
                <a:highlight>
                  <a:srgbClr val="FFFFFF"/>
                </a:highlight>
              </a:rPr>
              <a:t>, which is much better, but at the cost of the complexity of having to set-up and manage multiple connections. Note: Here also, the server will respond to those request in the same order.</a:t>
            </a:r>
            <a:endParaRPr sz="1250" dirty="0">
              <a:solidFill>
                <a:srgbClr val="23262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Request Multiplexing</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50">
                <a:solidFill>
                  <a:srgbClr val="232629"/>
                </a:solidFill>
                <a:highlight>
                  <a:schemeClr val="lt1"/>
                </a:highlight>
              </a:rPr>
              <a:t>HTTP/2 allows you to send off multiple requests on the </a:t>
            </a:r>
            <a:r>
              <a:rPr lang="en" sz="1250" b="1">
                <a:solidFill>
                  <a:srgbClr val="232629"/>
                </a:solidFill>
                <a:highlight>
                  <a:schemeClr val="lt1"/>
                </a:highlight>
              </a:rPr>
              <a:t>same</a:t>
            </a:r>
            <a:r>
              <a:rPr lang="en" sz="1250">
                <a:solidFill>
                  <a:srgbClr val="232629"/>
                </a:solidFill>
                <a:highlight>
                  <a:schemeClr val="lt1"/>
                </a:highlight>
              </a:rPr>
              <a:t> connection. So your browser can say "Gimme this CSS file. Gimme that JavaScript file. Gimme image1.jpg. Gimme image2.jpg... Etc." </a:t>
            </a:r>
            <a:endParaRPr sz="1250">
              <a:solidFill>
                <a:srgbClr val="232629"/>
              </a:solidFill>
              <a:highlight>
                <a:schemeClr val="lt1"/>
              </a:highlight>
            </a:endParaRPr>
          </a:p>
          <a:p>
            <a:pPr marL="0" lvl="0" indent="0" algn="l" rtl="0">
              <a:spcBef>
                <a:spcPts val="1200"/>
              </a:spcBef>
              <a:spcAft>
                <a:spcPts val="0"/>
              </a:spcAft>
              <a:buNone/>
            </a:pPr>
            <a:r>
              <a:rPr lang="en" sz="1250">
                <a:solidFill>
                  <a:srgbClr val="232629"/>
                </a:solidFill>
                <a:highlight>
                  <a:schemeClr val="lt1"/>
                </a:highlight>
              </a:rPr>
              <a:t>All request reach server almost </a:t>
            </a:r>
            <a:r>
              <a:rPr lang="en" sz="1250" b="1">
                <a:solidFill>
                  <a:srgbClr val="232629"/>
                </a:solidFill>
                <a:highlight>
                  <a:schemeClr val="lt1"/>
                </a:highlight>
              </a:rPr>
              <a:t>parallelly</a:t>
            </a:r>
            <a:r>
              <a:rPr lang="en" sz="1250">
                <a:solidFill>
                  <a:srgbClr val="232629"/>
                </a:solidFill>
                <a:highlight>
                  <a:schemeClr val="lt1"/>
                </a:highlight>
              </a:rPr>
              <a:t>. Server can respond to those request in any order. Also, server can even break each file requested into pieces and intermingle the files together. </a:t>
            </a:r>
            <a:endParaRPr sz="1250">
              <a:solidFill>
                <a:srgbClr val="232629"/>
              </a:solidFill>
              <a:highlight>
                <a:schemeClr val="lt1"/>
              </a:highlight>
            </a:endParaRPr>
          </a:p>
          <a:p>
            <a:pPr marL="0" lvl="0" indent="0" algn="l" rtl="0">
              <a:spcBef>
                <a:spcPts val="1200"/>
              </a:spcBef>
              <a:spcAft>
                <a:spcPts val="0"/>
              </a:spcAft>
              <a:buClr>
                <a:schemeClr val="dk1"/>
              </a:buClr>
              <a:buSzPts val="1100"/>
              <a:buFont typeface="Arial"/>
              <a:buNone/>
            </a:pPr>
            <a:r>
              <a:rPr lang="en" sz="1250">
                <a:solidFill>
                  <a:srgbClr val="232629"/>
                </a:solidFill>
                <a:highlight>
                  <a:schemeClr val="lt1"/>
                </a:highlight>
              </a:rPr>
              <a:t>This has the secondary benefit of one heavy request not blocking all the other subsequent requests (known as the head of line blocking issue). Web browser then puts all pieces back together.</a:t>
            </a:r>
            <a:endParaRPr sz="1250">
              <a:solidFill>
                <a:srgbClr val="232629"/>
              </a:solidFill>
              <a:highlight>
                <a:schemeClr val="lt1"/>
              </a:highlight>
            </a:endParaRPr>
          </a:p>
          <a:p>
            <a:pPr marL="0" lvl="0" indent="0" algn="l" rtl="0">
              <a:spcBef>
                <a:spcPts val="1200"/>
              </a:spcBef>
              <a:spcAft>
                <a:spcPts val="1200"/>
              </a:spcAft>
              <a:buClr>
                <a:schemeClr val="dk1"/>
              </a:buClr>
              <a:buSzPts val="1100"/>
              <a:buFont typeface="Arial"/>
              <a:buNone/>
            </a:pPr>
            <a:r>
              <a:rPr lang="en" sz="1250">
                <a:solidFill>
                  <a:srgbClr val="232629"/>
                </a:solidFill>
                <a:highlight>
                  <a:schemeClr val="lt1"/>
                </a:highlight>
              </a:rPr>
              <a:t>Bandwidth is rarely a problem compared to Delays in actually sending the packages across and back. Sometimes server has to leave some part of file as packages as bandwidth is less.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311700" y="1152475"/>
            <a:ext cx="8520600" cy="34164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1250" b="1">
                <a:solidFill>
                  <a:schemeClr val="dk1"/>
                </a:solidFill>
              </a:rPr>
              <a:t>Scheme:</a:t>
            </a:r>
            <a:r>
              <a:rPr lang="en" sz="1250">
                <a:solidFill>
                  <a:schemeClr val="dk1"/>
                </a:solidFill>
              </a:rPr>
              <a:t> Protocol (http/https/ftp/smtp)</a:t>
            </a:r>
            <a:endParaRPr sz="1250">
              <a:solidFill>
                <a:schemeClr val="dk1"/>
              </a:solidFill>
            </a:endParaRPr>
          </a:p>
          <a:p>
            <a:pPr marL="0" lvl="0" indent="0" algn="l" rtl="0">
              <a:spcBef>
                <a:spcPts val="1200"/>
              </a:spcBef>
              <a:spcAft>
                <a:spcPts val="0"/>
              </a:spcAft>
              <a:buNone/>
            </a:pPr>
            <a:r>
              <a:rPr lang="en" sz="1250" b="1">
                <a:solidFill>
                  <a:schemeClr val="dk1"/>
                </a:solidFill>
              </a:rPr>
              <a:t>Subdomain:</a:t>
            </a:r>
            <a:r>
              <a:rPr lang="en" sz="1250">
                <a:solidFill>
                  <a:schemeClr val="dk1"/>
                </a:solidFill>
              </a:rPr>
              <a:t> A subdomain is </a:t>
            </a:r>
            <a:r>
              <a:rPr lang="en" sz="1250" b="1">
                <a:solidFill>
                  <a:schemeClr val="dk1"/>
                </a:solidFill>
              </a:rPr>
              <a:t>a prefix added to a domain name to separate a section of your website</a:t>
            </a:r>
            <a:r>
              <a:rPr lang="en" sz="1250">
                <a:solidFill>
                  <a:schemeClr val="dk1"/>
                </a:solidFill>
              </a:rPr>
              <a:t>.(ex. http://</a:t>
            </a:r>
            <a:r>
              <a:rPr lang="en" sz="1250" b="1">
                <a:solidFill>
                  <a:schemeClr val="dk1"/>
                </a:solidFill>
                <a:uFill>
                  <a:noFill/>
                </a:uFill>
                <a:hlinkClick r:id="rId3">
                  <a:extLst>
                    <a:ext uri="{A12FA001-AC4F-418D-AE19-62706E023703}">
                      <ahyp:hlinkClr xmlns:ahyp="http://schemas.microsoft.com/office/drawing/2018/hyperlinkcolor" val="tx"/>
                    </a:ext>
                  </a:extLst>
                </a:hlinkClick>
              </a:rPr>
              <a:t>blog</a:t>
            </a:r>
            <a:r>
              <a:rPr lang="en" sz="1250">
                <a:solidFill>
                  <a:schemeClr val="dk1"/>
                </a:solidFill>
                <a:uFill>
                  <a:noFill/>
                </a:uFill>
                <a:hlinkClick r:id="rId3">
                  <a:extLst>
                    <a:ext uri="{A12FA001-AC4F-418D-AE19-62706E023703}">
                      <ahyp:hlinkClr xmlns:ahyp="http://schemas.microsoft.com/office/drawing/2018/hyperlinkcolor" val="tx"/>
                    </a:ext>
                  </a:extLst>
                </a:hlinkClick>
              </a:rPr>
              <a:t>.csuf.co.in</a:t>
            </a:r>
            <a:r>
              <a:rPr lang="en" sz="1250">
                <a:solidFill>
                  <a:schemeClr val="dk1"/>
                </a:solidFill>
              </a:rPr>
              <a:t>)</a:t>
            </a:r>
            <a:endParaRPr sz="1250">
              <a:solidFill>
                <a:schemeClr val="dk1"/>
              </a:solidFill>
            </a:endParaRPr>
          </a:p>
          <a:p>
            <a:pPr marL="0" lvl="0" indent="0" algn="l" rtl="0">
              <a:spcBef>
                <a:spcPts val="1200"/>
              </a:spcBef>
              <a:spcAft>
                <a:spcPts val="0"/>
              </a:spcAft>
              <a:buNone/>
            </a:pPr>
            <a:r>
              <a:rPr lang="en" sz="1250" b="1">
                <a:solidFill>
                  <a:schemeClr val="dk1"/>
                </a:solidFill>
              </a:rPr>
              <a:t>Domain:</a:t>
            </a:r>
            <a:r>
              <a:rPr lang="en" sz="1250">
                <a:solidFill>
                  <a:schemeClr val="dk1"/>
                </a:solidFill>
              </a:rPr>
              <a:t> Domain name</a:t>
            </a:r>
            <a:r>
              <a:rPr lang="en" sz="1250" b="1">
                <a:solidFill>
                  <a:schemeClr val="dk1"/>
                </a:solidFill>
              </a:rPr>
              <a:t> specifies the organization or entity</a:t>
            </a:r>
            <a:r>
              <a:rPr lang="en" sz="1250">
                <a:solidFill>
                  <a:schemeClr val="dk1"/>
                </a:solidFill>
              </a:rPr>
              <a:t> that the URL belongs to</a:t>
            </a:r>
            <a:endParaRPr sz="1250">
              <a:solidFill>
                <a:schemeClr val="dk1"/>
              </a:solidFill>
            </a:endParaRPr>
          </a:p>
          <a:p>
            <a:pPr marL="0" lvl="0" indent="0" algn="l" rtl="0">
              <a:spcBef>
                <a:spcPts val="1200"/>
              </a:spcBef>
              <a:spcAft>
                <a:spcPts val="0"/>
              </a:spcAft>
              <a:buNone/>
            </a:pPr>
            <a:r>
              <a:rPr lang="en" sz="1250" b="1">
                <a:solidFill>
                  <a:schemeClr val="dk1"/>
                </a:solidFill>
              </a:rPr>
              <a:t>TDL:</a:t>
            </a:r>
            <a:r>
              <a:rPr lang="en" sz="1250">
                <a:solidFill>
                  <a:schemeClr val="dk1"/>
                </a:solidFill>
              </a:rPr>
              <a:t> The TLD (top-level domain) indicates the type of organization the website is registered to. Like the .com in www.facebook.com indicates a commercial entity. Similarly, .org indicates organization, .co.uk a commercial entity in the UK.</a:t>
            </a:r>
            <a:endParaRPr sz="1250">
              <a:solidFill>
                <a:schemeClr val="dk1"/>
              </a:solidFill>
            </a:endParaRPr>
          </a:p>
          <a:p>
            <a:pPr marL="0" lvl="0" indent="0" algn="l" rtl="0">
              <a:spcBef>
                <a:spcPts val="1200"/>
              </a:spcBef>
              <a:spcAft>
                <a:spcPts val="0"/>
              </a:spcAft>
              <a:buNone/>
            </a:pPr>
            <a:r>
              <a:rPr lang="en" sz="1250" b="1">
                <a:solidFill>
                  <a:schemeClr val="dk1"/>
                </a:solidFill>
              </a:rPr>
              <a:t>Port:</a:t>
            </a:r>
            <a:r>
              <a:rPr lang="en" sz="1250">
                <a:solidFill>
                  <a:schemeClr val="dk1"/>
                </a:solidFill>
              </a:rPr>
              <a:t> A port number specifies</a:t>
            </a:r>
            <a:r>
              <a:rPr lang="en" sz="1250" b="1">
                <a:solidFill>
                  <a:schemeClr val="dk1"/>
                </a:solidFill>
              </a:rPr>
              <a:t> the type of service</a:t>
            </a:r>
            <a:r>
              <a:rPr lang="en" sz="1250">
                <a:solidFill>
                  <a:schemeClr val="dk1"/>
                </a:solidFill>
              </a:rPr>
              <a:t> that is requested by the client since </a:t>
            </a:r>
            <a:r>
              <a:rPr lang="en" sz="1250" b="1">
                <a:solidFill>
                  <a:schemeClr val="dk1"/>
                </a:solidFill>
              </a:rPr>
              <a:t>servers often deliver multiple services</a:t>
            </a:r>
            <a:r>
              <a:rPr lang="en" sz="1250">
                <a:solidFill>
                  <a:schemeClr val="dk1"/>
                </a:solidFill>
              </a:rPr>
              <a:t>. </a:t>
            </a:r>
            <a:endParaRPr sz="1250">
              <a:solidFill>
                <a:schemeClr val="dk1"/>
              </a:solidFill>
            </a:endParaRPr>
          </a:p>
          <a:p>
            <a:pPr marL="0" lvl="0" indent="0" algn="l" rtl="0">
              <a:spcBef>
                <a:spcPts val="1200"/>
              </a:spcBef>
              <a:spcAft>
                <a:spcPts val="1200"/>
              </a:spcAft>
              <a:buNone/>
            </a:pPr>
            <a:r>
              <a:rPr lang="en" sz="1250" b="1">
                <a:solidFill>
                  <a:schemeClr val="dk1"/>
                </a:solidFill>
              </a:rPr>
              <a:t>Path:</a:t>
            </a:r>
            <a:r>
              <a:rPr lang="en" sz="1250">
                <a:solidFill>
                  <a:schemeClr val="dk1"/>
                </a:solidFill>
              </a:rPr>
              <a:t> Path </a:t>
            </a:r>
            <a:r>
              <a:rPr lang="en" sz="1250" b="1">
                <a:solidFill>
                  <a:schemeClr val="dk1"/>
                </a:solidFill>
              </a:rPr>
              <a:t>specifies the exact location</a:t>
            </a:r>
            <a:r>
              <a:rPr lang="en" sz="1250">
                <a:solidFill>
                  <a:schemeClr val="dk1"/>
                </a:solidFill>
              </a:rPr>
              <a:t> of the web page, file, or any </a:t>
            </a:r>
            <a:r>
              <a:rPr lang="en" sz="1250" b="1">
                <a:solidFill>
                  <a:schemeClr val="dk1"/>
                </a:solidFill>
              </a:rPr>
              <a:t>resource that the user wants access to</a:t>
            </a:r>
            <a:endParaRPr sz="1250">
              <a:solidFill>
                <a:schemeClr val="dk1"/>
              </a:solidFill>
            </a:endParaRPr>
          </a:p>
        </p:txBody>
      </p:sp>
      <p:pic>
        <p:nvPicPr>
          <p:cNvPr id="134" name="Google Shape;134;p26"/>
          <p:cNvPicPr preferRelativeResize="0"/>
          <p:nvPr/>
        </p:nvPicPr>
        <p:blipFill>
          <a:blip r:embed="rId4">
            <a:alphaModFix/>
          </a:blip>
          <a:stretch>
            <a:fillRect/>
          </a:stretch>
        </p:blipFill>
        <p:spPr>
          <a:xfrm>
            <a:off x="1696087" y="471238"/>
            <a:ext cx="5751825" cy="5202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7"/>
          <p:cNvSpPr txBox="1">
            <a:spLocks noGrp="1"/>
          </p:cNvSpPr>
          <p:nvPr>
            <p:ph type="body" idx="1"/>
          </p:nvPr>
        </p:nvSpPr>
        <p:spPr>
          <a:xfrm>
            <a:off x="311700" y="37686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50" b="1" dirty="0">
                <a:solidFill>
                  <a:schemeClr val="dk1"/>
                </a:solidFill>
              </a:rPr>
              <a:t>Separator:</a:t>
            </a:r>
            <a:r>
              <a:rPr lang="en" sz="1250" dirty="0">
                <a:solidFill>
                  <a:schemeClr val="dk1"/>
                </a:solidFill>
              </a:rPr>
              <a:t> The </a:t>
            </a:r>
            <a:r>
              <a:rPr lang="en" sz="1250" b="1" dirty="0">
                <a:solidFill>
                  <a:schemeClr val="dk1"/>
                </a:solidFill>
              </a:rPr>
              <a:t>query string</a:t>
            </a:r>
            <a:r>
              <a:rPr lang="en" sz="1250" dirty="0">
                <a:solidFill>
                  <a:schemeClr val="dk1"/>
                </a:solidFill>
              </a:rPr>
              <a:t> which contains specific parameters of the search is</a:t>
            </a:r>
            <a:r>
              <a:rPr lang="en" sz="1250" b="1" dirty="0">
                <a:solidFill>
                  <a:schemeClr val="dk1"/>
                </a:solidFill>
              </a:rPr>
              <a:t> preceded by a question mark (?).</a:t>
            </a:r>
            <a:r>
              <a:rPr lang="en" sz="1250" dirty="0">
                <a:solidFill>
                  <a:schemeClr val="dk1"/>
                </a:solidFill>
              </a:rPr>
              <a:t> The question mark tells the browser that</a:t>
            </a:r>
            <a:r>
              <a:rPr lang="en" sz="1250" b="1" dirty="0">
                <a:solidFill>
                  <a:schemeClr val="dk1"/>
                </a:solidFill>
              </a:rPr>
              <a:t> a specific query is being performed</a:t>
            </a:r>
            <a:r>
              <a:rPr lang="en" sz="1250" dirty="0">
                <a:solidFill>
                  <a:schemeClr val="dk1"/>
                </a:solidFill>
              </a:rPr>
              <a:t>.</a:t>
            </a:r>
            <a:endParaRPr sz="1250" dirty="0">
              <a:solidFill>
                <a:schemeClr val="dk1"/>
              </a:solidFill>
            </a:endParaRPr>
          </a:p>
          <a:p>
            <a:pPr marL="0" lvl="0" indent="0" algn="l" rtl="0">
              <a:spcBef>
                <a:spcPts val="1200"/>
              </a:spcBef>
              <a:spcAft>
                <a:spcPts val="0"/>
              </a:spcAft>
              <a:buClr>
                <a:schemeClr val="dk1"/>
              </a:buClr>
              <a:buSzPts val="1100"/>
              <a:buFont typeface="Arial"/>
              <a:buNone/>
            </a:pPr>
            <a:r>
              <a:rPr lang="en" sz="1250" b="1" dirty="0">
                <a:solidFill>
                  <a:schemeClr val="dk1"/>
                </a:solidFill>
              </a:rPr>
              <a:t>Query String</a:t>
            </a:r>
            <a:r>
              <a:rPr lang="en" sz="1250" dirty="0">
                <a:solidFill>
                  <a:schemeClr val="dk1"/>
                </a:solidFill>
              </a:rPr>
              <a:t>: The query string </a:t>
            </a:r>
            <a:r>
              <a:rPr lang="en" sz="1250" b="1" dirty="0">
                <a:solidFill>
                  <a:schemeClr val="dk1"/>
                </a:solidFill>
              </a:rPr>
              <a:t>specifies the parameters of the data that is being queried from a website’s database.</a:t>
            </a:r>
            <a:r>
              <a:rPr lang="en" sz="1250" dirty="0">
                <a:solidFill>
                  <a:schemeClr val="dk1"/>
                </a:solidFill>
              </a:rPr>
              <a:t> Each query string is </a:t>
            </a:r>
            <a:r>
              <a:rPr lang="en" sz="1250" b="1" dirty="0">
                <a:solidFill>
                  <a:schemeClr val="dk1"/>
                </a:solidFill>
              </a:rPr>
              <a:t>made up of a parameter and a value </a:t>
            </a:r>
            <a:r>
              <a:rPr lang="en" sz="1250" dirty="0">
                <a:solidFill>
                  <a:schemeClr val="dk1"/>
                </a:solidFill>
              </a:rPr>
              <a:t>joined by the equals (=) sign. In case of multiple parameters, query strings are joined using the ampersand (&amp;) sign. The parameter can be a number, string, encrypted value, or any other form of data on the database</a:t>
            </a:r>
            <a:endParaRPr sz="1250" dirty="0">
              <a:solidFill>
                <a:schemeClr val="dk1"/>
              </a:solidFill>
            </a:endParaRPr>
          </a:p>
          <a:p>
            <a:pPr marL="0" lvl="0" indent="0" algn="l" rtl="0">
              <a:spcBef>
                <a:spcPts val="1200"/>
              </a:spcBef>
              <a:spcAft>
                <a:spcPts val="0"/>
              </a:spcAft>
              <a:buClr>
                <a:schemeClr val="dk1"/>
              </a:buClr>
              <a:buSzPts val="1100"/>
              <a:buFont typeface="Arial"/>
              <a:buNone/>
            </a:pPr>
            <a:r>
              <a:rPr lang="en" sz="1250" b="1" dirty="0">
                <a:solidFill>
                  <a:schemeClr val="dk1"/>
                </a:solidFill>
              </a:rPr>
              <a:t>Fragment:</a:t>
            </a:r>
            <a:r>
              <a:rPr lang="en" sz="1250" dirty="0">
                <a:solidFill>
                  <a:schemeClr val="dk1"/>
                </a:solidFill>
              </a:rPr>
              <a:t> The fragment identifier of a URL is </a:t>
            </a:r>
            <a:r>
              <a:rPr lang="en" sz="1250" b="1" dirty="0">
                <a:solidFill>
                  <a:schemeClr val="dk1"/>
                </a:solidFill>
              </a:rPr>
              <a:t>optional</a:t>
            </a:r>
            <a:r>
              <a:rPr lang="en" sz="1250" dirty="0">
                <a:solidFill>
                  <a:schemeClr val="dk1"/>
                </a:solidFill>
              </a:rPr>
              <a:t>, usually appears at the end, and begins with a hash (#). It indicates a</a:t>
            </a:r>
            <a:r>
              <a:rPr lang="en" sz="1250" b="1" dirty="0">
                <a:solidFill>
                  <a:schemeClr val="dk1"/>
                </a:solidFill>
              </a:rPr>
              <a:t> specific location within a page such as  the ‘id’ or ‘name’ attribute for an HTML element</a:t>
            </a:r>
            <a:r>
              <a:rPr lang="en" sz="1250" dirty="0">
                <a:solidFill>
                  <a:schemeClr val="dk1"/>
                </a:solidFill>
              </a:rPr>
              <a:t>.</a:t>
            </a:r>
            <a:endParaRPr sz="1250" dirty="0">
              <a:solidFill>
                <a:schemeClr val="dk1"/>
              </a:solidFill>
            </a:endParaRPr>
          </a:p>
          <a:p>
            <a:pPr marL="0" lvl="0" indent="0" algn="l" rtl="0">
              <a:spcBef>
                <a:spcPts val="8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codes and Error Messages</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b="1" dirty="0"/>
              <a:t>Success Codes</a:t>
            </a:r>
            <a:endParaRPr b="1" dirty="0"/>
          </a:p>
          <a:p>
            <a:pPr marL="0" lvl="0" indent="0" algn="l" rtl="0">
              <a:spcBef>
                <a:spcPts val="1200"/>
              </a:spcBef>
              <a:spcAft>
                <a:spcPts val="0"/>
              </a:spcAft>
              <a:buNone/>
            </a:pPr>
            <a:r>
              <a:rPr lang="en" dirty="0"/>
              <a:t>100-199 - Success, Request has not ended and it continues - Informational</a:t>
            </a:r>
            <a:endParaRPr dirty="0"/>
          </a:p>
          <a:p>
            <a:pPr marL="0" lvl="0" indent="0" algn="l" rtl="0">
              <a:spcBef>
                <a:spcPts val="1200"/>
              </a:spcBef>
              <a:spcAft>
                <a:spcPts val="0"/>
              </a:spcAft>
              <a:buNone/>
            </a:pPr>
            <a:r>
              <a:rPr lang="en" dirty="0"/>
              <a:t>(ex. 100 - continue, 102 - processing)</a:t>
            </a:r>
            <a:endParaRPr dirty="0"/>
          </a:p>
          <a:p>
            <a:pPr marL="0" lvl="0" indent="0" algn="l" rtl="0">
              <a:spcBef>
                <a:spcPts val="1200"/>
              </a:spcBef>
              <a:spcAft>
                <a:spcPts val="0"/>
              </a:spcAft>
              <a:buNone/>
            </a:pPr>
            <a:r>
              <a:rPr lang="en" dirty="0"/>
              <a:t>200-299 - Success, request completed (ex. 200 - OK, 201 - Created, 202- Accepted)</a:t>
            </a:r>
            <a:endParaRPr dirty="0"/>
          </a:p>
          <a:p>
            <a:pPr marL="0" lvl="0" indent="0" algn="l" rtl="0">
              <a:spcBef>
                <a:spcPts val="1200"/>
              </a:spcBef>
              <a:spcAft>
                <a:spcPts val="0"/>
              </a:spcAft>
              <a:buClr>
                <a:schemeClr val="dk1"/>
              </a:buClr>
              <a:buSzPct val="61111"/>
              <a:buFont typeface="Arial"/>
              <a:buNone/>
            </a:pPr>
            <a:r>
              <a:rPr lang="en" dirty="0"/>
              <a:t>300-399 - success, redirection (ex. 300 - multiple choice, 301 - moved </a:t>
            </a:r>
            <a:r>
              <a:rPr lang="en" dirty="0" err="1"/>
              <a:t>permenently</a:t>
            </a:r>
            <a:r>
              <a:rPr lang="en" dirty="0"/>
              <a:t>)</a:t>
            </a:r>
            <a:endParaRPr dirty="0"/>
          </a:p>
          <a:p>
            <a:pPr marL="0" lvl="0" indent="0" algn="l" rtl="0">
              <a:spcBef>
                <a:spcPts val="1200"/>
              </a:spcBef>
              <a:spcAft>
                <a:spcPts val="0"/>
              </a:spcAft>
              <a:buNone/>
            </a:pPr>
            <a:r>
              <a:rPr lang="en" b="1" dirty="0"/>
              <a:t>Error Codes</a:t>
            </a:r>
            <a:endParaRPr b="1" dirty="0"/>
          </a:p>
          <a:p>
            <a:pPr marL="0" lvl="0" indent="0" algn="l" rtl="0">
              <a:spcBef>
                <a:spcPts val="1200"/>
              </a:spcBef>
              <a:spcAft>
                <a:spcPts val="0"/>
              </a:spcAft>
              <a:buNone/>
            </a:pPr>
            <a:r>
              <a:rPr lang="en" dirty="0"/>
              <a:t>400 - 499 - client side failure (ex. Wrong </a:t>
            </a:r>
            <a:r>
              <a:rPr lang="en" dirty="0" err="1"/>
              <a:t>url</a:t>
            </a:r>
            <a:r>
              <a:rPr lang="en" dirty="0"/>
              <a:t> request) - can be retried and gets fixed</a:t>
            </a:r>
            <a:endParaRPr dirty="0"/>
          </a:p>
          <a:p>
            <a:pPr marL="0" lvl="0" indent="0" algn="l" rtl="0">
              <a:spcBef>
                <a:spcPts val="1200"/>
              </a:spcBef>
              <a:spcAft>
                <a:spcPts val="1200"/>
              </a:spcAft>
              <a:buNone/>
            </a:pPr>
            <a:r>
              <a:rPr lang="en" dirty="0"/>
              <a:t>500-599 - server side failure (500 - internal server error) - can’t retry, server side issues</a:t>
            </a:r>
          </a:p>
          <a:p>
            <a:pPr marL="0" lvl="0" indent="0" algn="l" rtl="0">
              <a:spcBef>
                <a:spcPts val="1200"/>
              </a:spcBef>
              <a:spcAft>
                <a:spcPts val="1200"/>
              </a:spcAft>
              <a:buNone/>
            </a:pPr>
            <a:r>
              <a:rPr lang="en-US" dirty="0">
                <a:hlinkClick r:id="rId3"/>
              </a:rPr>
              <a:t>https://</a:t>
            </a:r>
            <a:r>
              <a:rPr lang="en-US" dirty="0" err="1">
                <a:hlinkClick r:id="rId3"/>
              </a:rPr>
              <a:t>en.wikipedia.org</a:t>
            </a:r>
            <a:r>
              <a:rPr lang="en-US" dirty="0">
                <a:hlinkClick r:id="rId3"/>
              </a:rPr>
              <a:t>/wiki/</a:t>
            </a:r>
            <a:r>
              <a:rPr lang="en-US" dirty="0" err="1">
                <a:hlinkClick r:id="rId3"/>
              </a:rPr>
              <a:t>List_of_HTTP_status_codes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Methods</a:t>
            </a:r>
            <a:endParaRPr/>
          </a:p>
        </p:txBody>
      </p:sp>
      <p:sp>
        <p:nvSpPr>
          <p:cNvPr id="152" name="Google Shape;152;p29"/>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0" lvl="0" indent="0" algn="just" rtl="0">
              <a:lnSpc>
                <a:spcPct val="160000"/>
              </a:lnSpc>
              <a:spcBef>
                <a:spcPts val="600"/>
              </a:spcBef>
              <a:spcAft>
                <a:spcPts val="0"/>
              </a:spcAft>
              <a:buNone/>
            </a:pPr>
            <a:r>
              <a:rPr lang="en" sz="1200" b="1">
                <a:solidFill>
                  <a:schemeClr val="dk1"/>
                </a:solidFill>
                <a:highlight>
                  <a:srgbClr val="FFFFFF"/>
                </a:highlight>
              </a:rPr>
              <a:t>GET (Retrieve/download)</a:t>
            </a:r>
            <a:r>
              <a:rPr lang="en" sz="1200">
                <a:solidFill>
                  <a:schemeClr val="dk1"/>
                </a:solidFill>
                <a:highlight>
                  <a:srgbClr val="FFFFFF"/>
                </a:highlight>
              </a:rPr>
              <a:t>: The GET method is used to retrieve information from the given server using a given URL. Requests using GET should only retrieve data and should have no other effect on the data.</a:t>
            </a:r>
            <a:endParaRPr sz="1200">
              <a:solidFill>
                <a:schemeClr val="dk1"/>
              </a:solidFill>
            </a:endParaRPr>
          </a:p>
          <a:p>
            <a:pPr marL="0" lvl="0" indent="0" algn="just" rtl="0">
              <a:lnSpc>
                <a:spcPct val="160000"/>
              </a:lnSpc>
              <a:spcBef>
                <a:spcPts val="700"/>
              </a:spcBef>
              <a:spcAft>
                <a:spcPts val="0"/>
              </a:spcAft>
              <a:buClr>
                <a:schemeClr val="dk1"/>
              </a:buClr>
              <a:buSzPts val="1100"/>
              <a:buFont typeface="Arial"/>
              <a:buNone/>
            </a:pPr>
            <a:r>
              <a:rPr lang="en" sz="1200" b="1">
                <a:solidFill>
                  <a:schemeClr val="dk1"/>
                </a:solidFill>
                <a:highlight>
                  <a:srgbClr val="FFFFFF"/>
                </a:highlight>
              </a:rPr>
              <a:t>POST (Create/upload)</a:t>
            </a:r>
            <a:r>
              <a:rPr lang="en" sz="1200">
                <a:solidFill>
                  <a:schemeClr val="dk1"/>
                </a:solidFill>
                <a:highlight>
                  <a:srgbClr val="FFFFFF"/>
                </a:highlight>
              </a:rPr>
              <a:t>: A POST request is used to send data to the server, for example, customer information, file upload, etc. using HTML forms.</a:t>
            </a:r>
            <a:endParaRPr sz="1200">
              <a:solidFill>
                <a:schemeClr val="dk1"/>
              </a:solidFill>
              <a:highlight>
                <a:srgbClr val="FFFFFF"/>
              </a:highlight>
            </a:endParaRPr>
          </a:p>
          <a:p>
            <a:pPr marL="0" lvl="0" indent="0" algn="just" rtl="0">
              <a:lnSpc>
                <a:spcPct val="160000"/>
              </a:lnSpc>
              <a:spcBef>
                <a:spcPts val="700"/>
              </a:spcBef>
              <a:spcAft>
                <a:spcPts val="0"/>
              </a:spcAft>
              <a:buClr>
                <a:schemeClr val="dk1"/>
              </a:buClr>
              <a:buSzPts val="1100"/>
              <a:buFont typeface="Arial"/>
              <a:buNone/>
            </a:pPr>
            <a:r>
              <a:rPr lang="en" sz="1200" b="1">
                <a:solidFill>
                  <a:schemeClr val="dk1"/>
                </a:solidFill>
                <a:highlight>
                  <a:srgbClr val="FFFFFF"/>
                </a:highlight>
              </a:rPr>
              <a:t>PUT (update/ change existing)</a:t>
            </a:r>
            <a:r>
              <a:rPr lang="en" sz="1200">
                <a:solidFill>
                  <a:schemeClr val="dk1"/>
                </a:solidFill>
                <a:highlight>
                  <a:srgbClr val="FFFFFF"/>
                </a:highlight>
              </a:rPr>
              <a:t>: Replaces all current representations of the target resource with the uploaded content</a:t>
            </a:r>
            <a:endParaRPr sz="1200">
              <a:solidFill>
                <a:schemeClr val="dk1"/>
              </a:solidFill>
              <a:highlight>
                <a:srgbClr val="FFFFFF"/>
              </a:highlight>
            </a:endParaRPr>
          </a:p>
          <a:p>
            <a:pPr marL="0" lvl="0" indent="0" algn="just" rtl="0">
              <a:lnSpc>
                <a:spcPct val="160000"/>
              </a:lnSpc>
              <a:spcBef>
                <a:spcPts val="700"/>
              </a:spcBef>
              <a:spcAft>
                <a:spcPts val="0"/>
              </a:spcAft>
              <a:buClr>
                <a:schemeClr val="dk1"/>
              </a:buClr>
              <a:buSzPts val="1100"/>
              <a:buFont typeface="Arial"/>
              <a:buNone/>
            </a:pPr>
            <a:r>
              <a:rPr lang="en" sz="1200" b="1">
                <a:solidFill>
                  <a:schemeClr val="dk1"/>
                </a:solidFill>
                <a:highlight>
                  <a:srgbClr val="FFFFFF"/>
                </a:highlight>
              </a:rPr>
              <a:t>DELETE</a:t>
            </a:r>
            <a:r>
              <a:rPr lang="en" sz="1200">
                <a:solidFill>
                  <a:schemeClr val="dk1"/>
                </a:solidFill>
                <a:highlight>
                  <a:srgbClr val="FFFFFF"/>
                </a:highlight>
              </a:rPr>
              <a:t>: Removes all current representations of the target resource given by a URL</a:t>
            </a:r>
            <a:endParaRPr sz="1200">
              <a:solidFill>
                <a:schemeClr val="dk1"/>
              </a:solidFill>
              <a:highlight>
                <a:srgbClr val="FFFFFF"/>
              </a:highlight>
            </a:endParaRPr>
          </a:p>
          <a:p>
            <a:pPr marL="0" lvl="0" indent="0" algn="just" rtl="0">
              <a:lnSpc>
                <a:spcPct val="160000"/>
              </a:lnSpc>
              <a:spcBef>
                <a:spcPts val="700"/>
              </a:spcBef>
              <a:spcAft>
                <a:spcPts val="0"/>
              </a:spcAft>
              <a:buClr>
                <a:schemeClr val="dk1"/>
              </a:buClr>
              <a:buSzPts val="1100"/>
              <a:buFont typeface="Arial"/>
              <a:buNone/>
            </a:pPr>
            <a:r>
              <a:rPr lang="en" sz="1200" b="1">
                <a:solidFill>
                  <a:schemeClr val="dk1"/>
                </a:solidFill>
                <a:highlight>
                  <a:srgbClr val="FFFFFF"/>
                </a:highlight>
              </a:rPr>
              <a:t>HEAD:</a:t>
            </a:r>
            <a:r>
              <a:rPr lang="en" sz="1200">
                <a:solidFill>
                  <a:schemeClr val="dk1"/>
                </a:solidFill>
                <a:highlight>
                  <a:srgbClr val="FFFFFF"/>
                </a:highlight>
              </a:rPr>
              <a:t> Same as GET, but transfers the status line and header section only.</a:t>
            </a:r>
            <a:endParaRPr sz="1200">
              <a:solidFill>
                <a:schemeClr val="dk1"/>
              </a:solidFill>
              <a:highlight>
                <a:srgbClr val="FFFFFF"/>
              </a:highlight>
            </a:endParaRPr>
          </a:p>
          <a:p>
            <a:pPr marL="0" lvl="0" indent="0" algn="just" rtl="0">
              <a:lnSpc>
                <a:spcPct val="160000"/>
              </a:lnSpc>
              <a:spcBef>
                <a:spcPts val="700"/>
              </a:spcBef>
              <a:spcAft>
                <a:spcPts val="700"/>
              </a:spcAft>
              <a:buClr>
                <a:schemeClr val="dk1"/>
              </a:buClr>
              <a:buSzPts val="1100"/>
              <a:buFont typeface="Arial"/>
              <a:buNone/>
            </a:pPr>
            <a:r>
              <a:rPr lang="en" sz="1200">
                <a:solidFill>
                  <a:schemeClr val="dk1"/>
                </a:solidFill>
              </a:rPr>
              <a:t>The HEAD method is used </a:t>
            </a:r>
            <a:r>
              <a:rPr lang="en" sz="1200" b="1">
                <a:solidFill>
                  <a:schemeClr val="dk1"/>
                </a:solidFill>
              </a:rPr>
              <a:t>to ask only for information about a document, not for the document itself</a:t>
            </a:r>
            <a:r>
              <a:rPr lang="en" sz="1200">
                <a:solidFill>
                  <a:schemeClr val="dk1"/>
                </a:solidFill>
              </a:rPr>
              <a:t>. HEAD is much faster than GET, as a much smaller amount of data is transferred. It's often used by clients who use caching, to see if the document has changed since it was last accessed.</a:t>
            </a:r>
            <a:endParaRPr sz="12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just" rtl="0">
              <a:lnSpc>
                <a:spcPct val="160000"/>
              </a:lnSpc>
              <a:spcBef>
                <a:spcPts val="600"/>
              </a:spcBef>
              <a:spcAft>
                <a:spcPts val="0"/>
              </a:spcAft>
              <a:buClr>
                <a:schemeClr val="dk1"/>
              </a:buClr>
              <a:buSzPct val="61111"/>
              <a:buFont typeface="Arial"/>
              <a:buNone/>
            </a:pPr>
            <a:r>
              <a:rPr lang="en" b="1" dirty="0">
                <a:solidFill>
                  <a:schemeClr val="dk1"/>
                </a:solidFill>
                <a:highlight>
                  <a:srgbClr val="FFFFFF"/>
                </a:highlight>
              </a:rPr>
              <a:t>CONNECT :</a:t>
            </a:r>
            <a:r>
              <a:rPr lang="en" dirty="0">
                <a:solidFill>
                  <a:schemeClr val="dk1"/>
                </a:solidFill>
                <a:highlight>
                  <a:srgbClr val="FFFFFF"/>
                </a:highlight>
              </a:rPr>
              <a:t> Establishes a tunnel to the server identified by a given URL. </a:t>
            </a:r>
            <a:endParaRPr dirty="0">
              <a:solidFill>
                <a:schemeClr val="dk1"/>
              </a:solidFill>
              <a:highlight>
                <a:srgbClr val="FFFFFF"/>
              </a:highlight>
            </a:endParaRPr>
          </a:p>
          <a:p>
            <a:pPr marL="0" lvl="0" indent="0" algn="just" rtl="0">
              <a:lnSpc>
                <a:spcPct val="160000"/>
              </a:lnSpc>
              <a:spcBef>
                <a:spcPts val="700"/>
              </a:spcBef>
              <a:spcAft>
                <a:spcPts val="0"/>
              </a:spcAft>
              <a:buClr>
                <a:schemeClr val="dk1"/>
              </a:buClr>
              <a:buSzPct val="61111"/>
              <a:buFont typeface="Arial"/>
              <a:buNone/>
            </a:pPr>
            <a:r>
              <a:rPr lang="en" dirty="0">
                <a:solidFill>
                  <a:schemeClr val="dk1"/>
                </a:solidFill>
              </a:rPr>
              <a:t>For example, the CONNECT method can be used to access websites that use </a:t>
            </a:r>
            <a:r>
              <a:rPr lang="en" dirty="0">
                <a:solidFill>
                  <a:schemeClr val="dk1"/>
                </a:solidFill>
                <a:uFill>
                  <a:noFill/>
                </a:uFill>
                <a:hlinkClick r:id="rId3">
                  <a:extLst>
                    <a:ext uri="{A12FA001-AC4F-418D-AE19-62706E023703}">
                      <ahyp:hlinkClr xmlns:ahyp="http://schemas.microsoft.com/office/drawing/2018/hyperlinkcolor" val="tx"/>
                    </a:ext>
                  </a:extLst>
                </a:hlinkClick>
              </a:rPr>
              <a:t>SSL</a:t>
            </a:r>
            <a:r>
              <a:rPr lang="en" dirty="0">
                <a:solidFill>
                  <a:schemeClr val="dk1"/>
                </a:solidFill>
              </a:rPr>
              <a:t> (</a:t>
            </a:r>
            <a:r>
              <a:rPr lang="en" dirty="0">
                <a:solidFill>
                  <a:schemeClr val="dk1"/>
                </a:solidFill>
                <a:uFill>
                  <a:noFill/>
                </a:uFill>
                <a:hlinkClick r:id="rId4">
                  <a:extLst>
                    <a:ext uri="{A12FA001-AC4F-418D-AE19-62706E023703}">
                      <ahyp:hlinkClr xmlns:ahyp="http://schemas.microsoft.com/office/drawing/2018/hyperlinkcolor" val="tx"/>
                    </a:ext>
                  </a:extLst>
                </a:hlinkClick>
              </a:rPr>
              <a:t>HTTPS</a:t>
            </a:r>
            <a:r>
              <a:rPr lang="en" dirty="0">
                <a:solidFill>
                  <a:schemeClr val="dk1"/>
                </a:solidFill>
              </a:rPr>
              <a:t>). The client asks an HTTP </a:t>
            </a:r>
            <a:r>
              <a:rPr lang="en" dirty="0">
                <a:solidFill>
                  <a:schemeClr val="dk1"/>
                </a:solidFill>
                <a:uFill>
                  <a:noFill/>
                </a:uFill>
                <a:hlinkClick r:id="rId5">
                  <a:extLst>
                    <a:ext uri="{A12FA001-AC4F-418D-AE19-62706E023703}">
                      <ahyp:hlinkClr xmlns:ahyp="http://schemas.microsoft.com/office/drawing/2018/hyperlinkcolor" val="tx"/>
                    </a:ext>
                  </a:extLst>
                </a:hlinkClick>
              </a:rPr>
              <a:t>Proxy server</a:t>
            </a:r>
            <a:r>
              <a:rPr lang="en" dirty="0">
                <a:solidFill>
                  <a:schemeClr val="dk1"/>
                </a:solidFill>
              </a:rPr>
              <a:t> to tunnel the </a:t>
            </a:r>
            <a:r>
              <a:rPr lang="en" dirty="0">
                <a:solidFill>
                  <a:schemeClr val="dk1"/>
                </a:solidFill>
                <a:uFill>
                  <a:noFill/>
                </a:uFill>
                <a:hlinkClick r:id="rId6">
                  <a:extLst>
                    <a:ext uri="{A12FA001-AC4F-418D-AE19-62706E023703}">
                      <ahyp:hlinkClr xmlns:ahyp="http://schemas.microsoft.com/office/drawing/2018/hyperlinkcolor" val="tx"/>
                    </a:ext>
                  </a:extLst>
                </a:hlinkClick>
              </a:rPr>
              <a:t>TCP</a:t>
            </a:r>
            <a:r>
              <a:rPr lang="en" dirty="0">
                <a:solidFill>
                  <a:schemeClr val="dk1"/>
                </a:solidFill>
              </a:rPr>
              <a:t> connection to the desired destination. The server then proceeds to make the connection on behalf of the client. Once the connection has been established by the server, the </a:t>
            </a:r>
            <a:r>
              <a:rPr lang="en" dirty="0">
                <a:solidFill>
                  <a:schemeClr val="dk1"/>
                </a:solidFill>
                <a:uFill>
                  <a:noFill/>
                </a:uFill>
                <a:hlinkClick r:id="rId5">
                  <a:extLst>
                    <a:ext uri="{A12FA001-AC4F-418D-AE19-62706E023703}">
                      <ahyp:hlinkClr xmlns:ahyp="http://schemas.microsoft.com/office/drawing/2018/hyperlinkcolor" val="tx"/>
                    </a:ext>
                  </a:extLst>
                </a:hlinkClick>
              </a:rPr>
              <a:t>Proxy server</a:t>
            </a:r>
            <a:r>
              <a:rPr lang="en" dirty="0">
                <a:solidFill>
                  <a:schemeClr val="dk1"/>
                </a:solidFill>
              </a:rPr>
              <a:t> continues to proxy the TCP stream to and from the client.</a:t>
            </a:r>
            <a:endParaRPr dirty="0">
              <a:solidFill>
                <a:schemeClr val="dk1"/>
              </a:solidFill>
            </a:endParaRPr>
          </a:p>
          <a:p>
            <a:pPr marL="0" lvl="0" indent="0" algn="just" rtl="0">
              <a:lnSpc>
                <a:spcPct val="160000"/>
              </a:lnSpc>
              <a:spcBef>
                <a:spcPts val="700"/>
              </a:spcBef>
              <a:spcAft>
                <a:spcPts val="0"/>
              </a:spcAft>
              <a:buClr>
                <a:schemeClr val="dk1"/>
              </a:buClr>
              <a:buSzPct val="61111"/>
              <a:buFont typeface="Arial"/>
              <a:buNone/>
            </a:pPr>
            <a:r>
              <a:rPr lang="en" b="1" dirty="0">
                <a:solidFill>
                  <a:schemeClr val="dk1"/>
                </a:solidFill>
                <a:highlight>
                  <a:srgbClr val="FFFFFF"/>
                </a:highlight>
              </a:rPr>
              <a:t>OPTIONS:</a:t>
            </a:r>
            <a:r>
              <a:rPr lang="en" dirty="0">
                <a:solidFill>
                  <a:schemeClr val="dk1"/>
                </a:solidFill>
                <a:highlight>
                  <a:srgbClr val="FFFFFF"/>
                </a:highlight>
              </a:rPr>
              <a:t> Describes the communication options for the target resource. </a:t>
            </a:r>
            <a:r>
              <a:rPr lang="en" dirty="0">
                <a:solidFill>
                  <a:schemeClr val="dk1"/>
                </a:solidFill>
              </a:rPr>
              <a:t>The response may include an Allow header indicating allowed HTTP methods on the resource, or various Cross Origin Resource Sharing headers.</a:t>
            </a:r>
            <a:endParaRPr dirty="0">
              <a:solidFill>
                <a:schemeClr val="dk1"/>
              </a:solidFill>
            </a:endParaRPr>
          </a:p>
          <a:p>
            <a:pPr marL="0" lvl="0" indent="0" algn="just" rtl="0">
              <a:lnSpc>
                <a:spcPct val="160000"/>
              </a:lnSpc>
              <a:spcBef>
                <a:spcPts val="700"/>
              </a:spcBef>
              <a:spcAft>
                <a:spcPts val="0"/>
              </a:spcAft>
              <a:buClr>
                <a:schemeClr val="dk1"/>
              </a:buClr>
              <a:buSzPct val="61111"/>
              <a:buFont typeface="Arial"/>
              <a:buNone/>
            </a:pPr>
            <a:r>
              <a:rPr lang="en" b="1" dirty="0">
                <a:solidFill>
                  <a:schemeClr val="dk1"/>
                </a:solidFill>
                <a:highlight>
                  <a:srgbClr val="FFFFFF"/>
                </a:highlight>
              </a:rPr>
              <a:t>TRACE:</a:t>
            </a:r>
            <a:r>
              <a:rPr lang="en" dirty="0">
                <a:solidFill>
                  <a:schemeClr val="dk1"/>
                </a:solidFill>
                <a:highlight>
                  <a:srgbClr val="FFFFFF"/>
                </a:highlight>
              </a:rPr>
              <a:t> Performs a message loop-back test along the path to the target resource. </a:t>
            </a:r>
            <a:r>
              <a:rPr lang="en" dirty="0">
                <a:solidFill>
                  <a:schemeClr val="dk1"/>
                </a:solidFill>
              </a:rPr>
              <a:t>The HTTP TRACE method is designed for diagnostic purposes. If enabled, </a:t>
            </a:r>
            <a:r>
              <a:rPr lang="en" b="1" dirty="0">
                <a:solidFill>
                  <a:schemeClr val="dk1"/>
                </a:solidFill>
              </a:rPr>
              <a:t>the web server will respond to requests that use the TRACE method by echoing in its response the exact request that was received</a:t>
            </a:r>
            <a:r>
              <a:rPr lang="en" dirty="0">
                <a:solidFill>
                  <a:schemeClr val="dk1"/>
                </a:solidFill>
              </a:rPr>
              <a:t>.</a:t>
            </a:r>
            <a:endParaRPr dirty="0">
              <a:solidFill>
                <a:schemeClr val="dk1"/>
              </a:solidFill>
              <a:highlight>
                <a:srgbClr val="FFFFFF"/>
              </a:highlight>
              <a:latin typeface="Nunito"/>
              <a:ea typeface="Nunito"/>
              <a:cs typeface="Nunito"/>
              <a:sym typeface="Nunito"/>
            </a:endParaRPr>
          </a:p>
          <a:p>
            <a:pPr marL="0" lvl="0" indent="0" algn="l" rtl="0">
              <a:spcBef>
                <a:spcPts val="7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Examples of Http Headers</a:t>
            </a:r>
            <a:endParaRPr/>
          </a:p>
        </p:txBody>
      </p:sp>
      <p:pic>
        <p:nvPicPr>
          <p:cNvPr id="164" name="Google Shape;164;p31"/>
          <p:cNvPicPr preferRelativeResize="0"/>
          <p:nvPr/>
        </p:nvPicPr>
        <p:blipFill>
          <a:blip r:embed="rId3">
            <a:alphaModFix/>
          </a:blip>
          <a:stretch>
            <a:fillRect/>
          </a:stretch>
        </p:blipFill>
        <p:spPr>
          <a:xfrm>
            <a:off x="812111" y="1152475"/>
            <a:ext cx="7519777" cy="324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TCP/IP (Transmission Control Protocol / Internet Protocol)</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TCP/IP model defines how devices should transmit data between them and enables communication over networks and large distances. </a:t>
            </a:r>
            <a:endParaRPr/>
          </a:p>
          <a:p>
            <a:pPr marL="0" lvl="0" indent="0" algn="l" rtl="0">
              <a:spcBef>
                <a:spcPts val="1200"/>
              </a:spcBef>
              <a:spcAft>
                <a:spcPts val="0"/>
              </a:spcAft>
              <a:buNone/>
            </a:pPr>
            <a:r>
              <a:rPr lang="en"/>
              <a:t>The model represents how data is exchanged and organized over networks. </a:t>
            </a:r>
            <a:endParaRPr/>
          </a:p>
          <a:p>
            <a:pPr marL="0" lvl="0" indent="0" algn="l" rtl="0">
              <a:spcBef>
                <a:spcPts val="1200"/>
              </a:spcBef>
              <a:spcAft>
                <a:spcPts val="0"/>
              </a:spcAft>
              <a:buNone/>
            </a:pPr>
            <a:r>
              <a:rPr lang="en"/>
              <a:t>It is split into four layers, which set the standards for data exchange and represent how data is handled and packaged when being delivered between applications, devices, and servers</a:t>
            </a:r>
            <a:r>
              <a:rPr lang="en" sz="1150">
                <a:solidFill>
                  <a:schemeClr val="dk1"/>
                </a:solidFill>
                <a:highlight>
                  <a:srgbClr val="F5F5F6"/>
                </a:highlight>
              </a:rPr>
              <a:t>.</a:t>
            </a:r>
            <a:endParaRPr sz="1150">
              <a:solidFill>
                <a:schemeClr val="dk1"/>
              </a:solidFill>
              <a:highlight>
                <a:srgbClr val="F5F5F6"/>
              </a:highlight>
            </a:endParaRPr>
          </a:p>
          <a:p>
            <a:pPr marL="0" lvl="0" indent="0" algn="l" rtl="0">
              <a:spcBef>
                <a:spcPts val="1200"/>
              </a:spcBef>
              <a:spcAft>
                <a:spcPts val="0"/>
              </a:spcAft>
              <a:buClr>
                <a:schemeClr val="dk1"/>
              </a:buClr>
              <a:buSzPts val="1100"/>
              <a:buFont typeface="Arial"/>
              <a:buNone/>
            </a:pPr>
            <a:r>
              <a:rPr lang="en"/>
              <a:t>Layers: Datalink Layer, Internet Layer, Transport Layer, Application Layer</a:t>
            </a:r>
            <a:endParaRPr sz="1150">
              <a:solidFill>
                <a:schemeClr val="dk1"/>
              </a:solidFill>
              <a:highlight>
                <a:srgbClr val="F5F5F6"/>
              </a:highlight>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body" idx="1"/>
          </p:nvPr>
        </p:nvSpPr>
        <p:spPr>
          <a:xfrm>
            <a:off x="311700" y="545325"/>
            <a:ext cx="8520600" cy="40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chemeClr val="dk1"/>
                </a:solidFill>
              </a:rPr>
              <a:t>Host</a:t>
            </a:r>
            <a:r>
              <a:rPr lang="en" sz="1100" dirty="0">
                <a:solidFill>
                  <a:schemeClr val="dk1"/>
                </a:solidFill>
              </a:rPr>
              <a:t>: The domain name of the server (used to determine the server with virtual hosting), and the TCP port number on which the server is listening. If the port is omitted, 80 is assumed. This is a mandatory HTTP request header</a:t>
            </a:r>
            <a:endParaRPr sz="1100" dirty="0">
              <a:solidFill>
                <a:schemeClr val="dk1"/>
              </a:solidFill>
            </a:endParaRPr>
          </a:p>
          <a:p>
            <a:pPr marL="0" lvl="0" indent="0" algn="l" rtl="0">
              <a:spcBef>
                <a:spcPts val="1200"/>
              </a:spcBef>
              <a:spcAft>
                <a:spcPts val="0"/>
              </a:spcAft>
              <a:buNone/>
            </a:pPr>
            <a:r>
              <a:rPr lang="en" sz="1100" b="1" dirty="0">
                <a:solidFill>
                  <a:schemeClr val="dk1"/>
                </a:solidFill>
              </a:rPr>
              <a:t>Accept</a:t>
            </a:r>
            <a:r>
              <a:rPr lang="en" sz="1100" dirty="0">
                <a:solidFill>
                  <a:schemeClr val="dk1"/>
                </a:solidFill>
              </a:rPr>
              <a:t>: The media type/types acceptable</a:t>
            </a:r>
            <a:endParaRPr sz="1100" dirty="0">
              <a:solidFill>
                <a:schemeClr val="dk1"/>
              </a:solidFill>
            </a:endParaRPr>
          </a:p>
          <a:p>
            <a:pPr marL="0" lvl="0" indent="0" algn="l" rtl="0">
              <a:spcBef>
                <a:spcPts val="600"/>
              </a:spcBef>
              <a:spcAft>
                <a:spcPts val="0"/>
              </a:spcAft>
              <a:buNone/>
            </a:pPr>
            <a:r>
              <a:rPr lang="en" sz="1100" b="1" dirty="0">
                <a:solidFill>
                  <a:schemeClr val="dk1"/>
                </a:solidFill>
              </a:rPr>
              <a:t>Accept-Language:</a:t>
            </a:r>
            <a:r>
              <a:rPr lang="en" sz="1100" dirty="0">
                <a:solidFill>
                  <a:schemeClr val="dk1"/>
                </a:solidFill>
              </a:rPr>
              <a:t> (ex. </a:t>
            </a:r>
            <a:r>
              <a:rPr lang="en" sz="1100" dirty="0">
                <a:solidFill>
                  <a:schemeClr val="dk1"/>
                </a:solidFill>
                <a:highlight>
                  <a:srgbClr val="FFFFFF"/>
                </a:highlight>
              </a:rPr>
              <a:t>Accept-Language: </a:t>
            </a:r>
            <a:r>
              <a:rPr lang="en" sz="1100" dirty="0" err="1">
                <a:solidFill>
                  <a:schemeClr val="dk1"/>
                </a:solidFill>
                <a:highlight>
                  <a:srgbClr val="FFFFFF"/>
                </a:highlight>
              </a:rPr>
              <a:t>en</a:t>
            </a:r>
            <a:r>
              <a:rPr lang="en" sz="1100" dirty="0">
                <a:solidFill>
                  <a:schemeClr val="dk1"/>
                </a:solidFill>
                <a:highlight>
                  <a:srgbClr val="FFFFFF"/>
                </a:highlight>
              </a:rPr>
              <a:t>-US)- </a:t>
            </a:r>
            <a:r>
              <a:rPr lang="en" sz="1100" dirty="0">
                <a:solidFill>
                  <a:schemeClr val="dk1"/>
                </a:solidFill>
              </a:rPr>
              <a:t>List of acceptable languages</a:t>
            </a:r>
            <a:endParaRPr sz="1100" dirty="0">
              <a:solidFill>
                <a:schemeClr val="dk1"/>
              </a:solidFill>
            </a:endParaRPr>
          </a:p>
          <a:p>
            <a:pPr marL="0" lvl="0" indent="0" algn="l" rtl="0">
              <a:spcBef>
                <a:spcPts val="600"/>
              </a:spcBef>
              <a:spcAft>
                <a:spcPts val="0"/>
              </a:spcAft>
              <a:buNone/>
            </a:pPr>
            <a:r>
              <a:rPr lang="en" sz="1100" b="1" dirty="0">
                <a:solidFill>
                  <a:schemeClr val="dk1"/>
                </a:solidFill>
              </a:rPr>
              <a:t>Accept-Encoding: </a:t>
            </a:r>
            <a:r>
              <a:rPr lang="en" sz="1100" dirty="0">
                <a:solidFill>
                  <a:schemeClr val="dk1"/>
                </a:solidFill>
              </a:rPr>
              <a:t>list of types of acceptable encoding</a:t>
            </a:r>
            <a:endParaRPr sz="1100" dirty="0">
              <a:solidFill>
                <a:schemeClr val="dk1"/>
              </a:solidFill>
            </a:endParaRPr>
          </a:p>
          <a:p>
            <a:pPr marL="0" lvl="0" indent="0" algn="l" rtl="0">
              <a:spcBef>
                <a:spcPts val="600"/>
              </a:spcBef>
              <a:spcAft>
                <a:spcPts val="0"/>
              </a:spcAft>
              <a:buNone/>
            </a:pPr>
            <a:r>
              <a:rPr lang="en" sz="1100" b="1" dirty="0">
                <a:solidFill>
                  <a:schemeClr val="dk1"/>
                </a:solidFill>
              </a:rPr>
              <a:t>Accept-charset: </a:t>
            </a:r>
            <a:r>
              <a:rPr lang="en" sz="1100" dirty="0">
                <a:solidFill>
                  <a:schemeClr val="dk1"/>
                </a:solidFill>
              </a:rPr>
              <a:t>list of acceptable character set (ex. UTF-8)</a:t>
            </a:r>
            <a:endParaRPr sz="1100" dirty="0">
              <a:solidFill>
                <a:schemeClr val="dk1"/>
              </a:solidFill>
            </a:endParaRPr>
          </a:p>
          <a:p>
            <a:pPr marL="0" lvl="0" indent="0" algn="l" rtl="0">
              <a:spcBef>
                <a:spcPts val="300"/>
              </a:spcBef>
              <a:spcAft>
                <a:spcPts val="0"/>
              </a:spcAft>
              <a:buNone/>
            </a:pPr>
            <a:r>
              <a:rPr lang="en" sz="1100" b="1" dirty="0">
                <a:solidFill>
                  <a:schemeClr val="dk1"/>
                </a:solidFill>
              </a:rPr>
              <a:t>User Agent:</a:t>
            </a:r>
            <a:r>
              <a:rPr lang="en" sz="1100" dirty="0">
                <a:solidFill>
                  <a:schemeClr val="dk1"/>
                </a:solidFill>
              </a:rPr>
              <a:t> The User-Agent </a:t>
            </a:r>
            <a:r>
              <a:rPr lang="en" sz="1100" dirty="0">
                <a:solidFill>
                  <a:schemeClr val="dk1"/>
                </a:solidFill>
                <a:uFill>
                  <a:noFill/>
                </a:uFill>
                <a:hlinkClick r:id="rId3">
                  <a:extLst>
                    <a:ext uri="{A12FA001-AC4F-418D-AE19-62706E023703}">
                      <ahyp:hlinkClr xmlns:ahyp="http://schemas.microsoft.com/office/drawing/2018/hyperlinkcolor" val="tx"/>
                    </a:ext>
                  </a:extLst>
                </a:hlinkClick>
              </a:rPr>
              <a:t>request header</a:t>
            </a:r>
            <a:r>
              <a:rPr lang="en" sz="1100" dirty="0">
                <a:solidFill>
                  <a:schemeClr val="dk1"/>
                </a:solidFill>
              </a:rPr>
              <a:t> is a characteristic string that lets servers and network peers identify the application, operating system, vendor, and/or version of the requesting </a:t>
            </a:r>
            <a:r>
              <a:rPr lang="en" sz="1100" dirty="0">
                <a:solidFill>
                  <a:schemeClr val="dk1"/>
                </a:solidFill>
                <a:uFill>
                  <a:noFill/>
                </a:uFill>
                <a:hlinkClick r:id="rId4">
                  <a:extLst>
                    <a:ext uri="{A12FA001-AC4F-418D-AE19-62706E023703}">
                      <ahyp:hlinkClr xmlns:ahyp="http://schemas.microsoft.com/office/drawing/2018/hyperlinkcolor" val="tx"/>
                    </a:ext>
                  </a:extLst>
                </a:hlinkClick>
              </a:rPr>
              <a:t>user agent</a:t>
            </a:r>
            <a:r>
              <a:rPr lang="en" sz="1100" dirty="0">
                <a:solidFill>
                  <a:schemeClr val="dk1"/>
                </a:solidFill>
              </a:rPr>
              <a:t>.</a:t>
            </a:r>
            <a:endParaRPr sz="1100" dirty="0">
              <a:solidFill>
                <a:schemeClr val="dk1"/>
              </a:solidFill>
            </a:endParaRPr>
          </a:p>
          <a:p>
            <a:pPr marL="0" lvl="0" indent="0" algn="l" rtl="0">
              <a:spcBef>
                <a:spcPts val="1200"/>
              </a:spcBef>
              <a:spcAft>
                <a:spcPts val="0"/>
              </a:spcAft>
              <a:buNone/>
            </a:pPr>
            <a:r>
              <a:rPr lang="en" sz="1100" b="1" dirty="0">
                <a:solidFill>
                  <a:schemeClr val="dk1"/>
                </a:solidFill>
                <a:highlight>
                  <a:srgbClr val="FDFFFF"/>
                </a:highlight>
              </a:rPr>
              <a:t>Connection:</a:t>
            </a:r>
            <a:r>
              <a:rPr lang="en" sz="1100" dirty="0">
                <a:solidFill>
                  <a:schemeClr val="dk1"/>
                </a:solidFill>
                <a:highlight>
                  <a:srgbClr val="FDFFFF"/>
                </a:highlight>
              </a:rPr>
              <a:t> a general header that controls if network connection stays open after the current transaction finishes. (ex. keep-alive)</a:t>
            </a:r>
            <a:endParaRPr sz="1100" dirty="0">
              <a:solidFill>
                <a:schemeClr val="dk1"/>
              </a:solidFill>
              <a:highlight>
                <a:srgbClr val="FDFFFF"/>
              </a:highlight>
            </a:endParaRPr>
          </a:p>
          <a:p>
            <a:pPr marL="0" lvl="0" indent="0" algn="l" rtl="0">
              <a:spcBef>
                <a:spcPts val="1800"/>
              </a:spcBef>
              <a:spcAft>
                <a:spcPts val="0"/>
              </a:spcAft>
              <a:buNone/>
            </a:pPr>
            <a:r>
              <a:rPr lang="en" sz="1100" b="1" dirty="0">
                <a:solidFill>
                  <a:schemeClr val="dk1"/>
                </a:solidFill>
                <a:highlight>
                  <a:srgbClr val="FDFFFF"/>
                </a:highlight>
              </a:rPr>
              <a:t>Keep-Alive:</a:t>
            </a:r>
            <a:r>
              <a:rPr lang="en" sz="1100" dirty="0">
                <a:solidFill>
                  <a:schemeClr val="dk1"/>
                </a:solidFill>
                <a:highlight>
                  <a:srgbClr val="FDFFFF"/>
                </a:highlight>
              </a:rPr>
              <a:t> allows the client to indicate how the connection may be used to set a maximum amount of requests and a timeout. For this header to be valid, the connection header must be set to: Keep-Alive.</a:t>
            </a:r>
            <a:endParaRPr sz="1100" dirty="0">
              <a:solidFill>
                <a:schemeClr val="dk1"/>
              </a:solidFill>
              <a:highlight>
                <a:srgbClr val="FDFFFF"/>
              </a:highlight>
            </a:endParaRPr>
          </a:p>
          <a:p>
            <a:pPr marL="0" lvl="0" indent="0" algn="l" rtl="0">
              <a:spcBef>
                <a:spcPts val="1800"/>
              </a:spcBef>
              <a:spcAft>
                <a:spcPts val="0"/>
              </a:spcAft>
              <a:buNone/>
            </a:pPr>
            <a:r>
              <a:rPr lang="en" sz="1100" b="1" dirty="0">
                <a:solidFill>
                  <a:schemeClr val="dk1"/>
                </a:solidFill>
                <a:highlight>
                  <a:srgbClr val="FDFFFF"/>
                </a:highlight>
              </a:rPr>
              <a:t>Proxy-Authorization:</a:t>
            </a:r>
            <a:r>
              <a:rPr lang="en" sz="1100" dirty="0">
                <a:solidFill>
                  <a:schemeClr val="dk1"/>
                </a:solidFill>
                <a:highlight>
                  <a:srgbClr val="FDFFFF"/>
                </a:highlight>
              </a:rPr>
              <a:t> a request header that includes the credentials to authenticate a user agent to a proxy server</a:t>
            </a:r>
            <a:endParaRPr sz="1100" dirty="0">
              <a:solidFill>
                <a:schemeClr val="dk1"/>
              </a:solidFill>
              <a:highlight>
                <a:srgbClr val="FDFFFF"/>
              </a:highlight>
            </a:endParaRPr>
          </a:p>
          <a:p>
            <a:pPr marL="0" lvl="0" indent="0" algn="l" rtl="0">
              <a:spcBef>
                <a:spcPts val="1800"/>
              </a:spcBef>
              <a:spcAft>
                <a:spcPts val="0"/>
              </a:spcAft>
              <a:buNone/>
            </a:pPr>
            <a:r>
              <a:rPr lang="en" sz="1100" dirty="0">
                <a:solidFill>
                  <a:schemeClr val="dk1"/>
                </a:solidFill>
                <a:highlight>
                  <a:srgbClr val="FDFFFF"/>
                </a:highlight>
              </a:rPr>
              <a:t>Refer to the link to know more about different types of headers: </a:t>
            </a:r>
            <a:r>
              <a:rPr lang="en" sz="1100" u="sng" dirty="0">
                <a:solidFill>
                  <a:schemeClr val="dk1"/>
                </a:solidFill>
                <a:highlight>
                  <a:srgbClr val="FDFFFF"/>
                </a:highlight>
                <a:hlinkClick r:id="rId5">
                  <a:extLst>
                    <a:ext uri="{A12FA001-AC4F-418D-AE19-62706E023703}">
                      <ahyp:hlinkClr xmlns:ahyp="http://schemas.microsoft.com/office/drawing/2018/hyperlinkcolor" val="tx"/>
                    </a:ext>
                  </a:extLst>
                </a:hlinkClick>
              </a:rPr>
              <a:t>https://flaviocopes.com/http-request-headers</a:t>
            </a:r>
            <a:endParaRPr sz="1100" dirty="0">
              <a:solidFill>
                <a:schemeClr val="dk1"/>
              </a:solidFill>
              <a:highlight>
                <a:srgbClr val="FDFFFF"/>
              </a:highlight>
            </a:endParaRPr>
          </a:p>
          <a:p>
            <a:pPr marL="0" lvl="0" indent="0" algn="l" rtl="0">
              <a:spcBef>
                <a:spcPts val="1800"/>
              </a:spcBef>
              <a:spcAft>
                <a:spcPts val="0"/>
              </a:spcAft>
              <a:buNone/>
            </a:pPr>
            <a:endParaRPr sz="1000" dirty="0">
              <a:solidFill>
                <a:schemeClr val="dk1"/>
              </a:solidFill>
              <a:highlight>
                <a:srgbClr val="FDFFFF"/>
              </a:highlight>
            </a:endParaRPr>
          </a:p>
          <a:p>
            <a:pPr marL="0" lvl="0" indent="0" algn="l" rtl="0">
              <a:spcBef>
                <a:spcPts val="1800"/>
              </a:spcBef>
              <a:spcAft>
                <a:spcPts val="1200"/>
              </a:spcAft>
              <a:buNone/>
            </a:pPr>
            <a:endParaRPr sz="1000"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REST APIs</a:t>
            </a:r>
            <a:endParaRPr/>
          </a:p>
        </p:txBody>
      </p:sp>
      <p:sp>
        <p:nvSpPr>
          <p:cNvPr id="175" name="Google Shape;175;p3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API</a:t>
            </a:r>
            <a:endParaRPr/>
          </a:p>
        </p:txBody>
      </p:sp>
      <p:sp>
        <p:nvSpPr>
          <p:cNvPr id="181" name="Google Shape;18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00">
                <a:solidFill>
                  <a:srgbClr val="273239"/>
                </a:solidFill>
                <a:highlight>
                  <a:srgbClr val="FFFFFF"/>
                </a:highlight>
              </a:rPr>
              <a:t>Application Programming Interface</a:t>
            </a:r>
            <a:endParaRPr sz="1300">
              <a:solidFill>
                <a:srgbClr val="273239"/>
              </a:solidFill>
              <a:highlight>
                <a:srgbClr val="FFFFFF"/>
              </a:highlight>
            </a:endParaRPr>
          </a:p>
          <a:p>
            <a:pPr marL="0" lvl="0" indent="0" algn="l" rtl="0">
              <a:spcBef>
                <a:spcPts val="1200"/>
              </a:spcBef>
              <a:spcAft>
                <a:spcPts val="0"/>
              </a:spcAft>
              <a:buNone/>
            </a:pPr>
            <a:r>
              <a:rPr lang="en" sz="1300">
                <a:solidFill>
                  <a:srgbClr val="273239"/>
                </a:solidFill>
                <a:highlight>
                  <a:srgbClr val="FFFFFF"/>
                </a:highlight>
              </a:rPr>
              <a:t>collection of communication protocols and subroutines used by various programs to communicate between them</a:t>
            </a:r>
            <a:endParaRPr sz="1300">
              <a:solidFill>
                <a:srgbClr val="273239"/>
              </a:solidFill>
              <a:highlight>
                <a:srgbClr val="FFFFFF"/>
              </a:highlight>
            </a:endParaRPr>
          </a:p>
          <a:p>
            <a:pPr marL="0" lvl="0" indent="0" algn="l" rtl="0">
              <a:spcBef>
                <a:spcPts val="1200"/>
              </a:spcBef>
              <a:spcAft>
                <a:spcPts val="0"/>
              </a:spcAft>
              <a:buNone/>
            </a:pPr>
            <a:r>
              <a:rPr lang="en" sz="1300">
                <a:solidFill>
                  <a:srgbClr val="273239"/>
                </a:solidFill>
                <a:highlight>
                  <a:srgbClr val="FFFFFF"/>
                </a:highlight>
              </a:rPr>
              <a:t>It takes the request from the user and sends it to the service provider and then again sends the result generated from the service provider to the desired user. </a:t>
            </a:r>
            <a:endParaRPr sz="1300">
              <a:solidFill>
                <a:srgbClr val="273239"/>
              </a:solidFill>
              <a:highlight>
                <a:srgbClr val="FFFFFF"/>
              </a:highlight>
            </a:endParaRPr>
          </a:p>
          <a:p>
            <a:pPr marL="0" lvl="0" indent="0" algn="l" rtl="0">
              <a:spcBef>
                <a:spcPts val="1200"/>
              </a:spcBef>
              <a:spcAft>
                <a:spcPts val="0"/>
              </a:spcAft>
              <a:buNone/>
            </a:pPr>
            <a:r>
              <a:rPr lang="en" sz="1300">
                <a:solidFill>
                  <a:srgbClr val="273239"/>
                </a:solidFill>
                <a:highlight>
                  <a:srgbClr val="FFFFFF"/>
                </a:highlight>
              </a:rPr>
              <a:t>Types - </a:t>
            </a:r>
            <a:endParaRPr sz="1300">
              <a:solidFill>
                <a:srgbClr val="273239"/>
              </a:solidFill>
              <a:highlight>
                <a:srgbClr val="FFFFFF"/>
              </a:highlight>
            </a:endParaRPr>
          </a:p>
          <a:p>
            <a:pPr marL="0" lvl="0" indent="0" algn="l" rtl="0">
              <a:spcBef>
                <a:spcPts val="1200"/>
              </a:spcBef>
              <a:spcAft>
                <a:spcPts val="0"/>
              </a:spcAft>
              <a:buNone/>
            </a:pPr>
            <a:r>
              <a:rPr lang="en" sz="1300" b="1">
                <a:solidFill>
                  <a:srgbClr val="273239"/>
                </a:solidFill>
                <a:highlight>
                  <a:srgbClr val="FFFFFF"/>
                </a:highlight>
              </a:rPr>
              <a:t>Open APIs – </a:t>
            </a:r>
            <a:r>
              <a:rPr lang="en" sz="1300">
                <a:solidFill>
                  <a:srgbClr val="273239"/>
                </a:solidFill>
                <a:highlight>
                  <a:srgbClr val="FFFFFF"/>
                </a:highlight>
              </a:rPr>
              <a:t>public APIs which are available to any other users</a:t>
            </a:r>
            <a:endParaRPr sz="1300">
              <a:solidFill>
                <a:srgbClr val="273239"/>
              </a:solidFill>
              <a:highlight>
                <a:srgbClr val="FFFFFF"/>
              </a:highlight>
            </a:endParaRPr>
          </a:p>
          <a:p>
            <a:pPr marL="0" lvl="0" indent="0" algn="l" rtl="0">
              <a:spcBef>
                <a:spcPts val="1200"/>
              </a:spcBef>
              <a:spcAft>
                <a:spcPts val="0"/>
              </a:spcAft>
              <a:buNone/>
            </a:pPr>
            <a:r>
              <a:rPr lang="en" sz="1300" b="1">
                <a:solidFill>
                  <a:srgbClr val="273239"/>
                </a:solidFill>
                <a:highlight>
                  <a:srgbClr val="FFFFFF"/>
                </a:highlight>
              </a:rPr>
              <a:t>Internal APIs - </a:t>
            </a:r>
            <a:r>
              <a:rPr lang="en" sz="1300">
                <a:solidFill>
                  <a:srgbClr val="273239"/>
                </a:solidFill>
                <a:highlight>
                  <a:srgbClr val="FFFFFF"/>
                </a:highlight>
              </a:rPr>
              <a:t>designed for the internal use of the company rather than the external users</a:t>
            </a:r>
            <a:endParaRPr sz="1300">
              <a:solidFill>
                <a:srgbClr val="273239"/>
              </a:solidFill>
              <a:highlight>
                <a:srgbClr val="FFFFFF"/>
              </a:highlight>
            </a:endParaRPr>
          </a:p>
          <a:p>
            <a:pPr marL="0" lvl="0" indent="0" algn="l" rtl="0">
              <a:spcBef>
                <a:spcPts val="1200"/>
              </a:spcBef>
              <a:spcAft>
                <a:spcPts val="0"/>
              </a:spcAft>
              <a:buNone/>
            </a:pPr>
            <a:r>
              <a:rPr lang="en" sz="1300" b="1">
                <a:solidFill>
                  <a:srgbClr val="273239"/>
                </a:solidFill>
                <a:highlight>
                  <a:srgbClr val="FFFFFF"/>
                </a:highlight>
              </a:rPr>
              <a:t>Composite APIs – </a:t>
            </a:r>
            <a:r>
              <a:rPr lang="en" sz="1300">
                <a:solidFill>
                  <a:srgbClr val="273239"/>
                </a:solidFill>
                <a:highlight>
                  <a:srgbClr val="FFFFFF"/>
                </a:highlight>
              </a:rPr>
              <a:t>APIs that combines different data and services. The main reason to use Composites APIs is to improve the performance and to speed the execution process and improve the performance of the listeners in the web interfaces.  </a:t>
            </a:r>
            <a:endParaRPr sz="1300">
              <a:solidFill>
                <a:srgbClr val="273239"/>
              </a:solidFill>
              <a:highlight>
                <a:srgbClr val="FFFFFF"/>
              </a:highlight>
            </a:endParaRPr>
          </a:p>
          <a:p>
            <a:pPr marL="0" lvl="0" indent="0" algn="l" rtl="0">
              <a:spcBef>
                <a:spcPts val="1200"/>
              </a:spcBef>
              <a:spcAft>
                <a:spcPts val="1200"/>
              </a:spcAft>
              <a:buNone/>
            </a:pPr>
            <a:r>
              <a:rPr lang="en" sz="1300" b="1">
                <a:solidFill>
                  <a:srgbClr val="273239"/>
                </a:solidFill>
                <a:highlight>
                  <a:srgbClr val="FFFFFF"/>
                </a:highlight>
              </a:rPr>
              <a:t>Partner APIs –</a:t>
            </a:r>
            <a:r>
              <a:rPr lang="en" sz="1300">
                <a:solidFill>
                  <a:srgbClr val="273239"/>
                </a:solidFill>
                <a:highlight>
                  <a:srgbClr val="FFFFFF"/>
                </a:highlight>
              </a:rPr>
              <a:t> APIs in which a developer needs specific rights or licenses in order to access. Partner APIs are not available to the public.</a:t>
            </a:r>
            <a:endParaRPr sz="1300">
              <a:solidFill>
                <a:srgbClr val="273239"/>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Try out HTTP requests</a:t>
            </a:r>
            <a:endParaRPr dirty="0"/>
          </a:p>
        </p:txBody>
      </p:sp>
      <p:sp>
        <p:nvSpPr>
          <p:cNvPr id="187" name="Google Shape;18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3"/>
              </a:rPr>
              <a:t>https://gorest.co.in/</a:t>
            </a: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4"/>
              </a:rPr>
              <a:t>https://httpbin.org/#/</a:t>
            </a:r>
            <a:endParaRPr lang="en-US" b="0" i="0" u="none" strike="noStrike" dirty="0">
              <a:solidFill>
                <a:srgbClr val="065FD4"/>
              </a:solidFill>
              <a:effectLst/>
              <a:latin typeface="Roboto" panose="02000000000000000000" pitchFamily="2" charset="0"/>
              <a:hlinkClick r:id="rId3"/>
            </a:endParaRP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5"/>
              </a:rPr>
              <a:t>https://documenter.getpostman.com/view/4016432/RWToRJCq#intro</a:t>
            </a:r>
            <a:endParaRPr lang="en-US" b="0" i="0" u="none" strike="noStrike" dirty="0">
              <a:solidFill>
                <a:srgbClr val="065FD4"/>
              </a:solidFill>
              <a:effectLst/>
              <a:latin typeface="Roboto" panose="02000000000000000000" pitchFamily="2" charset="0"/>
              <a:hlinkClick r:id="rId3"/>
            </a:endParaRP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6"/>
              </a:rPr>
              <a:t>https://jsonplaceholder.typicode.com/</a:t>
            </a:r>
            <a:endParaRPr lang="en-US" b="0" i="0" u="none" strike="noStrike" dirty="0">
              <a:solidFill>
                <a:srgbClr val="065FD4"/>
              </a:solidFill>
              <a:effectLst/>
              <a:latin typeface="Roboto" panose="02000000000000000000" pitchFamily="2" charset="0"/>
              <a:hlinkClick r:id="rId3"/>
            </a:endParaRP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7"/>
              </a:rPr>
              <a:t>https://restful-booker.herokuapp.com/</a:t>
            </a:r>
            <a:endParaRPr lang="en-US" b="0" i="0" u="none" strike="noStrike" dirty="0">
              <a:solidFill>
                <a:srgbClr val="065FD4"/>
              </a:solidFill>
              <a:effectLst/>
              <a:latin typeface="Roboto" panose="02000000000000000000" pitchFamily="2" charset="0"/>
              <a:hlinkClick r:id="rId3"/>
            </a:endParaRP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8"/>
              </a:rPr>
              <a:t>https://petstore.swagger.io/</a:t>
            </a:r>
            <a:endParaRPr lang="en-US" b="0" i="0" u="none" strike="noStrike" dirty="0">
              <a:solidFill>
                <a:srgbClr val="065FD4"/>
              </a:solidFill>
              <a:effectLst/>
              <a:latin typeface="Roboto" panose="02000000000000000000" pitchFamily="2" charset="0"/>
              <a:hlinkClick r:id="rId3"/>
            </a:endParaRP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9"/>
              </a:rPr>
              <a:t>https://fakerestapi.azurewebsites.net/index.html</a:t>
            </a:r>
            <a:endParaRPr lang="en-US" b="0" i="0" u="none" strike="noStrike" dirty="0">
              <a:solidFill>
                <a:srgbClr val="065FD4"/>
              </a:solidFill>
              <a:effectLst/>
              <a:latin typeface="Roboto" panose="02000000000000000000" pitchFamily="2" charset="0"/>
              <a:hlinkClick r:id="rId3"/>
            </a:endParaRP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10"/>
              </a:rPr>
              <a:t>https://reqres.in/</a:t>
            </a:r>
            <a:endParaRPr lang="en-US" b="0" i="0" u="none" strike="noStrike" dirty="0">
              <a:solidFill>
                <a:srgbClr val="065FD4"/>
              </a:solidFill>
              <a:effectLst/>
              <a:latin typeface="Roboto" panose="02000000000000000000" pitchFamily="2" charset="0"/>
            </a:endParaRPr>
          </a:p>
          <a:p>
            <a:pPr marL="285750" indent="-285750">
              <a:spcAft>
                <a:spcPts val="1200"/>
              </a:spcAft>
              <a:buSzPct val="85000"/>
            </a:pPr>
            <a:r>
              <a:rPr lang="en-US" b="0" i="0" u="none" strike="noStrike" dirty="0">
                <a:solidFill>
                  <a:srgbClr val="065FD4"/>
                </a:solidFill>
                <a:effectLst/>
                <a:latin typeface="Roboto" panose="02000000000000000000" pitchFamily="2" charset="0"/>
                <a:hlinkClick r:id="rId11"/>
              </a:rPr>
              <a:t>https://dummy.restapiexample.com/</a:t>
            </a:r>
            <a:endParaRPr lang="en-US" b="0" i="0" u="none" strike="noStrike" dirty="0">
              <a:solidFill>
                <a:srgbClr val="065FD4"/>
              </a:solidFill>
              <a:effectLst/>
              <a:latin typeface="Roboto" panose="02000000000000000000" pitchFamily="2" charset="0"/>
            </a:endParaRPr>
          </a:p>
          <a:p>
            <a:pPr marL="285750" indent="-285750">
              <a:spcAft>
                <a:spcPts val="1200"/>
              </a:spcAft>
              <a:buSzPct val="85000"/>
            </a:pPr>
            <a:r>
              <a:rPr lang="en-US" b="0" i="0" u="none" strike="noStrike" dirty="0">
                <a:solidFill>
                  <a:srgbClr val="131313"/>
                </a:solidFill>
                <a:effectLst/>
                <a:latin typeface="Roboto" panose="02000000000000000000" pitchFamily="2" charset="0"/>
              </a:rPr>
              <a:t>Google API’s </a:t>
            </a:r>
            <a:r>
              <a:rPr lang="en-US" b="0" i="0" u="none" strike="noStrike" dirty="0">
                <a:solidFill>
                  <a:srgbClr val="131313"/>
                </a:solidFill>
                <a:effectLst/>
                <a:latin typeface="Roboto" panose="02000000000000000000" pitchFamily="2" charset="0"/>
                <a:hlinkClick r:id="rId12"/>
              </a:rPr>
              <a:t>https://</a:t>
            </a:r>
            <a:r>
              <a:rPr lang="en-US" b="0" i="0" u="none" strike="noStrike" dirty="0" err="1">
                <a:solidFill>
                  <a:srgbClr val="131313"/>
                </a:solidFill>
                <a:effectLst/>
                <a:latin typeface="Roboto" panose="02000000000000000000" pitchFamily="2" charset="0"/>
                <a:hlinkClick r:id="rId12"/>
              </a:rPr>
              <a:t>developers.google.com</a:t>
            </a:r>
            <a:r>
              <a:rPr lang="en-US" b="0" i="0" u="none" strike="noStrike" dirty="0">
                <a:solidFill>
                  <a:srgbClr val="131313"/>
                </a:solidFill>
                <a:effectLst/>
                <a:latin typeface="Roboto" panose="02000000000000000000" pitchFamily="2" charset="0"/>
                <a:hlinkClick r:id="rId12"/>
              </a:rPr>
              <a:t>/maps/documentation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 origin policy</a:t>
            </a:r>
            <a:endParaRPr/>
          </a:p>
        </p:txBody>
      </p:sp>
      <p:sp>
        <p:nvSpPr>
          <p:cNvPr id="193" name="Google Shape;19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1200">
                <a:solidFill>
                  <a:srgbClr val="333332"/>
                </a:solidFill>
                <a:highlight>
                  <a:srgbClr val="FFFFFF"/>
                </a:highlight>
              </a:rPr>
              <a:t>The same-origin policy is a web browser security mechanism that aims to prevent websites from attacking each other.</a:t>
            </a:r>
            <a:endParaRPr sz="1200">
              <a:solidFill>
                <a:srgbClr val="333332"/>
              </a:solidFill>
              <a:highlight>
                <a:srgbClr val="FFFFFF"/>
              </a:highlight>
            </a:endParaRPr>
          </a:p>
          <a:p>
            <a:pPr marL="0" lvl="0" indent="0" algn="l" rtl="0">
              <a:spcBef>
                <a:spcPts val="0"/>
              </a:spcBef>
              <a:spcAft>
                <a:spcPts val="0"/>
              </a:spcAft>
              <a:buNone/>
            </a:pPr>
            <a:r>
              <a:rPr lang="en" sz="1200">
                <a:solidFill>
                  <a:srgbClr val="333332"/>
                </a:solidFill>
                <a:highlight>
                  <a:srgbClr val="FFFFFF"/>
                </a:highlight>
              </a:rPr>
              <a:t>The same-origin policy restricts scripts on one origin from accessing data from another origin. </a:t>
            </a:r>
            <a:endParaRPr sz="1200">
              <a:solidFill>
                <a:srgbClr val="333332"/>
              </a:solidFill>
              <a:highlight>
                <a:srgbClr val="FFFFFF"/>
              </a:highlight>
            </a:endParaRPr>
          </a:p>
          <a:p>
            <a:pPr marL="0" lvl="0" indent="0" algn="l" rtl="0">
              <a:spcBef>
                <a:spcPts val="0"/>
              </a:spcBef>
              <a:spcAft>
                <a:spcPts val="0"/>
              </a:spcAft>
              <a:buNone/>
            </a:pPr>
            <a:endParaRPr sz="1200">
              <a:solidFill>
                <a:srgbClr val="333332"/>
              </a:solidFill>
              <a:highlight>
                <a:srgbClr val="FFFFFF"/>
              </a:highlight>
            </a:endParaRPr>
          </a:p>
          <a:p>
            <a:pPr marL="0" lvl="0" indent="0" algn="l" rtl="0">
              <a:spcBef>
                <a:spcPts val="0"/>
              </a:spcBef>
              <a:spcAft>
                <a:spcPts val="0"/>
              </a:spcAft>
              <a:buNone/>
            </a:pPr>
            <a:r>
              <a:rPr lang="en" sz="1200">
                <a:solidFill>
                  <a:srgbClr val="333332"/>
                </a:solidFill>
                <a:highlight>
                  <a:srgbClr val="FFFFFF"/>
                </a:highlight>
              </a:rPr>
              <a:t>When a browser sends an HTTP request from one origin to another, any cookies, including authentication session cookies, relevant to the other domain are also sent as part of the request. This means that the response will be generated within the user's session, and include any relevant data that is specific to the user. Without the same-origin policy, if you visited a malicious website, it would be able to read your emails from GMail, private messages from Facebook, etc.</a:t>
            </a:r>
            <a:endParaRPr sz="1200">
              <a:solidFill>
                <a:srgbClr val="333332"/>
              </a:solidFill>
              <a:highlight>
                <a:srgbClr val="FFFFFF"/>
              </a:highlight>
            </a:endParaRPr>
          </a:p>
          <a:p>
            <a:pPr marL="0" lvl="0" indent="0" algn="l" rtl="0">
              <a:spcBef>
                <a:spcPts val="0"/>
              </a:spcBef>
              <a:spcAft>
                <a:spcPts val="0"/>
              </a:spcAft>
              <a:buNone/>
            </a:pPr>
            <a:endParaRPr sz="1200">
              <a:solidFill>
                <a:srgbClr val="333332"/>
              </a:solidFill>
              <a:highlight>
                <a:srgbClr val="FFFFFF"/>
              </a:highlight>
            </a:endParaRPr>
          </a:p>
          <a:p>
            <a:pPr marL="0" lvl="0" indent="0" algn="l" rtl="0">
              <a:spcBef>
                <a:spcPts val="0"/>
              </a:spcBef>
              <a:spcAft>
                <a:spcPts val="0"/>
              </a:spcAft>
              <a:buNone/>
            </a:pPr>
            <a:r>
              <a:rPr lang="en" sz="1200">
                <a:solidFill>
                  <a:srgbClr val="333332"/>
                </a:solidFill>
                <a:highlight>
                  <a:srgbClr val="FFFFFF"/>
                </a:highlight>
              </a:rPr>
              <a:t>Ex. </a:t>
            </a:r>
            <a:r>
              <a:rPr lang="en" sz="1200">
                <a:solidFill>
                  <a:srgbClr val="333332"/>
                </a:solidFill>
                <a:latin typeface="Courier New"/>
                <a:ea typeface="Courier New"/>
                <a:cs typeface="Courier New"/>
                <a:sym typeface="Courier New"/>
              </a:rPr>
              <a:t>http://normal-website.com/example/example.html</a:t>
            </a:r>
            <a:endParaRPr sz="1200">
              <a:solidFill>
                <a:srgbClr val="333332"/>
              </a:solidFill>
              <a:latin typeface="Courier New"/>
              <a:ea typeface="Courier New"/>
              <a:cs typeface="Courier New"/>
              <a:sym typeface="Courier New"/>
            </a:endParaRPr>
          </a:p>
          <a:p>
            <a:pPr marL="0" lvl="0" indent="0" algn="l" rtl="0">
              <a:spcBef>
                <a:spcPts val="0"/>
              </a:spcBef>
              <a:spcAft>
                <a:spcPts val="0"/>
              </a:spcAft>
              <a:buNone/>
            </a:pPr>
            <a:endParaRPr sz="1200">
              <a:solidFill>
                <a:srgbClr val="333332"/>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333332"/>
                </a:solidFill>
                <a:highlight>
                  <a:srgbClr val="FFFFFF"/>
                </a:highlight>
              </a:rPr>
              <a:t>URL accessed							Access permitted?</a:t>
            </a:r>
            <a:endParaRPr sz="1200" b="1">
              <a:solidFill>
                <a:srgbClr val="333332"/>
              </a:solidFill>
              <a:highlight>
                <a:srgbClr val="FFFFFF"/>
              </a:highlight>
            </a:endParaRPr>
          </a:p>
          <a:p>
            <a:pPr marL="0" lvl="0" indent="0" algn="l" rtl="0">
              <a:lnSpc>
                <a:spcPct val="100000"/>
              </a:lnSpc>
              <a:spcBef>
                <a:spcPts val="0"/>
              </a:spcBef>
              <a:spcAft>
                <a:spcPts val="0"/>
              </a:spcAft>
              <a:buNone/>
            </a:pPr>
            <a:r>
              <a:rPr lang="en" sz="1200">
                <a:solidFill>
                  <a:srgbClr val="333332"/>
                </a:solidFill>
                <a:highlight>
                  <a:srgbClr val="FFFFFF"/>
                </a:highlight>
                <a:latin typeface="Courier New"/>
                <a:ea typeface="Courier New"/>
                <a:cs typeface="Courier New"/>
                <a:sym typeface="Courier New"/>
              </a:rPr>
              <a:t>http://normal-website.com/example/</a:t>
            </a:r>
            <a:r>
              <a:rPr lang="en" sz="1200">
                <a:solidFill>
                  <a:srgbClr val="333332"/>
                </a:solidFill>
                <a:highlight>
                  <a:srgbClr val="FFFFFF"/>
                </a:highlight>
              </a:rPr>
              <a:t>			Yes: same scheme, domain, and port</a:t>
            </a:r>
            <a:endParaRPr sz="1200">
              <a:solidFill>
                <a:srgbClr val="333332"/>
              </a:solidFill>
              <a:highlight>
                <a:srgbClr val="FFFFFF"/>
              </a:highlight>
            </a:endParaRPr>
          </a:p>
          <a:p>
            <a:pPr marL="0" lvl="0" indent="0" algn="l" rtl="0">
              <a:lnSpc>
                <a:spcPct val="100000"/>
              </a:lnSpc>
              <a:spcBef>
                <a:spcPts val="0"/>
              </a:spcBef>
              <a:spcAft>
                <a:spcPts val="0"/>
              </a:spcAft>
              <a:buNone/>
            </a:pPr>
            <a:r>
              <a:rPr lang="en" sz="1200">
                <a:solidFill>
                  <a:srgbClr val="333332"/>
                </a:solidFill>
                <a:highlight>
                  <a:srgbClr val="FFFFFF"/>
                </a:highlight>
                <a:latin typeface="Courier New"/>
                <a:ea typeface="Courier New"/>
                <a:cs typeface="Courier New"/>
                <a:sym typeface="Courier New"/>
              </a:rPr>
              <a:t>http://normal-website.com/example2/</a:t>
            </a:r>
            <a:r>
              <a:rPr lang="en" sz="1200">
                <a:solidFill>
                  <a:srgbClr val="333332"/>
                </a:solidFill>
                <a:highlight>
                  <a:srgbClr val="FFFFFF"/>
                </a:highlight>
              </a:rPr>
              <a:t>		Yes: same scheme, domain, and port</a:t>
            </a:r>
            <a:endParaRPr sz="1200">
              <a:solidFill>
                <a:srgbClr val="333332"/>
              </a:solidFill>
              <a:highlight>
                <a:srgbClr val="FFFFFF"/>
              </a:highlight>
            </a:endParaRPr>
          </a:p>
          <a:p>
            <a:pPr marL="0" lvl="0" indent="0" algn="l" rtl="0">
              <a:lnSpc>
                <a:spcPct val="100000"/>
              </a:lnSpc>
              <a:spcBef>
                <a:spcPts val="0"/>
              </a:spcBef>
              <a:spcAft>
                <a:spcPts val="0"/>
              </a:spcAft>
              <a:buNone/>
            </a:pPr>
            <a:r>
              <a:rPr lang="en" sz="1200">
                <a:solidFill>
                  <a:srgbClr val="333332"/>
                </a:solidFill>
                <a:highlight>
                  <a:srgbClr val="FFFFFF"/>
                </a:highlight>
                <a:latin typeface="Courier New"/>
                <a:ea typeface="Courier New"/>
                <a:cs typeface="Courier New"/>
                <a:sym typeface="Courier New"/>
              </a:rPr>
              <a:t>https://normal-website.com/example/		</a:t>
            </a:r>
            <a:r>
              <a:rPr lang="en" sz="1200">
                <a:solidFill>
                  <a:srgbClr val="333332"/>
                </a:solidFill>
                <a:highlight>
                  <a:srgbClr val="FFFFFF"/>
                </a:highlight>
              </a:rPr>
              <a:t>No: different scheme and port</a:t>
            </a:r>
            <a:endParaRPr sz="1200">
              <a:solidFill>
                <a:srgbClr val="333332"/>
              </a:solidFill>
              <a:highlight>
                <a:srgbClr val="FFFFFF"/>
              </a:highlight>
            </a:endParaRPr>
          </a:p>
          <a:p>
            <a:pPr marL="0" lvl="0" indent="0" algn="l" rtl="0">
              <a:lnSpc>
                <a:spcPct val="100000"/>
              </a:lnSpc>
              <a:spcBef>
                <a:spcPts val="0"/>
              </a:spcBef>
              <a:spcAft>
                <a:spcPts val="0"/>
              </a:spcAft>
              <a:buNone/>
            </a:pPr>
            <a:r>
              <a:rPr lang="en" sz="1200">
                <a:solidFill>
                  <a:srgbClr val="333332"/>
                </a:solidFill>
                <a:highlight>
                  <a:srgbClr val="FFFFFF"/>
                </a:highlight>
                <a:latin typeface="Courier New"/>
                <a:ea typeface="Courier New"/>
                <a:cs typeface="Courier New"/>
                <a:sym typeface="Courier New"/>
              </a:rPr>
              <a:t>http://en.normal-website.com/example/		</a:t>
            </a:r>
            <a:r>
              <a:rPr lang="en" sz="1200">
                <a:solidFill>
                  <a:srgbClr val="333332"/>
                </a:solidFill>
                <a:highlight>
                  <a:srgbClr val="FFFFFF"/>
                </a:highlight>
              </a:rPr>
              <a:t>No: different domain</a:t>
            </a:r>
            <a:endParaRPr sz="1200">
              <a:solidFill>
                <a:srgbClr val="333332"/>
              </a:solidFill>
              <a:highlight>
                <a:srgbClr val="FFFFFF"/>
              </a:highlight>
            </a:endParaRPr>
          </a:p>
          <a:p>
            <a:pPr marL="0" lvl="0" indent="0" algn="l" rtl="0">
              <a:lnSpc>
                <a:spcPct val="100000"/>
              </a:lnSpc>
              <a:spcBef>
                <a:spcPts val="0"/>
              </a:spcBef>
              <a:spcAft>
                <a:spcPts val="0"/>
              </a:spcAft>
              <a:buNone/>
            </a:pPr>
            <a:r>
              <a:rPr lang="en" sz="1200">
                <a:solidFill>
                  <a:srgbClr val="333332"/>
                </a:solidFill>
                <a:highlight>
                  <a:srgbClr val="FFFFFF"/>
                </a:highlight>
                <a:latin typeface="Courier New"/>
                <a:ea typeface="Courier New"/>
                <a:cs typeface="Courier New"/>
                <a:sym typeface="Courier New"/>
              </a:rPr>
              <a:t>http://normal-website.com:8080/example/		</a:t>
            </a:r>
            <a:r>
              <a:rPr lang="en" sz="1200">
                <a:solidFill>
                  <a:srgbClr val="333332"/>
                </a:solidFill>
                <a:highlight>
                  <a:srgbClr val="FFFFFF"/>
                </a:highlight>
              </a:rPr>
              <a:t>No: different port*</a:t>
            </a:r>
            <a:endParaRPr sz="1200">
              <a:solidFill>
                <a:srgbClr val="333332"/>
              </a:solidFill>
              <a:highlight>
                <a:srgbClr val="FFFFFF"/>
              </a:highlight>
            </a:endParaRPr>
          </a:p>
          <a:p>
            <a:pPr marL="0" lvl="0" indent="0" algn="l" rtl="0">
              <a:spcBef>
                <a:spcPts val="0"/>
              </a:spcBef>
              <a:spcAft>
                <a:spcPts val="0"/>
              </a:spcAft>
              <a:buNone/>
            </a:pPr>
            <a:endParaRPr sz="1200">
              <a:solidFill>
                <a:srgbClr val="333332"/>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CORS</a:t>
            </a:r>
            <a:endParaRPr/>
          </a:p>
        </p:txBody>
      </p:sp>
      <p:sp>
        <p:nvSpPr>
          <p:cNvPr id="199" name="Google Shape;19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1B1B1B"/>
                </a:solidFill>
                <a:highlight>
                  <a:srgbClr val="FFFFFF"/>
                </a:highlight>
                <a:latin typeface="Roboto"/>
                <a:ea typeface="Roboto"/>
                <a:cs typeface="Roboto"/>
                <a:sym typeface="Roboto"/>
              </a:rPr>
              <a:t>Cross-Origin Resource Sharing (CORS) is an HTTP-header based mechanism that allows a server to indicate any origins (domain, scheme, or port) other than its own from which a browser should permit loading resources. </a:t>
            </a:r>
            <a:endParaRPr sz="1200">
              <a:solidFill>
                <a:srgbClr val="1B1B1B"/>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1B1B1B"/>
                </a:solidFill>
                <a:highlight>
                  <a:srgbClr val="FFFFFF"/>
                </a:highlight>
                <a:latin typeface="Roboto"/>
                <a:ea typeface="Roboto"/>
                <a:cs typeface="Roboto"/>
                <a:sym typeface="Roboto"/>
              </a:rPr>
              <a:t>CORS also relies on a mechanism by which browsers make a "preflight" request (OPTIONS Request) to the server hosting the cross-origin resource, in order to check that the server will permit the actual request. In that preflight, the browser sends headers that indicate the HTTP method and headers that will be used in the actual request.</a:t>
            </a:r>
            <a:endParaRPr sz="1200">
              <a:solidFill>
                <a:srgbClr val="1B1B1B"/>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1B1B1B"/>
                </a:solidFill>
                <a:highlight>
                  <a:srgbClr val="FFFFFF"/>
                </a:highlight>
                <a:latin typeface="Roboto"/>
                <a:ea typeface="Roboto"/>
                <a:cs typeface="Roboto"/>
                <a:sym typeface="Roboto"/>
              </a:rPr>
              <a:t>It is an OPTIONS request, using three HTTP request headers: Access-Control-Request-Method, Access-Control-Request-Headers, and the Origin header.</a:t>
            </a:r>
            <a:endParaRPr sz="1200">
              <a:solidFill>
                <a:srgbClr val="1B1B1B"/>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200">
                <a:solidFill>
                  <a:srgbClr val="1B1B1B"/>
                </a:solidFill>
                <a:highlight>
                  <a:srgbClr val="FFFFFF"/>
                </a:highlight>
                <a:latin typeface="Roboto"/>
                <a:ea typeface="Roboto"/>
                <a:cs typeface="Roboto"/>
                <a:sym typeface="Roboto"/>
              </a:rPr>
              <a:t>A preflight request is automatically issued by a browser and in normal cases, front-end developers don't need to craft such requests themselves.</a:t>
            </a:r>
            <a:endParaRPr sz="1200">
              <a:solidFill>
                <a:srgbClr val="1B1B1B"/>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5" name="Google Shape;20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1B1B1B"/>
                </a:solidFill>
                <a:highlight>
                  <a:srgbClr val="FFFFFF"/>
                </a:highlight>
                <a:latin typeface="Roboto"/>
                <a:ea typeface="Roboto"/>
                <a:cs typeface="Roboto"/>
                <a:sym typeface="Roboto"/>
              </a:rPr>
              <a:t>For example, a client might be asking a server if it would allow a DELETE request, before sending a </a:t>
            </a:r>
            <a:r>
              <a:rPr lang="en" sz="1100">
                <a:solidFill>
                  <a:srgbClr val="1B1B1B"/>
                </a:solidFill>
              </a:rPr>
              <a:t>DELETE</a:t>
            </a:r>
            <a:r>
              <a:rPr lang="en" sz="1200">
                <a:solidFill>
                  <a:srgbClr val="1B1B1B"/>
                </a:solidFill>
                <a:highlight>
                  <a:srgbClr val="FFFFFF"/>
                </a:highlight>
                <a:latin typeface="Roboto"/>
                <a:ea typeface="Roboto"/>
                <a:cs typeface="Roboto"/>
                <a:sym typeface="Roboto"/>
              </a:rPr>
              <a:t> request, by using a preflight request:</a:t>
            </a:r>
            <a:endParaRPr sz="1200">
              <a:solidFill>
                <a:srgbClr val="1B1B1B"/>
              </a:solidFill>
              <a:highlight>
                <a:srgbClr val="FFFFFF"/>
              </a:highlight>
              <a:latin typeface="Roboto"/>
              <a:ea typeface="Roboto"/>
              <a:cs typeface="Roboto"/>
              <a:sym typeface="Roboto"/>
            </a:endParaRPr>
          </a:p>
          <a:p>
            <a:pPr marL="0" lvl="0" indent="0" algn="l" rtl="0">
              <a:spcBef>
                <a:spcPts val="1200"/>
              </a:spcBef>
              <a:spcAft>
                <a:spcPts val="0"/>
              </a:spcAft>
              <a:buNone/>
            </a:pPr>
            <a:endParaRPr sz="1200">
              <a:solidFill>
                <a:srgbClr val="1B1B1B"/>
              </a:solidFill>
              <a:highlight>
                <a:srgbClr val="FFFFFF"/>
              </a:highlight>
              <a:latin typeface="Roboto"/>
              <a:ea typeface="Roboto"/>
              <a:cs typeface="Roboto"/>
              <a:sym typeface="Roboto"/>
            </a:endParaRPr>
          </a:p>
          <a:p>
            <a:pPr marL="0" lvl="0" indent="0" algn="l" rtl="0">
              <a:spcBef>
                <a:spcPts val="1200"/>
              </a:spcBef>
              <a:spcAft>
                <a:spcPts val="0"/>
              </a:spcAft>
              <a:buNone/>
            </a:pPr>
            <a:endParaRPr sz="1200">
              <a:solidFill>
                <a:srgbClr val="1B1B1B"/>
              </a:solidFill>
              <a:highlight>
                <a:srgbClr val="FFFFFF"/>
              </a:highlight>
              <a:latin typeface="Roboto"/>
              <a:ea typeface="Roboto"/>
              <a:cs typeface="Roboto"/>
              <a:sym typeface="Roboto"/>
            </a:endParaRPr>
          </a:p>
          <a:p>
            <a:pPr marL="0" lvl="0" indent="0" algn="l" rtl="0">
              <a:spcBef>
                <a:spcPts val="1200"/>
              </a:spcBef>
              <a:spcAft>
                <a:spcPts val="0"/>
              </a:spcAft>
              <a:buNone/>
            </a:pPr>
            <a:endParaRPr sz="1200">
              <a:solidFill>
                <a:srgbClr val="1B1B1B"/>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1B1B1B"/>
                </a:solidFill>
                <a:highlight>
                  <a:srgbClr val="FFFFFF"/>
                </a:highlight>
                <a:latin typeface="Roboto"/>
                <a:ea typeface="Roboto"/>
                <a:cs typeface="Roboto"/>
                <a:sym typeface="Roboto"/>
              </a:rPr>
              <a:t>If the server allows it, then it will respond to the preflight request with an Access-Control-Allow-Methods response header, which lists </a:t>
            </a:r>
            <a:r>
              <a:rPr lang="en" sz="1100">
                <a:solidFill>
                  <a:srgbClr val="1B1B1B"/>
                </a:solidFill>
              </a:rPr>
              <a:t>DELETE</a:t>
            </a:r>
            <a:r>
              <a:rPr lang="en" sz="1200">
                <a:solidFill>
                  <a:srgbClr val="1B1B1B"/>
                </a:solidFill>
                <a:highlight>
                  <a:srgbClr val="FFFFFF"/>
                </a:highlight>
                <a:latin typeface="Roboto"/>
                <a:ea typeface="Roboto"/>
                <a:cs typeface="Roboto"/>
                <a:sym typeface="Roboto"/>
              </a:rPr>
              <a:t>:</a:t>
            </a:r>
            <a:endParaRPr sz="1000">
              <a:solidFill>
                <a:srgbClr val="1B1B1B"/>
              </a:solidFill>
            </a:endParaRPr>
          </a:p>
          <a:p>
            <a:pPr marL="0" lvl="0" indent="0" algn="l" rtl="0">
              <a:spcBef>
                <a:spcPts val="1200"/>
              </a:spcBef>
              <a:spcAft>
                <a:spcPts val="1200"/>
              </a:spcAft>
              <a:buNone/>
            </a:pPr>
            <a:endParaRPr sz="1200">
              <a:solidFill>
                <a:srgbClr val="1B1B1B"/>
              </a:solidFill>
              <a:highlight>
                <a:srgbClr val="FFFFFF"/>
              </a:highlight>
              <a:latin typeface="Roboto"/>
              <a:ea typeface="Roboto"/>
              <a:cs typeface="Roboto"/>
              <a:sym typeface="Roboto"/>
            </a:endParaRPr>
          </a:p>
        </p:txBody>
      </p:sp>
      <p:pic>
        <p:nvPicPr>
          <p:cNvPr id="206" name="Google Shape;206;p38"/>
          <p:cNvPicPr preferRelativeResize="0"/>
          <p:nvPr/>
        </p:nvPicPr>
        <p:blipFill>
          <a:blip r:embed="rId3">
            <a:alphaModFix/>
          </a:blip>
          <a:stretch>
            <a:fillRect/>
          </a:stretch>
        </p:blipFill>
        <p:spPr>
          <a:xfrm>
            <a:off x="413125" y="1671250"/>
            <a:ext cx="4673194" cy="900500"/>
          </a:xfrm>
          <a:prstGeom prst="rect">
            <a:avLst/>
          </a:prstGeom>
          <a:noFill/>
          <a:ln>
            <a:noFill/>
          </a:ln>
        </p:spPr>
      </p:pic>
      <p:pic>
        <p:nvPicPr>
          <p:cNvPr id="207" name="Google Shape;207;p38"/>
          <p:cNvPicPr preferRelativeResize="0"/>
          <p:nvPr/>
        </p:nvPicPr>
        <p:blipFill>
          <a:blip r:embed="rId4">
            <a:alphaModFix/>
          </a:blip>
          <a:stretch>
            <a:fillRect/>
          </a:stretch>
        </p:blipFill>
        <p:spPr>
          <a:xfrm>
            <a:off x="413125" y="3420429"/>
            <a:ext cx="4626652" cy="972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 ) - Allows requests from any origin to access resources </a:t>
            </a:r>
            <a:endParaRPr/>
          </a:p>
        </p:txBody>
      </p:sp>
      <p:pic>
        <p:nvPicPr>
          <p:cNvPr id="214" name="Google Shape;214;p39"/>
          <p:cNvPicPr preferRelativeResize="0"/>
          <p:nvPr/>
        </p:nvPicPr>
        <p:blipFill>
          <a:blip r:embed="rId3">
            <a:alphaModFix/>
          </a:blip>
          <a:stretch>
            <a:fillRect/>
          </a:stretch>
        </p:blipFill>
        <p:spPr>
          <a:xfrm>
            <a:off x="2440200" y="1836098"/>
            <a:ext cx="4263600" cy="2158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40"/>
          <p:cNvPicPr preferRelativeResize="0"/>
          <p:nvPr/>
        </p:nvPicPr>
        <p:blipFill>
          <a:blip r:embed="rId3">
            <a:alphaModFix/>
          </a:blip>
          <a:stretch>
            <a:fillRect/>
          </a:stretch>
        </p:blipFill>
        <p:spPr>
          <a:xfrm>
            <a:off x="4572012" y="757761"/>
            <a:ext cx="3456775" cy="3627975"/>
          </a:xfrm>
          <a:prstGeom prst="rect">
            <a:avLst/>
          </a:prstGeom>
          <a:noFill/>
          <a:ln>
            <a:noFill/>
          </a:ln>
        </p:spPr>
      </p:pic>
      <p:sp>
        <p:nvSpPr>
          <p:cNvPr id="220" name="Google Shape;220;p40"/>
          <p:cNvSpPr txBox="1"/>
          <p:nvPr/>
        </p:nvSpPr>
        <p:spPr>
          <a:xfrm>
            <a:off x="663425" y="897575"/>
            <a:ext cx="37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Access restricted to origin: http://foo.example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API architectural styles</a:t>
            </a:r>
            <a:endParaRPr/>
          </a:p>
        </p:txBody>
      </p:sp>
      <p:sp>
        <p:nvSpPr>
          <p:cNvPr id="226" name="Google Shape;22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solidFill>
                  <a:schemeClr val="dk1"/>
                </a:solidFill>
                <a:highlight>
                  <a:srgbClr val="FFFFFF"/>
                </a:highlight>
              </a:rPr>
              <a:t>APIs exchange commands and data, and this requires clear protocols and architectures -- the rules, structures and constraints that govern an API's operation. </a:t>
            </a:r>
            <a:endParaRPr sz="1350" dirty="0">
              <a:solidFill>
                <a:schemeClr val="dk1"/>
              </a:solidFill>
              <a:highlight>
                <a:srgbClr val="FFFFFF"/>
              </a:highlight>
            </a:endParaRPr>
          </a:p>
          <a:p>
            <a:pPr marL="0" lvl="0" indent="0" algn="l" rtl="0">
              <a:spcBef>
                <a:spcPts val="1200"/>
              </a:spcBef>
              <a:spcAft>
                <a:spcPts val="0"/>
              </a:spcAft>
              <a:buNone/>
            </a:pPr>
            <a:r>
              <a:rPr lang="en" sz="1350" dirty="0">
                <a:solidFill>
                  <a:schemeClr val="dk1"/>
                </a:solidFill>
                <a:highlight>
                  <a:srgbClr val="FFFFFF"/>
                </a:highlight>
              </a:rPr>
              <a:t>Today, there are the popular categories of API architectural styles: </a:t>
            </a:r>
            <a:endParaRPr sz="1350" dirty="0">
              <a:solidFill>
                <a:schemeClr val="dk1"/>
              </a:solidFill>
              <a:highlight>
                <a:srgbClr val="FFFFFF"/>
              </a:highlight>
            </a:endParaRPr>
          </a:p>
          <a:p>
            <a:pPr marL="457200" lvl="0" indent="-314325" algn="l" rtl="0">
              <a:spcBef>
                <a:spcPts val="1200"/>
              </a:spcBef>
              <a:spcAft>
                <a:spcPts val="0"/>
              </a:spcAft>
              <a:buClr>
                <a:schemeClr val="dk1"/>
              </a:buClr>
              <a:buSzPts val="1350"/>
              <a:buChar char="●"/>
            </a:pPr>
            <a:r>
              <a:rPr lang="en" sz="1350" dirty="0">
                <a:solidFill>
                  <a:schemeClr val="dk1"/>
                </a:solidFill>
                <a:highlight>
                  <a:srgbClr val="FFFFFF"/>
                </a:highlight>
              </a:rPr>
              <a:t>REST (Representational State Transfer)</a:t>
            </a:r>
            <a:endParaRPr sz="1350" dirty="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dirty="0">
                <a:solidFill>
                  <a:schemeClr val="dk1"/>
                </a:solidFill>
                <a:highlight>
                  <a:srgbClr val="FFFFFF"/>
                </a:highlight>
              </a:rPr>
              <a:t>SOAP (Simple Object Access Protocol)</a:t>
            </a:r>
            <a:endParaRPr sz="1350" dirty="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dirty="0">
                <a:solidFill>
                  <a:schemeClr val="dk1"/>
                </a:solidFill>
                <a:highlight>
                  <a:srgbClr val="FFFFFF"/>
                </a:highlight>
              </a:rPr>
              <a:t>RPC(Remote Procedure Call)</a:t>
            </a:r>
            <a:endParaRPr sz="1350" dirty="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dirty="0" err="1">
                <a:solidFill>
                  <a:schemeClr val="dk1"/>
                </a:solidFill>
                <a:highlight>
                  <a:srgbClr val="FFFFFF"/>
                </a:highlight>
              </a:rPr>
              <a:t>GraphQL</a:t>
            </a:r>
            <a:endParaRPr sz="1350" dirty="0">
              <a:solidFill>
                <a:schemeClr val="dk1"/>
              </a:solidFill>
              <a:highlight>
                <a:srgbClr val="FFFFFF"/>
              </a:highlight>
            </a:endParaRPr>
          </a:p>
          <a:p>
            <a:pPr marL="457200" lvl="0" indent="-314325" algn="l" rtl="0">
              <a:lnSpc>
                <a:spcPct val="120000"/>
              </a:lnSpc>
              <a:spcBef>
                <a:spcPts val="0"/>
              </a:spcBef>
              <a:spcAft>
                <a:spcPts val="0"/>
              </a:spcAft>
              <a:buClr>
                <a:schemeClr val="dk1"/>
              </a:buClr>
              <a:buSzPts val="1350"/>
              <a:buChar char="●"/>
            </a:pPr>
            <a:r>
              <a:rPr lang="en" sz="1350" dirty="0" err="1">
                <a:solidFill>
                  <a:schemeClr val="dk1"/>
                </a:solidFill>
                <a:highlight>
                  <a:srgbClr val="FFFFFF"/>
                </a:highlight>
              </a:rPr>
              <a:t>Falcor</a:t>
            </a:r>
            <a:endParaRPr lang="en" sz="1350" dirty="0">
              <a:solidFill>
                <a:schemeClr val="dk1"/>
              </a:solidFill>
              <a:highlight>
                <a:srgbClr val="FFFFFF"/>
              </a:highlight>
            </a:endParaRPr>
          </a:p>
          <a:p>
            <a:pPr marL="142875" lvl="0" indent="0" algn="l" rtl="0">
              <a:lnSpc>
                <a:spcPct val="120000"/>
              </a:lnSpc>
              <a:spcBef>
                <a:spcPts val="0"/>
              </a:spcBef>
              <a:spcAft>
                <a:spcPts val="0"/>
              </a:spcAft>
              <a:buClr>
                <a:schemeClr val="dk1"/>
              </a:buClr>
              <a:buSzPts val="1350"/>
              <a:buNone/>
            </a:pPr>
            <a:endParaRPr lang="en" sz="1350" dirty="0">
              <a:solidFill>
                <a:schemeClr val="dk1"/>
              </a:solidFill>
              <a:highlight>
                <a:srgbClr val="FFFFFF"/>
              </a:highlight>
              <a:hlinkClick r:id="rId3"/>
            </a:endParaRPr>
          </a:p>
          <a:p>
            <a:pPr marL="142875" lvl="0" indent="0" algn="l" rtl="0">
              <a:lnSpc>
                <a:spcPct val="120000"/>
              </a:lnSpc>
              <a:spcBef>
                <a:spcPts val="0"/>
              </a:spcBef>
              <a:spcAft>
                <a:spcPts val="0"/>
              </a:spcAft>
              <a:buClr>
                <a:schemeClr val="dk1"/>
              </a:buClr>
              <a:buSzPts val="1350"/>
              <a:buNone/>
            </a:pPr>
            <a:r>
              <a:rPr lang="en-US" sz="1350" dirty="0">
                <a:solidFill>
                  <a:schemeClr val="dk1"/>
                </a:solidFill>
                <a:highlight>
                  <a:srgbClr val="FFFFFF"/>
                </a:highlight>
                <a:hlinkClick r:id="rId3"/>
              </a:rPr>
              <a:t>https://www.altexsoft.com/blog/soap-vs-rest-vs-graphql-vs-rpc/</a:t>
            </a:r>
            <a:endParaRPr sz="1350" dirty="0">
              <a:solidFill>
                <a:schemeClr val="dk1"/>
              </a:solidFill>
              <a:highlight>
                <a:srgbClr val="FFFFFF"/>
              </a:highlight>
            </a:endParaRPr>
          </a:p>
          <a:p>
            <a:pPr marL="0" lvl="0" indent="0" algn="l" rtl="0">
              <a:spcBef>
                <a:spcPts val="400"/>
              </a:spcBef>
              <a:spcAft>
                <a:spcPts val="1200"/>
              </a:spcAft>
              <a:buNone/>
            </a:pPr>
            <a:endParaRPr lang="en-US" sz="1350" dirty="0">
              <a:solidFill>
                <a:schemeClr val="dk1"/>
              </a:solidFill>
              <a:highlight>
                <a:srgbClr val="FFFFFF"/>
              </a:highlight>
            </a:endParaRPr>
          </a:p>
          <a:p>
            <a:pPr marL="0" lvl="0" indent="0" algn="l" rtl="0">
              <a:spcBef>
                <a:spcPts val="400"/>
              </a:spcBef>
              <a:spcAft>
                <a:spcPts val="1200"/>
              </a:spcAft>
              <a:buNone/>
            </a:pPr>
            <a:endParaRPr sz="1350" dirty="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Representation of TCP/IP model and OSI Model</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7" name="Google Shape;67;p15"/>
          <p:cNvPicPr preferRelativeResize="0"/>
          <p:nvPr/>
        </p:nvPicPr>
        <p:blipFill>
          <a:blip r:embed="rId3">
            <a:alphaModFix/>
          </a:blip>
          <a:stretch>
            <a:fillRect/>
          </a:stretch>
        </p:blipFill>
        <p:spPr>
          <a:xfrm>
            <a:off x="3049300" y="1152475"/>
            <a:ext cx="3045401" cy="3416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900"/>
              </a:spcBef>
              <a:spcAft>
                <a:spcPts val="0"/>
              </a:spcAft>
              <a:buClr>
                <a:schemeClr val="dk1"/>
              </a:buClr>
              <a:buSzPct val="34920"/>
              <a:buFont typeface="Arial"/>
              <a:buNone/>
            </a:pPr>
            <a:r>
              <a:rPr lang="en" sz="3150">
                <a:highlight>
                  <a:srgbClr val="FFFFFF"/>
                </a:highlight>
              </a:rPr>
              <a:t>Remote Procedure Call (RPC)</a:t>
            </a:r>
            <a:endParaRPr sz="3150">
              <a:highlight>
                <a:srgbClr val="FFFFFF"/>
              </a:highlight>
            </a:endParaRPr>
          </a:p>
          <a:p>
            <a:pPr marL="0" lvl="0" indent="0" algn="l" rtl="0">
              <a:spcBef>
                <a:spcPts val="800"/>
              </a:spcBef>
              <a:spcAft>
                <a:spcPts val="0"/>
              </a:spcAft>
              <a:buNone/>
            </a:pPr>
            <a:endParaRPr/>
          </a:p>
        </p:txBody>
      </p:sp>
      <p:sp>
        <p:nvSpPr>
          <p:cNvPr id="232" name="Google Shape;23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chemeClr val="dk1"/>
                </a:solidFill>
                <a:highlight>
                  <a:srgbClr val="FFFFFF"/>
                </a:highlight>
              </a:rPr>
              <a:t>The remote procedure call (RPC) protocol is a simple means to send multiple parameters and receive results</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A remote procedure call is an interprocess communication technique that is used for client-server based applications. It is also known as a subroutine call or a function call.</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RPC can employ two different languages, JSON and XML, for coding; these APIs are dubbed </a:t>
            </a:r>
            <a:r>
              <a:rPr lang="en" sz="1350" i="1">
                <a:solidFill>
                  <a:schemeClr val="dk1"/>
                </a:solidFill>
                <a:highlight>
                  <a:srgbClr val="FFFFFF"/>
                </a:highlight>
              </a:rPr>
              <a:t>JSON-RPC</a:t>
            </a:r>
            <a:r>
              <a:rPr lang="en" sz="1350">
                <a:solidFill>
                  <a:schemeClr val="dk1"/>
                </a:solidFill>
                <a:highlight>
                  <a:srgbClr val="FFFFFF"/>
                </a:highlight>
              </a:rPr>
              <a:t> and </a:t>
            </a:r>
            <a:r>
              <a:rPr lang="en" sz="1350" i="1">
                <a:solidFill>
                  <a:schemeClr val="dk1"/>
                </a:solidFill>
                <a:highlight>
                  <a:srgbClr val="FFFFFF"/>
                </a:highlight>
              </a:rPr>
              <a:t>XML-RPC</a:t>
            </a:r>
            <a:endParaRPr sz="1350" i="1">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Although you may have heard these terms used interchangeably, RPCs and APIs are two distinct things. APIs essentially represent the </a:t>
            </a:r>
            <a:r>
              <a:rPr lang="en" sz="1350" i="1">
                <a:solidFill>
                  <a:schemeClr val="dk1"/>
                </a:solidFill>
                <a:highlight>
                  <a:srgbClr val="FFFFFF"/>
                </a:highlight>
              </a:rPr>
              <a:t>framework</a:t>
            </a:r>
            <a:r>
              <a:rPr lang="en" sz="1350">
                <a:solidFill>
                  <a:schemeClr val="dk1"/>
                </a:solidFill>
                <a:highlight>
                  <a:srgbClr val="FFFFFF"/>
                </a:highlight>
              </a:rPr>
              <a:t> that enables remote computers in a shared network to communicate with one another, whereas the RPCs (or </a:t>
            </a:r>
            <a:r>
              <a:rPr lang="en" sz="1350" i="1">
                <a:solidFill>
                  <a:schemeClr val="dk1"/>
                </a:solidFill>
                <a:highlight>
                  <a:srgbClr val="FFFFFF"/>
                </a:highlight>
              </a:rPr>
              <a:t>calls</a:t>
            </a:r>
            <a:r>
              <a:rPr lang="en" sz="1350">
                <a:solidFill>
                  <a:schemeClr val="dk1"/>
                </a:solidFill>
                <a:highlight>
                  <a:srgbClr val="FFFFFF"/>
                </a:highlight>
              </a:rPr>
              <a:t>) are the </a:t>
            </a:r>
            <a:r>
              <a:rPr lang="en" sz="1350" i="1">
                <a:solidFill>
                  <a:schemeClr val="dk1"/>
                </a:solidFill>
                <a:highlight>
                  <a:srgbClr val="FFFFFF"/>
                </a:highlight>
              </a:rPr>
              <a:t>means</a:t>
            </a:r>
            <a:r>
              <a:rPr lang="en" sz="1350">
                <a:solidFill>
                  <a:schemeClr val="dk1"/>
                </a:solidFill>
                <a:highlight>
                  <a:srgbClr val="FFFFFF"/>
                </a:highlight>
              </a:rPr>
              <a:t> by which they communicate. </a:t>
            </a:r>
            <a:endParaRPr sz="1350">
              <a:solidFill>
                <a:schemeClr val="dk1"/>
              </a:solidFill>
              <a:highlight>
                <a:srgbClr val="FFFFFF"/>
              </a:highlight>
            </a:endParaRPr>
          </a:p>
          <a:p>
            <a:pPr marL="0" lvl="0" indent="0" algn="l" rtl="0">
              <a:spcBef>
                <a:spcPts val="1200"/>
              </a:spcBef>
              <a:spcAft>
                <a:spcPts val="1200"/>
              </a:spcAft>
              <a:buNone/>
            </a:pPr>
            <a:r>
              <a:rPr lang="en" sz="1350">
                <a:solidFill>
                  <a:srgbClr val="292929"/>
                </a:solidFill>
                <a:highlight>
                  <a:srgbClr val="FFFFFF"/>
                </a:highlight>
              </a:rPr>
              <a:t>In other words, the calls represent the communication itself, but an API defines these calls, functionally explaining how to use them in that particular network.</a:t>
            </a:r>
            <a:endParaRPr sz="135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SOAP</a:t>
            </a:r>
            <a:endParaRPr/>
          </a:p>
        </p:txBody>
      </p:sp>
      <p:sp>
        <p:nvSpPr>
          <p:cNvPr id="238" name="Google Shape;238;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350">
                <a:solidFill>
                  <a:schemeClr val="dk1"/>
                </a:solidFill>
                <a:highlight>
                  <a:srgbClr val="FFFFFF"/>
                </a:highlight>
              </a:rPr>
              <a:t>The simple object access protocol</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SOAP is a format for sending and receiving messages</a:t>
            </a:r>
            <a:endParaRPr sz="1350">
              <a:solidFill>
                <a:schemeClr val="dk1"/>
              </a:solidFill>
              <a:highlight>
                <a:srgbClr val="FFFFFF"/>
              </a:highlight>
            </a:endParaRPr>
          </a:p>
          <a:p>
            <a:pPr marL="0" lvl="0" indent="0" algn="l" rtl="0">
              <a:spcBef>
                <a:spcPts val="1100"/>
              </a:spcBef>
              <a:spcAft>
                <a:spcPts val="0"/>
              </a:spcAft>
              <a:buNone/>
            </a:pPr>
            <a:r>
              <a:rPr lang="en" sz="1350">
                <a:solidFill>
                  <a:schemeClr val="dk1"/>
                </a:solidFill>
                <a:highlight>
                  <a:srgbClr val="FFFFFF"/>
                </a:highlight>
              </a:rPr>
              <a:t>It is a messaging standard defined by the World Wide Web Consortium and broadly used to create web APIs, usually with XML.</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SOAP supports a wide range of communication protocols found across the internet, such as HTTP, SMTP and TCP/IP.</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The SOAP approach defines how the SOAP message is processed, the features and modules included, the communication protocol(s) supported and the construction of SOAP messages.</a:t>
            </a:r>
            <a:endParaRPr sz="1350">
              <a:solidFill>
                <a:schemeClr val="dk1"/>
              </a:solidFill>
              <a:highlight>
                <a:srgbClr val="FFFFFF"/>
              </a:highlight>
            </a:endParaRPr>
          </a:p>
          <a:p>
            <a:pPr marL="0" lvl="0" indent="0" algn="l" rtl="0">
              <a:spcBef>
                <a:spcPts val="1200"/>
              </a:spcBef>
              <a:spcAft>
                <a:spcPts val="1200"/>
              </a:spcAft>
              <a:buNone/>
            </a:pPr>
            <a:r>
              <a:rPr lang="en" sz="1350">
                <a:solidFill>
                  <a:schemeClr val="dk1"/>
                </a:solidFill>
                <a:highlight>
                  <a:srgbClr val="FFFFFF"/>
                </a:highlight>
              </a:rPr>
              <a:t>Compared with the flexibility of REST, SOAP is a highly structured, tightly controlled and clearly defined standard. For example, SOAP messages can contain up to four components, including an envelope, header, body and fault -- the latter used for error handling.</a:t>
            </a:r>
            <a:endParaRPr sz="1350">
              <a:solidFill>
                <a:schemeClr val="dk1"/>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2355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GraphQL</a:t>
            </a:r>
            <a:endParaRPr/>
          </a:p>
        </p:txBody>
      </p:sp>
      <p:sp>
        <p:nvSpPr>
          <p:cNvPr id="244" name="Google Shape;244;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500">
                <a:solidFill>
                  <a:srgbClr val="111827"/>
                </a:solidFill>
                <a:highlight>
                  <a:srgbClr val="FFFFFF"/>
                </a:highlight>
                <a:latin typeface="Roboto"/>
                <a:ea typeface="Roboto"/>
                <a:cs typeface="Roboto"/>
                <a:sym typeface="Roboto"/>
              </a:rPr>
              <a:t>This style is used for querying databases from client-side applications over HTTP. But, instead of sending several HTTP requests to different endpoints, you can POST a single “query” for all you need. In essence, the client describes what they need once, and the API does its best to retrieve that data.</a:t>
            </a:r>
            <a:endParaRPr sz="1500">
              <a:solidFill>
                <a:srgbClr val="111827"/>
              </a:solidFill>
              <a:highlight>
                <a:srgbClr val="FFFFFF"/>
              </a:highlight>
              <a:latin typeface="Roboto"/>
              <a:ea typeface="Roboto"/>
              <a:cs typeface="Roboto"/>
              <a:sym typeface="Roboto"/>
            </a:endParaRPr>
          </a:p>
          <a:p>
            <a:pPr marL="0" lvl="0" indent="0" algn="l" rtl="0">
              <a:spcBef>
                <a:spcPts val="1200"/>
              </a:spcBef>
              <a:spcAft>
                <a:spcPts val="0"/>
              </a:spcAft>
              <a:buNone/>
            </a:pPr>
            <a:r>
              <a:rPr lang="en" sz="1500">
                <a:solidFill>
                  <a:srgbClr val="111827"/>
                </a:solidFill>
                <a:highlight>
                  <a:srgbClr val="FFFFFF"/>
                </a:highlight>
                <a:latin typeface="Roboto"/>
                <a:ea typeface="Roboto"/>
                <a:cs typeface="Roboto"/>
                <a:sym typeface="Roboto"/>
              </a:rPr>
              <a:t>A server operating under the GraphQL architecture has a pre-made model (or schema) for the data that can be requested. So, when you make a request, the schema acts as a guideline on what you can ask for, how the information should be structured, and how you can interact with the server.</a:t>
            </a:r>
            <a:endParaRPr sz="1500">
              <a:solidFill>
                <a:srgbClr val="111827"/>
              </a:solidFill>
              <a:highlight>
                <a:srgbClr val="FFFFFF"/>
              </a:highlight>
              <a:latin typeface="Roboto"/>
              <a:ea typeface="Roboto"/>
              <a:cs typeface="Roboto"/>
              <a:sym typeface="Roboto"/>
            </a:endParaRPr>
          </a:p>
          <a:p>
            <a:pPr marL="0" lvl="0" indent="0" algn="l" rtl="0">
              <a:spcBef>
                <a:spcPts val="1200"/>
              </a:spcBef>
              <a:spcAft>
                <a:spcPts val="0"/>
              </a:spcAft>
              <a:buNone/>
            </a:pPr>
            <a:r>
              <a:rPr lang="en" sz="1500">
                <a:solidFill>
                  <a:srgbClr val="111111"/>
                </a:solidFill>
                <a:highlight>
                  <a:srgbClr val="FFFFFF"/>
                </a:highlight>
                <a:latin typeface="Roboto"/>
                <a:ea typeface="Roboto"/>
                <a:cs typeface="Roboto"/>
                <a:sym typeface="Roboto"/>
              </a:rPr>
              <a:t>In REST APIs, each endpoint will return a specific payload of JSON data. Even if we only need certain fields, it will return everything on every request. </a:t>
            </a:r>
            <a:endParaRPr sz="1500">
              <a:solidFill>
                <a:srgbClr val="111111"/>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500">
                <a:solidFill>
                  <a:srgbClr val="111111"/>
                </a:solidFill>
                <a:highlight>
                  <a:srgbClr val="FFFFFF"/>
                </a:highlight>
                <a:latin typeface="Roboto"/>
                <a:ea typeface="Roboto"/>
                <a:cs typeface="Roboto"/>
                <a:sym typeface="Roboto"/>
              </a:rPr>
              <a:t>Here in GraphQL, The API returns a JSON with the exact data we wanted. No more, no less. This is the beauty of GraphQL</a:t>
            </a:r>
            <a:endParaRPr sz="1500">
              <a:solidFill>
                <a:srgbClr val="111827"/>
              </a:solidFill>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5"/>
          <p:cNvPicPr preferRelativeResize="0"/>
          <p:nvPr/>
        </p:nvPicPr>
        <p:blipFill>
          <a:blip r:embed="rId3">
            <a:alphaModFix/>
          </a:blip>
          <a:stretch>
            <a:fillRect/>
          </a:stretch>
        </p:blipFill>
        <p:spPr>
          <a:xfrm>
            <a:off x="1402926" y="655975"/>
            <a:ext cx="6338151" cy="3831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679713" y="405152"/>
            <a:ext cx="7784576" cy="433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Falcor API style</a:t>
            </a:r>
            <a:endParaRPr/>
          </a:p>
        </p:txBody>
      </p:sp>
      <p:sp>
        <p:nvSpPr>
          <p:cNvPr id="262" name="Google Shape;26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chemeClr val="dk1"/>
                </a:solidFill>
                <a:highlight>
                  <a:srgbClr val="FFFFFF"/>
                </a:highlight>
                <a:latin typeface="Roboto"/>
                <a:ea typeface="Roboto"/>
                <a:cs typeface="Roboto"/>
                <a:sym typeface="Roboto"/>
              </a:rPr>
              <a:t>Similar to GraphQL, Falcor APIs create a virtual JSON file that acts as a container for the data a client will receive after a request. This virtual file can be extended with every new piece of data the client needs. While this adds convenience, the file can become pretty big with time.</a:t>
            </a:r>
            <a:endParaRPr sz="1350">
              <a:solidFill>
                <a:schemeClr val="dk1"/>
              </a:solidFill>
              <a:highlight>
                <a:srgbClr val="FFFFFF"/>
              </a:highlight>
              <a:latin typeface="Roboto"/>
              <a:ea typeface="Roboto"/>
              <a:cs typeface="Roboto"/>
              <a:sym typeface="Roboto"/>
            </a:endParaRPr>
          </a:p>
          <a:p>
            <a:pPr marL="0" lvl="0" indent="0" algn="l" rtl="0">
              <a:lnSpc>
                <a:spcPct val="162500"/>
              </a:lnSpc>
              <a:spcBef>
                <a:spcPts val="2600"/>
              </a:spcBef>
              <a:spcAft>
                <a:spcPts val="0"/>
              </a:spcAft>
              <a:buNone/>
            </a:pPr>
            <a:r>
              <a:rPr lang="en" sz="1350">
                <a:solidFill>
                  <a:schemeClr val="dk1"/>
                </a:solidFill>
                <a:highlight>
                  <a:srgbClr val="FFFFFF"/>
                </a:highlight>
                <a:latin typeface="Roboto"/>
                <a:ea typeface="Roboto"/>
                <a:cs typeface="Roboto"/>
                <a:sym typeface="Roboto"/>
              </a:rPr>
              <a:t>You don’t have to retrieve the whole JSON file with every request. Instead, you can specify which parts you need at any moment and get those in the response. This works because the JSON file is published under an URL and links to different resources in the backend. Essentially, you can navigate the virtual file for the data you want.</a:t>
            </a:r>
            <a:endParaRPr sz="1350">
              <a:solidFill>
                <a:schemeClr val="dk1"/>
              </a:solidFill>
              <a:highlight>
                <a:srgbClr val="FFFFFF"/>
              </a:highlight>
              <a:latin typeface="Roboto"/>
              <a:ea typeface="Roboto"/>
              <a:cs typeface="Roboto"/>
              <a:sym typeface="Roboto"/>
            </a:endParaRPr>
          </a:p>
          <a:p>
            <a:pPr marL="0" lvl="0" indent="0" algn="l" rtl="0">
              <a:lnSpc>
                <a:spcPct val="162500"/>
              </a:lnSpc>
              <a:spcBef>
                <a:spcPts val="2400"/>
              </a:spcBef>
              <a:spcAft>
                <a:spcPts val="0"/>
              </a:spcAft>
              <a:buNone/>
            </a:pPr>
            <a:r>
              <a:rPr lang="en" sz="1350">
                <a:solidFill>
                  <a:schemeClr val="dk1"/>
                </a:solidFill>
                <a:highlight>
                  <a:srgbClr val="FFFFFF"/>
                </a:highlight>
                <a:latin typeface="Roboto"/>
                <a:ea typeface="Roboto"/>
                <a:cs typeface="Roboto"/>
                <a:sym typeface="Roboto"/>
              </a:rPr>
              <a:t>This virtual layer between the client and the server helps connect the two while keeping both their architectures completely independent.</a:t>
            </a:r>
            <a:endParaRPr sz="1350">
              <a:solidFill>
                <a:schemeClr val="dk1"/>
              </a:solidFill>
              <a:highlight>
                <a:srgbClr val="FFFFFF"/>
              </a:highlight>
              <a:latin typeface="Roboto"/>
              <a:ea typeface="Roboto"/>
              <a:cs typeface="Roboto"/>
              <a:sym typeface="Roboto"/>
            </a:endParaRPr>
          </a:p>
          <a:p>
            <a:pPr marL="0" lvl="0" indent="0" algn="l" rtl="0">
              <a:lnSpc>
                <a:spcPct val="162500"/>
              </a:lnSpc>
              <a:spcBef>
                <a:spcPts val="2400"/>
              </a:spcBef>
              <a:spcAft>
                <a:spcPts val="0"/>
              </a:spcAft>
              <a:buNone/>
            </a:pPr>
            <a:endParaRPr sz="1350">
              <a:solidFill>
                <a:schemeClr val="dk1"/>
              </a:solidFill>
              <a:highlight>
                <a:srgbClr val="FFFFFF"/>
              </a:highlight>
              <a:latin typeface="Roboto"/>
              <a:ea typeface="Roboto"/>
              <a:cs typeface="Roboto"/>
              <a:sym typeface="Roboto"/>
            </a:endParaRPr>
          </a:p>
          <a:p>
            <a:pPr marL="0" lvl="0" indent="0" algn="l" rtl="0">
              <a:lnSpc>
                <a:spcPct val="162500"/>
              </a:lnSpc>
              <a:spcBef>
                <a:spcPts val="2400"/>
              </a:spcBef>
              <a:spcAft>
                <a:spcPts val="0"/>
              </a:spcAft>
              <a:buNone/>
            </a:pPr>
            <a:endParaRPr sz="1350">
              <a:solidFill>
                <a:schemeClr val="dk1"/>
              </a:solidFill>
              <a:highlight>
                <a:srgbClr val="FFFFFF"/>
              </a:highlight>
              <a:latin typeface="Roboto"/>
              <a:ea typeface="Roboto"/>
              <a:cs typeface="Roboto"/>
              <a:sym typeface="Roboto"/>
            </a:endParaRPr>
          </a:p>
          <a:p>
            <a:pPr marL="0" lvl="0" indent="0" algn="l" rtl="0">
              <a:spcBef>
                <a:spcPts val="0"/>
              </a:spcBef>
              <a:spcAft>
                <a:spcPts val="2600"/>
              </a:spcAft>
              <a:buNone/>
            </a:pPr>
            <a:endParaRPr sz="1350">
              <a:solidFill>
                <a:schemeClr val="dk1"/>
              </a:solidFill>
              <a:highlight>
                <a:srgbClr val="FFFFFF"/>
              </a:highlight>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8"/>
          <p:cNvPicPr preferRelativeResize="0"/>
          <p:nvPr/>
        </p:nvPicPr>
        <p:blipFill rotWithShape="1">
          <a:blip r:embed="rId3">
            <a:alphaModFix/>
          </a:blip>
          <a:srcRect t="1419"/>
          <a:stretch/>
        </p:blipFill>
        <p:spPr>
          <a:xfrm>
            <a:off x="922924" y="491725"/>
            <a:ext cx="6784277" cy="3520050"/>
          </a:xfrm>
          <a:prstGeom prst="rect">
            <a:avLst/>
          </a:prstGeom>
          <a:noFill/>
          <a:ln>
            <a:noFill/>
          </a:ln>
        </p:spPr>
      </p:pic>
      <p:sp>
        <p:nvSpPr>
          <p:cNvPr id="268" name="Google Shape;268;p48"/>
          <p:cNvSpPr txBox="1"/>
          <p:nvPr/>
        </p:nvSpPr>
        <p:spPr>
          <a:xfrm>
            <a:off x="922975" y="4121050"/>
            <a:ext cx="6784200" cy="63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 sz="1350">
                <a:solidFill>
                  <a:schemeClr val="dk1"/>
                </a:solidFill>
              </a:rPr>
              <a:t>The Falcor Router allows you to expose a single JSON model to the client, while giving you the flexibility to store your data anywhere.</a:t>
            </a:r>
            <a:endParaRPr sz="135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Differences between Falcor and GraphQL</a:t>
            </a:r>
            <a:endParaRPr/>
          </a:p>
        </p:txBody>
      </p:sp>
      <p:sp>
        <p:nvSpPr>
          <p:cNvPr id="274" name="Google Shape;274;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dirty="0">
                <a:solidFill>
                  <a:schemeClr val="hlink"/>
                </a:solidFill>
                <a:hlinkClick r:id="rId3"/>
              </a:rPr>
              <a:t>https://www.apollographql.com/blog/backend/graphql-vs-falcor-4f1e9cbf7504/#differences</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REST</a:t>
            </a:r>
            <a:endParaRPr/>
          </a:p>
        </p:txBody>
      </p:sp>
      <p:sp>
        <p:nvSpPr>
          <p:cNvPr id="280" name="Google Shape;28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chemeClr val="dk1"/>
                </a:solidFill>
                <a:highlight>
                  <a:srgbClr val="FFFFFF"/>
                </a:highlight>
              </a:rPr>
              <a:t>The representational state transfer</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Most popular approach to building APIs</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REST relies on a client/server approach that separates front and back ends of the API and provides considerable flexibility in development and implementation</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REST is </a:t>
            </a:r>
            <a:r>
              <a:rPr lang="en" sz="1350" i="1">
                <a:solidFill>
                  <a:schemeClr val="dk1"/>
                </a:solidFill>
                <a:highlight>
                  <a:srgbClr val="FFFFFF"/>
                </a:highlight>
              </a:rPr>
              <a:t>stateless</a:t>
            </a:r>
            <a:r>
              <a:rPr lang="en" sz="1350">
                <a:solidFill>
                  <a:schemeClr val="dk1"/>
                </a:solidFill>
                <a:highlight>
                  <a:srgbClr val="FFFFFF"/>
                </a:highlight>
              </a:rPr>
              <a:t>, which means the API stores no data or status between requests.</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REST supports caching, which stores responses for slow or non-time-sensitive APIs.</a:t>
            </a:r>
            <a:endParaRPr sz="1350">
              <a:solidFill>
                <a:schemeClr val="dk1"/>
              </a:solidFill>
              <a:highlight>
                <a:srgbClr val="FFFFFF"/>
              </a:highlight>
            </a:endParaRPr>
          </a:p>
          <a:p>
            <a:pPr marL="0" lvl="0" indent="0" algn="l" rtl="0">
              <a:spcBef>
                <a:spcPts val="1200"/>
              </a:spcBef>
              <a:spcAft>
                <a:spcPts val="1200"/>
              </a:spcAft>
              <a:buNone/>
            </a:pPr>
            <a:r>
              <a:rPr lang="en" sz="1350">
                <a:solidFill>
                  <a:schemeClr val="dk1"/>
                </a:solidFill>
                <a:highlight>
                  <a:srgbClr val="FFFFFF"/>
                </a:highlight>
              </a:rPr>
              <a:t>REST APIs, usually termed </a:t>
            </a:r>
            <a:r>
              <a:rPr lang="en" sz="1350" i="1">
                <a:solidFill>
                  <a:schemeClr val="dk1"/>
                </a:solidFill>
                <a:highlight>
                  <a:srgbClr val="FFFFFF"/>
                </a:highlight>
              </a:rPr>
              <a:t>RESTful APIs</a:t>
            </a:r>
            <a:r>
              <a:rPr lang="en" sz="1350">
                <a:solidFill>
                  <a:schemeClr val="dk1"/>
                </a:solidFill>
                <a:highlight>
                  <a:srgbClr val="FFFFFF"/>
                </a:highlight>
              </a:rPr>
              <a:t>, also can communicate directly or operate through intermediate systems such as API gateways and load balancers.</a:t>
            </a:r>
            <a:endParaRPr sz="1350">
              <a:solidFill>
                <a:schemeClr val="dk1"/>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1800"/>
              <a:t>REST principles</a:t>
            </a:r>
            <a:endParaRPr sz="1800"/>
          </a:p>
        </p:txBody>
      </p:sp>
      <p:sp>
        <p:nvSpPr>
          <p:cNvPr id="286" name="Google Shape;286;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200">
                <a:solidFill>
                  <a:srgbClr val="231F20"/>
                </a:solidFill>
              </a:rPr>
              <a:t>In a REST API design, client and server programs must be independent. The client software should only know the URI of the requested resource; it should have no additional interaction with the server application.</a:t>
            </a:r>
            <a:endParaRPr sz="1350">
              <a:solidFill>
                <a:schemeClr val="dk1"/>
              </a:solidFill>
              <a:highlight>
                <a:srgbClr val="FFFFFF"/>
              </a:highlight>
            </a:endParaRPr>
          </a:p>
          <a:p>
            <a:pPr marL="0" lvl="0" indent="0" algn="l" rtl="0">
              <a:spcBef>
                <a:spcPts val="1200"/>
              </a:spcBef>
              <a:spcAft>
                <a:spcPts val="0"/>
              </a:spcAft>
              <a:buNone/>
            </a:pPr>
            <a:r>
              <a:rPr lang="en" sz="1350" b="1">
                <a:solidFill>
                  <a:schemeClr val="dk1"/>
                </a:solidFill>
                <a:highlight>
                  <a:srgbClr val="FFFFFF"/>
                </a:highlight>
              </a:rPr>
              <a:t>Layered System Architecture</a:t>
            </a:r>
            <a:r>
              <a:rPr lang="en" sz="1350">
                <a:solidFill>
                  <a:schemeClr val="dk1"/>
                </a:solidFill>
                <a:highlight>
                  <a:srgbClr val="FFFFFF"/>
                </a:highlight>
              </a:rPr>
              <a:t> - Individual components cannot see beyond the immediate layer with which they are interacting.</a:t>
            </a:r>
            <a:endParaRPr sz="1350">
              <a:solidFill>
                <a:schemeClr val="dk1"/>
              </a:solidFill>
            </a:endParaRPr>
          </a:p>
          <a:p>
            <a:pPr marL="0" lvl="0" indent="0" algn="l" rtl="0">
              <a:spcBef>
                <a:spcPts val="1200"/>
              </a:spcBef>
              <a:spcAft>
                <a:spcPts val="0"/>
              </a:spcAft>
              <a:buNone/>
            </a:pPr>
            <a:r>
              <a:rPr lang="en" sz="1350" b="1">
                <a:solidFill>
                  <a:schemeClr val="dk1"/>
                </a:solidFill>
              </a:rPr>
              <a:t>Representation</a:t>
            </a:r>
            <a:r>
              <a:rPr lang="en" sz="1350">
                <a:solidFill>
                  <a:schemeClr val="dk1"/>
                </a:solidFill>
              </a:rPr>
              <a:t> - </a:t>
            </a:r>
            <a:r>
              <a:rPr lang="en" sz="1350">
                <a:solidFill>
                  <a:srgbClr val="222222"/>
                </a:solidFill>
                <a:highlight>
                  <a:srgbClr val="FFFFFF"/>
                </a:highlight>
              </a:rPr>
              <a:t>Asking for a suitable presentation by a client is referred to as content negotiation </a:t>
            </a:r>
            <a:r>
              <a:rPr lang="en" sz="1350">
                <a:solidFill>
                  <a:schemeClr val="dk1"/>
                </a:solidFill>
              </a:rPr>
              <a:t>(returns data in requested format)</a:t>
            </a:r>
            <a:endParaRPr sz="1350">
              <a:solidFill>
                <a:schemeClr val="dk1"/>
              </a:solidFill>
            </a:endParaRPr>
          </a:p>
          <a:p>
            <a:pPr marL="0" lvl="0" indent="0" algn="l" rtl="0">
              <a:spcBef>
                <a:spcPts val="1200"/>
              </a:spcBef>
              <a:spcAft>
                <a:spcPts val="0"/>
              </a:spcAft>
              <a:buNone/>
            </a:pPr>
            <a:r>
              <a:rPr lang="en" sz="1350" b="1">
                <a:solidFill>
                  <a:schemeClr val="dk1"/>
                </a:solidFill>
              </a:rPr>
              <a:t>Addressability</a:t>
            </a:r>
            <a:r>
              <a:rPr lang="en" sz="1350">
                <a:solidFill>
                  <a:schemeClr val="dk1"/>
                </a:solidFill>
              </a:rPr>
              <a:t> - Each resource have unique identifier</a:t>
            </a:r>
            <a:endParaRPr sz="1350">
              <a:solidFill>
                <a:schemeClr val="dk1"/>
              </a:solidFill>
            </a:endParaRPr>
          </a:p>
          <a:p>
            <a:pPr marL="0" lvl="0" indent="0" algn="l" rtl="0">
              <a:spcBef>
                <a:spcPts val="1200"/>
              </a:spcBef>
              <a:spcAft>
                <a:spcPts val="0"/>
              </a:spcAft>
              <a:buNone/>
            </a:pPr>
            <a:r>
              <a:rPr lang="en" sz="1350" b="1">
                <a:solidFill>
                  <a:schemeClr val="dk1"/>
                </a:solidFill>
              </a:rPr>
              <a:t>Uniform</a:t>
            </a:r>
            <a:r>
              <a:rPr lang="en" sz="1350">
                <a:solidFill>
                  <a:schemeClr val="dk1"/>
                </a:solidFill>
              </a:rPr>
              <a:t> </a:t>
            </a:r>
            <a:r>
              <a:rPr lang="en" sz="1350" b="1">
                <a:solidFill>
                  <a:schemeClr val="dk1"/>
                </a:solidFill>
              </a:rPr>
              <a:t>interface</a:t>
            </a:r>
            <a:r>
              <a:rPr lang="en" sz="1350">
                <a:solidFill>
                  <a:schemeClr val="dk1"/>
                </a:solidFill>
              </a:rPr>
              <a:t> - Each resource is accessed the same way</a:t>
            </a:r>
            <a:endParaRPr sz="1350">
              <a:solidFill>
                <a:schemeClr val="dk1"/>
              </a:solidFill>
            </a:endParaRPr>
          </a:p>
          <a:p>
            <a:pPr marL="0" lvl="0" indent="0" algn="l" rtl="0">
              <a:spcBef>
                <a:spcPts val="1200"/>
              </a:spcBef>
              <a:spcAft>
                <a:spcPts val="0"/>
              </a:spcAft>
              <a:buNone/>
            </a:pPr>
            <a:r>
              <a:rPr lang="en" sz="1350" b="1">
                <a:solidFill>
                  <a:schemeClr val="dk1"/>
                </a:solidFill>
              </a:rPr>
              <a:t>Statelessness</a:t>
            </a:r>
            <a:r>
              <a:rPr lang="en" sz="1350">
                <a:solidFill>
                  <a:schemeClr val="dk1"/>
                </a:solidFill>
              </a:rPr>
              <a:t> - </a:t>
            </a:r>
            <a:r>
              <a:rPr lang="en" sz="1100">
                <a:solidFill>
                  <a:srgbClr val="231F20"/>
                </a:solidFill>
              </a:rPr>
              <a:t>REST APIs are stateless, meaning each request must contain all the information needed to process it. </a:t>
            </a:r>
            <a:endParaRPr sz="1100">
              <a:solidFill>
                <a:srgbClr val="231F20"/>
              </a:solidFill>
            </a:endParaRPr>
          </a:p>
          <a:p>
            <a:pPr marL="0" lvl="0" indent="0" algn="l" rtl="0">
              <a:spcBef>
                <a:spcPts val="1200"/>
              </a:spcBef>
              <a:spcAft>
                <a:spcPts val="1200"/>
              </a:spcAft>
              <a:buNone/>
            </a:pPr>
            <a:r>
              <a:rPr lang="en" sz="1300" b="1">
                <a:solidFill>
                  <a:srgbClr val="231F20"/>
                </a:solidFill>
              </a:rPr>
              <a:t>Cacheable</a:t>
            </a:r>
            <a:r>
              <a:rPr lang="en" sz="1300">
                <a:solidFill>
                  <a:srgbClr val="231F20"/>
                </a:solidFill>
              </a:rPr>
              <a:t> - </a:t>
            </a:r>
            <a:r>
              <a:rPr lang="en" sz="1400">
                <a:solidFill>
                  <a:srgbClr val="231F20"/>
                </a:solidFill>
              </a:rPr>
              <a:t>resources should be cacheable on the client or server side. The objective is to boost client-side speed while enhancing server-side scalability. </a:t>
            </a:r>
            <a:endParaRPr sz="1300" b="1">
              <a:solidFill>
                <a:srgbClr val="231F2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Layer</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Application layer: The application layer refers to programs that need TCP/IP to help them communicate with each other. This is the level that users typically interact with, such as email systems and messaging platforms. It combines the session, presentation, and application layers of the OSI model.</a:t>
            </a:r>
          </a:p>
          <a:p>
            <a:pPr marL="0" lvl="0" indent="0" algn="l" rtl="0">
              <a:spcBef>
                <a:spcPts val="0"/>
              </a:spcBef>
              <a:spcAft>
                <a:spcPts val="1200"/>
              </a:spcAft>
              <a:buNone/>
            </a:pPr>
            <a:r>
              <a:rPr lang="en-US" dirty="0">
                <a:hlinkClick r:id="rId3"/>
              </a:rPr>
              <a:t>https://</a:t>
            </a:r>
            <a:r>
              <a:rPr lang="en-US" dirty="0" err="1">
                <a:hlinkClick r:id="rId3"/>
              </a:rPr>
              <a:t>javaadpatel.com</a:t>
            </a:r>
            <a:r>
              <a:rPr lang="en-US" dirty="0">
                <a:hlinkClick r:id="rId3"/>
              </a:rPr>
              <a:t>/networking-</a:t>
            </a:r>
            <a:r>
              <a:rPr lang="en-US" dirty="0" err="1">
                <a:hlinkClick r:id="rId3"/>
              </a:rPr>
              <a:t>osi</a:t>
            </a:r>
            <a:r>
              <a:rPr lang="en-US" dirty="0">
                <a:hlinkClick r:id="rId3"/>
              </a:rPr>
              <a:t>-for-backend-engineers/</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SOAP and REST</a:t>
            </a:r>
            <a:endParaRPr/>
          </a:p>
        </p:txBody>
      </p:sp>
      <p:sp>
        <p:nvSpPr>
          <p:cNvPr id="292" name="Google Shape;292;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chemeClr val="dk1"/>
                </a:solidFill>
                <a:highlight>
                  <a:srgbClr val="FFFFFF"/>
                </a:highlight>
              </a:rPr>
              <a:t>Organizations must select the most appropriate format based on the complexity of the information that must be exchanged, the level of security needed around that information and the speed or performance required from those exchanges.</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For example, a simpler format might be easier to code and maintain but might not offer the level of security that an enterprise adopter requires. More complex formats might provide that security but pose higher learning curves for adopters or require more bug fixes and work from developers.</a:t>
            </a:r>
            <a:endParaRPr sz="1350">
              <a:solidFill>
                <a:schemeClr val="dk1"/>
              </a:solidFill>
              <a:highlight>
                <a:srgbClr val="FFFFFF"/>
              </a:highlight>
            </a:endParaRPr>
          </a:p>
          <a:p>
            <a:pPr marL="0" lvl="0" indent="0" algn="l" rtl="0">
              <a:spcBef>
                <a:spcPts val="1200"/>
              </a:spcBef>
              <a:spcAft>
                <a:spcPts val="1200"/>
              </a:spcAft>
              <a:buNone/>
            </a:pPr>
            <a:r>
              <a:rPr lang="en" sz="1350">
                <a:solidFill>
                  <a:schemeClr val="dk1"/>
                </a:solidFill>
                <a:highlight>
                  <a:srgbClr val="FFFFFF"/>
                </a:highlight>
              </a:rPr>
              <a:t>There are some common considerations for the major API formats.</a:t>
            </a:r>
            <a:endParaRPr sz="1350">
              <a:solidFill>
                <a:schemeClr val="dk1"/>
              </a:solidFill>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53"/>
          <p:cNvSpPr txBox="1">
            <a:spLocks noGrp="1"/>
          </p:cNvSpPr>
          <p:nvPr>
            <p:ph type="body" idx="1"/>
          </p:nvPr>
        </p:nvSpPr>
        <p:spPr>
          <a:xfrm>
            <a:off x="311700" y="483004"/>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solidFill>
                  <a:schemeClr val="dk1"/>
                </a:solidFill>
                <a:highlight>
                  <a:srgbClr val="FFFFFF"/>
                </a:highlight>
              </a:rPr>
              <a:t>Considering REST and SOAP,</a:t>
            </a:r>
            <a:endParaRPr sz="1350" dirty="0">
              <a:solidFill>
                <a:schemeClr val="dk1"/>
              </a:solidFill>
              <a:highlight>
                <a:srgbClr val="FFFFFF"/>
              </a:highlight>
            </a:endParaRPr>
          </a:p>
          <a:p>
            <a:pPr marL="0" lvl="0" indent="0" algn="l" rtl="0">
              <a:spcBef>
                <a:spcPts val="1200"/>
              </a:spcBef>
              <a:spcAft>
                <a:spcPts val="0"/>
              </a:spcAft>
              <a:buNone/>
            </a:pPr>
            <a:r>
              <a:rPr lang="en" sz="1350" dirty="0">
                <a:solidFill>
                  <a:schemeClr val="dk1"/>
                </a:solidFill>
                <a:highlight>
                  <a:srgbClr val="FFFFFF"/>
                </a:highlight>
              </a:rPr>
              <a:t>Both formats are designed to connect applications and mainly utilize HTTP protocols and commands such as </a:t>
            </a:r>
            <a:r>
              <a:rPr lang="en" sz="1350" b="1" dirty="0">
                <a:solidFill>
                  <a:schemeClr val="dk1"/>
                </a:solidFill>
                <a:highlight>
                  <a:srgbClr val="FFFFFF"/>
                </a:highlight>
              </a:rPr>
              <a:t>Get</a:t>
            </a:r>
            <a:r>
              <a:rPr lang="en" sz="1350" dirty="0">
                <a:solidFill>
                  <a:schemeClr val="dk1"/>
                </a:solidFill>
                <a:highlight>
                  <a:srgbClr val="FFFFFF"/>
                </a:highlight>
              </a:rPr>
              <a:t>, </a:t>
            </a:r>
            <a:r>
              <a:rPr lang="en" sz="1350" b="1" dirty="0">
                <a:solidFill>
                  <a:schemeClr val="dk1"/>
                </a:solidFill>
                <a:highlight>
                  <a:srgbClr val="FFFFFF"/>
                </a:highlight>
              </a:rPr>
              <a:t>Post</a:t>
            </a:r>
            <a:r>
              <a:rPr lang="en" sz="1350" dirty="0">
                <a:solidFill>
                  <a:schemeClr val="dk1"/>
                </a:solidFill>
                <a:highlight>
                  <a:srgbClr val="FFFFFF"/>
                </a:highlight>
              </a:rPr>
              <a:t> and </a:t>
            </a:r>
            <a:r>
              <a:rPr lang="en" sz="1350" b="1" dirty="0">
                <a:solidFill>
                  <a:schemeClr val="dk1"/>
                </a:solidFill>
                <a:highlight>
                  <a:srgbClr val="FFFFFF"/>
                </a:highlight>
              </a:rPr>
              <a:t>Delete</a:t>
            </a:r>
            <a:r>
              <a:rPr lang="en" sz="1350" dirty="0">
                <a:solidFill>
                  <a:schemeClr val="dk1"/>
                </a:solidFill>
                <a:highlight>
                  <a:srgbClr val="FFFFFF"/>
                </a:highlight>
              </a:rPr>
              <a:t>. Both can use XML in requests and responses.</a:t>
            </a:r>
            <a:endParaRPr sz="1350" dirty="0">
              <a:solidFill>
                <a:schemeClr val="dk1"/>
              </a:solidFill>
              <a:highlight>
                <a:srgbClr val="FFFFFF"/>
              </a:highlight>
            </a:endParaRPr>
          </a:p>
          <a:p>
            <a:pPr marL="0" lvl="0" indent="0" algn="l" rtl="0">
              <a:spcBef>
                <a:spcPts val="1200"/>
              </a:spcBef>
              <a:spcAft>
                <a:spcPts val="0"/>
              </a:spcAft>
              <a:buNone/>
            </a:pPr>
            <a:r>
              <a:rPr lang="en" sz="1350" dirty="0">
                <a:solidFill>
                  <a:schemeClr val="dk1"/>
                </a:solidFill>
                <a:highlight>
                  <a:srgbClr val="FFFFFF"/>
                </a:highlight>
              </a:rPr>
              <a:t>SOAP depends on XML by design, while REST can also use JSON, HTML and plain text.</a:t>
            </a:r>
            <a:endParaRPr sz="1350" dirty="0">
              <a:solidFill>
                <a:schemeClr val="dk1"/>
              </a:solidFill>
              <a:highlight>
                <a:srgbClr val="FFFFFF"/>
              </a:highlight>
            </a:endParaRPr>
          </a:p>
          <a:p>
            <a:pPr marL="0" lvl="0" indent="0" algn="l" rtl="0">
              <a:spcBef>
                <a:spcPts val="1200"/>
              </a:spcBef>
              <a:spcAft>
                <a:spcPts val="0"/>
              </a:spcAft>
              <a:buNone/>
            </a:pPr>
            <a:r>
              <a:rPr lang="en" sz="1350" dirty="0">
                <a:solidFill>
                  <a:schemeClr val="dk1"/>
                </a:solidFill>
                <a:highlight>
                  <a:srgbClr val="FFFFFF"/>
                </a:highlight>
              </a:rPr>
              <a:t>SOAP is standardized with strict rules, while REST allows flexibility in its rules and is instead governed by architectures.</a:t>
            </a:r>
            <a:endParaRPr sz="1350" dirty="0">
              <a:solidFill>
                <a:schemeClr val="dk1"/>
              </a:solidFill>
              <a:highlight>
                <a:srgbClr val="FFFFFF"/>
              </a:highlight>
            </a:endParaRPr>
          </a:p>
          <a:p>
            <a:pPr marL="0" lvl="0" indent="0" algn="l" rtl="0">
              <a:spcBef>
                <a:spcPts val="1200"/>
              </a:spcBef>
              <a:spcAft>
                <a:spcPts val="1200"/>
              </a:spcAft>
              <a:buNone/>
            </a:pPr>
            <a:r>
              <a:rPr lang="en" sz="1350" dirty="0">
                <a:solidFill>
                  <a:schemeClr val="dk1"/>
                </a:solidFill>
                <a:highlight>
                  <a:srgbClr val="FFFFFF"/>
                </a:highlight>
              </a:rPr>
              <a:t>REST architecture treats every content as a resource. These resources can be Text Files, Html Pages, Images, Videos or Dynamic Business Data. REST uses various representations to represent a resource as Text, JSON, XML.</a:t>
            </a:r>
            <a:endParaRPr sz="1350" dirty="0">
              <a:solidFill>
                <a:schemeClr val="dk1"/>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54"/>
          <p:cNvSpPr txBox="1">
            <a:spLocks noGrp="1"/>
          </p:cNvSpPr>
          <p:nvPr>
            <p:ph type="body" idx="1"/>
          </p:nvPr>
        </p:nvSpPr>
        <p:spPr>
          <a:xfrm>
            <a:off x="311700" y="368703"/>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solidFill>
                  <a:schemeClr val="dk1"/>
                </a:solidFill>
                <a:highlight>
                  <a:srgbClr val="FFFFFF"/>
                </a:highlight>
              </a:rPr>
              <a:t>SOAP is used when an enterprise requires tight security and clearly defined rules to support more complex data exchanges and the ability to call procedures. </a:t>
            </a:r>
            <a:endParaRPr sz="1350" dirty="0">
              <a:solidFill>
                <a:schemeClr val="dk1"/>
              </a:solidFill>
              <a:highlight>
                <a:srgbClr val="FFFFFF"/>
              </a:highlight>
            </a:endParaRPr>
          </a:p>
          <a:p>
            <a:pPr marL="0" lvl="0" indent="0" algn="l" rtl="0">
              <a:spcBef>
                <a:spcPts val="1200"/>
              </a:spcBef>
              <a:spcAft>
                <a:spcPts val="0"/>
              </a:spcAft>
              <a:buNone/>
            </a:pPr>
            <a:r>
              <a:rPr lang="en" sz="1350" dirty="0">
                <a:solidFill>
                  <a:schemeClr val="dk1"/>
                </a:solidFill>
                <a:highlight>
                  <a:srgbClr val="FFFFFF"/>
                </a:highlight>
              </a:rPr>
              <a:t>Developers frequently use SOAP for internal or partner APIs.</a:t>
            </a:r>
            <a:endParaRPr sz="1350" dirty="0">
              <a:solidFill>
                <a:schemeClr val="dk1"/>
              </a:solidFill>
              <a:highlight>
                <a:srgbClr val="FFFFFF"/>
              </a:highlight>
            </a:endParaRPr>
          </a:p>
          <a:p>
            <a:pPr marL="0" lvl="0" indent="0" algn="l" rtl="0">
              <a:spcBef>
                <a:spcPts val="1200"/>
              </a:spcBef>
              <a:spcAft>
                <a:spcPts val="1200"/>
              </a:spcAft>
              <a:buNone/>
            </a:pPr>
            <a:r>
              <a:rPr lang="en" sz="1350" dirty="0">
                <a:solidFill>
                  <a:schemeClr val="dk1"/>
                </a:solidFill>
                <a:highlight>
                  <a:srgbClr val="FFFFFF"/>
                </a:highlight>
              </a:rPr>
              <a:t>REST is used for fast exchanges of relatively simple data. REST can also support greater scalability, supporting large and active user bases. These characteristics make REST popular for public APIs, such as in mobile applications.</a:t>
            </a:r>
            <a:endParaRPr sz="1350" dirty="0">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1000"/>
              </a:lnSpc>
              <a:spcBef>
                <a:spcPts val="0"/>
              </a:spcBef>
              <a:spcAft>
                <a:spcPts val="800"/>
              </a:spcAft>
              <a:buNone/>
            </a:pPr>
            <a:r>
              <a:rPr lang="en"/>
              <a:t>Examples of APIs in use today</a:t>
            </a:r>
            <a:endParaRPr/>
          </a:p>
        </p:txBody>
      </p:sp>
      <p:sp>
        <p:nvSpPr>
          <p:cNvPr id="310" name="Google Shape;31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b="1">
                <a:solidFill>
                  <a:schemeClr val="dk1"/>
                </a:solidFill>
                <a:highlight>
                  <a:srgbClr val="FFFFFF"/>
                </a:highlight>
              </a:rPr>
              <a:t>Social media APIs - </a:t>
            </a:r>
            <a:r>
              <a:rPr lang="en" sz="1350">
                <a:solidFill>
                  <a:schemeClr val="dk1"/>
                </a:solidFill>
                <a:highlight>
                  <a:srgbClr val="FFFFFF"/>
                </a:highlight>
              </a:rPr>
              <a:t>platforms such as Twitter and Facebook rely on APIs to handle communication between the platform and remote endpoints, including functions such as Twitter bots</a:t>
            </a:r>
            <a:endParaRPr sz="1350" b="1">
              <a:solidFill>
                <a:schemeClr val="dk1"/>
              </a:solidFill>
              <a:highlight>
                <a:srgbClr val="FFFFFF"/>
              </a:highlight>
            </a:endParaRPr>
          </a:p>
          <a:p>
            <a:pPr marL="0" lvl="0" indent="0" algn="l" rtl="0">
              <a:spcBef>
                <a:spcPts val="1200"/>
              </a:spcBef>
              <a:spcAft>
                <a:spcPts val="0"/>
              </a:spcAft>
              <a:buNone/>
            </a:pPr>
            <a:r>
              <a:rPr lang="en" sz="1350" b="1">
                <a:solidFill>
                  <a:schemeClr val="dk1"/>
                </a:solidFill>
                <a:highlight>
                  <a:srgbClr val="FFFFFF"/>
                </a:highlight>
              </a:rPr>
              <a:t>Login and authentication APIs - </a:t>
            </a:r>
            <a:r>
              <a:rPr lang="en" sz="1350">
                <a:solidFill>
                  <a:schemeClr val="dk1"/>
                </a:solidFill>
                <a:highlight>
                  <a:srgbClr val="FFFFFF"/>
                </a:highlight>
              </a:rPr>
              <a:t>Today's highly integrated software environments rely on APIs to provide some level of single sign-on. For example, one application might ask a user to "log-in using Facebook."</a:t>
            </a:r>
            <a:endParaRPr sz="1350" b="1">
              <a:solidFill>
                <a:schemeClr val="dk1"/>
              </a:solidFill>
              <a:highlight>
                <a:srgbClr val="FFFFFF"/>
              </a:highlight>
            </a:endParaRPr>
          </a:p>
          <a:p>
            <a:pPr marL="0" lvl="0" indent="0" algn="l" rtl="0">
              <a:spcBef>
                <a:spcPts val="1200"/>
              </a:spcBef>
              <a:spcAft>
                <a:spcPts val="0"/>
              </a:spcAft>
              <a:buNone/>
            </a:pPr>
            <a:r>
              <a:rPr lang="en" sz="1350" b="1">
                <a:solidFill>
                  <a:schemeClr val="dk1"/>
                </a:solidFill>
                <a:highlight>
                  <a:srgbClr val="FFFFFF"/>
                </a:highlight>
              </a:rPr>
              <a:t>Widget and service APIs - </a:t>
            </a:r>
            <a:r>
              <a:rPr lang="en" sz="1350">
                <a:solidFill>
                  <a:schemeClr val="dk1"/>
                </a:solidFill>
                <a:highlight>
                  <a:srgbClr val="FFFFFF"/>
                </a:highlight>
              </a:rPr>
              <a:t>APIs are commonly used to integrate a wide range of small features and functions. </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For example, the weather report, ocean tide schedule, news feeds and other content that comes up in a web search is typically generated through APIs used by the search engine to varied service providers. </a:t>
            </a:r>
            <a:endParaRPr sz="1350">
              <a:solidFill>
                <a:schemeClr val="dk1"/>
              </a:solidFill>
              <a:highlight>
                <a:srgbClr val="FFFFFF"/>
              </a:highlight>
            </a:endParaRPr>
          </a:p>
          <a:p>
            <a:pPr marL="0" lvl="0" indent="0" algn="l" rtl="0">
              <a:spcBef>
                <a:spcPts val="1200"/>
              </a:spcBef>
              <a:spcAft>
                <a:spcPts val="1200"/>
              </a:spcAft>
              <a:buNone/>
            </a:pPr>
            <a:r>
              <a:rPr lang="en" sz="1350">
                <a:solidFill>
                  <a:schemeClr val="dk1"/>
                </a:solidFill>
                <a:highlight>
                  <a:srgbClr val="FFFFFF"/>
                </a:highlight>
              </a:rPr>
              <a:t>Other services such as Google Maps use an API to enable users to search locations or plan routes through their web browser, and APIs also allow maps to be included in countless third-party websites.</a:t>
            </a:r>
            <a:endParaRPr sz="1350" b="1">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56"/>
          <p:cNvSpPr txBox="1">
            <a:spLocks noGrp="1"/>
          </p:cNvSpPr>
          <p:nvPr>
            <p:ph type="body" idx="1"/>
          </p:nvPr>
        </p:nvSpPr>
        <p:spPr>
          <a:xfrm>
            <a:off x="311700" y="613632"/>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b="1" dirty="0">
                <a:solidFill>
                  <a:schemeClr val="dk1"/>
                </a:solidFill>
                <a:highlight>
                  <a:srgbClr val="FFFFFF"/>
                </a:highlight>
              </a:rPr>
              <a:t>Financial and payment APIs - </a:t>
            </a:r>
            <a:r>
              <a:rPr lang="en" sz="1350" dirty="0">
                <a:solidFill>
                  <a:schemeClr val="dk1"/>
                </a:solidFill>
                <a:highlight>
                  <a:srgbClr val="FFFFFF"/>
                </a:highlight>
              </a:rPr>
              <a:t>It's commonplace for a bank to rely on an API to connect remote users to the bank's back-end systems for remote deposits, balance checks, transfers and electronic payments. </a:t>
            </a:r>
            <a:endParaRPr sz="1350" b="1" dirty="0">
              <a:solidFill>
                <a:schemeClr val="dk1"/>
              </a:solidFill>
              <a:highlight>
                <a:srgbClr val="FFFFFF"/>
              </a:highlight>
            </a:endParaRPr>
          </a:p>
          <a:p>
            <a:pPr marL="0" lvl="0" indent="0" algn="l" rtl="0">
              <a:spcBef>
                <a:spcPts val="1200"/>
              </a:spcBef>
              <a:spcAft>
                <a:spcPts val="0"/>
              </a:spcAft>
              <a:buNone/>
            </a:pPr>
            <a:r>
              <a:rPr lang="en" sz="1350" b="1" dirty="0">
                <a:solidFill>
                  <a:schemeClr val="dk1"/>
                </a:solidFill>
                <a:highlight>
                  <a:srgbClr val="FFFFFF"/>
                </a:highlight>
              </a:rPr>
              <a:t>Travel and booking APIs - </a:t>
            </a:r>
            <a:r>
              <a:rPr lang="en" sz="1350" dirty="0">
                <a:solidFill>
                  <a:schemeClr val="dk1"/>
                </a:solidFill>
                <a:highlight>
                  <a:srgbClr val="FFFFFF"/>
                </a:highlight>
              </a:rPr>
              <a:t>Sites, such as Trivago and Expedia, use custom APIs to enable users to search and book a wide range of flights and accommodations. The site uses airline, hotel, car rental and other provider APIs from the back end.</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350" b="1" dirty="0">
                <a:solidFill>
                  <a:schemeClr val="dk1"/>
                </a:solidFill>
                <a:highlight>
                  <a:srgbClr val="FFFFFF"/>
                </a:highlight>
              </a:rPr>
              <a:t>Shipping and supply-chain APIs - </a:t>
            </a:r>
            <a:r>
              <a:rPr lang="en" sz="1350" dirty="0">
                <a:solidFill>
                  <a:schemeClr val="dk1"/>
                </a:solidFill>
                <a:highlight>
                  <a:srgbClr val="FFFFFF"/>
                </a:highlight>
              </a:rPr>
              <a:t>Requires processing of Real time data to provide the status of a purchase and see any shipping details.</a:t>
            </a:r>
            <a:endParaRPr sz="1350" b="1" dirty="0">
              <a:solidFill>
                <a:schemeClr val="dk1"/>
              </a:solidFill>
              <a:highlight>
                <a:srgbClr val="FFFFFF"/>
              </a:highlight>
            </a:endParaRPr>
          </a:p>
          <a:p>
            <a:pPr marL="0" lvl="0" indent="0" algn="l" rtl="0">
              <a:spcBef>
                <a:spcPts val="1200"/>
              </a:spcBef>
              <a:spcAft>
                <a:spcPts val="1200"/>
              </a:spcAft>
              <a:buClr>
                <a:schemeClr val="dk1"/>
              </a:buClr>
              <a:buSzPts val="1100"/>
              <a:buFont typeface="Arial"/>
              <a:buNone/>
            </a:pPr>
            <a:r>
              <a:rPr lang="en" sz="1350" b="1" dirty="0">
                <a:solidFill>
                  <a:schemeClr val="dk1"/>
                </a:solidFill>
                <a:highlight>
                  <a:srgbClr val="FFFFFF"/>
                </a:highlight>
              </a:rPr>
              <a:t>Content delivery and management APIs - </a:t>
            </a:r>
            <a:r>
              <a:rPr lang="en" sz="1350" dirty="0">
                <a:solidFill>
                  <a:schemeClr val="dk1"/>
                </a:solidFill>
                <a:highlight>
                  <a:srgbClr val="FFFFFF"/>
                </a:highlight>
              </a:rPr>
              <a:t>Online content delivery platforms such as Spotify and Netflix rely on APIs to enable users to select desired content and then deliver that streaming content to the user's device for viewing, all while the provider maintains control over the content, which is never actually downloaded or stored on the user's device.</a:t>
            </a:r>
            <a:endParaRPr dirty="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57"/>
          <p:cNvSpPr txBox="1">
            <a:spLocks noGrp="1"/>
          </p:cNvSpPr>
          <p:nvPr>
            <p:ph type="body" idx="1"/>
          </p:nvPr>
        </p:nvSpPr>
        <p:spPr>
          <a:xfrm>
            <a:off x="311700" y="43401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1"/>
                </a:solidFill>
              </a:rPr>
              <a:t>Microservices</a:t>
            </a:r>
            <a:r>
              <a:rPr lang="en" sz="1400" dirty="0">
                <a:solidFill>
                  <a:schemeClr val="dk1"/>
                </a:solidFill>
              </a:rPr>
              <a:t> - </a:t>
            </a:r>
            <a:r>
              <a:rPr lang="en" sz="1400" dirty="0">
                <a:solidFill>
                  <a:schemeClr val="dk1"/>
                </a:solidFill>
                <a:highlight>
                  <a:srgbClr val="FFFFFF"/>
                </a:highlight>
              </a:rPr>
              <a:t>Microservices allow a large application to be separated into smaller independent parts, with each part having its own realm of responsibility. </a:t>
            </a:r>
            <a:endParaRPr sz="1400" dirty="0">
              <a:solidFill>
                <a:schemeClr val="dk1"/>
              </a:solidFill>
              <a:highlight>
                <a:srgbClr val="FFFFFF"/>
              </a:highlight>
            </a:endParaRPr>
          </a:p>
          <a:p>
            <a:pPr marL="0" lvl="0" indent="0" algn="l" rtl="0">
              <a:spcBef>
                <a:spcPts val="1200"/>
              </a:spcBef>
              <a:spcAft>
                <a:spcPts val="0"/>
              </a:spcAft>
              <a:buNone/>
            </a:pPr>
            <a:r>
              <a:rPr lang="en" sz="1400" dirty="0">
                <a:solidFill>
                  <a:schemeClr val="dk1"/>
                </a:solidFill>
                <a:highlight>
                  <a:srgbClr val="FFFFFF"/>
                </a:highlight>
              </a:rPr>
              <a:t>To serve a single user request, a microservices-based application can call on many internal microservices to compose its response. </a:t>
            </a:r>
            <a:endParaRPr sz="1400" dirty="0">
              <a:solidFill>
                <a:schemeClr val="dk1"/>
              </a:solidFill>
              <a:highlight>
                <a:srgbClr val="FFFFFF"/>
              </a:highlight>
            </a:endParaRPr>
          </a:p>
          <a:p>
            <a:pPr marL="0" lvl="0" indent="0" algn="l" rtl="0">
              <a:spcBef>
                <a:spcPts val="1200"/>
              </a:spcBef>
              <a:spcAft>
                <a:spcPts val="1200"/>
              </a:spcAft>
              <a:buNone/>
            </a:pPr>
            <a:r>
              <a:rPr lang="en" sz="1400" dirty="0">
                <a:solidFill>
                  <a:schemeClr val="dk1"/>
                </a:solidFill>
                <a:highlight>
                  <a:srgbClr val="FFFFFF"/>
                </a:highlight>
              </a:rPr>
              <a:t>It is not same as API. </a:t>
            </a:r>
            <a:r>
              <a:rPr lang="en" sz="1400" dirty="0">
                <a:solidFill>
                  <a:schemeClr val="dk1"/>
                </a:solidFill>
              </a:rPr>
              <a:t>APIs can be made up, wholly or partially, out of microservices.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400"/>
              </a:spcAft>
              <a:buNone/>
            </a:pPr>
            <a:r>
              <a:rPr lang="en" sz="1900">
                <a:solidFill>
                  <a:srgbClr val="610B38"/>
                </a:solidFill>
                <a:highlight>
                  <a:srgbClr val="FFFFFF"/>
                </a:highlight>
              </a:rPr>
              <a:t>HTTP</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a:solidFill>
                  <a:schemeClr val="dk1"/>
                </a:solidFill>
                <a:highlight>
                  <a:srgbClr val="FFFFFF"/>
                </a:highlight>
                <a:latin typeface="Roboto"/>
                <a:ea typeface="Roboto"/>
                <a:cs typeface="Roboto"/>
                <a:sym typeface="Roboto"/>
              </a:rPr>
              <a:t>Hypertext Transfer Protocol.</a:t>
            </a:r>
            <a:endParaRPr sz="4800">
              <a:solidFill>
                <a:schemeClr val="dk1"/>
              </a:solidFill>
              <a:highlight>
                <a:srgbClr val="FFFFFF"/>
              </a:highlight>
              <a:latin typeface="Roboto"/>
              <a:ea typeface="Roboto"/>
              <a:cs typeface="Roboto"/>
              <a:sym typeface="Roboto"/>
            </a:endParaRPr>
          </a:p>
          <a:p>
            <a:pPr marL="0" marR="25400" lvl="0" indent="0" algn="l" rtl="0">
              <a:lnSpc>
                <a:spcPct val="156250"/>
              </a:lnSpc>
              <a:spcBef>
                <a:spcPts val="1500"/>
              </a:spcBef>
              <a:spcAft>
                <a:spcPts val="0"/>
              </a:spcAft>
              <a:buNone/>
            </a:pPr>
            <a:r>
              <a:rPr lang="en" sz="4800">
                <a:solidFill>
                  <a:schemeClr val="dk1"/>
                </a:solidFill>
                <a:highlight>
                  <a:srgbClr val="FFFFFF"/>
                </a:highlight>
                <a:latin typeface="Roboto"/>
                <a:ea typeface="Roboto"/>
                <a:cs typeface="Roboto"/>
                <a:sym typeface="Roboto"/>
              </a:rPr>
              <a:t>Hypertext Transfer Protocol is a set of rule which is used for transferring the files like, audio, video, graphic image, text and other multimedia files on the WWW (World Wide Web).</a:t>
            </a:r>
            <a:endParaRPr sz="48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ct val="100000"/>
              <a:buFont typeface="Roboto"/>
              <a:buChar char="●"/>
            </a:pPr>
            <a:r>
              <a:rPr lang="en" sz="4800">
                <a:solidFill>
                  <a:schemeClr val="dk1"/>
                </a:solidFill>
                <a:highlight>
                  <a:srgbClr val="FFFFFF"/>
                </a:highlight>
                <a:latin typeface="Roboto"/>
                <a:ea typeface="Roboto"/>
                <a:cs typeface="Roboto"/>
                <a:sym typeface="Roboto"/>
              </a:rPr>
              <a:t>HTTP is an application-level protocol. The communication usually takes place through TCP/IP sockets, but any reliable transport can also be used.</a:t>
            </a:r>
            <a:endParaRPr sz="48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 sz="4800">
                <a:solidFill>
                  <a:schemeClr val="dk1"/>
                </a:solidFill>
                <a:highlight>
                  <a:srgbClr val="FFFFFF"/>
                </a:highlight>
                <a:latin typeface="Roboto"/>
                <a:ea typeface="Roboto"/>
                <a:cs typeface="Roboto"/>
                <a:sym typeface="Roboto"/>
              </a:rPr>
              <a:t>The standard (default) port for HTTP connection is 80, but other port can also be used.</a:t>
            </a:r>
            <a:endParaRPr sz="48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 sz="4800">
                <a:solidFill>
                  <a:schemeClr val="dk1"/>
                </a:solidFill>
                <a:highlight>
                  <a:srgbClr val="FFFFFF"/>
                </a:highlight>
                <a:latin typeface="Roboto"/>
                <a:ea typeface="Roboto"/>
                <a:cs typeface="Roboto"/>
                <a:sym typeface="Roboto"/>
              </a:rPr>
              <a:t>The first version of HTTP was HTTP/0.9, which was introduced in 1991.</a:t>
            </a:r>
            <a:endParaRPr sz="48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 sz="4800">
                <a:solidFill>
                  <a:schemeClr val="dk1"/>
                </a:solidFill>
                <a:highlight>
                  <a:srgbClr val="FFFFFF"/>
                </a:highlight>
                <a:latin typeface="Roboto"/>
                <a:ea typeface="Roboto"/>
                <a:cs typeface="Roboto"/>
                <a:sym typeface="Roboto"/>
              </a:rPr>
              <a:t>The latest version of HTTP is HTTP/3, which was published in September 2019. </a:t>
            </a:r>
            <a:endParaRPr sz="48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 sz="4800">
                <a:solidFill>
                  <a:schemeClr val="dk1"/>
                </a:solidFill>
                <a:highlight>
                  <a:srgbClr val="FFFFFF"/>
                </a:highlight>
                <a:latin typeface="Roboto"/>
                <a:ea typeface="Roboto"/>
                <a:cs typeface="Roboto"/>
                <a:sym typeface="Roboto"/>
              </a:rPr>
              <a:t>HTTP is a protocol that is used to transfer the hypertext from the client end to the server end, but HTTP does not have any security.</a:t>
            </a:r>
            <a:endParaRPr sz="4800">
              <a:solidFill>
                <a:schemeClr val="dk1"/>
              </a:solidFill>
              <a:highlight>
                <a:srgbClr val="FFFFFF"/>
              </a:highlight>
              <a:latin typeface="Roboto"/>
              <a:ea typeface="Roboto"/>
              <a:cs typeface="Roboto"/>
              <a:sym typeface="Roboto"/>
            </a:endParaRPr>
          </a:p>
          <a:p>
            <a:pPr marL="457200" marR="25400" lvl="0" indent="0" algn="l" rtl="0">
              <a:lnSpc>
                <a:spcPct val="156250"/>
              </a:lnSpc>
              <a:spcBef>
                <a:spcPts val="1500"/>
              </a:spcBef>
              <a:spcAft>
                <a:spcPts val="0"/>
              </a:spcAft>
              <a:buNone/>
            </a:pPr>
            <a:endParaRPr sz="1200">
              <a:solidFill>
                <a:srgbClr val="333333"/>
              </a:solidFill>
              <a:highlight>
                <a:srgbClr val="FFFFFF"/>
              </a:highlight>
              <a:latin typeface="Roboto"/>
              <a:ea typeface="Roboto"/>
              <a:cs typeface="Roboto"/>
              <a:sym typeface="Roboto"/>
            </a:endParaRPr>
          </a:p>
          <a:p>
            <a:pPr marL="0" marR="25400" lvl="0" indent="0" algn="l" rtl="0">
              <a:lnSpc>
                <a:spcPct val="156250"/>
              </a:lnSpc>
              <a:spcBef>
                <a:spcPts val="1500"/>
              </a:spcBef>
              <a:spcAft>
                <a:spcPts val="0"/>
              </a:spcAft>
              <a:buNone/>
            </a:pPr>
            <a:endParaRPr sz="1200">
              <a:solidFill>
                <a:schemeClr val="dk1"/>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highlight>
                  <a:srgbClr val="FFFFFF"/>
                </a:highlight>
                <a:latin typeface="Roboto"/>
                <a:ea typeface="Roboto"/>
                <a:cs typeface="Roboto"/>
                <a:sym typeface="Roboto"/>
              </a:rPr>
              <a:t>Hypertext Transfer Protocol Secure</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HTTPS is used to encrypt or decrypt HTTP page or HTTP page requests that are returned by the webserver.</a:t>
            </a:r>
            <a:endParaRPr sz="120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 HTTPS, the standard port to transfer the information is 443.</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HTTPS protocol uses HTTP on connection encrypted by SSL (Secure Socket Layer) or TLS (Transport Layer Security).</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is the default protocol for conducting financial transactions on the web.</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level protocols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9"/>
          <p:cNvPicPr preferRelativeResize="0"/>
          <p:nvPr/>
        </p:nvPicPr>
        <p:blipFill>
          <a:blip r:embed="rId3">
            <a:alphaModFix/>
          </a:blip>
          <a:stretch>
            <a:fillRect/>
          </a:stretch>
        </p:blipFill>
        <p:spPr>
          <a:xfrm>
            <a:off x="311700" y="1152480"/>
            <a:ext cx="6492469"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34164" y="28827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05882"/>
              </a:lnSpc>
              <a:spcBef>
                <a:spcPts val="4000"/>
              </a:spcBef>
              <a:spcAft>
                <a:spcPts val="0"/>
              </a:spcAft>
              <a:buClr>
                <a:schemeClr val="dk1"/>
              </a:buClr>
              <a:buSzPts val="1100"/>
              <a:buFont typeface="Arial"/>
              <a:buNone/>
            </a:pPr>
            <a:r>
              <a:rPr lang="en" sz="1500" b="1" dirty="0">
                <a:solidFill>
                  <a:srgbClr val="292929"/>
                </a:solidFill>
                <a:highlight>
                  <a:srgbClr val="FFFFFF"/>
                </a:highlight>
              </a:rPr>
              <a:t>HTTP/0.9 — The One-line Protocol</a:t>
            </a:r>
            <a:endParaRPr dirty="0"/>
          </a:p>
        </p:txBody>
      </p:sp>
      <p:sp>
        <p:nvSpPr>
          <p:cNvPr id="98" name="Google Shape;98;p20"/>
          <p:cNvSpPr txBox="1">
            <a:spLocks noGrp="1"/>
          </p:cNvSpPr>
          <p:nvPr>
            <p:ph type="body" idx="1"/>
          </p:nvPr>
        </p:nvSpPr>
        <p:spPr>
          <a:xfrm>
            <a:off x="189236" y="393196"/>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lnSpc>
                <a:spcPct val="105882"/>
              </a:lnSpc>
              <a:spcBef>
                <a:spcPts val="4000"/>
              </a:spcBef>
              <a:spcAft>
                <a:spcPts val="0"/>
              </a:spcAft>
              <a:buClr>
                <a:schemeClr val="dk1"/>
              </a:buClr>
              <a:buSzPct val="73333"/>
              <a:buFont typeface="Arial"/>
              <a:buNone/>
            </a:pPr>
            <a:endParaRPr sz="1500" b="1" dirty="0">
              <a:solidFill>
                <a:srgbClr val="292929"/>
              </a:solidFill>
              <a:highlight>
                <a:srgbClr val="FFFFFF"/>
              </a:highlight>
            </a:endParaRPr>
          </a:p>
          <a:p>
            <a:pPr marL="749300" lvl="0" indent="-316706" algn="l" rtl="0">
              <a:lnSpc>
                <a:spcPct val="190909"/>
              </a:lnSpc>
              <a:spcBef>
                <a:spcPts val="140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Initial version of HTTP — a simple client-server, request-response, </a:t>
            </a:r>
            <a:r>
              <a:rPr lang="en" sz="1500" dirty="0" err="1">
                <a:solidFill>
                  <a:srgbClr val="292929"/>
                </a:solidFill>
                <a:highlight>
                  <a:srgbClr val="FFFFFF"/>
                </a:highlight>
                <a:latin typeface="Georgia"/>
                <a:ea typeface="Georgia"/>
                <a:cs typeface="Georgia"/>
                <a:sym typeface="Georgia"/>
              </a:rPr>
              <a:t>telenet</a:t>
            </a:r>
            <a:r>
              <a:rPr lang="en" sz="1500" dirty="0">
                <a:solidFill>
                  <a:srgbClr val="292929"/>
                </a:solidFill>
                <a:highlight>
                  <a:srgbClr val="FFFFFF"/>
                </a:highlight>
                <a:latin typeface="Georgia"/>
                <a:ea typeface="Georgia"/>
                <a:cs typeface="Georgia"/>
                <a:sym typeface="Georgia"/>
              </a:rPr>
              <a:t>-friendly protocol</a:t>
            </a:r>
            <a:endParaRPr sz="1500" dirty="0">
              <a:solidFill>
                <a:srgbClr val="292929"/>
              </a:solidFill>
              <a:highlight>
                <a:srgbClr val="FFFFFF"/>
              </a:highlight>
              <a:latin typeface="Georgia"/>
              <a:ea typeface="Georgia"/>
              <a:cs typeface="Georgia"/>
              <a:sym typeface="Georgia"/>
            </a:endParaRPr>
          </a:p>
          <a:p>
            <a:pPr marL="749300" lvl="0" indent="-316706" algn="l" rtl="0">
              <a:lnSpc>
                <a:spcPct val="190909"/>
              </a:lnSpc>
              <a:spcBef>
                <a:spcPts val="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Request nature: single-line (method + path for requested document)</a:t>
            </a:r>
            <a:endParaRPr sz="1500" dirty="0">
              <a:solidFill>
                <a:srgbClr val="292929"/>
              </a:solidFill>
              <a:highlight>
                <a:srgbClr val="FFFFFF"/>
              </a:highlight>
              <a:latin typeface="Georgia"/>
              <a:ea typeface="Georgia"/>
              <a:cs typeface="Georgia"/>
              <a:sym typeface="Georgia"/>
            </a:endParaRPr>
          </a:p>
          <a:p>
            <a:pPr marL="749300" lvl="0" indent="-316706" algn="l" rtl="0">
              <a:lnSpc>
                <a:spcPct val="190909"/>
              </a:lnSpc>
              <a:spcBef>
                <a:spcPts val="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Methods supported: </a:t>
            </a:r>
            <a:r>
              <a:rPr lang="en" sz="1150" dirty="0">
                <a:solidFill>
                  <a:srgbClr val="292929"/>
                </a:solidFill>
                <a:highlight>
                  <a:srgbClr val="F2F2F2"/>
                </a:highlight>
                <a:latin typeface="Courier New"/>
                <a:ea typeface="Courier New"/>
                <a:cs typeface="Courier New"/>
                <a:sym typeface="Courier New"/>
              </a:rPr>
              <a:t>GET</a:t>
            </a:r>
            <a:r>
              <a:rPr lang="en" sz="1500" dirty="0">
                <a:solidFill>
                  <a:srgbClr val="292929"/>
                </a:solidFill>
                <a:highlight>
                  <a:srgbClr val="FFFFFF"/>
                </a:highlight>
                <a:latin typeface="Georgia"/>
                <a:ea typeface="Georgia"/>
                <a:cs typeface="Georgia"/>
                <a:sym typeface="Georgia"/>
              </a:rPr>
              <a:t> only</a:t>
            </a:r>
            <a:endParaRPr sz="1500" dirty="0">
              <a:solidFill>
                <a:srgbClr val="292929"/>
              </a:solidFill>
              <a:highlight>
                <a:srgbClr val="FFFFFF"/>
              </a:highlight>
              <a:latin typeface="Georgia"/>
              <a:ea typeface="Georgia"/>
              <a:cs typeface="Georgia"/>
              <a:sym typeface="Georgia"/>
            </a:endParaRPr>
          </a:p>
          <a:p>
            <a:pPr marL="749300" lvl="0" indent="-316706" algn="l" rtl="0">
              <a:lnSpc>
                <a:spcPct val="190909"/>
              </a:lnSpc>
              <a:spcBef>
                <a:spcPts val="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Response type: hypertext only</a:t>
            </a:r>
            <a:endParaRPr sz="1500" dirty="0">
              <a:solidFill>
                <a:srgbClr val="292929"/>
              </a:solidFill>
              <a:highlight>
                <a:srgbClr val="FFFFFF"/>
              </a:highlight>
              <a:latin typeface="Georgia"/>
              <a:ea typeface="Georgia"/>
              <a:cs typeface="Georgia"/>
              <a:sym typeface="Georgia"/>
            </a:endParaRPr>
          </a:p>
          <a:p>
            <a:pPr marL="749300" lvl="0" indent="-316706" algn="l" rtl="0">
              <a:lnSpc>
                <a:spcPct val="190909"/>
              </a:lnSpc>
              <a:spcBef>
                <a:spcPts val="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Connection nature: terminated immediately after the response</a:t>
            </a:r>
            <a:endParaRPr sz="1500" dirty="0">
              <a:solidFill>
                <a:srgbClr val="292929"/>
              </a:solidFill>
              <a:highlight>
                <a:srgbClr val="FFFFFF"/>
              </a:highlight>
              <a:latin typeface="Georgia"/>
              <a:ea typeface="Georgia"/>
              <a:cs typeface="Georgia"/>
              <a:sym typeface="Georgia"/>
            </a:endParaRPr>
          </a:p>
          <a:p>
            <a:pPr marL="749300" lvl="0" indent="-316706" algn="l" rtl="0">
              <a:lnSpc>
                <a:spcPct val="190909"/>
              </a:lnSpc>
              <a:spcBef>
                <a:spcPts val="0"/>
              </a:spcBef>
              <a:spcAft>
                <a:spcPts val="0"/>
              </a:spcAft>
              <a:buClr>
                <a:srgbClr val="292929"/>
              </a:buClr>
              <a:buSzPct val="100000"/>
              <a:buFont typeface="Georgia"/>
              <a:buChar char="●"/>
            </a:pPr>
            <a:r>
              <a:rPr lang="en" sz="1500" dirty="0">
                <a:solidFill>
                  <a:srgbClr val="292929"/>
                </a:solidFill>
                <a:highlight>
                  <a:srgbClr val="FFFFFF"/>
                </a:highlight>
                <a:latin typeface="Georgia"/>
                <a:ea typeface="Georgia"/>
                <a:cs typeface="Georgia"/>
                <a:sym typeface="Georgia"/>
              </a:rPr>
              <a:t>No HTTP headers (cannot transfer other content type files), No status/error codes, No URLs, No versioning</a:t>
            </a:r>
            <a:endParaRPr sz="1500" dirty="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1.0</a:t>
            </a:r>
            <a:endParaRPr/>
          </a:p>
        </p:txBody>
      </p:sp>
      <p:sp>
        <p:nvSpPr>
          <p:cNvPr id="104" name="Google Shape;104;p21"/>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749300" lvl="0" indent="-323850" algn="l" rtl="0">
              <a:lnSpc>
                <a:spcPct val="175000"/>
              </a:lnSpc>
              <a:spcBef>
                <a:spcPts val="1400"/>
              </a:spcBef>
              <a:spcAft>
                <a:spcPts val="0"/>
              </a:spcAft>
              <a:buClr>
                <a:srgbClr val="292929"/>
              </a:buClr>
              <a:buSzPts val="1500"/>
              <a:buFont typeface="Georgia"/>
              <a:buChar char="●"/>
            </a:pPr>
            <a:r>
              <a:rPr lang="en" sz="1500" dirty="0">
                <a:solidFill>
                  <a:srgbClr val="292929"/>
                </a:solidFill>
                <a:highlight>
                  <a:srgbClr val="FFFFFF"/>
                </a:highlight>
                <a:latin typeface="Georgia"/>
                <a:ea typeface="Georgia"/>
                <a:cs typeface="Georgia"/>
                <a:sym typeface="Georgia"/>
              </a:rPr>
              <a:t>Browser-friendly protocol</a:t>
            </a:r>
            <a:endParaRPr sz="1500" dirty="0">
              <a:solidFill>
                <a:srgbClr val="292929"/>
              </a:solidFill>
              <a:highlight>
                <a:srgbClr val="FFFFFF"/>
              </a:highlight>
              <a:latin typeface="Georgia"/>
              <a:ea typeface="Georgia"/>
              <a:cs typeface="Georgia"/>
              <a:sym typeface="Georgia"/>
            </a:endParaRPr>
          </a:p>
          <a:p>
            <a:pPr marL="749300" lvl="0" indent="-323850" algn="l" rtl="0">
              <a:lnSpc>
                <a:spcPct val="175000"/>
              </a:lnSpc>
              <a:spcBef>
                <a:spcPts val="0"/>
              </a:spcBef>
              <a:spcAft>
                <a:spcPts val="0"/>
              </a:spcAft>
              <a:buClr>
                <a:srgbClr val="292929"/>
              </a:buClr>
              <a:buSzPts val="1500"/>
              <a:buFont typeface="Georgia"/>
              <a:buChar char="●"/>
            </a:pPr>
            <a:r>
              <a:rPr lang="en" sz="1500" dirty="0">
                <a:solidFill>
                  <a:srgbClr val="292929"/>
                </a:solidFill>
                <a:highlight>
                  <a:srgbClr val="DDF4FF"/>
                </a:highlight>
                <a:latin typeface="Georgia"/>
                <a:ea typeface="Georgia"/>
                <a:cs typeface="Georgia"/>
                <a:sym typeface="Georgia"/>
              </a:rPr>
              <a:t>Provided header fields including rich metadata about both request and response </a:t>
            </a:r>
            <a:r>
              <a:rPr lang="en" sz="1500" dirty="0">
                <a:solidFill>
                  <a:srgbClr val="292929"/>
                </a:solidFill>
                <a:highlight>
                  <a:srgbClr val="FFFFFF"/>
                </a:highlight>
                <a:latin typeface="Georgia"/>
                <a:ea typeface="Georgia"/>
                <a:cs typeface="Georgia"/>
                <a:sym typeface="Georgia"/>
              </a:rPr>
              <a:t>(HTTP version number, status code, content type)</a:t>
            </a:r>
            <a:endParaRPr sz="1500" dirty="0">
              <a:solidFill>
                <a:srgbClr val="292929"/>
              </a:solidFill>
              <a:highlight>
                <a:srgbClr val="FFFFFF"/>
              </a:highlight>
              <a:latin typeface="Georgia"/>
              <a:ea typeface="Georgia"/>
              <a:cs typeface="Georgia"/>
              <a:sym typeface="Georgia"/>
            </a:endParaRPr>
          </a:p>
          <a:p>
            <a:pPr marL="749300" lvl="0" indent="-323850" algn="l" rtl="0">
              <a:lnSpc>
                <a:spcPct val="175000"/>
              </a:lnSpc>
              <a:spcBef>
                <a:spcPts val="0"/>
              </a:spcBef>
              <a:spcAft>
                <a:spcPts val="0"/>
              </a:spcAft>
              <a:buClr>
                <a:srgbClr val="292929"/>
              </a:buClr>
              <a:buSzPts val="1500"/>
              <a:buFont typeface="Georgia"/>
              <a:buChar char="●"/>
            </a:pPr>
            <a:r>
              <a:rPr lang="en" sz="1500" dirty="0">
                <a:solidFill>
                  <a:srgbClr val="292929"/>
                </a:solidFill>
                <a:highlight>
                  <a:srgbClr val="FFFFFF"/>
                </a:highlight>
                <a:latin typeface="Georgia"/>
                <a:ea typeface="Georgia"/>
                <a:cs typeface="Georgia"/>
                <a:sym typeface="Georgia"/>
              </a:rPr>
              <a:t>Response: not limited to hypertext (</a:t>
            </a:r>
            <a:r>
              <a:rPr lang="en" sz="1150" dirty="0">
                <a:solidFill>
                  <a:srgbClr val="292929"/>
                </a:solidFill>
                <a:highlight>
                  <a:srgbClr val="F2F2F2"/>
                </a:highlight>
                <a:latin typeface="Courier New"/>
                <a:ea typeface="Courier New"/>
                <a:cs typeface="Courier New"/>
                <a:sym typeface="Courier New"/>
              </a:rPr>
              <a:t>Content-Type</a:t>
            </a:r>
            <a:r>
              <a:rPr lang="en" sz="1500" dirty="0">
                <a:solidFill>
                  <a:srgbClr val="292929"/>
                </a:solidFill>
                <a:highlight>
                  <a:srgbClr val="FFFFFF"/>
                </a:highlight>
                <a:latin typeface="Georgia"/>
                <a:ea typeface="Georgia"/>
                <a:cs typeface="Georgia"/>
                <a:sym typeface="Georgia"/>
              </a:rPr>
              <a:t> header provided ability to transmit files other than plain HTML files — e.g. scripts, stylesheets, media)</a:t>
            </a:r>
            <a:endParaRPr sz="1500" dirty="0">
              <a:solidFill>
                <a:srgbClr val="292929"/>
              </a:solidFill>
              <a:highlight>
                <a:srgbClr val="FFFFFF"/>
              </a:highlight>
              <a:latin typeface="Georgia"/>
              <a:ea typeface="Georgia"/>
              <a:cs typeface="Georgia"/>
              <a:sym typeface="Georgia"/>
            </a:endParaRPr>
          </a:p>
          <a:p>
            <a:pPr marL="749300" lvl="0" indent="-323850" algn="l" rtl="0">
              <a:lnSpc>
                <a:spcPct val="175000"/>
              </a:lnSpc>
              <a:spcBef>
                <a:spcPts val="0"/>
              </a:spcBef>
              <a:spcAft>
                <a:spcPts val="0"/>
              </a:spcAft>
              <a:buClr>
                <a:srgbClr val="292929"/>
              </a:buClr>
              <a:buSzPts val="1500"/>
              <a:buFont typeface="Georgia"/>
              <a:buChar char="●"/>
            </a:pPr>
            <a:r>
              <a:rPr lang="en" sz="1500" dirty="0">
                <a:solidFill>
                  <a:srgbClr val="292929"/>
                </a:solidFill>
                <a:highlight>
                  <a:srgbClr val="FFFFFF"/>
                </a:highlight>
                <a:latin typeface="Georgia"/>
                <a:ea typeface="Georgia"/>
                <a:cs typeface="Georgia"/>
                <a:sym typeface="Georgia"/>
              </a:rPr>
              <a:t>Methods supported: </a:t>
            </a:r>
            <a:r>
              <a:rPr lang="en" sz="1150" dirty="0">
                <a:solidFill>
                  <a:srgbClr val="292929"/>
                </a:solidFill>
                <a:highlight>
                  <a:srgbClr val="F2F2F2"/>
                </a:highlight>
                <a:latin typeface="Courier New"/>
                <a:ea typeface="Courier New"/>
                <a:cs typeface="Courier New"/>
                <a:sym typeface="Courier New"/>
              </a:rPr>
              <a:t>GET</a:t>
            </a:r>
            <a:r>
              <a:rPr lang="en" sz="1500" dirty="0">
                <a:solidFill>
                  <a:srgbClr val="292929"/>
                </a:solidFill>
                <a:highlight>
                  <a:srgbClr val="FFFFFF"/>
                </a:highlight>
                <a:latin typeface="Georgia"/>
                <a:ea typeface="Georgia"/>
                <a:cs typeface="Georgia"/>
                <a:sym typeface="Georgia"/>
              </a:rPr>
              <a:t> , </a:t>
            </a:r>
            <a:r>
              <a:rPr lang="en" sz="1150" dirty="0">
                <a:solidFill>
                  <a:srgbClr val="292929"/>
                </a:solidFill>
                <a:highlight>
                  <a:srgbClr val="F2F2F2"/>
                </a:highlight>
                <a:latin typeface="Courier New"/>
                <a:ea typeface="Courier New"/>
                <a:cs typeface="Courier New"/>
                <a:sym typeface="Courier New"/>
              </a:rPr>
              <a:t>HEAD</a:t>
            </a:r>
            <a:r>
              <a:rPr lang="en" sz="1500" dirty="0">
                <a:solidFill>
                  <a:srgbClr val="292929"/>
                </a:solidFill>
                <a:highlight>
                  <a:srgbClr val="FFFFFF"/>
                </a:highlight>
                <a:latin typeface="Georgia"/>
                <a:ea typeface="Georgia"/>
                <a:cs typeface="Georgia"/>
                <a:sym typeface="Georgia"/>
              </a:rPr>
              <a:t> , </a:t>
            </a:r>
            <a:r>
              <a:rPr lang="en" sz="1150" dirty="0">
                <a:solidFill>
                  <a:srgbClr val="292929"/>
                </a:solidFill>
                <a:highlight>
                  <a:srgbClr val="F2F2F2"/>
                </a:highlight>
                <a:latin typeface="Courier New"/>
                <a:ea typeface="Courier New"/>
                <a:cs typeface="Courier New"/>
                <a:sym typeface="Courier New"/>
              </a:rPr>
              <a:t>POST</a:t>
            </a:r>
            <a:endParaRPr sz="1150" dirty="0">
              <a:solidFill>
                <a:srgbClr val="292929"/>
              </a:solidFill>
              <a:highlight>
                <a:srgbClr val="F2F2F2"/>
              </a:highlight>
              <a:latin typeface="Courier New"/>
              <a:ea typeface="Courier New"/>
              <a:cs typeface="Courier New"/>
              <a:sym typeface="Courier New"/>
            </a:endParaRPr>
          </a:p>
          <a:p>
            <a:pPr marL="749300" lvl="0" indent="-323850" algn="l" rtl="0">
              <a:lnSpc>
                <a:spcPct val="175000"/>
              </a:lnSpc>
              <a:spcBef>
                <a:spcPts val="0"/>
              </a:spcBef>
              <a:spcAft>
                <a:spcPts val="0"/>
              </a:spcAft>
              <a:buClr>
                <a:srgbClr val="292929"/>
              </a:buClr>
              <a:buSzPts val="1500"/>
              <a:buFont typeface="Georgia"/>
              <a:buChar char="●"/>
            </a:pPr>
            <a:r>
              <a:rPr lang="en" sz="1500" dirty="0">
                <a:solidFill>
                  <a:srgbClr val="292929"/>
                </a:solidFill>
                <a:highlight>
                  <a:srgbClr val="FFFFFF"/>
                </a:highlight>
                <a:latin typeface="Georgia"/>
                <a:ea typeface="Georgia"/>
                <a:cs typeface="Georgia"/>
                <a:sym typeface="Georgia"/>
              </a:rPr>
              <a:t>Connection nature: terminated immediately after the response</a:t>
            </a:r>
            <a:endParaRPr sz="1500" dirty="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4609</Words>
  <Application>Microsoft Macintosh PowerPoint</Application>
  <PresentationFormat>On-screen Show (16:9)</PresentationFormat>
  <Paragraphs>225</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Courier New</vt:lpstr>
      <vt:lpstr>Nunito</vt:lpstr>
      <vt:lpstr>Georgia</vt:lpstr>
      <vt:lpstr>Arial</vt:lpstr>
      <vt:lpstr>Roboto</vt:lpstr>
      <vt:lpstr>Simple Light</vt:lpstr>
      <vt:lpstr>Http protocols </vt:lpstr>
      <vt:lpstr>TCP/IP (Transmission Control Protocol / Internet Protocol)</vt:lpstr>
      <vt:lpstr>Representation of TCP/IP model and OSI Model</vt:lpstr>
      <vt:lpstr>Application Layer</vt:lpstr>
      <vt:lpstr>HTTP</vt:lpstr>
      <vt:lpstr>Https</vt:lpstr>
      <vt:lpstr>Application level protocols</vt:lpstr>
      <vt:lpstr>HTTP/0.9 — The One-line Protocol</vt:lpstr>
      <vt:lpstr>Http 1.0</vt:lpstr>
      <vt:lpstr>Http 1.1</vt:lpstr>
      <vt:lpstr>Http 2.0</vt:lpstr>
      <vt:lpstr>Request Multiplexing </vt:lpstr>
      <vt:lpstr>Request Multiplexing</vt:lpstr>
      <vt:lpstr>PowerPoint Presentation</vt:lpstr>
      <vt:lpstr>PowerPoint Presentation</vt:lpstr>
      <vt:lpstr>Http codes and Error Messages</vt:lpstr>
      <vt:lpstr>Http Methods</vt:lpstr>
      <vt:lpstr>PowerPoint Presentation</vt:lpstr>
      <vt:lpstr>Examples of Http Headers</vt:lpstr>
      <vt:lpstr>PowerPoint Presentation</vt:lpstr>
      <vt:lpstr>REST APIs</vt:lpstr>
      <vt:lpstr>API</vt:lpstr>
      <vt:lpstr>Try out HTTP requests</vt:lpstr>
      <vt:lpstr>Same origin policy</vt:lpstr>
      <vt:lpstr>CORS</vt:lpstr>
      <vt:lpstr>PowerPoint Presentation</vt:lpstr>
      <vt:lpstr>PowerPoint Presentation</vt:lpstr>
      <vt:lpstr>PowerPoint Presentation</vt:lpstr>
      <vt:lpstr>Comparing API architectural styles</vt:lpstr>
      <vt:lpstr>Remote Procedure Call (RPC) </vt:lpstr>
      <vt:lpstr>SOAP</vt:lpstr>
      <vt:lpstr>GraphQL</vt:lpstr>
      <vt:lpstr>PowerPoint Presentation</vt:lpstr>
      <vt:lpstr>PowerPoint Presentation</vt:lpstr>
      <vt:lpstr>Falcor API style</vt:lpstr>
      <vt:lpstr>PowerPoint Presentation</vt:lpstr>
      <vt:lpstr>Differences between Falcor and GraphQL</vt:lpstr>
      <vt:lpstr>REST</vt:lpstr>
      <vt:lpstr>REST principles</vt:lpstr>
      <vt:lpstr>Comparing SOAP and REST</vt:lpstr>
      <vt:lpstr>PowerPoint Presentation</vt:lpstr>
      <vt:lpstr>PowerPoint Presentation</vt:lpstr>
      <vt:lpstr>Examples of APIs in use today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protocols </dc:title>
  <cp:lastModifiedBy>Kolaparthy, Sai Supreeth</cp:lastModifiedBy>
  <cp:revision>3</cp:revision>
  <dcterms:modified xsi:type="dcterms:W3CDTF">2024-02-08T05:27:50Z</dcterms:modified>
</cp:coreProperties>
</file>