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9" r:id="rId5"/>
    <p:sldId id="277" r:id="rId6"/>
    <p:sldId id="278" r:id="rId7"/>
    <p:sldId id="263" r:id="rId8"/>
    <p:sldId id="264" r:id="rId9"/>
    <p:sldId id="279" r:id="rId10"/>
    <p:sldId id="280" r:id="rId11"/>
    <p:sldId id="259" r:id="rId12"/>
    <p:sldId id="260" r:id="rId13"/>
    <p:sldId id="276" r:id="rId14"/>
    <p:sldId id="261" r:id="rId15"/>
    <p:sldId id="265" r:id="rId16"/>
    <p:sldId id="266" r:id="rId17"/>
    <p:sldId id="262" r:id="rId18"/>
    <p:sldId id="271" r:id="rId19"/>
    <p:sldId id="270" r:id="rId20"/>
    <p:sldId id="273" r:id="rId21"/>
    <p:sldId id="272" r:id="rId22"/>
    <p:sldId id="274" r:id="rId23"/>
    <p:sldId id="275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8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AEAE2-687B-A5CD-B018-EBADB0A2E5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59136B-E07E-3A60-097A-E6CD3BB1AF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BF88D2-5164-938B-3773-777B6C14D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4DD8B-BB26-4C0A-BB0A-84196780212C}" type="datetimeFigureOut">
              <a:rPr lang="en-US" smtClean="0"/>
              <a:t>10/20/23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F549D3-7160-14C8-3938-7E5C7BBF0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FDC28-695E-0ECE-CD84-C7935A0A7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42B7E-D4EC-4B60-B20C-CC35FFB6A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501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F8E90-AE1F-1E65-AB18-11C1979CB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E81E86-AD32-A96A-C6E6-1E33555F03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29A25A-3084-9FA9-70F3-34D0BC426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4DD8B-BB26-4C0A-BB0A-84196780212C}" type="datetimeFigureOut">
              <a:rPr lang="en-US" smtClean="0"/>
              <a:t>10/20/23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C9CAEF-8B6F-D1EE-89BE-4D1B90B2E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7D0E01-6D4A-CDC6-9800-9D9B69E3D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42B7E-D4EC-4B60-B20C-CC35FFB6A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755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42E2CE-3EE9-5BFF-4158-9894BF946C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8AE400-19F3-BC29-5AA7-1165F8040A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0D9AA-19E2-8AE6-1688-F8F17AA8B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4DD8B-BB26-4C0A-BB0A-84196780212C}" type="datetimeFigureOut">
              <a:rPr lang="en-US" smtClean="0"/>
              <a:t>10/20/23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CDD539-6072-4BEC-0E8B-74F8577F2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7C03D9-0733-5A45-F884-391B4F0C1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42B7E-D4EC-4B60-B20C-CC35FFB6A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126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29722-0574-7A90-80C4-B99473D7B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BE0E7E-768D-CD90-09A4-1C97787FE1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293C5A-F43D-409F-99F0-C0794D07D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4DD8B-BB26-4C0A-BB0A-84196780212C}" type="datetimeFigureOut">
              <a:rPr lang="en-US" smtClean="0"/>
              <a:t>10/20/23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A8C435-9051-B801-18E8-724AA7028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05E800-6963-3069-16FC-6CD34D789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42B7E-D4EC-4B60-B20C-CC35FFB6A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390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F244F-8183-3494-BC38-A19AEBE74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2CEE19-64E7-6A91-90B1-0A45450C1D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440B68-93F8-A8EE-BC11-218C939EF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4DD8B-BB26-4C0A-BB0A-84196780212C}" type="datetimeFigureOut">
              <a:rPr lang="en-US" smtClean="0"/>
              <a:t>10/20/23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655F7A-9CB1-DA21-2914-79B9F5F03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718C9A-E555-B1BB-BA60-D60572C6C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42B7E-D4EC-4B60-B20C-CC35FFB6A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737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F06B2-A56D-B2D8-0732-F58052D7F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61193-5A3A-7332-5DBF-DA64D96FBD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686100-4032-E148-CF2F-9F90EEFB8D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1BA789-BE2D-419C-0948-59649F9DC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4DD8B-BB26-4C0A-BB0A-84196780212C}" type="datetimeFigureOut">
              <a:rPr lang="en-US" smtClean="0"/>
              <a:t>10/20/23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A49E65-B94B-048A-1527-E8C6BB808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D20409-E63A-1384-1C32-FBAF5E94B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42B7E-D4EC-4B60-B20C-CC35FFB6A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813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34941-A585-DC2E-CA61-5148791DD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4E6A34-6A60-0501-88BE-5ACFA9A272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925E63-9DAB-9F3C-8D70-68F017BACC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EC4A3F-5400-DDCD-0025-8D1D9FFCC5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BBB53E-B3B1-D945-FAAD-46A46B7736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ED30EF-33B4-F4CC-A5F3-9F2607BC3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4DD8B-BB26-4C0A-BB0A-84196780212C}" type="datetimeFigureOut">
              <a:rPr lang="en-US" smtClean="0"/>
              <a:t>10/20/23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36BB85-90B7-5BC3-AE55-B059B91EB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A82E39-45C3-9883-D94D-16660B9F3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42B7E-D4EC-4B60-B20C-CC35FFB6A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874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3011F-7934-5819-6303-37B119539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F12AB4-3F17-FCBA-C185-6B173FBEA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4DD8B-BB26-4C0A-BB0A-84196780212C}" type="datetimeFigureOut">
              <a:rPr lang="en-US" smtClean="0"/>
              <a:t>10/20/23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091442-D08B-9283-83CA-424E961E1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ABFE92-2A7B-F455-7CC3-EEE5EAEA1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42B7E-D4EC-4B60-B20C-CC35FFB6A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718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7A3493-1A43-F980-A2A1-E0802E9CA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4DD8B-BB26-4C0A-BB0A-84196780212C}" type="datetimeFigureOut">
              <a:rPr lang="en-US" smtClean="0"/>
              <a:t>10/20/23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6DC882-2847-314B-8717-632BD8B5D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7343C7-59F0-8FC4-5600-FA856827C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42B7E-D4EC-4B60-B20C-CC35FFB6A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158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89E2E-651A-8D56-E52B-66E346577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249115-0779-58A2-CA83-658A2C5849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27464B-F64D-4152-F342-09F87438FB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88D1E3-2420-1A84-7947-BC4F62EA7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4DD8B-BB26-4C0A-BB0A-84196780212C}" type="datetimeFigureOut">
              <a:rPr lang="en-US" smtClean="0"/>
              <a:t>10/20/23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A6E33A-B915-BF35-F558-1F3CC49A0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190BB1-FFFE-4F58-0065-D9E7A651B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42B7E-D4EC-4B60-B20C-CC35FFB6A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902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19930-42E9-7BDA-1ECA-88874F0F5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22265C-701B-EB13-686B-450F0A5450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60BB72-9FB6-9B04-FC59-D6C76975FA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41140E-C241-2332-115D-74F6694FC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4DD8B-BB26-4C0A-BB0A-84196780212C}" type="datetimeFigureOut">
              <a:rPr lang="en-US" smtClean="0"/>
              <a:t>10/20/23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1A0B14-A970-C71E-21D7-85A5C5196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D64948-2589-D29A-13DA-B0B818CDB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42B7E-D4EC-4B60-B20C-CC35FFB6A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833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A63F07-2A33-2544-80F3-7B4D7C695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AAF39B-DEA8-71A2-E4F5-09BCDD462D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BD0234-C5D0-B703-A6BB-8929C02083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24DD8B-BB26-4C0A-BB0A-84196780212C}" type="datetimeFigureOut">
              <a:rPr lang="en-US" smtClean="0"/>
              <a:t>10/20/23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170A72-3FD4-F69A-75BF-6486E05AC5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12EE46-09B7-5F55-CE15-778B1FD0FA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42B7E-D4EC-4B60-B20C-CC35FFB6A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673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medium.com/geekculture/hdfs-commands-cheat-sheet-1cd7bf22e795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g7Qpnmi0Q-s" TargetMode="External"/><Relationship Id="rId2" Type="http://schemas.openxmlformats.org/officeDocument/2006/relationships/hyperlink" Target="https://kontext.tech/article/377/latest-hadoop-321-installation-on-windows-10-step-by-step-guid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aws.amazon.com/emr/index.html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2CBE3-DB96-B06F-B549-A244537211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Hadoop Distributed </a:t>
            </a:r>
            <a:br>
              <a:rPr lang="en-US" dirty="0"/>
            </a:br>
            <a:r>
              <a:rPr lang="en-US" dirty="0"/>
              <a:t>File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CE1335-F07C-C1F3-8BC5-6D263BB9AE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19384"/>
            <a:ext cx="9144000" cy="1538416"/>
          </a:xfrm>
        </p:spPr>
        <p:txBody>
          <a:bodyPr/>
          <a:lstStyle/>
          <a:p>
            <a:r>
              <a:rPr lang="en-US" dirty="0"/>
              <a:t>Tseng-Ching James Shen, PhD</a:t>
            </a:r>
          </a:p>
        </p:txBody>
      </p:sp>
    </p:spTree>
    <p:extLst>
      <p:ext uri="{BB962C8B-B14F-4D97-AF65-F5344CB8AC3E}">
        <p14:creationId xmlns:p14="http://schemas.microsoft.com/office/powerpoint/2010/main" val="1718455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D43CD-1CFC-8EB7-96B0-4D678EC64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Hadoop Server Startup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462A79-DA48-2A92-4633-C4E67546A7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set of shell scripts under /</a:t>
            </a:r>
            <a:r>
              <a:rPr lang="en-US" dirty="0" err="1"/>
              <a:t>sbin</a:t>
            </a:r>
            <a:r>
              <a:rPr lang="en-US" dirty="0"/>
              <a:t> folder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start-all.cmd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stop-all.cmd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start-dfs.cmd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stop-dfs.cmd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start-yarn.cmd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stop-yarn.cmd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80251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9005B-BB02-B315-2B90-C40909443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HDFS Architecture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B126C95-166A-6DC7-4949-EA2B58234E56}"/>
              </a:ext>
            </a:extLst>
          </p:cNvPr>
          <p:cNvSpPr/>
          <p:nvPr/>
        </p:nvSpPr>
        <p:spPr>
          <a:xfrm>
            <a:off x="3034385" y="2612300"/>
            <a:ext cx="1643448" cy="7784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3E5B858-B677-042A-5D42-4871E83FFD9B}"/>
              </a:ext>
            </a:extLst>
          </p:cNvPr>
          <p:cNvSpPr/>
          <p:nvPr/>
        </p:nvSpPr>
        <p:spPr>
          <a:xfrm>
            <a:off x="5239946" y="2587920"/>
            <a:ext cx="1643448" cy="7784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F3D984E-DF31-49FD-A88F-A386F1EB4C9E}"/>
              </a:ext>
            </a:extLst>
          </p:cNvPr>
          <p:cNvSpPr/>
          <p:nvPr/>
        </p:nvSpPr>
        <p:spPr>
          <a:xfrm>
            <a:off x="5216715" y="3865605"/>
            <a:ext cx="1643448" cy="7784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CABF3F5-B079-920C-ABCC-EFD257978CDB}"/>
              </a:ext>
            </a:extLst>
          </p:cNvPr>
          <p:cNvSpPr/>
          <p:nvPr/>
        </p:nvSpPr>
        <p:spPr>
          <a:xfrm>
            <a:off x="1995721" y="5080686"/>
            <a:ext cx="1309817" cy="7784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B2279B2-8D87-3C56-952D-6E299F3C1BD6}"/>
              </a:ext>
            </a:extLst>
          </p:cNvPr>
          <p:cNvSpPr/>
          <p:nvPr/>
        </p:nvSpPr>
        <p:spPr>
          <a:xfrm>
            <a:off x="3803927" y="5080686"/>
            <a:ext cx="1309817" cy="7784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B3611BD-6A9A-E924-E71C-838FC5475706}"/>
              </a:ext>
            </a:extLst>
          </p:cNvPr>
          <p:cNvSpPr/>
          <p:nvPr/>
        </p:nvSpPr>
        <p:spPr>
          <a:xfrm>
            <a:off x="5855147" y="5080686"/>
            <a:ext cx="1309817" cy="7784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F250A0-7DE5-1374-8681-85D86772D87C}"/>
              </a:ext>
            </a:extLst>
          </p:cNvPr>
          <p:cNvSpPr/>
          <p:nvPr/>
        </p:nvSpPr>
        <p:spPr>
          <a:xfrm>
            <a:off x="7795158" y="5080686"/>
            <a:ext cx="1309817" cy="7784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E3FFB42-D9F3-FD4A-463B-A3D6E6532242}"/>
              </a:ext>
            </a:extLst>
          </p:cNvPr>
          <p:cNvSpPr/>
          <p:nvPr/>
        </p:nvSpPr>
        <p:spPr>
          <a:xfrm>
            <a:off x="9735170" y="5080686"/>
            <a:ext cx="1309817" cy="7784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240F806-EE8F-9468-D5A7-FCA57B35D600}"/>
              </a:ext>
            </a:extLst>
          </p:cNvPr>
          <p:cNvCxnSpPr/>
          <p:nvPr/>
        </p:nvCxnSpPr>
        <p:spPr>
          <a:xfrm>
            <a:off x="1995721" y="3651422"/>
            <a:ext cx="9049266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38BD016-76DB-CEA7-A174-BC64CD0AE223}"/>
              </a:ext>
            </a:extLst>
          </p:cNvPr>
          <p:cNvCxnSpPr/>
          <p:nvPr/>
        </p:nvCxnSpPr>
        <p:spPr>
          <a:xfrm>
            <a:off x="1948877" y="4873205"/>
            <a:ext cx="9049266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6B13DD3-E232-C4C8-B24D-4DE2A97B0200}"/>
              </a:ext>
            </a:extLst>
          </p:cNvPr>
          <p:cNvCxnSpPr>
            <a:cxnSpLocks/>
          </p:cNvCxnSpPr>
          <p:nvPr/>
        </p:nvCxnSpPr>
        <p:spPr>
          <a:xfrm>
            <a:off x="3818270" y="2131539"/>
            <a:ext cx="0" cy="480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35726FF-57A0-E697-1CEC-8805376EE0AC}"/>
              </a:ext>
            </a:extLst>
          </p:cNvPr>
          <p:cNvSpPr txBox="1"/>
          <p:nvPr/>
        </p:nvSpPr>
        <p:spPr>
          <a:xfrm>
            <a:off x="5500012" y="3912916"/>
            <a:ext cx="10768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HDFS API Library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DD6839B-84E2-DAAF-B260-C7E0496F981E}"/>
              </a:ext>
            </a:extLst>
          </p:cNvPr>
          <p:cNvSpPr txBox="1"/>
          <p:nvPr/>
        </p:nvSpPr>
        <p:spPr>
          <a:xfrm>
            <a:off x="5523243" y="2769085"/>
            <a:ext cx="1076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HDFS Job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D031BFB-BB91-D6FB-4995-793E95C7E0AF}"/>
              </a:ext>
            </a:extLst>
          </p:cNvPr>
          <p:cNvSpPr txBox="1"/>
          <p:nvPr/>
        </p:nvSpPr>
        <p:spPr>
          <a:xfrm>
            <a:off x="3265500" y="2654965"/>
            <a:ext cx="10768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HDFS Shell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845A3CC-AD69-1380-3565-20107265DF10}"/>
              </a:ext>
            </a:extLst>
          </p:cNvPr>
          <p:cNvSpPr txBox="1"/>
          <p:nvPr/>
        </p:nvSpPr>
        <p:spPr>
          <a:xfrm>
            <a:off x="2594289" y="1728686"/>
            <a:ext cx="258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Submit HDFS Commands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1F8EDA0-9BC8-400D-6187-DC5A683A4B52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3856109" y="3390776"/>
            <a:ext cx="2182330" cy="474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E751507-C564-FE2A-8C91-943BDE70B8C2}"/>
              </a:ext>
            </a:extLst>
          </p:cNvPr>
          <p:cNvCxnSpPr>
            <a:stCxn id="5" idx="2"/>
            <a:endCxn id="6" idx="0"/>
          </p:cNvCxnSpPr>
          <p:nvPr/>
        </p:nvCxnSpPr>
        <p:spPr>
          <a:xfrm flipH="1">
            <a:off x="6038439" y="3366396"/>
            <a:ext cx="23231" cy="499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762EDFCD-D706-668F-1205-5EFA1277C62F}"/>
              </a:ext>
            </a:extLst>
          </p:cNvPr>
          <p:cNvSpPr txBox="1"/>
          <p:nvPr/>
        </p:nvSpPr>
        <p:spPr>
          <a:xfrm>
            <a:off x="2121435" y="5146758"/>
            <a:ext cx="10768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Name Node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94F12A6-169D-4E01-7E37-5E291CC5825B}"/>
              </a:ext>
            </a:extLst>
          </p:cNvPr>
          <p:cNvSpPr txBox="1"/>
          <p:nvPr/>
        </p:nvSpPr>
        <p:spPr>
          <a:xfrm>
            <a:off x="3896603" y="5146757"/>
            <a:ext cx="10768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 Node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7E56CB3-30D0-A219-6326-ECA4B5C62DED}"/>
              </a:ext>
            </a:extLst>
          </p:cNvPr>
          <p:cNvSpPr txBox="1"/>
          <p:nvPr/>
        </p:nvSpPr>
        <p:spPr>
          <a:xfrm>
            <a:off x="7906367" y="5102330"/>
            <a:ext cx="10768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 Node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6EE6FCA-5CB9-2FC6-798E-14BC4A087230}"/>
              </a:ext>
            </a:extLst>
          </p:cNvPr>
          <p:cNvSpPr txBox="1"/>
          <p:nvPr/>
        </p:nvSpPr>
        <p:spPr>
          <a:xfrm>
            <a:off x="9851651" y="5104627"/>
            <a:ext cx="10768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 Node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285A2E5-019B-5A67-90F2-60973ED9A88D}"/>
              </a:ext>
            </a:extLst>
          </p:cNvPr>
          <p:cNvSpPr txBox="1"/>
          <p:nvPr/>
        </p:nvSpPr>
        <p:spPr>
          <a:xfrm>
            <a:off x="5981927" y="5126148"/>
            <a:ext cx="10768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 Node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EAFF13D-4CB2-61A6-CF6A-AFBEDEAB80D9}"/>
              </a:ext>
            </a:extLst>
          </p:cNvPr>
          <p:cNvCxnSpPr>
            <a:stCxn id="6" idx="2"/>
            <a:endCxn id="7" idx="0"/>
          </p:cNvCxnSpPr>
          <p:nvPr/>
        </p:nvCxnSpPr>
        <p:spPr>
          <a:xfrm flipH="1">
            <a:off x="2650630" y="4644081"/>
            <a:ext cx="3387809" cy="4366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8F64142-1F5C-5675-0C84-11F39AECB2CC}"/>
              </a:ext>
            </a:extLst>
          </p:cNvPr>
          <p:cNvCxnSpPr>
            <a:stCxn id="6" idx="2"/>
            <a:endCxn id="8" idx="0"/>
          </p:cNvCxnSpPr>
          <p:nvPr/>
        </p:nvCxnSpPr>
        <p:spPr>
          <a:xfrm flipH="1">
            <a:off x="4458836" y="4644081"/>
            <a:ext cx="1579603" cy="4366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81859BE-EC5A-6B7C-A7ED-F481BAE95465}"/>
              </a:ext>
            </a:extLst>
          </p:cNvPr>
          <p:cNvCxnSpPr>
            <a:stCxn id="6" idx="2"/>
            <a:endCxn id="31" idx="0"/>
          </p:cNvCxnSpPr>
          <p:nvPr/>
        </p:nvCxnSpPr>
        <p:spPr>
          <a:xfrm>
            <a:off x="6038439" y="4644081"/>
            <a:ext cx="481915" cy="4820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73E1C3F-0212-4FA8-F6A7-2EA8F3D37BB5}"/>
              </a:ext>
            </a:extLst>
          </p:cNvPr>
          <p:cNvCxnSpPr>
            <a:stCxn id="6" idx="2"/>
            <a:endCxn id="29" idx="0"/>
          </p:cNvCxnSpPr>
          <p:nvPr/>
        </p:nvCxnSpPr>
        <p:spPr>
          <a:xfrm>
            <a:off x="6038439" y="4644081"/>
            <a:ext cx="2406355" cy="4582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E60C89E-F5CA-09FA-42A2-DB0749C8BA7C}"/>
              </a:ext>
            </a:extLst>
          </p:cNvPr>
          <p:cNvCxnSpPr>
            <a:stCxn id="6" idx="2"/>
            <a:endCxn id="11" idx="0"/>
          </p:cNvCxnSpPr>
          <p:nvPr/>
        </p:nvCxnSpPr>
        <p:spPr>
          <a:xfrm>
            <a:off x="6038439" y="4644081"/>
            <a:ext cx="4351639" cy="460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026A8B97-4959-C10C-AFC0-99A6FF5E10FC}"/>
              </a:ext>
            </a:extLst>
          </p:cNvPr>
          <p:cNvSpPr/>
          <p:nvPr/>
        </p:nvSpPr>
        <p:spPr>
          <a:xfrm>
            <a:off x="7446392" y="2585556"/>
            <a:ext cx="1643448" cy="7784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9DE810E-D9F3-F7C3-2A14-3F190E699EAB}"/>
              </a:ext>
            </a:extLst>
          </p:cNvPr>
          <p:cNvCxnSpPr>
            <a:cxnSpLocks/>
            <a:stCxn id="17" idx="2"/>
            <a:endCxn id="6" idx="0"/>
          </p:cNvCxnSpPr>
          <p:nvPr/>
        </p:nvCxnSpPr>
        <p:spPr>
          <a:xfrm flipH="1">
            <a:off x="6038439" y="3364032"/>
            <a:ext cx="2229677" cy="501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8F924722-2861-08AB-485F-91A79488DD60}"/>
              </a:ext>
            </a:extLst>
          </p:cNvPr>
          <p:cNvSpPr txBox="1"/>
          <p:nvPr/>
        </p:nvSpPr>
        <p:spPr>
          <a:xfrm>
            <a:off x="7652259" y="2647621"/>
            <a:ext cx="13073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MapReduce Framework</a:t>
            </a:r>
          </a:p>
        </p:txBody>
      </p:sp>
    </p:spTree>
    <p:extLst>
      <p:ext uri="{BB962C8B-B14F-4D97-AF65-F5344CB8AC3E}">
        <p14:creationId xmlns:p14="http://schemas.microsoft.com/office/powerpoint/2010/main" val="7288772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68DCE-31DE-80C0-8B45-42C1D4EF6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99230"/>
          </a:xfrm>
        </p:spPr>
        <p:txBody>
          <a:bodyPr/>
          <a:lstStyle/>
          <a:p>
            <a:pPr algn="ctr"/>
            <a:r>
              <a:rPr lang="en-US" dirty="0"/>
              <a:t>HDFS Shell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90DCDA-DF3B-27A0-7F7D-40FF9F8E02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54667"/>
            <a:ext cx="10615863" cy="5138207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Need to logon to Hadoop Namenode server using tools like </a:t>
            </a:r>
            <a:r>
              <a:rPr lang="en-US" i="1" dirty="0"/>
              <a:t>ssh</a:t>
            </a:r>
            <a:r>
              <a:rPr lang="en-US" dirty="0"/>
              <a:t> or </a:t>
            </a:r>
            <a:r>
              <a:rPr lang="en-US" i="1" dirty="0"/>
              <a:t>putty</a:t>
            </a:r>
            <a:r>
              <a:rPr lang="en-US" dirty="0"/>
              <a:t> </a:t>
            </a:r>
          </a:p>
          <a:p>
            <a:r>
              <a:rPr lang="en-US" dirty="0"/>
              <a:t>HDFS shell syntax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i="1" dirty="0"/>
              <a:t>hadoop fs -&lt;command&gt;</a:t>
            </a:r>
          </a:p>
          <a:p>
            <a:r>
              <a:rPr lang="en-US" dirty="0"/>
              <a:t>Four types of commands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List all command 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help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Directory operations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mkdir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ls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File operations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copyFromLocal (put) , moveFromLocal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copyToLocal (get)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mv, cp, </a:t>
            </a:r>
            <a:r>
              <a:rPr lang="en-US" dirty="0" err="1"/>
              <a:t>rmr</a:t>
            </a: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Metadata operations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du, dus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stat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hlinkClick r:id="rId2"/>
              </a:rPr>
              <a:t>HDFS Commands Cheat Sheet. A quick guide for HDFS Commands | by Shashank Singhal | Geek Culture | Medium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79607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DB05E-CFCA-8C2D-80E3-AAF18F18C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37897"/>
          </a:xfrm>
        </p:spPr>
        <p:txBody>
          <a:bodyPr/>
          <a:lstStyle/>
          <a:p>
            <a:pPr algn="ctr"/>
            <a:r>
              <a:rPr lang="en-US" dirty="0"/>
              <a:t>HDFS Job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3AF704-3E28-EB04-0DD6-01FEDB70F8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49778"/>
            <a:ext cx="10515600" cy="4427185"/>
          </a:xfrm>
        </p:spPr>
        <p:txBody>
          <a:bodyPr>
            <a:normAutofit/>
          </a:bodyPr>
          <a:lstStyle/>
          <a:p>
            <a:r>
              <a:rPr lang="en-US" dirty="0"/>
              <a:t>An HDFS job is packaged as a Java jar file 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It consists of one or more Java classes which implement the custom logic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There is one entry Java class which needs to implement the </a:t>
            </a:r>
            <a:r>
              <a:rPr lang="en-US" i="1" dirty="0"/>
              <a:t>main() </a:t>
            </a:r>
            <a:r>
              <a:rPr lang="en-US" dirty="0"/>
              <a:t>method  </a:t>
            </a:r>
          </a:p>
          <a:p>
            <a:r>
              <a:rPr lang="en-US" dirty="0"/>
              <a:t>Command to run the job in a Hadoop cluster </a:t>
            </a:r>
          </a:p>
          <a:p>
            <a:pPr marL="457200" lvl="1" indent="0">
              <a:buNone/>
            </a:pPr>
            <a:endParaRPr lang="en-US" sz="800" b="1" i="1" dirty="0"/>
          </a:p>
          <a:p>
            <a:pPr marL="457200" lvl="1" indent="0">
              <a:buNone/>
            </a:pPr>
            <a:r>
              <a:rPr lang="en-US" b="1" i="1" dirty="0"/>
              <a:t>hadoop jar &lt;jar file name&gt; &lt;custom class&gt; &lt;arg0&gt; &lt;arg1&gt; … </a:t>
            </a:r>
          </a:p>
          <a:p>
            <a:r>
              <a:rPr lang="en-US" dirty="0"/>
              <a:t>Use any viable development tools to build the jar file</a:t>
            </a:r>
          </a:p>
          <a:p>
            <a:r>
              <a:rPr lang="en-US" dirty="0"/>
              <a:t>We will use </a:t>
            </a:r>
            <a:r>
              <a:rPr lang="en-US" i="1" dirty="0"/>
              <a:t>IntelliJ</a:t>
            </a:r>
            <a:r>
              <a:rPr lang="en-US" dirty="0"/>
              <a:t> and </a:t>
            </a:r>
            <a:r>
              <a:rPr lang="en-US" i="1" dirty="0"/>
              <a:t>Maven</a:t>
            </a:r>
            <a:r>
              <a:rPr lang="en-US" dirty="0"/>
              <a:t> as development tools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8309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1CAAA-DA3B-510A-2D1A-A015B9A32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71789"/>
          </a:xfrm>
        </p:spPr>
        <p:txBody>
          <a:bodyPr/>
          <a:lstStyle/>
          <a:p>
            <a:pPr algn="ctr"/>
            <a:r>
              <a:rPr lang="en-US" dirty="0"/>
              <a:t>HDFS Java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9EC247-CFB2-BED3-28B0-A248A733D7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9466"/>
            <a:ext cx="10515600" cy="4641125"/>
          </a:xfrm>
        </p:spPr>
        <p:txBody>
          <a:bodyPr>
            <a:normAutofit/>
          </a:bodyPr>
          <a:lstStyle/>
          <a:p>
            <a:r>
              <a:rPr lang="en-US" dirty="0"/>
              <a:t>File-level API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Filesystem class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FSDataInputStream class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FSDataOutputStream class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FileStatus class</a:t>
            </a:r>
          </a:p>
          <a:p>
            <a:r>
              <a:rPr lang="en-US" dirty="0"/>
              <a:t>Block-level API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DistributedFileSystem class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BlockLocation class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LocatedBlock/ExtendedBlock class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BlockReader class (*)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9809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557D6-3A5D-53A9-D81E-107A4B8E8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14293"/>
          </a:xfrm>
        </p:spPr>
        <p:txBody>
          <a:bodyPr/>
          <a:lstStyle/>
          <a:p>
            <a:pPr algn="ctr"/>
            <a:r>
              <a:rPr lang="en-US" dirty="0"/>
              <a:t>Use Cases of File-level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8A2CC-940B-14E4-1EB7-D9A0A68124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3797"/>
            <a:ext cx="10515600" cy="4443166"/>
          </a:xfrm>
        </p:spPr>
        <p:txBody>
          <a:bodyPr/>
          <a:lstStyle/>
          <a:p>
            <a:r>
              <a:rPr lang="en-US" dirty="0"/>
              <a:t>Create a new HDFS file and write data into the file (*)</a:t>
            </a:r>
          </a:p>
          <a:p>
            <a:r>
              <a:rPr lang="en-US" dirty="0"/>
              <a:t>Read content of an existing HDFS file (*)</a:t>
            </a:r>
          </a:p>
          <a:p>
            <a:r>
              <a:rPr lang="en-US" dirty="0"/>
              <a:t>Append data to an existing HDFS file (*)</a:t>
            </a:r>
          </a:p>
          <a:p>
            <a:r>
              <a:rPr lang="en-US" dirty="0"/>
              <a:t>Copy a local file to HDFS server </a:t>
            </a:r>
          </a:p>
          <a:p>
            <a:r>
              <a:rPr lang="en-US" dirty="0"/>
              <a:t>Copy an HDFS file to local</a:t>
            </a:r>
          </a:p>
          <a:p>
            <a:r>
              <a:rPr lang="en-US" dirty="0"/>
              <a:t>Delete an HDFS file </a:t>
            </a:r>
          </a:p>
          <a:p>
            <a:r>
              <a:rPr lang="en-US" dirty="0"/>
              <a:t>HDFS directory operations </a:t>
            </a:r>
          </a:p>
        </p:txBody>
      </p:sp>
    </p:spTree>
    <p:extLst>
      <p:ext uri="{BB962C8B-B14F-4D97-AF65-F5344CB8AC3E}">
        <p14:creationId xmlns:p14="http://schemas.microsoft.com/office/powerpoint/2010/main" val="22104555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BD2AB-7421-E1FC-37E1-100CB22A5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072" y="543255"/>
            <a:ext cx="10515600" cy="1202418"/>
          </a:xfrm>
        </p:spPr>
        <p:txBody>
          <a:bodyPr/>
          <a:lstStyle/>
          <a:p>
            <a:pPr algn="ctr"/>
            <a:r>
              <a:rPr lang="en-US" dirty="0"/>
              <a:t>Use Case of Block-level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5A1649-5CF8-114C-C593-BF4A90D9B5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95055"/>
            <a:ext cx="10515600" cy="4181908"/>
          </a:xfrm>
        </p:spPr>
        <p:txBody>
          <a:bodyPr/>
          <a:lstStyle/>
          <a:p>
            <a:r>
              <a:rPr lang="en-US" dirty="0"/>
              <a:t>Read content of a HDFS block from a </a:t>
            </a:r>
            <a:r>
              <a:rPr lang="en-US" dirty="0" err="1"/>
              <a:t>datanode</a:t>
            </a:r>
            <a:r>
              <a:rPr lang="en-US" dirty="0"/>
              <a:t> (*)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Convert the </a:t>
            </a:r>
            <a:r>
              <a:rPr lang="en-US" i="1" dirty="0"/>
              <a:t>FileSystem</a:t>
            </a:r>
            <a:r>
              <a:rPr lang="en-US" dirty="0"/>
              <a:t> object to DistributedFileSystem object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Use the </a:t>
            </a:r>
            <a:r>
              <a:rPr lang="en-US" i="1" dirty="0"/>
              <a:t>DistributedFileSyatem</a:t>
            </a:r>
            <a:r>
              <a:rPr lang="en-US" dirty="0"/>
              <a:t> object to get a list of BlockLocation objects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Use the BlockLocation object of a given block to create the BlockReader object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Use the </a:t>
            </a:r>
            <a:r>
              <a:rPr lang="en-US" i="1" dirty="0"/>
              <a:t>BlockReader</a:t>
            </a:r>
            <a:r>
              <a:rPr lang="en-US" dirty="0"/>
              <a:t> object to read the block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8603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53F8E-6449-04BE-BBFF-4419B44FA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4519"/>
            <a:ext cx="10515600" cy="1126775"/>
          </a:xfrm>
        </p:spPr>
        <p:txBody>
          <a:bodyPr/>
          <a:lstStyle/>
          <a:p>
            <a:pPr algn="ctr"/>
            <a:r>
              <a:rPr lang="en-US" dirty="0"/>
              <a:t>HDFS Availability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F299DE-C4A3-1C60-71AD-1A0B7E3D18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1294"/>
            <a:ext cx="10515600" cy="4585669"/>
          </a:xfrm>
        </p:spPr>
        <p:txBody>
          <a:bodyPr>
            <a:normAutofit/>
          </a:bodyPr>
          <a:lstStyle/>
          <a:p>
            <a:r>
              <a:rPr lang="en-US" dirty="0"/>
              <a:t>Hardware failures could occur on any machine in the cluster because the machine is commodity hardware </a:t>
            </a:r>
          </a:p>
          <a:p>
            <a:r>
              <a:rPr lang="en-US" dirty="0"/>
              <a:t>If the cluster size is large, the probability of failure occurrences is high</a:t>
            </a:r>
          </a:p>
          <a:p>
            <a:r>
              <a:rPr lang="en-US" dirty="0"/>
              <a:t>When a failure causes a </a:t>
            </a:r>
            <a:r>
              <a:rPr lang="en-US" dirty="0" err="1"/>
              <a:t>datanode</a:t>
            </a:r>
            <a:r>
              <a:rPr lang="en-US" dirty="0"/>
              <a:t> to crash, data blocks on it will not be available</a:t>
            </a:r>
          </a:p>
          <a:p>
            <a:r>
              <a:rPr lang="en-US" dirty="0"/>
              <a:t>When a failure causes the namenode to crash, the HDFS will be unavailable for client application</a:t>
            </a:r>
          </a:p>
          <a:p>
            <a:r>
              <a:rPr lang="en-US" dirty="0"/>
              <a:t>Two types of redundancies implemented to improve the availability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Block redundancy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Namenode redundancy</a:t>
            </a:r>
          </a:p>
        </p:txBody>
      </p:sp>
    </p:spTree>
    <p:extLst>
      <p:ext uri="{BB962C8B-B14F-4D97-AF65-F5344CB8AC3E}">
        <p14:creationId xmlns:p14="http://schemas.microsoft.com/office/powerpoint/2010/main" val="12609702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887A7-7C3D-92D6-344A-413982C38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Block Redundancy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989A13-900B-8E1B-5A75-9843D53D2A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076411"/>
          </a:xfrm>
        </p:spPr>
        <p:txBody>
          <a:bodyPr>
            <a:normAutofit/>
          </a:bodyPr>
          <a:lstStyle/>
          <a:p>
            <a:r>
              <a:rPr lang="en-US" dirty="0"/>
              <a:t>Multiple copies (block replicas) are persisted on different machines for each block</a:t>
            </a:r>
          </a:p>
          <a:p>
            <a:r>
              <a:rPr lang="en-US" dirty="0"/>
              <a:t>The number of block replicas is configurable with </a:t>
            </a:r>
            <a:r>
              <a:rPr lang="en-US" i="1" dirty="0"/>
              <a:t>hdfs-site.xml </a:t>
            </a:r>
          </a:p>
          <a:p>
            <a:r>
              <a:rPr lang="en-US" dirty="0"/>
              <a:t>Client application reads data from any one copy</a:t>
            </a:r>
          </a:p>
          <a:p>
            <a:r>
              <a:rPr lang="en-US" dirty="0"/>
              <a:t>Client application writes data into all copies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76401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CC914-6247-CE30-8305-A5428E4FF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19291"/>
          </a:xfrm>
        </p:spPr>
        <p:txBody>
          <a:bodyPr/>
          <a:lstStyle/>
          <a:p>
            <a:pPr algn="ctr"/>
            <a:r>
              <a:rPr lang="en-US" dirty="0"/>
              <a:t>Implementation of File Read Operation</a:t>
            </a:r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30BE4025-1BF9-FBA3-2EA0-B3B203AF58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5367" y="1635125"/>
            <a:ext cx="6667500" cy="485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771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E5F97-B809-9DEB-2EB8-E0C8A1FD3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737E85-EDC3-77F0-A99F-20D94795EC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r>
              <a:rPr lang="en-US" dirty="0"/>
              <a:t>HDFS Data Sharding</a:t>
            </a:r>
          </a:p>
          <a:p>
            <a:r>
              <a:rPr lang="en-US" dirty="0"/>
              <a:t>Installation of Hadoop </a:t>
            </a:r>
          </a:p>
          <a:p>
            <a:r>
              <a:rPr lang="en-US" dirty="0"/>
              <a:t>HDFS Architecture</a:t>
            </a:r>
          </a:p>
          <a:p>
            <a:r>
              <a:rPr lang="en-US" dirty="0"/>
              <a:t>HDFS Shell Commands </a:t>
            </a:r>
          </a:p>
          <a:p>
            <a:r>
              <a:rPr lang="en-US" dirty="0"/>
              <a:t>HDFS Java API</a:t>
            </a:r>
          </a:p>
          <a:p>
            <a:r>
              <a:rPr lang="en-US" dirty="0"/>
              <a:t>HDFS High Availability</a:t>
            </a:r>
          </a:p>
          <a:p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i="1" dirty="0"/>
              <a:t>Hadoop: The Definitive Guide, Tom White, 2015 O’Reilly Media, Inc.  </a:t>
            </a:r>
          </a:p>
        </p:txBody>
      </p:sp>
    </p:spTree>
    <p:extLst>
      <p:ext uri="{BB962C8B-B14F-4D97-AF65-F5344CB8AC3E}">
        <p14:creationId xmlns:p14="http://schemas.microsoft.com/office/powerpoint/2010/main" val="15098720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329EB-7C29-7FBA-F47A-85CCCB859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Implementation of File Write Operation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0A0677F4-FB76-67B8-7D8C-1D3FBD561B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8200" y="1796761"/>
            <a:ext cx="7442199" cy="409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0458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D433A-A6AF-24B4-8585-172D9113B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Namenode Redundancy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71C059-6F69-78D8-9A9B-642778AA36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additional secondary namenode can be implemented</a:t>
            </a:r>
          </a:p>
          <a:p>
            <a:r>
              <a:rPr lang="en-US" dirty="0"/>
              <a:t>When the primary namenode crashes, the secondary namenode will take over (i.e., namenode failover) </a:t>
            </a:r>
          </a:p>
          <a:p>
            <a:r>
              <a:rPr lang="en-US" dirty="0"/>
              <a:t>Two types of namenode failover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Pre-release 2 namenode failover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Release 2 namenode failover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873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86A87-FB3B-3E8D-8E72-D33F058EE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00537"/>
          </a:xfrm>
        </p:spPr>
        <p:txBody>
          <a:bodyPr/>
          <a:lstStyle/>
          <a:p>
            <a:pPr algn="ctr"/>
            <a:r>
              <a:rPr lang="en-US" dirty="0"/>
              <a:t>Pre-release 2 Namenode Failover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789162-5335-BDAA-BE9E-9A5FE80E3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0665"/>
            <a:ext cx="10515600" cy="4716299"/>
          </a:xfrm>
        </p:spPr>
        <p:txBody>
          <a:bodyPr>
            <a:normAutofit fontScale="92500"/>
          </a:bodyPr>
          <a:lstStyle/>
          <a:p>
            <a:r>
              <a:rPr lang="en-US" dirty="0"/>
              <a:t>The fsimage and edits files are used to recover from namenode failures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The fsimage and edits files will be persisted to multiple filesystems (e.g. local and NFS)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The secondary namenode periodically merge the fsimage file with the edits file (like taking a checkpoint) so that the edits files will not become too big. </a:t>
            </a:r>
          </a:p>
          <a:p>
            <a:r>
              <a:rPr lang="en-US" dirty="0"/>
              <a:t>Whenever the namenode fails, the following steps are performed to recover from the failure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The administrator will manually start another namenode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The fsimage and edits files are copied from the NFS filesystem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Change all datanodes to be aware of the new namenode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Datanodes will send block reports to the new namenode </a:t>
            </a:r>
          </a:p>
          <a:p>
            <a:r>
              <a:rPr lang="en-US" dirty="0"/>
              <a:t>It would take some time until the recover process is completed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04644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32DD3-146F-079D-5EA8-6324DACA7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Release 2 Namenode Failover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20EE0-8C34-1F5D-FA94-E91D5B371D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r>
              <a:rPr lang="en-US" dirty="0"/>
              <a:t>Release 2 HA feature tried to automate the recover process so improve the HDFS availability</a:t>
            </a:r>
          </a:p>
          <a:p>
            <a:r>
              <a:rPr lang="en-US" dirty="0"/>
              <a:t>A standby namenode runs side-by-side with the primary namenode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It constantly gets the updates of fsimage and edits files made by the primary namenode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All datanodes need to send the block reports to both primary and standby namenode now</a:t>
            </a:r>
          </a:p>
          <a:p>
            <a:r>
              <a:rPr lang="en-US" dirty="0"/>
              <a:t>Since the standby namenode get the latest updates in near real-time fashion, the system can perform the failover operation almost immediately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267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A8604-0F79-7BB0-D7F9-3D53D6358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6359"/>
            <a:ext cx="10515600" cy="1073529"/>
          </a:xfrm>
        </p:spPr>
        <p:txBody>
          <a:bodyPr/>
          <a:lstStyle/>
          <a:p>
            <a:pPr algn="ctr"/>
            <a:r>
              <a:rPr lang="en-US" dirty="0"/>
              <a:t>HDFS Data Sharding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9B04C4-71B9-CDD4-D754-8AC4540AD4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1808"/>
            <a:ext cx="10515600" cy="4681728"/>
          </a:xfrm>
        </p:spPr>
        <p:txBody>
          <a:bodyPr>
            <a:normAutofit/>
          </a:bodyPr>
          <a:lstStyle/>
          <a:p>
            <a:r>
              <a:rPr lang="en-US" dirty="0"/>
              <a:t>Each file is partitioned into blocks which are persisted on different machines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Block size is fixed after server starts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Block size is configurable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The current block needs to be filled before a new block is allocated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Write-once-read-many model</a:t>
            </a:r>
          </a:p>
          <a:p>
            <a:r>
              <a:rPr lang="en-US" dirty="0"/>
              <a:t>Data coordinator is called </a:t>
            </a:r>
            <a:r>
              <a:rPr lang="en-US" i="1" dirty="0"/>
              <a:t>Namenode</a:t>
            </a:r>
            <a:r>
              <a:rPr lang="en-US" dirty="0"/>
              <a:t>, a demon running after the HDFS is started</a:t>
            </a:r>
          </a:p>
          <a:p>
            <a:r>
              <a:rPr lang="en-US" dirty="0"/>
              <a:t>Shard manager is called </a:t>
            </a:r>
            <a:r>
              <a:rPr lang="en-US" i="1" dirty="0"/>
              <a:t>Datanode</a:t>
            </a:r>
            <a:r>
              <a:rPr lang="en-US" dirty="0"/>
              <a:t>, a demon running after the HDFS is started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743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B10C7-81F9-2210-1CC9-D1DA9AF4A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8458"/>
          </a:xfrm>
        </p:spPr>
        <p:txBody>
          <a:bodyPr/>
          <a:lstStyle/>
          <a:p>
            <a:pPr algn="ctr"/>
            <a:r>
              <a:rPr lang="en-US" dirty="0"/>
              <a:t>Namenode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6F2512-0990-2655-8B3F-AF24B01F83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3584"/>
            <a:ext cx="10515600" cy="515721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Namenode has the Data Catalog for keeping track of the following information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The metadata of the filesystem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The tree structure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Metadata of directories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Metadata of files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The location of each block </a:t>
            </a:r>
          </a:p>
          <a:p>
            <a:r>
              <a:rPr lang="en-US" dirty="0"/>
              <a:t>The Namenode keeps the latest information above in memory </a:t>
            </a:r>
          </a:p>
          <a:p>
            <a:r>
              <a:rPr lang="en-US" dirty="0"/>
              <a:t>The Namenode also store the filesystem metadata in the following files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Namespace image files (</a:t>
            </a:r>
            <a:r>
              <a:rPr lang="en-US" i="1" dirty="0"/>
              <a:t>fsimage_xxxxxxxx</a:t>
            </a:r>
            <a:r>
              <a:rPr lang="en-US" dirty="0"/>
              <a:t>) : latest checkpoint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Edit log files (</a:t>
            </a:r>
            <a:r>
              <a:rPr lang="en-US" i="1" dirty="0"/>
              <a:t>edits_xxxxxxxx_xxxxxxx</a:t>
            </a:r>
            <a:r>
              <a:rPr lang="en-US" dirty="0"/>
              <a:t>) : audit trail </a:t>
            </a:r>
          </a:p>
          <a:p>
            <a:r>
              <a:rPr lang="en-US" dirty="0"/>
              <a:t>To insert/read data into a file, the client needs to communicate with the Namenode to get the location of the block to insert data into (or read data from)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6152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F8F73-71D7-C036-076F-D2F3728B7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83259"/>
          </a:xfrm>
        </p:spPr>
        <p:txBody>
          <a:bodyPr/>
          <a:lstStyle/>
          <a:p>
            <a:pPr algn="ctr"/>
            <a:r>
              <a:rPr lang="en-US" dirty="0"/>
              <a:t>Datanode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F955A1-A731-41B8-A8DA-BD735CB106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8384"/>
            <a:ext cx="10515600" cy="4628579"/>
          </a:xfrm>
        </p:spPr>
        <p:txBody>
          <a:bodyPr/>
          <a:lstStyle/>
          <a:p>
            <a:r>
              <a:rPr lang="en-US" dirty="0"/>
              <a:t>The responsibilities of each Datanode includes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Persistence of the assigned blocks on its local disk 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Each block is uniquely identified with the </a:t>
            </a:r>
            <a:r>
              <a:rPr lang="en-US" i="1" dirty="0"/>
              <a:t>block pool id </a:t>
            </a:r>
            <a:r>
              <a:rPr lang="en-US" dirty="0"/>
              <a:t>and </a:t>
            </a:r>
            <a:r>
              <a:rPr lang="en-US" i="1" dirty="0"/>
              <a:t>block id 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Each block is persisted as a physical file named </a:t>
            </a:r>
            <a:r>
              <a:rPr lang="en-US" i="1" dirty="0"/>
              <a:t>blk_&lt;block id&gt; </a:t>
            </a:r>
            <a:r>
              <a:rPr lang="en-US" dirty="0"/>
              <a:t>located in a directory named </a:t>
            </a:r>
            <a:r>
              <a:rPr lang="en-US" i="1" dirty="0"/>
              <a:t>BP-&lt;pool id&gt;</a:t>
            </a: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Management of the assigned blocks (</a:t>
            </a:r>
            <a:r>
              <a:rPr lang="en-US" i="1" dirty="0"/>
              <a:t>read</a:t>
            </a:r>
            <a:r>
              <a:rPr lang="en-US" dirty="0"/>
              <a:t> or </a:t>
            </a:r>
            <a:r>
              <a:rPr lang="en-US" i="1" dirty="0"/>
              <a:t>append</a:t>
            </a:r>
            <a:r>
              <a:rPr lang="en-US" dirty="0"/>
              <a:t> operation) </a:t>
            </a:r>
          </a:p>
          <a:p>
            <a:r>
              <a:rPr lang="en-US" dirty="0"/>
              <a:t>Clients will communicate with the Datanodes to perform the operations on blocks </a:t>
            </a:r>
          </a:p>
          <a:p>
            <a:r>
              <a:rPr lang="en-US" dirty="0"/>
              <a:t>Hadoop exposes an HDFS API which hides the details of the file read/write operations </a:t>
            </a:r>
          </a:p>
        </p:txBody>
      </p:sp>
    </p:spTree>
    <p:extLst>
      <p:ext uri="{BB962C8B-B14F-4D97-AF65-F5344CB8AC3E}">
        <p14:creationId xmlns:p14="http://schemas.microsoft.com/office/powerpoint/2010/main" val="6918578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8906C-AA15-919C-DFFC-77DC83ED4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34491"/>
          </a:xfrm>
        </p:spPr>
        <p:txBody>
          <a:bodyPr/>
          <a:lstStyle/>
          <a:p>
            <a:pPr algn="ctr"/>
            <a:r>
              <a:rPr lang="en-US" dirty="0"/>
              <a:t>Performance of HDFS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AE8EB5-964F-79AA-9F92-4FEBE5CA28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1536"/>
            <a:ext cx="10515600" cy="455542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impact of block size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Smaller block size 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Higher concurrency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Higher disk overhead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Larger block size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Lower concurrency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Lower disk overhead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Default size </a:t>
            </a:r>
            <a:r>
              <a:rPr lang="en-US" b="1" i="1" dirty="0"/>
              <a:t>128 MB</a:t>
            </a:r>
          </a:p>
          <a:p>
            <a:r>
              <a:rPr lang="en-US" dirty="0"/>
              <a:t>Data Locality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Data is on the same server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Data is on the same Rack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Data is on the different Racks</a:t>
            </a:r>
          </a:p>
        </p:txBody>
      </p:sp>
    </p:spTree>
    <p:extLst>
      <p:ext uri="{BB962C8B-B14F-4D97-AF65-F5344CB8AC3E}">
        <p14:creationId xmlns:p14="http://schemas.microsoft.com/office/powerpoint/2010/main" val="18396997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C68F5-1E41-73F2-CF6D-605027FA2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19977"/>
          </a:xfrm>
        </p:spPr>
        <p:txBody>
          <a:bodyPr/>
          <a:lstStyle/>
          <a:p>
            <a:pPr algn="ctr"/>
            <a:r>
              <a:rPr lang="en-US" dirty="0"/>
              <a:t>Installation of Hadoop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7D4B32-2B9B-23FF-0965-5A687BF8EC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6392" y="1394848"/>
            <a:ext cx="10377407" cy="4959458"/>
          </a:xfrm>
        </p:spPr>
        <p:txBody>
          <a:bodyPr>
            <a:normAutofit/>
          </a:bodyPr>
          <a:lstStyle/>
          <a:p>
            <a:r>
              <a:rPr lang="en-US" dirty="0"/>
              <a:t>Standalone mode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One JVM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No separate demons running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No configuration required</a:t>
            </a:r>
          </a:p>
          <a:p>
            <a:r>
              <a:rPr lang="en-US" dirty="0"/>
              <a:t>Pseudo-distributed mode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One server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Demons run as separate processes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Limited configuration</a:t>
            </a:r>
          </a:p>
          <a:p>
            <a:r>
              <a:rPr lang="en-US" dirty="0"/>
              <a:t>Fully-distributed mode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Several servers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Complicated configuration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5119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7A103-860A-9790-3360-1CE9F9148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94443"/>
          </a:xfrm>
        </p:spPr>
        <p:txBody>
          <a:bodyPr/>
          <a:lstStyle/>
          <a:p>
            <a:pPr algn="ctr"/>
            <a:r>
              <a:rPr lang="en-US" dirty="0"/>
              <a:t>Installation of Hadoop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6B0BD3-08C0-442D-2563-17DEF29A91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9569"/>
            <a:ext cx="10515600" cy="513330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Hadoop mainly runs on Linux-based OS </a:t>
            </a:r>
          </a:p>
          <a:p>
            <a:r>
              <a:rPr lang="en-US" dirty="0"/>
              <a:t>If you have a Windows machine, you can install Linux VM to install Hadoop</a:t>
            </a:r>
          </a:p>
          <a:p>
            <a:r>
              <a:rPr lang="en-US" dirty="0"/>
              <a:t>For standalone and pseudo-distributed mode, you have the option of installing Hadoop directly on Windows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>
                <a:hlinkClick r:id="rId2"/>
              </a:rPr>
              <a:t>Install Hadoop 3.2.1 on Windows 10 Step by Step Guide (</a:t>
            </a:r>
            <a:r>
              <a:rPr lang="en-US" dirty="0" err="1">
                <a:hlinkClick r:id="rId2"/>
              </a:rPr>
              <a:t>kontext.tech</a:t>
            </a:r>
            <a:r>
              <a:rPr lang="en-US" dirty="0">
                <a:hlinkClick r:id="rId2"/>
              </a:rPr>
              <a:t>)</a:t>
            </a:r>
            <a:endParaRPr lang="en-US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>
                <a:hlinkClick r:id="rId3"/>
              </a:rPr>
              <a:t>How to Install Hadoop on Windows 10 | Easy Steps to Install Hadoop | Hadoop Tutorial | </a:t>
            </a:r>
            <a:r>
              <a:rPr lang="en-US" dirty="0" err="1">
                <a:hlinkClick r:id="rId3"/>
              </a:rPr>
              <a:t>Edureka</a:t>
            </a:r>
            <a:r>
              <a:rPr lang="en-US" dirty="0">
                <a:hlinkClick r:id="rId3"/>
              </a:rPr>
              <a:t> – YouTube</a:t>
            </a:r>
            <a:endParaRPr lang="en-US" dirty="0"/>
          </a:p>
          <a:p>
            <a:r>
              <a:rPr lang="en-US" dirty="0"/>
              <a:t>For fully-distributed mode, you can create a Hadoop cluster using Cloud Service such as AWS 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>
                <a:hlinkClick r:id="rId4"/>
              </a:rPr>
              <a:t>Amazon EMR Documentation</a:t>
            </a:r>
            <a:endParaRPr lang="en-US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en-US" b="1" i="0" dirty="0">
                <a:solidFill>
                  <a:srgbClr val="242424"/>
                </a:solidFill>
                <a:effectLst/>
                <a:latin typeface="inherit"/>
              </a:rPr>
              <a:t>Sign up URL </a:t>
            </a:r>
          </a:p>
          <a:p>
            <a:pPr marL="457200" lvl="1" indent="0">
              <a:buNone/>
            </a:pPr>
            <a:r>
              <a:rPr lang="en-US" b="1" i="0" dirty="0">
                <a:solidFill>
                  <a:srgbClr val="242424"/>
                </a:solidFill>
                <a:effectLst/>
                <a:latin typeface="inherit"/>
              </a:rPr>
              <a:t>	</a:t>
            </a:r>
            <a:r>
              <a:rPr lang="en-US" b="1" i="1" dirty="0">
                <a:solidFill>
                  <a:srgbClr val="242424"/>
                </a:solidFill>
                <a:effectLst/>
                <a:latin typeface="inherit"/>
              </a:rPr>
              <a:t>http://www.fullerton.edu/it/services/software/aws_educate/</a:t>
            </a:r>
            <a:endParaRPr lang="en-US" i="1" dirty="0"/>
          </a:p>
          <a:p>
            <a:r>
              <a:rPr lang="en-US" dirty="0"/>
              <a:t>For pseudo- and fully- distributed mode, HDFS demons need to be run before using it </a:t>
            </a:r>
          </a:p>
        </p:txBody>
      </p:sp>
    </p:spTree>
    <p:extLst>
      <p:ext uri="{BB962C8B-B14F-4D97-AF65-F5344CB8AC3E}">
        <p14:creationId xmlns:p14="http://schemas.microsoft.com/office/powerpoint/2010/main" val="23405453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4D9B6-2363-DDDE-EDAB-41F936D5B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Configuration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9ED94E-0243-81C8-5A90-9B49B86E39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Hadoop configuration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/</a:t>
            </a:r>
            <a:r>
              <a:rPr lang="en-US" dirty="0" err="1"/>
              <a:t>etc</a:t>
            </a:r>
            <a:r>
              <a:rPr lang="en-US" dirty="0"/>
              <a:t>/</a:t>
            </a:r>
            <a:r>
              <a:rPr lang="en-US" dirty="0" err="1"/>
              <a:t>hadoop</a:t>
            </a:r>
            <a:r>
              <a:rPr lang="en-US" dirty="0"/>
              <a:t>/core-site.xml </a:t>
            </a:r>
          </a:p>
          <a:p>
            <a:r>
              <a:rPr lang="en-US" dirty="0"/>
              <a:t>HDFS configuration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/</a:t>
            </a:r>
            <a:r>
              <a:rPr lang="en-US" dirty="0" err="1"/>
              <a:t>etc</a:t>
            </a:r>
            <a:r>
              <a:rPr lang="en-US" dirty="0"/>
              <a:t>/</a:t>
            </a:r>
            <a:r>
              <a:rPr lang="en-US" dirty="0" err="1"/>
              <a:t>hadoop</a:t>
            </a:r>
            <a:r>
              <a:rPr lang="en-US" dirty="0"/>
              <a:t>/hdfs-site.xml</a:t>
            </a:r>
          </a:p>
          <a:p>
            <a:r>
              <a:rPr lang="en-US" dirty="0"/>
              <a:t>YARN server configuration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/</a:t>
            </a:r>
            <a:r>
              <a:rPr lang="en-US" dirty="0" err="1"/>
              <a:t>etc</a:t>
            </a:r>
            <a:r>
              <a:rPr lang="en-US" dirty="0"/>
              <a:t>/</a:t>
            </a:r>
            <a:r>
              <a:rPr lang="en-US" dirty="0" err="1"/>
              <a:t>hadoop</a:t>
            </a:r>
            <a:r>
              <a:rPr lang="en-US" dirty="0"/>
              <a:t>/yarn-site.xml</a:t>
            </a:r>
          </a:p>
          <a:p>
            <a:r>
              <a:rPr lang="en-US" dirty="0"/>
              <a:t>MapReduce configuration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err="1"/>
              <a:t>Etc</a:t>
            </a:r>
            <a:r>
              <a:rPr lang="en-US" dirty="0"/>
              <a:t>/</a:t>
            </a:r>
            <a:r>
              <a:rPr lang="en-US" dirty="0" err="1"/>
              <a:t>hadoop</a:t>
            </a:r>
            <a:r>
              <a:rPr lang="en-US" dirty="0"/>
              <a:t>/mapred-site.xml </a:t>
            </a:r>
          </a:p>
        </p:txBody>
      </p:sp>
    </p:spTree>
    <p:extLst>
      <p:ext uri="{BB962C8B-B14F-4D97-AF65-F5344CB8AC3E}">
        <p14:creationId xmlns:p14="http://schemas.microsoft.com/office/powerpoint/2010/main" val="2603834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28383</TotalTime>
  <Words>1303</Words>
  <Application>Microsoft Macintosh PowerPoint</Application>
  <PresentationFormat>Widescreen</PresentationFormat>
  <Paragraphs>194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Calibri</vt:lpstr>
      <vt:lpstr>Calibri Light</vt:lpstr>
      <vt:lpstr>Courier New</vt:lpstr>
      <vt:lpstr>inherit</vt:lpstr>
      <vt:lpstr>Wingdings</vt:lpstr>
      <vt:lpstr>Office Theme</vt:lpstr>
      <vt:lpstr>Hadoop Distributed  File System</vt:lpstr>
      <vt:lpstr>Agenda</vt:lpstr>
      <vt:lpstr>HDFS Data Sharding</vt:lpstr>
      <vt:lpstr>Namenode</vt:lpstr>
      <vt:lpstr>Datanode</vt:lpstr>
      <vt:lpstr>Performance of HDFS</vt:lpstr>
      <vt:lpstr>Installation of Hadoop</vt:lpstr>
      <vt:lpstr>Installation of Hadoop (cont.)</vt:lpstr>
      <vt:lpstr>Configuration Files</vt:lpstr>
      <vt:lpstr>Hadoop Server Startup</vt:lpstr>
      <vt:lpstr>HDFS Architecture</vt:lpstr>
      <vt:lpstr>HDFS Shell Commands</vt:lpstr>
      <vt:lpstr>HDFS Job</vt:lpstr>
      <vt:lpstr>HDFS Java API</vt:lpstr>
      <vt:lpstr>Use Cases of File-level API</vt:lpstr>
      <vt:lpstr>Use Case of Block-level API</vt:lpstr>
      <vt:lpstr>HDFS Availability</vt:lpstr>
      <vt:lpstr>Block Redundancy</vt:lpstr>
      <vt:lpstr>Implementation of File Read Operation</vt:lpstr>
      <vt:lpstr>Implementation of File Write Operation</vt:lpstr>
      <vt:lpstr>Namenode Redundancy</vt:lpstr>
      <vt:lpstr>Pre-release 2 Namenode Failover</vt:lpstr>
      <vt:lpstr>Release 2 Namenode Failover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Hadoop Distributed File System</dc:title>
  <dc:creator>jtcshen@yahoo.com</dc:creator>
  <cp:lastModifiedBy>Yadav, Tushar</cp:lastModifiedBy>
  <cp:revision>216</cp:revision>
  <dcterms:created xsi:type="dcterms:W3CDTF">2022-08-25T16:00:34Z</dcterms:created>
  <dcterms:modified xsi:type="dcterms:W3CDTF">2023-10-20T07:27:47Z</dcterms:modified>
</cp:coreProperties>
</file>