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76" r:id="rId9"/>
    <p:sldId id="271" r:id="rId10"/>
    <p:sldId id="269" r:id="rId11"/>
    <p:sldId id="262" r:id="rId12"/>
    <p:sldId id="274" r:id="rId13"/>
    <p:sldId id="277" r:id="rId14"/>
    <p:sldId id="278" r:id="rId15"/>
    <p:sldId id="270" r:id="rId16"/>
    <p:sldId id="267" r:id="rId17"/>
    <p:sldId id="275" r:id="rId18"/>
    <p:sldId id="282" r:id="rId19"/>
    <p:sldId id="265" r:id="rId20"/>
    <p:sldId id="279" r:id="rId21"/>
    <p:sldId id="288" r:id="rId22"/>
    <p:sldId id="280" r:id="rId23"/>
    <p:sldId id="281" r:id="rId24"/>
    <p:sldId id="273" r:id="rId25"/>
    <p:sldId id="283" r:id="rId26"/>
    <p:sldId id="284" r:id="rId27"/>
    <p:sldId id="285" r:id="rId28"/>
    <p:sldId id="286" r:id="rId29"/>
    <p:sldId id="287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EE5-8C4D-9CAB-EE63-A5C1C3422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8F2F-9417-A0DB-3BEB-15E02D21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F786-36F6-5C7B-48E0-BB800D06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1F78-4785-CE53-F929-F4B33DA6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B3B4-01A4-8828-F154-16C93EC3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65C3-A748-84F0-17A3-40E7DED1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8CC0-37CB-B04D-6B6A-FE052756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8671-A1D8-6A16-A412-85F397D8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8EA2-61B4-3EC9-64CD-91F1F3D3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9EC9-2CF9-815E-82DF-7ABE855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C1BBF-2B8B-4F66-E823-DF1BF405A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DAD3F-AC90-C2B8-7B0C-145F22571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3108-3F25-84EB-5E40-3E1D20F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DF1F-8B5E-FCBA-06EB-264B728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6FC6-0976-CA3D-E481-AE1E36C1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9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E7CF-A940-2F23-49D1-C8DE27B9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BBE3-1220-36D5-7DC9-5E800C7B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ED827-D6BE-C884-98AA-A541DEBF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9E26-EAC0-C45D-0FF0-39454B72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E5FE-256D-313F-12D4-D4C1A520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A7E6-42D4-8AE5-8E5F-0A7F2761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FFA8-7D52-3AE4-E6E6-D3042688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7A82-E2CC-1AA4-2562-0C27FF49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BC30-979A-2703-B14C-AF2694F3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418D-68A1-B90C-4B56-3BB43D73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C934-43E0-FAE4-DAB1-4017A80B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0459-F0C0-699F-AEA2-314D3342A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61A-C2D3-F97F-C81E-6381018DB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948F-AE95-1D4D-D734-6C2DEE68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202F-92F8-2CE8-7A65-BC00C193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EB56-655D-1665-B41D-FAE37AF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FBB9-07F0-DC9C-2153-7EFCB146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50C9-C907-22F2-9CCB-0C1D6DD7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7A54D-A5FC-94E5-5D3B-B7B30B4C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EEA26-D853-916E-F304-DCD90414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607B6-154F-DE44-003D-5FDC2083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7F6D5-D185-4804-7E94-996F6273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EE72C-4C43-3893-86B6-C8248F6A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F36DD-D721-87A1-665F-86C391E1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3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5EF0-2A55-B96F-D68C-580F34A0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B104D-2038-0032-011B-FF7CDA5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7CE7F-3965-CBA8-A00F-6E65820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B398B-29A9-CC48-D104-C8D6981D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3709-A98D-27D0-C040-5E1111D3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7736A-46A0-5FD2-7BF0-BC6EACA4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1743-CD1D-9589-72F2-5F80B1F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EA6B-7CD3-1F06-4FD8-53A9F267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3517-F702-DBB7-DC7C-85F9E8DB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01863-2255-A81E-E762-3034AFCCA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4250-F27E-48BA-2B1E-180546B1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DE3-C224-B79B-B86F-16D4AC85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ACA72-877F-15A6-54A4-5CE2277F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9D3D-8873-C37D-DE4D-FAC7CE3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C1FB2-DE6B-BECE-400C-5C8D4A8E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154F2-B22B-5C0E-79D9-A106B170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51CE-FAAE-91AD-98D3-892B5951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78A5-AC5A-F47E-C211-19623CF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CEA55-9054-3FA3-23D9-F7A13787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F192-61C0-A672-E70A-76B1158C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19F49-D566-A700-27EB-0085C7A0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3948-773D-367B-5ACC-B7A68E897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728C-39F4-49A8-B7DB-DC6ABEAA89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F91B-2C4E-7BC4-0905-19123786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1F68-95DA-B964-AB5E-CFAAE7030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255C-9E4E-4392-9692-F2F1C1C0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tech.pro/tutorial-4-hadoop-custom-input-forma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898E-2B5C-6038-F378-18D8CB5F6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Hadoop MapReduce Framework</a:t>
            </a:r>
            <a:br>
              <a:rPr lang="en-US" dirty="0"/>
            </a:br>
            <a:r>
              <a:rPr lang="en-US" dirty="0"/>
              <a:t>and Programming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5916-86BA-A620-C0A4-221C7D9E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9040"/>
            <a:ext cx="9144000" cy="1508760"/>
          </a:xfrm>
        </p:spPr>
        <p:txBody>
          <a:bodyPr/>
          <a:lstStyle/>
          <a:p>
            <a:r>
              <a:rPr lang="en-US" dirty="0"/>
              <a:t>Tseng-Ching James Shen, PhD</a:t>
            </a:r>
          </a:p>
        </p:txBody>
      </p:sp>
    </p:spTree>
    <p:extLst>
      <p:ext uri="{BB962C8B-B14F-4D97-AF65-F5344CB8AC3E}">
        <p14:creationId xmlns:p14="http://schemas.microsoft.com/office/powerpoint/2010/main" val="223910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2FAD-9AC2-B83D-7842-E1F30AD1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380"/>
          </a:xfrm>
        </p:spPr>
        <p:txBody>
          <a:bodyPr/>
          <a:lstStyle/>
          <a:p>
            <a:pPr algn="ctr"/>
            <a:r>
              <a:rPr lang="en-US" dirty="0"/>
              <a:t>Implement custom Key and Value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5CC9-EC94-4154-E17A-BF15C218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9209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class implements the Writable and Comparable interface so the Key objects become sortable and serializable</a:t>
            </a:r>
          </a:p>
          <a:p>
            <a:r>
              <a:rPr lang="en-US" dirty="0"/>
              <a:t>Value class implements the Writable interface so Value objects are serializable</a:t>
            </a:r>
          </a:p>
          <a:p>
            <a:r>
              <a:rPr lang="en-US" dirty="0"/>
              <a:t>Developers can use the following built-in Hadoop Writable classes as Key and Value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IntWritable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LongWritable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FloatWritable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</a:t>
            </a:r>
          </a:p>
          <a:p>
            <a:r>
              <a:rPr lang="en-US" dirty="0"/>
              <a:t>Developers can implement their own classes which implementing the following interface 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i="1" dirty="0"/>
              <a:t>interface WritableComparable&lt;T&gt; extends Writable, Comparable&lt;T&gt;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B131-B19E-19D4-F4C2-9F7D78F8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4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Hadoop MapReduce API</a:t>
            </a:r>
            <a:br>
              <a:rPr lang="en-US" dirty="0"/>
            </a:br>
            <a:r>
              <a:rPr lang="en-US" sz="3200" dirty="0"/>
              <a:t>- Map and Reduce Class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9747-C18D-8560-6CFE-D9F620A3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84" y="1811004"/>
            <a:ext cx="10788316" cy="4421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Mapper class is a Java generic class defined with the input/output key and value type</a:t>
            </a:r>
          </a:p>
          <a:p>
            <a:pPr marL="457200" lvl="1" indent="0">
              <a:buNone/>
            </a:pPr>
            <a:r>
              <a:rPr lang="en-US" i="1" dirty="0"/>
              <a:t>Mapper&lt;InputKeyType, InputValueType, OutputKeyType, OutputValueType&gt;</a:t>
            </a:r>
          </a:p>
          <a:p>
            <a:r>
              <a:rPr lang="en-US" dirty="0"/>
              <a:t>Developers can use the Map class to derive the custom Map class of which the </a:t>
            </a:r>
            <a:r>
              <a:rPr lang="en-US" i="1" dirty="0"/>
              <a:t>map(…) method </a:t>
            </a:r>
            <a:r>
              <a:rPr lang="en-US" dirty="0"/>
              <a:t>implements the custom logic (generate the key-value pairs for Reduce tasks  </a:t>
            </a:r>
          </a:p>
          <a:p>
            <a:r>
              <a:rPr lang="en-US" dirty="0"/>
              <a:t>Reducer class is a Java generic class with the input/output key and value type</a:t>
            </a:r>
          </a:p>
          <a:p>
            <a:pPr marL="457200" lvl="1" indent="0">
              <a:buNone/>
            </a:pPr>
            <a:r>
              <a:rPr lang="en-US" i="1" dirty="0"/>
              <a:t>Reducer&lt;InputKeyType, InputValueType, OutputKeyType, OutputValueType&gt;</a:t>
            </a:r>
            <a:endParaRPr lang="en-US" dirty="0"/>
          </a:p>
          <a:p>
            <a:r>
              <a:rPr lang="en-US" dirty="0"/>
              <a:t>Developers can use the Reduce class to derive the custom Reduce class of which the </a:t>
            </a:r>
            <a:r>
              <a:rPr lang="en-US" i="1" dirty="0"/>
              <a:t>reduce(…) method </a:t>
            </a:r>
            <a:r>
              <a:rPr lang="en-US" dirty="0"/>
              <a:t>implements the custom logic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9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AC86-59B0-39BD-132D-82DCF1C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pPr algn="ctr"/>
            <a:r>
              <a:rPr lang="en-US" dirty="0"/>
              <a:t>Implement the MapReduce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EF55-E9B3-63C4-07A2-E77F46F8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85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Java class with the main() method</a:t>
            </a:r>
          </a:p>
          <a:p>
            <a:r>
              <a:rPr lang="en-US" dirty="0"/>
              <a:t>Implement the following in main()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Instantiate a Configuration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Instantiate a MapReduce Job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various job properties of the MapReduce Job object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Main Job class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Mapper class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Reducer class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Output Key type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Output Value type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etc.</a:t>
            </a:r>
          </a:p>
          <a:p>
            <a:r>
              <a:rPr lang="en-US" dirty="0"/>
              <a:t>Generate and copy the jar file </a:t>
            </a:r>
          </a:p>
          <a:p>
            <a:r>
              <a:rPr lang="en-US" dirty="0"/>
              <a:t>Use hadoop command to submit the job </a:t>
            </a:r>
          </a:p>
        </p:txBody>
      </p:sp>
    </p:spTree>
    <p:extLst>
      <p:ext uri="{BB962C8B-B14F-4D97-AF65-F5344CB8AC3E}">
        <p14:creationId xmlns:p14="http://schemas.microsoft.com/office/powerpoint/2010/main" val="59654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7DB9-1CCF-F5BC-6E37-49D2AA1F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  <a:br>
              <a:rPr lang="en-US" dirty="0"/>
            </a:br>
            <a:r>
              <a:rPr lang="en-US" sz="3600" dirty="0"/>
              <a:t>Calculate Students’ Average GPA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353B-164F-3E18-BCFE-60C592A7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Student(cwid, fn, ln, gender, level)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Course(cwid, courseName, gpa)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SQL implementation</a:t>
            </a:r>
          </a:p>
          <a:p>
            <a:pPr marL="914400" lvl="2" indent="0">
              <a:buNone/>
            </a:pPr>
            <a:r>
              <a:rPr lang="en-US" dirty="0"/>
              <a:t>SELECT </a:t>
            </a:r>
            <a:r>
              <a:rPr lang="en-US" dirty="0" err="1"/>
              <a:t>s.fn</a:t>
            </a:r>
            <a:r>
              <a:rPr lang="en-US" dirty="0"/>
              <a:t>, </a:t>
            </a:r>
            <a:r>
              <a:rPr lang="en-US" dirty="0" err="1"/>
              <a:t>s.ln</a:t>
            </a:r>
            <a:r>
              <a:rPr lang="en-US" dirty="0"/>
              <a:t>, AVG(gpa)</a:t>
            </a:r>
          </a:p>
          <a:p>
            <a:pPr marL="914400" lvl="2" indent="0">
              <a:buNone/>
            </a:pPr>
            <a:r>
              <a:rPr lang="en-US" dirty="0"/>
              <a:t>FROM Student s, Course c</a:t>
            </a:r>
          </a:p>
          <a:p>
            <a:pPr marL="914400" lvl="2" indent="0">
              <a:buNone/>
            </a:pPr>
            <a:r>
              <a:rPr lang="en-US" dirty="0"/>
              <a:t>WHERE s.cwid = c.cwid</a:t>
            </a:r>
          </a:p>
          <a:p>
            <a:pPr marL="914400" lvl="2" indent="0">
              <a:buNone/>
            </a:pPr>
            <a:r>
              <a:rPr lang="en-US" dirty="0"/>
              <a:t>GROUP BY cwid </a:t>
            </a:r>
          </a:p>
          <a:p>
            <a:r>
              <a:rPr lang="en-US" dirty="0"/>
              <a:t>How to implement with the MapReduce framework </a:t>
            </a:r>
          </a:p>
        </p:txBody>
      </p:sp>
    </p:spTree>
    <p:extLst>
      <p:ext uri="{BB962C8B-B14F-4D97-AF65-F5344CB8AC3E}">
        <p14:creationId xmlns:p14="http://schemas.microsoft.com/office/powerpoint/2010/main" val="176197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3642-202D-D270-E1D7-C7B55247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MapReduce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4DD6F-5C77-E42E-9AC5-029D3A6E2533}"/>
              </a:ext>
            </a:extLst>
          </p:cNvPr>
          <p:cNvSpPr/>
          <p:nvPr/>
        </p:nvSpPr>
        <p:spPr>
          <a:xfrm>
            <a:off x="4900749" y="2031590"/>
            <a:ext cx="2063932" cy="105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A3554-6DC1-64C6-C94E-8F29C81C5C09}"/>
              </a:ext>
            </a:extLst>
          </p:cNvPr>
          <p:cNvSpPr/>
          <p:nvPr/>
        </p:nvSpPr>
        <p:spPr>
          <a:xfrm>
            <a:off x="8355876" y="3251720"/>
            <a:ext cx="2063932" cy="105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C6D55D0-518E-8C1B-81CD-CF06629228FC}"/>
              </a:ext>
            </a:extLst>
          </p:cNvPr>
          <p:cNvSpPr/>
          <p:nvPr/>
        </p:nvSpPr>
        <p:spPr>
          <a:xfrm>
            <a:off x="4585064" y="3780766"/>
            <a:ext cx="2899954" cy="136910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999B3-8AC3-A9CD-19A5-FDA75828E0E2}"/>
              </a:ext>
            </a:extLst>
          </p:cNvPr>
          <p:cNvSpPr txBox="1"/>
          <p:nvPr/>
        </p:nvSpPr>
        <p:spPr>
          <a:xfrm>
            <a:off x="5229498" y="2335144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 Join Job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2AB00-BCB2-DB53-5EB6-E37ACB55859F}"/>
              </a:ext>
            </a:extLst>
          </p:cNvPr>
          <p:cNvSpPr txBox="1"/>
          <p:nvPr/>
        </p:nvSpPr>
        <p:spPr>
          <a:xfrm>
            <a:off x="8464732" y="3596099"/>
            <a:ext cx="19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 Aggregate Job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D266-BDE8-DDC0-3173-D947F28C6E53}"/>
              </a:ext>
            </a:extLst>
          </p:cNvPr>
          <p:cNvSpPr txBox="1"/>
          <p:nvPr/>
        </p:nvSpPr>
        <p:spPr>
          <a:xfrm>
            <a:off x="5160917" y="5367902"/>
            <a:ext cx="187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File System</a:t>
            </a:r>
          </a:p>
        </p:txBody>
      </p:sp>
      <p:sp>
        <p:nvSpPr>
          <p:cNvPr id="15" name="Flowchart: Punched Tape 14">
            <a:extLst>
              <a:ext uri="{FF2B5EF4-FFF2-40B4-BE49-F238E27FC236}">
                <a16:creationId xmlns:a16="http://schemas.microsoft.com/office/drawing/2014/main" id="{5E236595-1CFB-2C09-27A6-77AD37ED1204}"/>
              </a:ext>
            </a:extLst>
          </p:cNvPr>
          <p:cNvSpPr/>
          <p:nvPr/>
        </p:nvSpPr>
        <p:spPr>
          <a:xfrm>
            <a:off x="1554480" y="3965431"/>
            <a:ext cx="1936026" cy="1143041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D2888-0AFA-87C4-F881-54EBB6891B98}"/>
              </a:ext>
            </a:extLst>
          </p:cNvPr>
          <p:cNvSpPr txBox="1"/>
          <p:nvPr/>
        </p:nvSpPr>
        <p:spPr>
          <a:xfrm>
            <a:off x="1804035" y="4309811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580FC-2255-284A-F62E-D7C8D03DE019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>
            <a:off x="3490506" y="4536952"/>
            <a:ext cx="1551757" cy="152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BC484E-9E44-A65D-EDB9-8A749B33786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355771" y="3089681"/>
            <a:ext cx="576944" cy="12201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FA6CE-1472-8D95-FA5F-9184E58F06C4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5932715" y="3089681"/>
            <a:ext cx="470807" cy="12201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C462D3-8C22-D9A7-DB73-4C0A314C2CC9}"/>
              </a:ext>
            </a:extLst>
          </p:cNvPr>
          <p:cNvSpPr/>
          <p:nvPr/>
        </p:nvSpPr>
        <p:spPr>
          <a:xfrm>
            <a:off x="5042263" y="4309811"/>
            <a:ext cx="576944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89C50-7D75-7270-4570-ACEB29279297}"/>
              </a:ext>
            </a:extLst>
          </p:cNvPr>
          <p:cNvSpPr/>
          <p:nvPr/>
        </p:nvSpPr>
        <p:spPr>
          <a:xfrm>
            <a:off x="6115050" y="4309811"/>
            <a:ext cx="576944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81567C-9084-F2C2-6CA2-CEAE6BACB143}"/>
              </a:ext>
            </a:extLst>
          </p:cNvPr>
          <p:cNvCxnSpPr>
            <a:cxnSpLocks/>
            <a:stCxn id="30" idx="7"/>
            <a:endCxn id="7" idx="1"/>
          </p:cNvCxnSpPr>
          <p:nvPr/>
        </p:nvCxnSpPr>
        <p:spPr>
          <a:xfrm flipV="1">
            <a:off x="6607503" y="3780766"/>
            <a:ext cx="1748373" cy="6000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BBEC975-97EA-241B-7CAF-D7C7B00F8D4F}"/>
              </a:ext>
            </a:extLst>
          </p:cNvPr>
          <p:cNvSpPr/>
          <p:nvPr/>
        </p:nvSpPr>
        <p:spPr>
          <a:xfrm>
            <a:off x="6742611" y="4494477"/>
            <a:ext cx="576944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820F31-29BD-6006-6279-E2A384152BB8}"/>
              </a:ext>
            </a:extLst>
          </p:cNvPr>
          <p:cNvCxnSpPr>
            <a:stCxn id="7" idx="1"/>
            <a:endCxn id="37" idx="7"/>
          </p:cNvCxnSpPr>
          <p:nvPr/>
        </p:nvCxnSpPr>
        <p:spPr>
          <a:xfrm flipH="1">
            <a:off x="7235064" y="3780766"/>
            <a:ext cx="1120812" cy="784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C84A39-DAEB-9A27-3AA4-79560B4019AF}"/>
              </a:ext>
            </a:extLst>
          </p:cNvPr>
          <p:cNvSpPr txBox="1"/>
          <p:nvPr/>
        </p:nvSpPr>
        <p:spPr>
          <a:xfrm>
            <a:off x="7545099" y="2180696"/>
            <a:ext cx="206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folder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2FC5F2-2354-9CDF-99A2-20BBFB804899}"/>
              </a:ext>
            </a:extLst>
          </p:cNvPr>
          <p:cNvCxnSpPr>
            <a:stCxn id="40" idx="1"/>
            <a:endCxn id="6" idx="3"/>
          </p:cNvCxnSpPr>
          <p:nvPr/>
        </p:nvCxnSpPr>
        <p:spPr>
          <a:xfrm flipH="1">
            <a:off x="6964681" y="2503862"/>
            <a:ext cx="580418" cy="567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FC5E-5579-D8E9-3CCA-83007B86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US" dirty="0"/>
              <a:t>Customization of MapReduce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DE72-1FD0-DC5E-F9B1-B6081486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155658"/>
          </a:xfrm>
        </p:spPr>
        <p:txBody>
          <a:bodyPr/>
          <a:lstStyle/>
          <a:p>
            <a:r>
              <a:rPr lang="en-US" dirty="0"/>
              <a:t>A set of MapReduce properties</a:t>
            </a:r>
          </a:p>
          <a:p>
            <a:r>
              <a:rPr lang="en-US" dirty="0"/>
              <a:t>Custom Partitioner classes </a:t>
            </a:r>
          </a:p>
          <a:p>
            <a:r>
              <a:rPr lang="en-US" dirty="0"/>
              <a:t>Different/Custom InputFormat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2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757D-2636-21A3-D800-C83FB8C7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201"/>
          </a:xfrm>
        </p:spPr>
        <p:txBody>
          <a:bodyPr/>
          <a:lstStyle/>
          <a:p>
            <a:pPr algn="ctr"/>
            <a:r>
              <a:rPr lang="en-US" dirty="0"/>
              <a:t>MapReduce Configurable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0D83-5B5E-D5FC-E8E6-F544555A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579"/>
            <a:ext cx="10515600" cy="4432384"/>
          </a:xfrm>
        </p:spPr>
        <p:txBody>
          <a:bodyPr>
            <a:normAutofit/>
          </a:bodyPr>
          <a:lstStyle/>
          <a:p>
            <a:r>
              <a:rPr lang="en-US" dirty="0"/>
              <a:t>mapreduce.cluster.local.dir</a:t>
            </a:r>
          </a:p>
          <a:p>
            <a:r>
              <a:rPr lang="en-US" dirty="0"/>
              <a:t>mapreduce.task.io.sort.mb</a:t>
            </a:r>
          </a:p>
          <a:p>
            <a:r>
              <a:rPr lang="en-US" dirty="0"/>
              <a:t>mapreduce.map.sort.spill.percent</a:t>
            </a:r>
          </a:p>
          <a:p>
            <a:r>
              <a:rPr lang="en-US" dirty="0"/>
              <a:t>mapreduce.reduce.shuffle.parallelcopies </a:t>
            </a:r>
          </a:p>
          <a:p>
            <a:r>
              <a:rPr lang="en-US" dirty="0"/>
              <a:t>mapreduce.reduce.shuffle.input.buffer.percent</a:t>
            </a:r>
          </a:p>
          <a:p>
            <a:r>
              <a:rPr lang="en-US" dirty="0"/>
              <a:t>mapreduce.task.io.sort.factor</a:t>
            </a:r>
          </a:p>
          <a:p>
            <a:r>
              <a:rPr lang="en-US" dirty="0"/>
              <a:t>mapreduce.reducer.tasks 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2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682-AE4F-511B-F405-91340CF4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80"/>
            <a:ext cx="10515600" cy="1041644"/>
          </a:xfrm>
        </p:spPr>
        <p:txBody>
          <a:bodyPr/>
          <a:lstStyle/>
          <a:p>
            <a:pPr algn="ctr"/>
            <a:r>
              <a:rPr lang="en-US" dirty="0"/>
              <a:t>Custom Partitioner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E1D1-F931-4668-2C5B-4EBE72F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3"/>
            <a:ext cx="10515600" cy="3001108"/>
          </a:xfrm>
        </p:spPr>
        <p:txBody>
          <a:bodyPr>
            <a:normAutofit/>
          </a:bodyPr>
          <a:lstStyle/>
          <a:p>
            <a:r>
              <a:rPr lang="en-US" dirty="0"/>
              <a:t>The MapReduce framework offers a generic base class – Partitioner&lt;K, V&gt; </a:t>
            </a:r>
          </a:p>
          <a:p>
            <a:r>
              <a:rPr lang="en-US" dirty="0"/>
              <a:t>The framework implements the HashPartitioner class which defines the default redistribution logic</a:t>
            </a:r>
          </a:p>
          <a:p>
            <a:r>
              <a:rPr lang="en-US" dirty="0"/>
              <a:t>Derives HashPartitioner class from the Partitioner class</a:t>
            </a:r>
          </a:p>
          <a:p>
            <a:r>
              <a:rPr lang="en-US" dirty="0"/>
              <a:t>Defines the getPartition() method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F734E-C486-6189-B5DA-3BCC1D8845BB}"/>
              </a:ext>
            </a:extLst>
          </p:cNvPr>
          <p:cNvSpPr txBox="1"/>
          <p:nvPr/>
        </p:nvSpPr>
        <p:spPr>
          <a:xfrm>
            <a:off x="1805354" y="4548443"/>
            <a:ext cx="80303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public int getPartition(K key, V value, int numReduceTasks) {</a:t>
            </a:r>
          </a:p>
          <a:p>
            <a:r>
              <a:rPr lang="en-US" sz="2000" dirty="0"/>
              <a:t>    return (key.hashCode() &amp; Integer.MAX_VALUE) % numReduceTasks;</a:t>
            </a:r>
          </a:p>
          <a:p>
            <a:r>
              <a:rPr lang="en-US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2452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2A77-51D4-B918-416E-B538B5BA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2"/>
            <a:ext cx="10515600" cy="1158875"/>
          </a:xfrm>
        </p:spPr>
        <p:txBody>
          <a:bodyPr/>
          <a:lstStyle/>
          <a:p>
            <a:pPr algn="ctr"/>
            <a:r>
              <a:rPr lang="en-US" dirty="0"/>
              <a:t>Custom Partitioner Class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8A81-1907-1A12-DB41-DA5D22F9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8" y="1151238"/>
            <a:ext cx="10515600" cy="1905000"/>
          </a:xfrm>
        </p:spPr>
        <p:txBody>
          <a:bodyPr/>
          <a:lstStyle/>
          <a:p>
            <a:r>
              <a:rPr lang="en-US" dirty="0"/>
              <a:t>Implement your custom Partitioner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Derive your custom Partitioner class from the base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Reimplement the getPartition() method with the custom logic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the PartitionerClass property of the MapReduce Job object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DC8F9-2A1F-A7AC-8F36-DF5DC16C46A8}"/>
              </a:ext>
            </a:extLst>
          </p:cNvPr>
          <p:cNvSpPr txBox="1"/>
          <p:nvPr/>
        </p:nvSpPr>
        <p:spPr>
          <a:xfrm>
            <a:off x="2426677" y="2953107"/>
            <a:ext cx="6248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static class CustomPartitioner extends Partitioner&lt;Text, Text&gt;{</a:t>
            </a:r>
          </a:p>
          <a:p>
            <a:r>
              <a:rPr lang="en-US" sz="1400" dirty="0"/>
              <a:t>@Override</a:t>
            </a:r>
          </a:p>
          <a:p>
            <a:r>
              <a:rPr lang="en-US" sz="1400" dirty="0"/>
              <a:t>public int getPartition(Text key, Text value, int numReduceTasks){</a:t>
            </a:r>
          </a:p>
          <a:p>
            <a:r>
              <a:rPr lang="en-US" sz="1400" dirty="0"/>
              <a:t>    String emp_dept = key.getDepartment();</a:t>
            </a:r>
          </a:p>
          <a:p>
            <a:r>
              <a:rPr lang="en-US" sz="1400" dirty="0"/>
              <a:t>    if(numReduceTasks == 0){</a:t>
            </a:r>
          </a:p>
          <a:p>
            <a:r>
              <a:rPr lang="en-US" sz="1400" dirty="0"/>
              <a:t>        return 0;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if(key.equals(new Text(“IT”))){</a:t>
            </a:r>
          </a:p>
          <a:p>
            <a:r>
              <a:rPr lang="en-US" sz="1400" dirty="0"/>
              <a:t>        return 0;</a:t>
            </a:r>
          </a:p>
          <a:p>
            <a:r>
              <a:rPr lang="en-US" sz="1400" dirty="0"/>
              <a:t>    }else if(key.equals(new Text(“Admin”))){</a:t>
            </a:r>
          </a:p>
          <a:p>
            <a:r>
              <a:rPr lang="en-US" sz="1400" dirty="0"/>
              <a:t>        return 1 % numReduceTasks;</a:t>
            </a:r>
          </a:p>
          <a:p>
            <a:r>
              <a:rPr lang="en-US" sz="1400" dirty="0"/>
              <a:t>    }else{</a:t>
            </a:r>
          </a:p>
          <a:p>
            <a:r>
              <a:rPr lang="en-US" sz="1400" dirty="0"/>
              <a:t>        return 2 % numReduceTasks;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31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B044-05BA-D2AC-AB64-B1E41AAA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Hadoop MapReduce API</a:t>
            </a:r>
            <a:br>
              <a:rPr lang="en-US" dirty="0"/>
            </a:br>
            <a:r>
              <a:rPr lang="en-US" sz="3200" dirty="0"/>
              <a:t>- InputFormat Framework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9005-A0DC-9CEE-E533-F02C3D7D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754"/>
            <a:ext cx="10515600" cy="4250541"/>
          </a:xfrm>
        </p:spPr>
        <p:txBody>
          <a:bodyPr>
            <a:normAutofit/>
          </a:bodyPr>
          <a:lstStyle/>
          <a:p>
            <a:r>
              <a:rPr lang="en-US" dirty="0"/>
              <a:t>MapReduce framework uses the InputFormat class hierarchy to create the input splits </a:t>
            </a:r>
          </a:p>
          <a:p>
            <a:r>
              <a:rPr lang="en-US" dirty="0"/>
              <a:t>The class hierarchy consists of the following base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InputSplit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RecordReader (generic class)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InputFormat (generic class) </a:t>
            </a:r>
          </a:p>
          <a:p>
            <a:r>
              <a:rPr lang="en-US" i="1" dirty="0"/>
              <a:t>MR Job, Application Master and Mapper classes </a:t>
            </a:r>
            <a:r>
              <a:rPr lang="en-US" dirty="0"/>
              <a:t>collaborates with the above three classes to generate and process input splits (Interaction shown in the following sequence diagram) </a:t>
            </a:r>
          </a:p>
        </p:txBody>
      </p:sp>
    </p:spTree>
    <p:extLst>
      <p:ext uri="{BB962C8B-B14F-4D97-AF65-F5344CB8AC3E}">
        <p14:creationId xmlns:p14="http://schemas.microsoft.com/office/powerpoint/2010/main" val="184860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EB5F-2E4F-6F42-7174-13D789DA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5C7E-175D-C5A1-52A6-A36B4203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Motive of MapReduce</a:t>
            </a:r>
          </a:p>
          <a:p>
            <a:r>
              <a:rPr lang="en-US" dirty="0"/>
              <a:t>MapReduce Distributed Algorithm</a:t>
            </a:r>
          </a:p>
          <a:p>
            <a:r>
              <a:rPr lang="en-US" dirty="0"/>
              <a:t>YARN-based MapReduce Framework</a:t>
            </a:r>
          </a:p>
          <a:p>
            <a:r>
              <a:rPr lang="en-US" dirty="0"/>
              <a:t>MapReduce Application Architecture</a:t>
            </a:r>
          </a:p>
          <a:p>
            <a:r>
              <a:rPr lang="en-US" dirty="0"/>
              <a:t>Development of MapReduce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1706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8B49A-C7EE-F58D-8A52-60FB2D754E88}"/>
              </a:ext>
            </a:extLst>
          </p:cNvPr>
          <p:cNvSpPr/>
          <p:nvPr/>
        </p:nvSpPr>
        <p:spPr>
          <a:xfrm>
            <a:off x="973017" y="1066800"/>
            <a:ext cx="1324708" cy="597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8AED0-EB70-5CDE-DB5B-70B820E1C2DC}"/>
              </a:ext>
            </a:extLst>
          </p:cNvPr>
          <p:cNvSpPr/>
          <p:nvPr/>
        </p:nvSpPr>
        <p:spPr>
          <a:xfrm>
            <a:off x="2681655" y="1066800"/>
            <a:ext cx="1324708" cy="597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1544-CB27-DD0B-0858-0E6E3CBB1AC7}"/>
              </a:ext>
            </a:extLst>
          </p:cNvPr>
          <p:cNvSpPr/>
          <p:nvPr/>
        </p:nvSpPr>
        <p:spPr>
          <a:xfrm>
            <a:off x="4334609" y="1066800"/>
            <a:ext cx="1441939" cy="597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CA0C5-5ECA-D4E0-257D-20D4DD7AD3DD}"/>
              </a:ext>
            </a:extLst>
          </p:cNvPr>
          <p:cNvSpPr txBox="1"/>
          <p:nvPr/>
        </p:nvSpPr>
        <p:spPr>
          <a:xfrm>
            <a:off x="1066801" y="1104128"/>
            <a:ext cx="113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MR Client Job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B7356-21FE-B416-32D4-80B957B65DE3}"/>
              </a:ext>
            </a:extLst>
          </p:cNvPr>
          <p:cNvSpPr txBox="1"/>
          <p:nvPr/>
        </p:nvSpPr>
        <p:spPr>
          <a:xfrm>
            <a:off x="2798884" y="1104128"/>
            <a:ext cx="113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7A41C-F03C-7300-0BE8-1C9971F63FB2}"/>
              </a:ext>
            </a:extLst>
          </p:cNvPr>
          <p:cNvSpPr txBox="1"/>
          <p:nvPr/>
        </p:nvSpPr>
        <p:spPr>
          <a:xfrm>
            <a:off x="4487008" y="1211849"/>
            <a:ext cx="113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InputFormat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8F8FE-9DE5-DE99-46A7-EEFA53D50B05}"/>
              </a:ext>
            </a:extLst>
          </p:cNvPr>
          <p:cNvSpPr/>
          <p:nvPr/>
        </p:nvSpPr>
        <p:spPr>
          <a:xfrm>
            <a:off x="8118232" y="1066800"/>
            <a:ext cx="1166445" cy="597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EEEEB-9DAE-FCE1-5D52-A74B5B716155}"/>
              </a:ext>
            </a:extLst>
          </p:cNvPr>
          <p:cNvSpPr txBox="1"/>
          <p:nvPr/>
        </p:nvSpPr>
        <p:spPr>
          <a:xfrm>
            <a:off x="8170984" y="1211849"/>
            <a:ext cx="106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DEF55-3428-1445-EE24-10D7BCD3F8A9}"/>
              </a:ext>
            </a:extLst>
          </p:cNvPr>
          <p:cNvSpPr/>
          <p:nvPr/>
        </p:nvSpPr>
        <p:spPr>
          <a:xfrm>
            <a:off x="6198578" y="1066800"/>
            <a:ext cx="1441939" cy="597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F2079-E5B4-B040-2192-BFEAC051051D}"/>
              </a:ext>
            </a:extLst>
          </p:cNvPr>
          <p:cNvSpPr txBox="1"/>
          <p:nvPr/>
        </p:nvSpPr>
        <p:spPr>
          <a:xfrm>
            <a:off x="6350977" y="1211849"/>
            <a:ext cx="113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Mapper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078C15-260A-59BB-46C3-19104BDFABD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635370" y="1664677"/>
            <a:ext cx="1" cy="443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206F6F-6F89-05E8-FDB1-A411B153FA62}"/>
              </a:ext>
            </a:extLst>
          </p:cNvPr>
          <p:cNvCxnSpPr>
            <a:cxnSpLocks/>
          </p:cNvCxnSpPr>
          <p:nvPr/>
        </p:nvCxnSpPr>
        <p:spPr>
          <a:xfrm flipH="1">
            <a:off x="3344009" y="1664677"/>
            <a:ext cx="26377" cy="443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419598-ADD1-C9EF-B766-74DFC6385365}"/>
              </a:ext>
            </a:extLst>
          </p:cNvPr>
          <p:cNvCxnSpPr>
            <a:cxnSpLocks/>
          </p:cNvCxnSpPr>
          <p:nvPr/>
        </p:nvCxnSpPr>
        <p:spPr>
          <a:xfrm>
            <a:off x="5081955" y="1664677"/>
            <a:ext cx="0" cy="434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5203F-AF21-49A9-AECB-ABB06624EDDD}"/>
              </a:ext>
            </a:extLst>
          </p:cNvPr>
          <p:cNvCxnSpPr>
            <a:cxnSpLocks/>
          </p:cNvCxnSpPr>
          <p:nvPr/>
        </p:nvCxnSpPr>
        <p:spPr>
          <a:xfrm>
            <a:off x="6981094" y="1664677"/>
            <a:ext cx="7325" cy="434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F6F26-36D0-7F81-34AF-5A2A098A19B8}"/>
              </a:ext>
            </a:extLst>
          </p:cNvPr>
          <p:cNvCxnSpPr>
            <a:cxnSpLocks/>
          </p:cNvCxnSpPr>
          <p:nvPr/>
        </p:nvCxnSpPr>
        <p:spPr>
          <a:xfrm>
            <a:off x="8704387" y="1664677"/>
            <a:ext cx="20511" cy="434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DD7F18-DA85-A4B3-270C-0A3146295A12}"/>
              </a:ext>
            </a:extLst>
          </p:cNvPr>
          <p:cNvCxnSpPr/>
          <p:nvPr/>
        </p:nvCxnSpPr>
        <p:spPr>
          <a:xfrm>
            <a:off x="1635371" y="2145323"/>
            <a:ext cx="3446584" cy="29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427724-688E-273F-A7A2-2140296AB79A}"/>
              </a:ext>
            </a:extLst>
          </p:cNvPr>
          <p:cNvCxnSpPr/>
          <p:nvPr/>
        </p:nvCxnSpPr>
        <p:spPr>
          <a:xfrm flipH="1">
            <a:off x="1635371" y="2590800"/>
            <a:ext cx="3446584" cy="25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8C48F4-3741-F02D-9664-9CAE39663D20}"/>
              </a:ext>
            </a:extLst>
          </p:cNvPr>
          <p:cNvCxnSpPr/>
          <p:nvPr/>
        </p:nvCxnSpPr>
        <p:spPr>
          <a:xfrm>
            <a:off x="1635371" y="3122040"/>
            <a:ext cx="1735015" cy="17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A1B8B6-CFBB-9623-91E4-0B52FE5182C9}"/>
              </a:ext>
            </a:extLst>
          </p:cNvPr>
          <p:cNvCxnSpPr/>
          <p:nvPr/>
        </p:nvCxnSpPr>
        <p:spPr>
          <a:xfrm>
            <a:off x="3367455" y="3469380"/>
            <a:ext cx="3610708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6A4EAF-70BC-18AF-129F-FA7F117CEA5C}"/>
              </a:ext>
            </a:extLst>
          </p:cNvPr>
          <p:cNvCxnSpPr>
            <a:cxnSpLocks/>
          </p:cNvCxnSpPr>
          <p:nvPr/>
        </p:nvCxnSpPr>
        <p:spPr>
          <a:xfrm>
            <a:off x="6988419" y="4676755"/>
            <a:ext cx="1723293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61A21-D129-A0EF-AA85-F200778D4C7E}"/>
              </a:ext>
            </a:extLst>
          </p:cNvPr>
          <p:cNvCxnSpPr>
            <a:cxnSpLocks/>
          </p:cNvCxnSpPr>
          <p:nvPr/>
        </p:nvCxnSpPr>
        <p:spPr>
          <a:xfrm>
            <a:off x="6975231" y="5153727"/>
            <a:ext cx="1749667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4314C4-2B6B-553F-8CB3-B02EAA74B141}"/>
              </a:ext>
            </a:extLst>
          </p:cNvPr>
          <p:cNvSpPr txBox="1"/>
          <p:nvPr/>
        </p:nvSpPr>
        <p:spPr>
          <a:xfrm>
            <a:off x="7538666" y="5421868"/>
            <a:ext cx="7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ABA1BB-1EC4-092D-3720-A63ED56E899E}"/>
              </a:ext>
            </a:extLst>
          </p:cNvPr>
          <p:cNvSpPr/>
          <p:nvPr/>
        </p:nvSpPr>
        <p:spPr>
          <a:xfrm>
            <a:off x="9653954" y="1076306"/>
            <a:ext cx="1436076" cy="597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2A3A2C-48C8-5E4D-13E0-CB1638D4A504}"/>
              </a:ext>
            </a:extLst>
          </p:cNvPr>
          <p:cNvSpPr txBox="1"/>
          <p:nvPr/>
        </p:nvSpPr>
        <p:spPr>
          <a:xfrm>
            <a:off x="9747738" y="1221355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RecordReader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5783F-6C97-7701-4D59-9F8A0AF01C85}"/>
              </a:ext>
            </a:extLst>
          </p:cNvPr>
          <p:cNvCxnSpPr>
            <a:cxnSpLocks/>
          </p:cNvCxnSpPr>
          <p:nvPr/>
        </p:nvCxnSpPr>
        <p:spPr>
          <a:xfrm>
            <a:off x="10371991" y="1674183"/>
            <a:ext cx="0" cy="43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D13085-72DD-444D-6112-580F31211FFA}"/>
              </a:ext>
            </a:extLst>
          </p:cNvPr>
          <p:cNvCxnSpPr>
            <a:cxnSpLocks/>
          </p:cNvCxnSpPr>
          <p:nvPr/>
        </p:nvCxnSpPr>
        <p:spPr>
          <a:xfrm>
            <a:off x="8711712" y="5058507"/>
            <a:ext cx="1660279" cy="2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235859-BFF6-8983-D85A-60E6CF1768CF}"/>
              </a:ext>
            </a:extLst>
          </p:cNvPr>
          <p:cNvCxnSpPr/>
          <p:nvPr/>
        </p:nvCxnSpPr>
        <p:spPr>
          <a:xfrm>
            <a:off x="8721236" y="5606534"/>
            <a:ext cx="164709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783313-BA76-E36B-C880-9724F6399777}"/>
              </a:ext>
            </a:extLst>
          </p:cNvPr>
          <p:cNvSpPr txBox="1"/>
          <p:nvPr/>
        </p:nvSpPr>
        <p:spPr>
          <a:xfrm>
            <a:off x="2502878" y="1938009"/>
            <a:ext cx="108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getSplits()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B0E254-0221-3F9D-E7F9-3141E5B6C1F7}"/>
              </a:ext>
            </a:extLst>
          </p:cNvPr>
          <p:cNvSpPr txBox="1"/>
          <p:nvPr/>
        </p:nvSpPr>
        <p:spPr>
          <a:xfrm>
            <a:off x="2627884" y="2453007"/>
            <a:ext cx="108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Splits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4C8E2-A31A-0174-75F0-B724523533FB}"/>
              </a:ext>
            </a:extLst>
          </p:cNvPr>
          <p:cNvSpPr txBox="1"/>
          <p:nvPr/>
        </p:nvSpPr>
        <p:spPr>
          <a:xfrm>
            <a:off x="1852788" y="2927886"/>
            <a:ext cx="158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Input Splits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FAE7E-0711-EC70-9C75-316609D9D6D9}"/>
              </a:ext>
            </a:extLst>
          </p:cNvPr>
          <p:cNvSpPr txBox="1"/>
          <p:nvPr/>
        </p:nvSpPr>
        <p:spPr>
          <a:xfrm>
            <a:off x="4344491" y="3404206"/>
            <a:ext cx="193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one Input Split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0D904F-7CF1-3A3C-E38A-FC082854384F}"/>
              </a:ext>
            </a:extLst>
          </p:cNvPr>
          <p:cNvSpPr txBox="1"/>
          <p:nvPr/>
        </p:nvSpPr>
        <p:spPr>
          <a:xfrm>
            <a:off x="7302380" y="4521448"/>
            <a:ext cx="139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getCurrentKey()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480E2A-B7AA-3205-7A3A-4A3EF2623EA8}"/>
              </a:ext>
            </a:extLst>
          </p:cNvPr>
          <p:cNvSpPr txBox="1"/>
          <p:nvPr/>
        </p:nvSpPr>
        <p:spPr>
          <a:xfrm>
            <a:off x="7150897" y="4949224"/>
            <a:ext cx="155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getCurrentValue()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1CFF6A-26F0-6551-B54A-2672557C2535}"/>
              </a:ext>
            </a:extLst>
          </p:cNvPr>
          <p:cNvSpPr txBox="1"/>
          <p:nvPr/>
        </p:nvSpPr>
        <p:spPr>
          <a:xfrm>
            <a:off x="8938665" y="4817647"/>
            <a:ext cx="139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getCurrentKey()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36B2E-2CCE-BA3B-09E1-66A8AD32C9D7}"/>
              </a:ext>
            </a:extLst>
          </p:cNvPr>
          <p:cNvSpPr txBox="1"/>
          <p:nvPr/>
        </p:nvSpPr>
        <p:spPr>
          <a:xfrm>
            <a:off x="8896351" y="5380120"/>
            <a:ext cx="166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getCurrentValue()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79B52D-9106-B53D-8D2E-63EFA3FF49A6}"/>
              </a:ext>
            </a:extLst>
          </p:cNvPr>
          <p:cNvCxnSpPr/>
          <p:nvPr/>
        </p:nvCxnSpPr>
        <p:spPr>
          <a:xfrm>
            <a:off x="3354810" y="4125467"/>
            <a:ext cx="3637818" cy="44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733F65-8C74-C957-41A1-20238A575BD3}"/>
              </a:ext>
            </a:extLst>
          </p:cNvPr>
          <p:cNvSpPr txBox="1"/>
          <p:nvPr/>
        </p:nvSpPr>
        <p:spPr>
          <a:xfrm>
            <a:off x="5288205" y="4124705"/>
            <a:ext cx="70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9FBBAC-3B7A-1747-8AA9-0A6A71E8AE29}"/>
              </a:ext>
            </a:extLst>
          </p:cNvPr>
          <p:cNvCxnSpPr/>
          <p:nvPr/>
        </p:nvCxnSpPr>
        <p:spPr>
          <a:xfrm>
            <a:off x="3391091" y="3844967"/>
            <a:ext cx="1724758" cy="2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B828B8-10C2-43D3-C924-08B01C81A116}"/>
              </a:ext>
            </a:extLst>
          </p:cNvPr>
          <p:cNvSpPr txBox="1"/>
          <p:nvPr/>
        </p:nvSpPr>
        <p:spPr>
          <a:xfrm>
            <a:off x="3334487" y="3631288"/>
            <a:ext cx="181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createRecordReader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046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31684-7ADE-AE9D-A991-BE28B1F9D4A6}"/>
              </a:ext>
            </a:extLst>
          </p:cNvPr>
          <p:cNvSpPr txBox="1"/>
          <p:nvPr/>
        </p:nvSpPr>
        <p:spPr>
          <a:xfrm>
            <a:off x="726831" y="889844"/>
            <a:ext cx="109259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abstract class </a:t>
            </a:r>
            <a:r>
              <a:rPr lang="en-US" b="1" dirty="0"/>
              <a:t>InputFormat&lt;K, V&gt; </a:t>
            </a:r>
            <a:r>
              <a:rPr lang="en-US" dirty="0"/>
              <a:t>{</a:t>
            </a:r>
          </a:p>
          <a:p>
            <a:r>
              <a:rPr lang="en-US" dirty="0"/>
              <a:t>	public abstract List&lt;InputSplit&gt; </a:t>
            </a:r>
            <a:r>
              <a:rPr lang="en-US" b="1" dirty="0"/>
              <a:t>getSplits</a:t>
            </a:r>
            <a:r>
              <a:rPr lang="en-US" dirty="0"/>
              <a:t>(JobContext context) throws IOException, InterruptedException;</a:t>
            </a:r>
          </a:p>
          <a:p>
            <a:r>
              <a:rPr lang="en-US" dirty="0"/>
              <a:t>	public abstract RecordReader&lt;K, V&gt; </a:t>
            </a:r>
            <a:r>
              <a:rPr lang="en-US" b="1" dirty="0"/>
              <a:t>createRecordReader</a:t>
            </a:r>
            <a:r>
              <a:rPr lang="en-US" dirty="0"/>
              <a:t>(InputSplit split, TaskAttemptContext context)</a:t>
            </a:r>
          </a:p>
          <a:p>
            <a:r>
              <a:rPr lang="en-US" dirty="0"/>
              <a:t>		throws IOException, InterruptedException;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Mapper run method </a:t>
            </a:r>
          </a:p>
          <a:p>
            <a:r>
              <a:rPr lang="en-US" dirty="0"/>
              <a:t>public void </a:t>
            </a:r>
            <a:r>
              <a:rPr lang="en-US" b="1" dirty="0"/>
              <a:t>run</a:t>
            </a:r>
            <a:r>
              <a:rPr lang="en-US" dirty="0"/>
              <a:t>(Context context) throws IOException, InterruptedException {</a:t>
            </a:r>
          </a:p>
          <a:p>
            <a:r>
              <a:rPr lang="en-US" dirty="0"/>
              <a:t>	setup(context);</a:t>
            </a:r>
          </a:p>
          <a:p>
            <a:r>
              <a:rPr lang="en-US" dirty="0"/>
              <a:t>	while (context.nextKeyValue()) {</a:t>
            </a:r>
          </a:p>
          <a:p>
            <a:r>
              <a:rPr lang="en-US" dirty="0"/>
              <a:t>		</a:t>
            </a:r>
            <a:r>
              <a:rPr lang="en-US" b="1" dirty="0"/>
              <a:t>map</a:t>
            </a:r>
            <a:r>
              <a:rPr lang="en-US" dirty="0"/>
              <a:t>(context.getCurrentKey(), context.getCurrentValue(), context);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cleanup(context);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74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DC8B-D445-CC04-530E-4D8D373E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1275"/>
          </a:xfrm>
        </p:spPr>
        <p:txBody>
          <a:bodyPr/>
          <a:lstStyle/>
          <a:p>
            <a:pPr algn="ctr"/>
            <a:r>
              <a:rPr lang="en-US" dirty="0"/>
              <a:t>Built-in Input Format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0D21-915E-D21E-F072-DCEEE71C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TextInputFormat (Default one)</a:t>
            </a:r>
          </a:p>
          <a:p>
            <a:r>
              <a:rPr lang="en-US" dirty="0"/>
              <a:t>KeyValueTextInputFormat </a:t>
            </a:r>
          </a:p>
          <a:p>
            <a:r>
              <a:rPr lang="en-US" dirty="0"/>
              <a:t>SequenceFileInputFormat (and its subclasses) </a:t>
            </a:r>
          </a:p>
          <a:p>
            <a:r>
              <a:rPr lang="en-US" dirty="0"/>
              <a:t>DBInputFormat 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1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83C957-D325-D797-483F-2A3601F6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92" y="858908"/>
            <a:ext cx="7526215" cy="54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2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9DE2-8C71-4C4C-7B22-40090501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389"/>
            <a:ext cx="10515600" cy="11612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of Custom Input Format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FB02-5CAD-E760-7C18-D3B7F1AD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63"/>
            <a:ext cx="10515600" cy="4475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Developers can implement the custom logic of generating the Input Splits by extending the framework as follows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child InputFormat class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child RecordReader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Override the createRecordReader() method of the custom InputFormat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Override the following methods of the custom RecordReader class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Initialize()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nextKeyValue() </a:t>
            </a:r>
          </a:p>
          <a:p>
            <a:r>
              <a:rPr lang="en-US" dirty="0"/>
              <a:t>Case Study I - Implementation of preventing splitting (in the Reference book)</a:t>
            </a:r>
          </a:p>
          <a:p>
            <a:r>
              <a:rPr lang="en-US" dirty="0"/>
              <a:t>Case Study II - </a:t>
            </a:r>
            <a:r>
              <a:rPr lang="en-US" dirty="0">
                <a:hlinkClick r:id="rId2"/>
              </a:rPr>
              <a:t>Tutorial 4 : Hadoop Custom Input Format - intellitech.pro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43BF-6367-52D9-D66B-DFE559B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I </a:t>
            </a:r>
            <a:br>
              <a:rPr lang="en-US" dirty="0"/>
            </a:br>
            <a:r>
              <a:rPr lang="en-US" sz="3200" dirty="0"/>
              <a:t>- Custom InputFormat Class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CC632-40A9-DDB4-AB1D-26C7A13D6EAA}"/>
              </a:ext>
            </a:extLst>
          </p:cNvPr>
          <p:cNvSpPr txBox="1"/>
          <p:nvPr/>
        </p:nvSpPr>
        <p:spPr>
          <a:xfrm>
            <a:off x="1840523" y="1911928"/>
            <a:ext cx="95132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public class WholeFileInputFormat extends FileInputFormat&lt;NullWritable, BytesWritable&gt;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@Override</a:t>
            </a:r>
          </a:p>
          <a:p>
            <a:r>
              <a:rPr lang="en-US" sz="1600" dirty="0"/>
              <a:t> protected boolean </a:t>
            </a:r>
            <a:r>
              <a:rPr lang="en-US" sz="1600" b="1" dirty="0"/>
              <a:t>isSplitable</a:t>
            </a:r>
            <a:r>
              <a:rPr lang="en-US" sz="1600" dirty="0"/>
              <a:t>(JobContext context, Path file) {</a:t>
            </a:r>
          </a:p>
          <a:p>
            <a:r>
              <a:rPr lang="en-US" sz="1600" dirty="0"/>
              <a:t> 	return false;</a:t>
            </a:r>
          </a:p>
          <a:p>
            <a:r>
              <a:rPr lang="en-US" sz="1600" dirty="0"/>
              <a:t> }</a:t>
            </a:r>
          </a:p>
          <a:p>
            <a:endParaRPr lang="en-US" sz="1600" dirty="0"/>
          </a:p>
          <a:p>
            <a:r>
              <a:rPr lang="en-US" sz="1600" dirty="0"/>
              <a:t> @Override</a:t>
            </a:r>
          </a:p>
          <a:p>
            <a:r>
              <a:rPr lang="en-US" sz="1600" dirty="0"/>
              <a:t> public RecordReader&lt;NullWritable, BytesWritable&gt; </a:t>
            </a:r>
            <a:r>
              <a:rPr lang="en-US" sz="1600" b="1" dirty="0"/>
              <a:t>createRecordReader</a:t>
            </a:r>
            <a:r>
              <a:rPr lang="en-US" sz="1600" dirty="0"/>
              <a:t>(InputSplit split, TaskAttemptContext 			context) throws IOException, InterruptedException {</a:t>
            </a:r>
          </a:p>
          <a:p>
            <a:r>
              <a:rPr lang="en-US" sz="1600" dirty="0"/>
              <a:t> 	WholeFileRecordReader reader = new WholeFileRecordReader();</a:t>
            </a:r>
          </a:p>
          <a:p>
            <a:r>
              <a:rPr lang="en-US" sz="1600" dirty="0"/>
              <a:t> 	reader.initialize(split, context);</a:t>
            </a:r>
          </a:p>
          <a:p>
            <a:r>
              <a:rPr lang="en-US" sz="1600" dirty="0"/>
              <a:t> 	return reader;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80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825E-3A6F-FAEE-040E-85FB9E52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I </a:t>
            </a:r>
            <a:br>
              <a:rPr lang="en-US" dirty="0"/>
            </a:br>
            <a:r>
              <a:rPr lang="en-US" sz="3200" dirty="0"/>
              <a:t>- Custom RecordReader Class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0A1E5-FF19-0EF9-7E17-4A41B8BF4977}"/>
              </a:ext>
            </a:extLst>
          </p:cNvPr>
          <p:cNvSpPr txBox="1"/>
          <p:nvPr/>
        </p:nvSpPr>
        <p:spPr>
          <a:xfrm>
            <a:off x="984738" y="1950111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WholeFileRecordReader extends RecordReader&lt;NullWritable, BytesWritable&gt;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private FileSplit </a:t>
            </a:r>
            <a:r>
              <a:rPr lang="en-US" dirty="0" err="1"/>
              <a:t>fileSplit</a:t>
            </a:r>
            <a:r>
              <a:rPr lang="en-US" dirty="0"/>
              <a:t>;</a:t>
            </a:r>
          </a:p>
          <a:p>
            <a:r>
              <a:rPr lang="en-US" dirty="0"/>
              <a:t> private Configuration conf;</a:t>
            </a:r>
          </a:p>
          <a:p>
            <a:r>
              <a:rPr lang="en-US" dirty="0"/>
              <a:t> private BytesWritable value = new BytesWritable();</a:t>
            </a:r>
          </a:p>
          <a:p>
            <a:r>
              <a:rPr lang="en-US" dirty="0"/>
              <a:t> private boolean processed = false;</a:t>
            </a:r>
          </a:p>
          <a:p>
            <a:endParaRPr lang="en-US" dirty="0"/>
          </a:p>
          <a:p>
            <a:r>
              <a:rPr lang="en-US" dirty="0"/>
              <a:t> @Override</a:t>
            </a:r>
          </a:p>
          <a:p>
            <a:r>
              <a:rPr lang="en-US" dirty="0"/>
              <a:t> public void </a:t>
            </a:r>
            <a:r>
              <a:rPr lang="en-US" b="1" dirty="0"/>
              <a:t>initialize</a:t>
            </a:r>
            <a:r>
              <a:rPr lang="en-US" dirty="0"/>
              <a:t>(InputSplit split, TaskAttemptContext context) throws IOException, InterruptedException {</a:t>
            </a:r>
          </a:p>
          <a:p>
            <a:r>
              <a:rPr lang="en-US" dirty="0"/>
              <a:t> 	this.fileSplit = (FileSplit) split;</a:t>
            </a:r>
          </a:p>
          <a:p>
            <a:r>
              <a:rPr lang="en-US" dirty="0"/>
              <a:t> 	this.conf = context.getConfiguration();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31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300C6-8165-5916-AE52-2D3CAA05AAFC}"/>
              </a:ext>
            </a:extLst>
          </p:cNvPr>
          <p:cNvSpPr txBox="1"/>
          <p:nvPr/>
        </p:nvSpPr>
        <p:spPr>
          <a:xfrm>
            <a:off x="2285999" y="826037"/>
            <a:ext cx="86281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@Override</a:t>
            </a:r>
          </a:p>
          <a:p>
            <a:r>
              <a:rPr lang="en-US" dirty="0"/>
              <a:t> public boolean nextKeyValue() throws IOException, InterruptedException {</a:t>
            </a:r>
          </a:p>
          <a:p>
            <a:pPr lvl="1"/>
            <a:r>
              <a:rPr lang="en-US" dirty="0"/>
              <a:t> if (!processed) {</a:t>
            </a:r>
          </a:p>
          <a:p>
            <a:pPr lvl="2"/>
            <a:r>
              <a:rPr lang="en-US" dirty="0"/>
              <a:t> byte[] contents = new byte[(int) fileSplit.getLength()];</a:t>
            </a:r>
          </a:p>
          <a:p>
            <a:pPr lvl="2"/>
            <a:r>
              <a:rPr lang="en-US" dirty="0"/>
              <a:t> Path file = fileSplit.getPath();</a:t>
            </a:r>
          </a:p>
          <a:p>
            <a:pPr lvl="2"/>
            <a:r>
              <a:rPr lang="en-US" dirty="0"/>
              <a:t> FileSystem fs = file.getFileSystem(conf);</a:t>
            </a:r>
          </a:p>
          <a:p>
            <a:pPr lvl="2"/>
            <a:r>
              <a:rPr lang="en-US" dirty="0"/>
              <a:t> FSDataInputStream in = null;</a:t>
            </a:r>
          </a:p>
          <a:p>
            <a:pPr lvl="2"/>
            <a:r>
              <a:rPr lang="en-US" dirty="0"/>
              <a:t> try {</a:t>
            </a:r>
          </a:p>
          <a:p>
            <a:pPr lvl="3"/>
            <a:r>
              <a:rPr lang="en-US" dirty="0"/>
              <a:t> in = fs.open(file);</a:t>
            </a:r>
          </a:p>
          <a:p>
            <a:pPr lvl="3"/>
            <a:r>
              <a:rPr lang="en-US" dirty="0"/>
              <a:t> IOUtils.readFully(in, contents, 0, contents.length);</a:t>
            </a:r>
          </a:p>
          <a:p>
            <a:pPr lvl="3"/>
            <a:r>
              <a:rPr lang="en-US" dirty="0"/>
              <a:t> value.set(contents, 0, contents.length);</a:t>
            </a:r>
          </a:p>
          <a:p>
            <a:pPr lvl="2"/>
            <a:r>
              <a:rPr lang="en-US" dirty="0"/>
              <a:t> } finally {</a:t>
            </a:r>
          </a:p>
          <a:p>
            <a:pPr lvl="2"/>
            <a:r>
              <a:rPr lang="en-US" dirty="0"/>
              <a:t>         IOUtils.closeStream(in);</a:t>
            </a:r>
          </a:p>
          <a:p>
            <a:pPr lvl="2"/>
            <a:r>
              <a:rPr lang="en-US" dirty="0"/>
              <a:t> }</a:t>
            </a:r>
          </a:p>
          <a:p>
            <a:pPr lvl="2"/>
            <a:r>
              <a:rPr lang="en-US" dirty="0"/>
              <a:t> processed = true;</a:t>
            </a:r>
          </a:p>
          <a:p>
            <a:pPr lvl="2"/>
            <a:r>
              <a:rPr lang="en-US" dirty="0"/>
              <a:t> return true;</a:t>
            </a:r>
          </a:p>
          <a:p>
            <a:pPr lvl="1"/>
            <a:r>
              <a:rPr lang="en-US" dirty="0"/>
              <a:t> }</a:t>
            </a:r>
          </a:p>
          <a:p>
            <a:pPr lvl="1"/>
            <a:r>
              <a:rPr lang="en-US" dirty="0"/>
              <a:t> return false;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453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2C5289-24A8-7430-45A9-843093A596A7}"/>
              </a:ext>
            </a:extLst>
          </p:cNvPr>
          <p:cNvSpPr txBox="1"/>
          <p:nvPr/>
        </p:nvSpPr>
        <p:spPr>
          <a:xfrm>
            <a:off x="1441939" y="1196821"/>
            <a:ext cx="101873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@Override</a:t>
            </a:r>
          </a:p>
          <a:p>
            <a:r>
              <a:rPr lang="en-US" dirty="0"/>
              <a:t> public NullWritable </a:t>
            </a:r>
            <a:r>
              <a:rPr lang="en-US" b="1" dirty="0"/>
              <a:t>getCurrentKey</a:t>
            </a:r>
            <a:r>
              <a:rPr lang="en-US" dirty="0"/>
              <a:t>() throws IOException, InterruptedException {</a:t>
            </a:r>
          </a:p>
          <a:p>
            <a:r>
              <a:rPr lang="en-US" dirty="0"/>
              <a:t> 	return NullWritable.get();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@Override</a:t>
            </a:r>
          </a:p>
          <a:p>
            <a:r>
              <a:rPr lang="en-US" dirty="0"/>
              <a:t> public BytesWritable </a:t>
            </a:r>
            <a:r>
              <a:rPr lang="en-US" b="1" dirty="0"/>
              <a:t>getCurrentValue</a:t>
            </a:r>
            <a:r>
              <a:rPr lang="en-US" dirty="0"/>
              <a:t>() throws IOException, InterruptedException {</a:t>
            </a:r>
          </a:p>
          <a:p>
            <a:r>
              <a:rPr lang="en-US" dirty="0"/>
              <a:t> 	return value;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@Override</a:t>
            </a:r>
          </a:p>
          <a:p>
            <a:r>
              <a:rPr lang="en-US" dirty="0"/>
              <a:t> public float getProgress() throws IOException {</a:t>
            </a:r>
          </a:p>
          <a:p>
            <a:r>
              <a:rPr lang="en-US" dirty="0"/>
              <a:t> 	return processed ? 1.0f : 0.0f;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@Override</a:t>
            </a:r>
          </a:p>
          <a:p>
            <a:r>
              <a:rPr lang="en-US" dirty="0"/>
              <a:t> public void close() throws IOException {</a:t>
            </a:r>
          </a:p>
          <a:p>
            <a:r>
              <a:rPr lang="en-US" dirty="0"/>
              <a:t> 	// do nothing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068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1C4B41-2F59-6C9C-050B-2069FFA1D4B8}"/>
              </a:ext>
            </a:extLst>
          </p:cNvPr>
          <p:cNvSpPr txBox="1"/>
          <p:nvPr/>
        </p:nvSpPr>
        <p:spPr>
          <a:xfrm>
            <a:off x="539262" y="1305341"/>
            <a:ext cx="113831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class SequenceFileMapper extends Mapper&lt;NullWritable, BytesWritable, Text, BytesWritable&gt;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private Text filenameKey;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@Override</a:t>
            </a:r>
          </a:p>
          <a:p>
            <a:r>
              <a:rPr lang="en-US" dirty="0"/>
              <a:t> protected void </a:t>
            </a:r>
            <a:r>
              <a:rPr lang="en-US" b="1" dirty="0"/>
              <a:t>setup</a:t>
            </a:r>
            <a:r>
              <a:rPr lang="en-US" dirty="0"/>
              <a:t>(Context context) throws IOException, InterruptedException {</a:t>
            </a:r>
          </a:p>
          <a:p>
            <a:pPr lvl="1"/>
            <a:r>
              <a:rPr lang="en-US" dirty="0"/>
              <a:t> InputSplit split = context.getInputSplit();</a:t>
            </a:r>
          </a:p>
          <a:p>
            <a:pPr lvl="1"/>
            <a:r>
              <a:rPr lang="en-US" dirty="0"/>
              <a:t> Path path = ((FileSplit) split).getPath();</a:t>
            </a:r>
          </a:p>
          <a:p>
            <a:pPr lvl="1"/>
            <a:r>
              <a:rPr lang="en-US" dirty="0"/>
              <a:t> filenameKey = new Text(path.toString());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@Override</a:t>
            </a:r>
          </a:p>
          <a:p>
            <a:r>
              <a:rPr lang="en-US" dirty="0"/>
              <a:t> protected void </a:t>
            </a:r>
            <a:r>
              <a:rPr lang="en-US" b="1" dirty="0"/>
              <a:t>map</a:t>
            </a:r>
            <a:r>
              <a:rPr lang="en-US" dirty="0"/>
              <a:t>(NullWritable key, BytesWritable value, Context context) throws IOException, InterruptedException {</a:t>
            </a:r>
          </a:p>
          <a:p>
            <a:r>
              <a:rPr lang="en-US" dirty="0"/>
              <a:t> 	context.write(filenameKey, value);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3784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B2A1-0DE2-0227-8FD0-F04ED0B7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/>
          <a:lstStyle/>
          <a:p>
            <a:pPr algn="ctr"/>
            <a:r>
              <a:rPr lang="en-US" dirty="0"/>
              <a:t>Motive of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BBF7-58BF-A0D8-0470-FF890CFD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50611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or more of the following operations are performed for analysis on data persisted in HDFS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Descriptive analysis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Join two files with a given join key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Group the data with some fields and perform aggregate operations for each group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Predictive analysis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Calculate the mean, variance for given attributes of a dataset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Perform various matrix operations </a:t>
            </a:r>
          </a:p>
          <a:p>
            <a:r>
              <a:rPr lang="en-US" dirty="0"/>
              <a:t>The following two phases can be used to perform the operations in a parallel fashion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 phase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Retrieve data (i.e. HDFS blocks) from each local machine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Redistribute the local data with a given key (used by the analysis) to another 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 phase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Apply the analytical logic to the data redistributed from all machines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C3D9-E24B-B46A-D035-2306C994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6949"/>
          </a:xfrm>
        </p:spPr>
        <p:txBody>
          <a:bodyPr/>
          <a:lstStyle/>
          <a:p>
            <a:pPr algn="ctr"/>
            <a:r>
              <a:rPr lang="en-US" dirty="0"/>
              <a:t>MapReduce Failure Detection/Recovery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D5AE-F6B2-D430-E79C-8F8D4E96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26"/>
            <a:ext cx="10515600" cy="4668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Transparent to users</a:t>
            </a:r>
          </a:p>
          <a:p>
            <a:r>
              <a:rPr lang="en-US" dirty="0"/>
              <a:t>MR jobs polls the job status from the MR Application Master which collects the status of all map/reduce tasks (via </a:t>
            </a:r>
            <a:r>
              <a:rPr lang="en-US" b="1" i="1" dirty="0"/>
              <a:t>umbilical</a:t>
            </a:r>
            <a:r>
              <a:rPr lang="en-US" dirty="0"/>
              <a:t> interface)</a:t>
            </a:r>
          </a:p>
          <a:p>
            <a:r>
              <a:rPr lang="en-US" dirty="0"/>
              <a:t>Resource Manager web UI (</a:t>
            </a:r>
            <a:r>
              <a:rPr lang="en-US" i="1" dirty="0"/>
              <a:t>default port: 8088</a:t>
            </a:r>
            <a:r>
              <a:rPr lang="en-US" dirty="0"/>
              <a:t>) provides the status of all running jobs</a:t>
            </a:r>
          </a:p>
          <a:p>
            <a:r>
              <a:rPr lang="en-US" dirty="0"/>
              <a:t>MR Application Master is responsible for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Detecting task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Re-running failed tasks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Mark the status of the MR job as failed if the failures can not be recovered</a:t>
            </a:r>
          </a:p>
          <a:p>
            <a:r>
              <a:rPr lang="en-US" dirty="0"/>
              <a:t>YARN Resource Manager is responsible for detecting and recovering from Application Master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4B37-AD30-454B-C97C-934BFE03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/>
          <a:lstStyle/>
          <a:p>
            <a:pPr algn="ctr"/>
            <a:r>
              <a:rPr lang="en-US" dirty="0"/>
              <a:t>MapReduce Distributed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7773A-67B2-508D-FFDF-36A0811519ED}"/>
              </a:ext>
            </a:extLst>
          </p:cNvPr>
          <p:cNvSpPr/>
          <p:nvPr/>
        </p:nvSpPr>
        <p:spPr>
          <a:xfrm>
            <a:off x="4427621" y="1678655"/>
            <a:ext cx="2815390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2E833-98BE-11D9-F8C1-C0785ECB740A}"/>
              </a:ext>
            </a:extLst>
          </p:cNvPr>
          <p:cNvSpPr/>
          <p:nvPr/>
        </p:nvSpPr>
        <p:spPr>
          <a:xfrm>
            <a:off x="984584" y="3262255"/>
            <a:ext cx="1852864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A0471-3853-8561-1BB3-37387ADA1353}"/>
              </a:ext>
            </a:extLst>
          </p:cNvPr>
          <p:cNvSpPr/>
          <p:nvPr/>
        </p:nvSpPr>
        <p:spPr>
          <a:xfrm>
            <a:off x="3452061" y="3281169"/>
            <a:ext cx="1852864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061A0-9C0F-2784-D177-79E78CF9395A}"/>
              </a:ext>
            </a:extLst>
          </p:cNvPr>
          <p:cNvSpPr/>
          <p:nvPr/>
        </p:nvSpPr>
        <p:spPr>
          <a:xfrm>
            <a:off x="6777790" y="3306366"/>
            <a:ext cx="1852864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2C46C-6DAD-5278-497B-C5F0F46C1E74}"/>
              </a:ext>
            </a:extLst>
          </p:cNvPr>
          <p:cNvSpPr/>
          <p:nvPr/>
        </p:nvSpPr>
        <p:spPr>
          <a:xfrm>
            <a:off x="9129964" y="3290319"/>
            <a:ext cx="1852864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CD47-3F1A-3563-F615-A789ED656507}"/>
              </a:ext>
            </a:extLst>
          </p:cNvPr>
          <p:cNvSpPr/>
          <p:nvPr/>
        </p:nvSpPr>
        <p:spPr>
          <a:xfrm>
            <a:off x="2302042" y="4978190"/>
            <a:ext cx="1852864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23533-9691-CB19-2DFD-6C8BB632B0B6}"/>
              </a:ext>
            </a:extLst>
          </p:cNvPr>
          <p:cNvSpPr/>
          <p:nvPr/>
        </p:nvSpPr>
        <p:spPr>
          <a:xfrm>
            <a:off x="4924926" y="4978188"/>
            <a:ext cx="1852864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53319-0733-4388-1654-46BD22064B7D}"/>
              </a:ext>
            </a:extLst>
          </p:cNvPr>
          <p:cNvSpPr/>
          <p:nvPr/>
        </p:nvSpPr>
        <p:spPr>
          <a:xfrm>
            <a:off x="7547810" y="4978188"/>
            <a:ext cx="1852864" cy="67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2B940-CD4B-C777-5835-D8D14D596266}"/>
              </a:ext>
            </a:extLst>
          </p:cNvPr>
          <p:cNvSpPr txBox="1"/>
          <p:nvPr/>
        </p:nvSpPr>
        <p:spPr>
          <a:xfrm>
            <a:off x="1361575" y="3428175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FFD21-4EEB-611C-F7E6-B0A1DF0C7D5E}"/>
              </a:ext>
            </a:extLst>
          </p:cNvPr>
          <p:cNvSpPr txBox="1"/>
          <p:nvPr/>
        </p:nvSpPr>
        <p:spPr>
          <a:xfrm>
            <a:off x="3764882" y="3428175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Task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A4C79-EFA0-96A0-5AEF-A37DCBC96E01}"/>
              </a:ext>
            </a:extLst>
          </p:cNvPr>
          <p:cNvSpPr txBox="1"/>
          <p:nvPr/>
        </p:nvSpPr>
        <p:spPr>
          <a:xfrm>
            <a:off x="7090611" y="3445419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41FB5-8C28-6206-237A-E470F229F149}"/>
              </a:ext>
            </a:extLst>
          </p:cNvPr>
          <p:cNvSpPr txBox="1"/>
          <p:nvPr/>
        </p:nvSpPr>
        <p:spPr>
          <a:xfrm>
            <a:off x="9489908" y="3445419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Task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4254F-CE72-1B79-3815-14FF7C5EBE96}"/>
              </a:ext>
            </a:extLst>
          </p:cNvPr>
          <p:cNvSpPr txBox="1"/>
          <p:nvPr/>
        </p:nvSpPr>
        <p:spPr>
          <a:xfrm>
            <a:off x="2588796" y="5133288"/>
            <a:ext cx="145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D2A101-393B-43FA-15DE-6D0FB4A6486C}"/>
              </a:ext>
            </a:extLst>
          </p:cNvPr>
          <p:cNvSpPr txBox="1"/>
          <p:nvPr/>
        </p:nvSpPr>
        <p:spPr>
          <a:xfrm>
            <a:off x="5124450" y="5133288"/>
            <a:ext cx="145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Task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70483-33AE-3691-1914-E86251AA43CC}"/>
              </a:ext>
            </a:extLst>
          </p:cNvPr>
          <p:cNvSpPr txBox="1"/>
          <p:nvPr/>
        </p:nvSpPr>
        <p:spPr>
          <a:xfrm>
            <a:off x="7747334" y="5137298"/>
            <a:ext cx="145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Task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CAC80-5952-B23D-2FFB-A351A482BA03}"/>
              </a:ext>
            </a:extLst>
          </p:cNvPr>
          <p:cNvSpPr txBox="1"/>
          <p:nvPr/>
        </p:nvSpPr>
        <p:spPr>
          <a:xfrm>
            <a:off x="4661232" y="1811700"/>
            <a:ext cx="242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Set-up Work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3DAA77-6B73-B070-A2A5-B9A138AEFAA7}"/>
              </a:ext>
            </a:extLst>
          </p:cNvPr>
          <p:cNvSpPr txBox="1"/>
          <p:nvPr/>
        </p:nvSpPr>
        <p:spPr>
          <a:xfrm>
            <a:off x="5729538" y="3476944"/>
            <a:ext cx="6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585686-1B45-EF17-9BDD-FB38DDA6AC0F}"/>
              </a:ext>
            </a:extLst>
          </p:cNvPr>
          <p:cNvSpPr/>
          <p:nvPr/>
        </p:nvSpPr>
        <p:spPr>
          <a:xfrm>
            <a:off x="5668126" y="2711304"/>
            <a:ext cx="366462" cy="216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781AA6-CB51-DC04-56FA-40859C41535B}"/>
              </a:ext>
            </a:extLst>
          </p:cNvPr>
          <p:cNvSpPr/>
          <p:nvPr/>
        </p:nvSpPr>
        <p:spPr>
          <a:xfrm>
            <a:off x="5668126" y="4303857"/>
            <a:ext cx="366462" cy="216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285E57-7331-5EAD-148C-DE1F916EE04B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5835316" y="2358188"/>
            <a:ext cx="16041" cy="35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0B67A2-DA91-6407-3EA5-84E2F6FD3211}"/>
              </a:ext>
            </a:extLst>
          </p:cNvPr>
          <p:cNvCxnSpPr>
            <a:stCxn id="23" idx="3"/>
            <a:endCxn id="5" idx="0"/>
          </p:cNvCxnSpPr>
          <p:nvPr/>
        </p:nvCxnSpPr>
        <p:spPr>
          <a:xfrm flipH="1">
            <a:off x="1911016" y="2896311"/>
            <a:ext cx="3810777" cy="3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A66C78-0812-2786-2BAC-F24D43607F72}"/>
              </a:ext>
            </a:extLst>
          </p:cNvPr>
          <p:cNvCxnSpPr>
            <a:stCxn id="23" idx="4"/>
            <a:endCxn id="6" idx="0"/>
          </p:cNvCxnSpPr>
          <p:nvPr/>
        </p:nvCxnSpPr>
        <p:spPr>
          <a:xfrm flipH="1">
            <a:off x="4378493" y="2928053"/>
            <a:ext cx="1472864" cy="35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5CD74D-7C90-5823-8BD8-7DF84F433D74}"/>
              </a:ext>
            </a:extLst>
          </p:cNvPr>
          <p:cNvCxnSpPr>
            <a:stCxn id="23" idx="4"/>
            <a:endCxn id="7" idx="0"/>
          </p:cNvCxnSpPr>
          <p:nvPr/>
        </p:nvCxnSpPr>
        <p:spPr>
          <a:xfrm>
            <a:off x="5851357" y="2928053"/>
            <a:ext cx="1852865" cy="37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8E9B47-FA27-F275-CE63-2752DC87DB33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5980921" y="2896311"/>
            <a:ext cx="4075475" cy="39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FB2073-BDF1-469A-48C4-0F37A5779DE8}"/>
              </a:ext>
            </a:extLst>
          </p:cNvPr>
          <p:cNvCxnSpPr>
            <a:stCxn id="5" idx="2"/>
            <a:endCxn id="24" idx="2"/>
          </p:cNvCxnSpPr>
          <p:nvPr/>
        </p:nvCxnSpPr>
        <p:spPr>
          <a:xfrm>
            <a:off x="1911016" y="3941788"/>
            <a:ext cx="3757110" cy="47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72D5BF-46DB-87CE-45EB-A1F7549F1D4C}"/>
              </a:ext>
            </a:extLst>
          </p:cNvPr>
          <p:cNvCxnSpPr>
            <a:stCxn id="6" idx="2"/>
            <a:endCxn id="24" idx="1"/>
          </p:cNvCxnSpPr>
          <p:nvPr/>
        </p:nvCxnSpPr>
        <p:spPr>
          <a:xfrm>
            <a:off x="4378493" y="3960702"/>
            <a:ext cx="1343300" cy="37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AC7F6A-61E8-A582-E6EE-7AF741C13D89}"/>
              </a:ext>
            </a:extLst>
          </p:cNvPr>
          <p:cNvCxnSpPr>
            <a:stCxn id="7" idx="2"/>
            <a:endCxn id="24" idx="7"/>
          </p:cNvCxnSpPr>
          <p:nvPr/>
        </p:nvCxnSpPr>
        <p:spPr>
          <a:xfrm flipH="1">
            <a:off x="5980921" y="3985899"/>
            <a:ext cx="1723301" cy="34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6A3AC3-6E98-E71B-CA89-4E2A6037DA41}"/>
              </a:ext>
            </a:extLst>
          </p:cNvPr>
          <p:cNvCxnSpPr>
            <a:stCxn id="8" idx="2"/>
            <a:endCxn id="24" idx="6"/>
          </p:cNvCxnSpPr>
          <p:nvPr/>
        </p:nvCxnSpPr>
        <p:spPr>
          <a:xfrm flipH="1">
            <a:off x="6034588" y="3969852"/>
            <a:ext cx="4021808" cy="44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A779EC-55D4-15C1-7770-1496088D5535}"/>
              </a:ext>
            </a:extLst>
          </p:cNvPr>
          <p:cNvCxnSpPr>
            <a:stCxn id="24" idx="3"/>
            <a:endCxn id="11" idx="0"/>
          </p:cNvCxnSpPr>
          <p:nvPr/>
        </p:nvCxnSpPr>
        <p:spPr>
          <a:xfrm flipH="1">
            <a:off x="3228474" y="4488864"/>
            <a:ext cx="2493319" cy="48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91CA-EC42-0F75-D4D6-F838302FE25B}"/>
              </a:ext>
            </a:extLst>
          </p:cNvPr>
          <p:cNvCxnSpPr>
            <a:stCxn id="24" idx="4"/>
            <a:endCxn id="12" idx="0"/>
          </p:cNvCxnSpPr>
          <p:nvPr/>
        </p:nvCxnSpPr>
        <p:spPr>
          <a:xfrm>
            <a:off x="5851357" y="4520606"/>
            <a:ext cx="1" cy="45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B748CF-1893-8A6F-FB97-6AF4A9F1FD03}"/>
              </a:ext>
            </a:extLst>
          </p:cNvPr>
          <p:cNvCxnSpPr>
            <a:stCxn id="24" idx="5"/>
            <a:endCxn id="13" idx="0"/>
          </p:cNvCxnSpPr>
          <p:nvPr/>
        </p:nvCxnSpPr>
        <p:spPr>
          <a:xfrm>
            <a:off x="5980921" y="4488864"/>
            <a:ext cx="2493321" cy="48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47681FD-714E-D70D-C52C-64C423A8CC99}"/>
              </a:ext>
            </a:extLst>
          </p:cNvPr>
          <p:cNvSpPr/>
          <p:nvPr/>
        </p:nvSpPr>
        <p:spPr>
          <a:xfrm>
            <a:off x="5652085" y="6006928"/>
            <a:ext cx="366462" cy="216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5FA2F2-905F-8437-D145-2A2A6C90B75E}"/>
              </a:ext>
            </a:extLst>
          </p:cNvPr>
          <p:cNvCxnSpPr>
            <a:stCxn id="11" idx="2"/>
            <a:endCxn id="55" idx="1"/>
          </p:cNvCxnSpPr>
          <p:nvPr/>
        </p:nvCxnSpPr>
        <p:spPr>
          <a:xfrm>
            <a:off x="3228474" y="5657723"/>
            <a:ext cx="2477278" cy="38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CC4807-F014-EA7E-5D98-3DEC242A31E4}"/>
              </a:ext>
            </a:extLst>
          </p:cNvPr>
          <p:cNvCxnSpPr>
            <a:stCxn id="12" idx="2"/>
            <a:endCxn id="55" idx="0"/>
          </p:cNvCxnSpPr>
          <p:nvPr/>
        </p:nvCxnSpPr>
        <p:spPr>
          <a:xfrm flipH="1">
            <a:off x="5835316" y="5657721"/>
            <a:ext cx="16042" cy="34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7E2DD5-DDA5-E296-3EC0-9CF391EB3856}"/>
              </a:ext>
            </a:extLst>
          </p:cNvPr>
          <p:cNvCxnSpPr>
            <a:stCxn id="13" idx="2"/>
            <a:endCxn id="55" idx="7"/>
          </p:cNvCxnSpPr>
          <p:nvPr/>
        </p:nvCxnSpPr>
        <p:spPr>
          <a:xfrm flipH="1">
            <a:off x="5964880" y="5657721"/>
            <a:ext cx="2509362" cy="38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044488-5D4D-3625-C7D8-F8C3AE2EA674}"/>
              </a:ext>
            </a:extLst>
          </p:cNvPr>
          <p:cNvCxnSpPr>
            <a:stCxn id="55" idx="4"/>
          </p:cNvCxnSpPr>
          <p:nvPr/>
        </p:nvCxnSpPr>
        <p:spPr>
          <a:xfrm>
            <a:off x="5835316" y="6223677"/>
            <a:ext cx="0" cy="29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9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2277-52D1-2B71-3C8A-BF9C0C24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3"/>
            <a:ext cx="10515600" cy="850065"/>
          </a:xfrm>
        </p:spPr>
        <p:txBody>
          <a:bodyPr/>
          <a:lstStyle/>
          <a:p>
            <a:pPr algn="ctr"/>
            <a:r>
              <a:rPr lang="en-US" dirty="0"/>
              <a:t>YARN-based MapReduce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756C-30E1-E1A1-8382-5D0D96210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9567"/>
            <a:ext cx="10668000" cy="5145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MapReduce algorithm is implemented as an ApplicationMaster </a:t>
            </a:r>
          </a:p>
          <a:p>
            <a:r>
              <a:rPr lang="en-US" dirty="0"/>
              <a:t>The MapReduce AM does the following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Calculate the </a:t>
            </a:r>
            <a:r>
              <a:rPr lang="en-US" i="1" dirty="0"/>
              <a:t>input splits </a:t>
            </a:r>
            <a:r>
              <a:rPr lang="en-US" dirty="0"/>
              <a:t>(data inputs for each Map task)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the number of input splits to determine the number of Map tasks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Determine the number of Reduce tasks to run (via the number partitioners)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Will request the Resource Manager to allocate containers to run its Map and Reduce tasks</a:t>
            </a:r>
          </a:p>
          <a:p>
            <a:r>
              <a:rPr lang="en-US" dirty="0"/>
              <a:t>Map task does the following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Retrieve the data of the assigned input split which is passed to the custom Map classes as a list of key-value pairs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 the logic implemented in the </a:t>
            </a:r>
            <a:r>
              <a:rPr lang="en-US" i="1" dirty="0"/>
              <a:t>custom Map class </a:t>
            </a:r>
            <a:r>
              <a:rPr lang="en-US" dirty="0"/>
              <a:t>on each input key-value pair to generate an output data which is also a key-value pair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Redistribute the value according to the generated key (</a:t>
            </a:r>
            <a:r>
              <a:rPr lang="en-US" i="1" dirty="0"/>
              <a:t>shuffle phase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5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04A3-F146-48ED-85A6-1724866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7"/>
          </a:xfrm>
        </p:spPr>
        <p:txBody>
          <a:bodyPr/>
          <a:lstStyle/>
          <a:p>
            <a:pPr algn="ctr"/>
            <a:r>
              <a:rPr lang="en-US" dirty="0"/>
              <a:t>YARN-based MapReduce Framework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0A5-BD13-47B5-5BB4-84C0972A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9768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 task does the following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Copy &amp; merge the data from the shuffle phase (</a:t>
            </a:r>
            <a:r>
              <a:rPr lang="en-US" i="1" dirty="0"/>
              <a:t>sort phase</a:t>
            </a:r>
            <a:r>
              <a:rPr lang="en-US" dirty="0"/>
              <a:t>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Apply the designated logic (implemented in a custom class) on the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Output the results to a pre-defined HDFS file </a:t>
            </a:r>
          </a:p>
          <a:p>
            <a:r>
              <a:rPr lang="en-US" b="1" i="1" dirty="0"/>
              <a:t>The MapReduce AM is package with the Hadoop server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Hadoop provides a default implementation </a:t>
            </a:r>
            <a:r>
              <a:rPr lang="en-US" i="1" dirty="0"/>
              <a:t>where you only need to supply custom Map and Reduce classes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MapReduce AM is created and submitted via a Hadoop MapReduce Job via which developers define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custom Map and Reduce classes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input files and output folder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are different ways (explained later) developers can use to customize the MR behavior   </a:t>
            </a:r>
          </a:p>
        </p:txBody>
      </p:sp>
    </p:spTree>
    <p:extLst>
      <p:ext uri="{BB962C8B-B14F-4D97-AF65-F5344CB8AC3E}">
        <p14:creationId xmlns:p14="http://schemas.microsoft.com/office/powerpoint/2010/main" val="141517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3847-2365-F37A-7038-23BA5909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09" y="325024"/>
            <a:ext cx="10515600" cy="1124944"/>
          </a:xfrm>
        </p:spPr>
        <p:txBody>
          <a:bodyPr/>
          <a:lstStyle/>
          <a:p>
            <a:pPr algn="ctr"/>
            <a:r>
              <a:rPr lang="en-US" dirty="0"/>
              <a:t>MapReduce Application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1C0A5-D333-6537-2C03-0CF914F60FBB}"/>
              </a:ext>
            </a:extLst>
          </p:cNvPr>
          <p:cNvSpPr/>
          <p:nvPr/>
        </p:nvSpPr>
        <p:spPr>
          <a:xfrm>
            <a:off x="2663106" y="5118551"/>
            <a:ext cx="308008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6277-E3AA-574B-E319-E9232178A33F}"/>
              </a:ext>
            </a:extLst>
          </p:cNvPr>
          <p:cNvSpPr/>
          <p:nvPr/>
        </p:nvSpPr>
        <p:spPr>
          <a:xfrm>
            <a:off x="5743190" y="4320456"/>
            <a:ext cx="3080084" cy="1592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495DF-D2D3-D261-F63F-800632A08F80}"/>
              </a:ext>
            </a:extLst>
          </p:cNvPr>
          <p:cNvSpPr/>
          <p:nvPr/>
        </p:nvSpPr>
        <p:spPr>
          <a:xfrm>
            <a:off x="2663106" y="4320456"/>
            <a:ext cx="308008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01A30-E848-2174-78E0-010FEC998954}"/>
              </a:ext>
            </a:extLst>
          </p:cNvPr>
          <p:cNvSpPr/>
          <p:nvPr/>
        </p:nvSpPr>
        <p:spPr>
          <a:xfrm>
            <a:off x="2939142" y="2960704"/>
            <a:ext cx="3283075" cy="89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B808F-E34E-8B71-AD0B-083A34C25A8E}"/>
              </a:ext>
            </a:extLst>
          </p:cNvPr>
          <p:cNvSpPr txBox="1"/>
          <p:nvPr/>
        </p:nvSpPr>
        <p:spPr>
          <a:xfrm>
            <a:off x="3156399" y="4562548"/>
            <a:ext cx="234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MapReduce API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1DB02-57EA-5938-7C8C-89A780351DB3}"/>
              </a:ext>
            </a:extLst>
          </p:cNvPr>
          <p:cNvSpPr txBox="1"/>
          <p:nvPr/>
        </p:nvSpPr>
        <p:spPr>
          <a:xfrm>
            <a:off x="3816132" y="5330927"/>
            <a:ext cx="77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EA084-5223-87BB-1A8A-56A954FA4E2B}"/>
              </a:ext>
            </a:extLst>
          </p:cNvPr>
          <p:cNvSpPr txBox="1"/>
          <p:nvPr/>
        </p:nvSpPr>
        <p:spPr>
          <a:xfrm>
            <a:off x="6467090" y="4919596"/>
            <a:ext cx="163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YARN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B86BE-2FA1-D0B3-35E5-7A59667B6DFB}"/>
              </a:ext>
            </a:extLst>
          </p:cNvPr>
          <p:cNvSpPr/>
          <p:nvPr/>
        </p:nvSpPr>
        <p:spPr>
          <a:xfrm>
            <a:off x="6701244" y="2960704"/>
            <a:ext cx="2122030" cy="89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56028E-F73B-EE9B-5592-13955DB2D55B}"/>
              </a:ext>
            </a:extLst>
          </p:cNvPr>
          <p:cNvCxnSpPr/>
          <p:nvPr/>
        </p:nvCxnSpPr>
        <p:spPr>
          <a:xfrm>
            <a:off x="1554479" y="4087043"/>
            <a:ext cx="842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AD6FA0-6F73-64D3-E573-3A464718ADBF}"/>
              </a:ext>
            </a:extLst>
          </p:cNvPr>
          <p:cNvCxnSpPr/>
          <p:nvPr/>
        </p:nvCxnSpPr>
        <p:spPr>
          <a:xfrm>
            <a:off x="1463039" y="2793821"/>
            <a:ext cx="8451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82B0A9-3C8F-45B9-1869-7BFA4828D8C2}"/>
              </a:ext>
            </a:extLst>
          </p:cNvPr>
          <p:cNvSpPr txBox="1"/>
          <p:nvPr/>
        </p:nvSpPr>
        <p:spPr>
          <a:xfrm>
            <a:off x="3409406" y="3223386"/>
            <a:ext cx="26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MapReduce AM Library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F71B17-2A67-3355-5388-C786872173B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03148" y="3855400"/>
            <a:ext cx="377532" cy="4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B23A65-B1F1-7DB9-7EBF-3F9A6864A04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4580680" y="3855400"/>
            <a:ext cx="2702552" cy="4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961510-D0CE-4B47-DB1F-8910DC8735DE}"/>
              </a:ext>
            </a:extLst>
          </p:cNvPr>
          <p:cNvSpPr txBox="1"/>
          <p:nvPr/>
        </p:nvSpPr>
        <p:spPr>
          <a:xfrm>
            <a:off x="6987297" y="3105157"/>
            <a:ext cx="154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 Client Job Library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E908A0-9EC0-C6E1-2510-483F2C391092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flipH="1">
            <a:off x="7283232" y="3855400"/>
            <a:ext cx="479027" cy="4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FAA4CFC-2A48-D048-C504-11062B7F5F99}"/>
              </a:ext>
            </a:extLst>
          </p:cNvPr>
          <p:cNvSpPr/>
          <p:nvPr/>
        </p:nvSpPr>
        <p:spPr>
          <a:xfrm>
            <a:off x="2294678" y="1686749"/>
            <a:ext cx="1521454" cy="89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B09FEF-5F1F-3671-1EE9-57CD64E93EC1}"/>
              </a:ext>
            </a:extLst>
          </p:cNvPr>
          <p:cNvSpPr/>
          <p:nvPr/>
        </p:nvSpPr>
        <p:spPr>
          <a:xfrm>
            <a:off x="4513562" y="1657033"/>
            <a:ext cx="1521454" cy="89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EFED7-B4D7-D6BC-45E9-457FCB4524A5}"/>
              </a:ext>
            </a:extLst>
          </p:cNvPr>
          <p:cNvSpPr/>
          <p:nvPr/>
        </p:nvSpPr>
        <p:spPr>
          <a:xfrm>
            <a:off x="6844270" y="1685125"/>
            <a:ext cx="1835976" cy="89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79CF8D-3973-1CF2-8DAE-03DAF6CE7CF1}"/>
              </a:ext>
            </a:extLst>
          </p:cNvPr>
          <p:cNvSpPr txBox="1"/>
          <p:nvPr/>
        </p:nvSpPr>
        <p:spPr>
          <a:xfrm>
            <a:off x="8981792" y="3255766"/>
            <a:ext cx="260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MapReduce Framework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E6EAE-81EC-E360-161B-18489EA0B110}"/>
              </a:ext>
            </a:extLst>
          </p:cNvPr>
          <p:cNvSpPr txBox="1"/>
          <p:nvPr/>
        </p:nvSpPr>
        <p:spPr>
          <a:xfrm>
            <a:off x="6987297" y="1977141"/>
            <a:ext cx="1549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MR Client Job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9E244-29F4-256A-51C0-1F9EF54D7B63}"/>
              </a:ext>
            </a:extLst>
          </p:cNvPr>
          <p:cNvCxnSpPr>
            <a:stCxn id="33" idx="2"/>
            <a:endCxn id="11" idx="0"/>
          </p:cNvCxnSpPr>
          <p:nvPr/>
        </p:nvCxnSpPr>
        <p:spPr>
          <a:xfrm>
            <a:off x="7762258" y="2579821"/>
            <a:ext cx="1" cy="38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14EE9F-0ADC-E553-F453-8A47A0CCA852}"/>
              </a:ext>
            </a:extLst>
          </p:cNvPr>
          <p:cNvSpPr txBox="1"/>
          <p:nvPr/>
        </p:nvSpPr>
        <p:spPr>
          <a:xfrm>
            <a:off x="2504777" y="1937228"/>
            <a:ext cx="114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 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452FF-2463-D2CA-4930-9CF5FC73460E}"/>
              </a:ext>
            </a:extLst>
          </p:cNvPr>
          <p:cNvSpPr txBox="1"/>
          <p:nvPr/>
        </p:nvSpPr>
        <p:spPr>
          <a:xfrm>
            <a:off x="4625386" y="1932472"/>
            <a:ext cx="140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Reduce Class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2B2F5-CDBD-D295-C894-C5C1AA438FB4}"/>
              </a:ext>
            </a:extLst>
          </p:cNvPr>
          <p:cNvCxnSpPr>
            <a:stCxn id="31" idx="2"/>
            <a:endCxn id="6" idx="0"/>
          </p:cNvCxnSpPr>
          <p:nvPr/>
        </p:nvCxnSpPr>
        <p:spPr>
          <a:xfrm>
            <a:off x="3055405" y="2581445"/>
            <a:ext cx="1525275" cy="37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9BF868-1C2D-5BD7-4C2F-B4FAAEADC73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4580680" y="2551729"/>
            <a:ext cx="693609" cy="40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2D55-E8EB-D6B7-48DF-A78C6BED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 MapReduce Implementation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8E5199-3B4F-941B-2852-53F38A09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45" y="2068829"/>
            <a:ext cx="9872176" cy="44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8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7282-3DBA-8587-C9EB-52DE1C6B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258"/>
            <a:ext cx="10515600" cy="1009651"/>
          </a:xfrm>
        </p:spPr>
        <p:txBody>
          <a:bodyPr/>
          <a:lstStyle/>
          <a:p>
            <a:pPr algn="ctr"/>
            <a:r>
              <a:rPr lang="en-US" dirty="0"/>
              <a:t>Development of a MapReduce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D3DB-E621-4E5A-C2EC-C45CF08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589"/>
            <a:ext cx="10515600" cy="4047374"/>
          </a:xfrm>
        </p:spPr>
        <p:txBody>
          <a:bodyPr/>
          <a:lstStyle/>
          <a:p>
            <a:r>
              <a:rPr lang="en-US" dirty="0"/>
              <a:t>Implement the custom Key and Value classes</a:t>
            </a:r>
          </a:p>
          <a:p>
            <a:r>
              <a:rPr lang="en-US" dirty="0"/>
              <a:t>Implement the custom Map class </a:t>
            </a:r>
          </a:p>
          <a:p>
            <a:r>
              <a:rPr lang="en-US" dirty="0"/>
              <a:t>Implement the custom Reduce class</a:t>
            </a:r>
          </a:p>
          <a:p>
            <a:r>
              <a:rPr lang="en-US" dirty="0"/>
              <a:t>Implement the MapReduce Job </a:t>
            </a:r>
          </a:p>
        </p:txBody>
      </p:sp>
    </p:spTree>
    <p:extLst>
      <p:ext uri="{BB962C8B-B14F-4D97-AF65-F5344CB8AC3E}">
        <p14:creationId xmlns:p14="http://schemas.microsoft.com/office/powerpoint/2010/main" val="118543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59423</TotalTime>
  <Words>2010</Words>
  <Application>Microsoft Macintosh PowerPoint</Application>
  <PresentationFormat>Widescreen</PresentationFormat>
  <Paragraphs>306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Hadoop MapReduce Framework and Programming Model</vt:lpstr>
      <vt:lpstr>Agenda</vt:lpstr>
      <vt:lpstr>Motive of MapReduce</vt:lpstr>
      <vt:lpstr>MapReduce Distributed Algorithm</vt:lpstr>
      <vt:lpstr>YARN-based MapReduce Framework</vt:lpstr>
      <vt:lpstr>YARN-based MapReduce Framework (Cont.)</vt:lpstr>
      <vt:lpstr>MapReduce Application Architecture</vt:lpstr>
      <vt:lpstr>Default MapReduce Implementation </vt:lpstr>
      <vt:lpstr>Development of a MapReduce Application</vt:lpstr>
      <vt:lpstr>Implement custom Key and Value Classes</vt:lpstr>
      <vt:lpstr>Hadoop MapReduce API - Map and Reduce Class - </vt:lpstr>
      <vt:lpstr>Implement the MapReduce Job</vt:lpstr>
      <vt:lpstr>Case Study Calculate Students’ Average GPA</vt:lpstr>
      <vt:lpstr>MapReduce Implementation</vt:lpstr>
      <vt:lpstr>Customization of MapReduce Behavior</vt:lpstr>
      <vt:lpstr>MapReduce Configurable Properties</vt:lpstr>
      <vt:lpstr>Custom Partitioner Class</vt:lpstr>
      <vt:lpstr>Custom Partitioner Class (Cont.)</vt:lpstr>
      <vt:lpstr>Hadoop MapReduce API - InputFormat Framework - </vt:lpstr>
      <vt:lpstr>PowerPoint Presentation</vt:lpstr>
      <vt:lpstr>PowerPoint Presentation</vt:lpstr>
      <vt:lpstr>Built-in Input Format Classes</vt:lpstr>
      <vt:lpstr>PowerPoint Presentation</vt:lpstr>
      <vt:lpstr>Development of Custom Input Format </vt:lpstr>
      <vt:lpstr>Case Study I  - Custom InputFormat Class -</vt:lpstr>
      <vt:lpstr>Case Study I  - Custom RecordReader Class -</vt:lpstr>
      <vt:lpstr>PowerPoint Presentation</vt:lpstr>
      <vt:lpstr>PowerPoint Presentation</vt:lpstr>
      <vt:lpstr>PowerPoint Presentation</vt:lpstr>
      <vt:lpstr>MapReduce Failure Detection/Recovery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MapReduce Programming Model</dc:title>
  <dc:creator>jtcshen@yahoo.com</dc:creator>
  <cp:lastModifiedBy>Yadav, Tushar</cp:lastModifiedBy>
  <cp:revision>270</cp:revision>
  <dcterms:created xsi:type="dcterms:W3CDTF">2022-09-08T20:03:14Z</dcterms:created>
  <dcterms:modified xsi:type="dcterms:W3CDTF">2023-10-21T16:26:51Z</dcterms:modified>
</cp:coreProperties>
</file>