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F0F5-6F67-CC1B-6189-AF2B0C742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2F0EE-2948-85C9-771F-09931D03D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82406-D328-42E1-B9BE-60A0F9C173CB}"/>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7C7F9844-1974-4BF6-1C7B-E89993D80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4933C-8D3C-C862-F332-395AE122116F}"/>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158054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D25A-8648-C789-E070-42D36A890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1E52C-4AFD-2A1A-F6C7-2B08C39A2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FAAD-9A8D-6362-E594-08632A314487}"/>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080A8626-4122-52DB-7312-B67A90289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EB9DF-39ED-13B5-1F11-F66CD800FA37}"/>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28899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9CA3F-4B7F-8034-2C12-45F3E5710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58E9D-52B4-9BE4-AF91-F4ACE39C6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483D1-3CD9-9998-446F-8537711F2E26}"/>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1CE3BC93-0866-F55E-5110-7409CF7B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B24D0-D4F7-3ABB-DE46-FA3F8448C239}"/>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80561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4F37-6A76-73EC-143A-994650D98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392AC-41EB-78C8-3BCD-9351A003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9714B-F5BC-7817-15F1-936CAC2560CA}"/>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C3E9003E-CD5E-1B54-1A42-0C0A861DC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8361F-0499-11A5-1BCD-FCC251C3EDF3}"/>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927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1B5D-BA87-E34A-D226-A4D7040E4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580FC-A758-CB11-5216-C2C491965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A6338-B96D-6ACE-366B-4FE8D25B53C9}"/>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96ED0A83-5202-9E3C-B857-568E9997A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32A6D-548B-87BA-F9A0-96F49081242F}"/>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78606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4813-2C5E-287E-A52B-75ACBD399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F2AE8-52EE-553B-F746-DDD542E13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F8E71C-DE9D-3F3C-CC0B-E030C42D4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715000-92BA-7060-46A0-E45D6FD915A6}"/>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6" name="Footer Placeholder 5">
            <a:extLst>
              <a:ext uri="{FF2B5EF4-FFF2-40B4-BE49-F238E27FC236}">
                <a16:creationId xmlns:a16="http://schemas.microsoft.com/office/drawing/2014/main" id="{ED252D03-D91A-D84E-8512-1AC1548CA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C9A32-080B-5FF7-502D-F1D547933EF3}"/>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408962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B8B-382E-5582-A3C3-69638904C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107B8-C9CE-926A-AB38-3177FDFA8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720E31-1454-56C3-8727-708B631CD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05AA57-9A1A-6E40-6507-1C2629318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51B89-FFBB-4B21-9982-08869F044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2C6269-24E2-39B7-A470-116B6B868621}"/>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8" name="Footer Placeholder 7">
            <a:extLst>
              <a:ext uri="{FF2B5EF4-FFF2-40B4-BE49-F238E27FC236}">
                <a16:creationId xmlns:a16="http://schemas.microsoft.com/office/drawing/2014/main" id="{B52EE68D-C779-25D6-5798-8B52B1A30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7DBB7-0142-6C96-EBBB-0C267A2B64BE}"/>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40707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B600-B966-9F52-2159-21D5793E1B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C9683A-26BB-EDA9-EB11-F9F5326CF2E9}"/>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4" name="Footer Placeholder 3">
            <a:extLst>
              <a:ext uri="{FF2B5EF4-FFF2-40B4-BE49-F238E27FC236}">
                <a16:creationId xmlns:a16="http://schemas.microsoft.com/office/drawing/2014/main" id="{081670A4-D9D4-5D65-64E7-9C1EBFD7D3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FDACA-D960-45BB-416D-5671A4BEC418}"/>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277819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51316-D726-8021-BD66-4543AE6095B8}"/>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3" name="Footer Placeholder 2">
            <a:extLst>
              <a:ext uri="{FF2B5EF4-FFF2-40B4-BE49-F238E27FC236}">
                <a16:creationId xmlns:a16="http://schemas.microsoft.com/office/drawing/2014/main" id="{074933DA-104E-0733-1FE0-1ABEECD79C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B475F3-14DD-9405-A960-1722BD885BDD}"/>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18015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8C18-D00C-35F0-7CEB-EFE3A0235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093DB-B1BB-609D-622B-7F1469BDC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FBED8-3AC5-A4CF-3CAB-33E0931B0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D04AF-1F71-5ABF-ABF9-35457579F4E2}"/>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6" name="Footer Placeholder 5">
            <a:extLst>
              <a:ext uri="{FF2B5EF4-FFF2-40B4-BE49-F238E27FC236}">
                <a16:creationId xmlns:a16="http://schemas.microsoft.com/office/drawing/2014/main" id="{E4F9C402-D314-1016-064E-D12486113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EC045-F365-2057-384D-1BE0E1B2B581}"/>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83279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7623-F229-1E29-4FDB-54BBEA717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AEACB-6B5F-34F8-FE4A-F4D1DC015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8D557-C6E3-20D5-BC33-33873DB9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78299-56AC-D85B-FB7C-8D41B2309635}"/>
              </a:ext>
            </a:extLst>
          </p:cNvPr>
          <p:cNvSpPr>
            <a:spLocks noGrp="1"/>
          </p:cNvSpPr>
          <p:nvPr>
            <p:ph type="dt" sz="half" idx="10"/>
          </p:nvPr>
        </p:nvSpPr>
        <p:spPr/>
        <p:txBody>
          <a:bodyPr/>
          <a:lstStyle/>
          <a:p>
            <a:fld id="{C4A4DC6F-18C9-324D-B552-9AFAA3E984C6}" type="datetimeFigureOut">
              <a:rPr lang="en-US" smtClean="0"/>
              <a:t>10/5/23</a:t>
            </a:fld>
            <a:endParaRPr lang="en-US"/>
          </a:p>
        </p:txBody>
      </p:sp>
      <p:sp>
        <p:nvSpPr>
          <p:cNvPr id="6" name="Footer Placeholder 5">
            <a:extLst>
              <a:ext uri="{FF2B5EF4-FFF2-40B4-BE49-F238E27FC236}">
                <a16:creationId xmlns:a16="http://schemas.microsoft.com/office/drawing/2014/main" id="{FEDEBB18-D6AF-B32F-36A1-29C5F2778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02B6F-2A74-6E95-FA5F-0EF28FEE985E}"/>
              </a:ext>
            </a:extLst>
          </p:cNvPr>
          <p:cNvSpPr>
            <a:spLocks noGrp="1"/>
          </p:cNvSpPr>
          <p:nvPr>
            <p:ph type="sldNum" sz="quarter" idx="12"/>
          </p:nvPr>
        </p:nvSpPr>
        <p:spPr/>
        <p:txBody>
          <a:bodyPr/>
          <a:lstStyle/>
          <a:p>
            <a:fld id="{C13EFF9C-AD03-E946-B1D0-7D2983E76EAC}" type="slidenum">
              <a:rPr lang="en-US" smtClean="0"/>
              <a:t>‹#›</a:t>
            </a:fld>
            <a:endParaRPr lang="en-US"/>
          </a:p>
        </p:txBody>
      </p:sp>
    </p:spTree>
    <p:extLst>
      <p:ext uri="{BB962C8B-B14F-4D97-AF65-F5344CB8AC3E}">
        <p14:creationId xmlns:p14="http://schemas.microsoft.com/office/powerpoint/2010/main" val="384092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EC166-AA7A-37D3-F52B-FCE3A2B31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B8EA6-E440-1EBC-51AF-EA3839515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9598-E2A4-325B-92D3-91EAFFECA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DC6F-18C9-324D-B552-9AFAA3E984C6}" type="datetimeFigureOut">
              <a:rPr lang="en-US" smtClean="0"/>
              <a:t>10/5/23</a:t>
            </a:fld>
            <a:endParaRPr lang="en-US"/>
          </a:p>
        </p:txBody>
      </p:sp>
      <p:sp>
        <p:nvSpPr>
          <p:cNvPr id="5" name="Footer Placeholder 4">
            <a:extLst>
              <a:ext uri="{FF2B5EF4-FFF2-40B4-BE49-F238E27FC236}">
                <a16:creationId xmlns:a16="http://schemas.microsoft.com/office/drawing/2014/main" id="{182F1706-CC2A-6CF7-08B9-E24A1ABD2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14E2F-5B08-997C-D55F-047186DFF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EFF9C-AD03-E946-B1D0-7D2983E76EAC}" type="slidenum">
              <a:rPr lang="en-US" smtClean="0"/>
              <a:t>‹#›</a:t>
            </a:fld>
            <a:endParaRPr lang="en-US"/>
          </a:p>
        </p:txBody>
      </p:sp>
    </p:spTree>
    <p:extLst>
      <p:ext uri="{BB962C8B-B14F-4D97-AF65-F5344CB8AC3E}">
        <p14:creationId xmlns:p14="http://schemas.microsoft.com/office/powerpoint/2010/main" val="3976595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D16D-1624-0E48-EC5D-AB4DB1DFD360}"/>
              </a:ext>
            </a:extLst>
          </p:cNvPr>
          <p:cNvSpPr>
            <a:spLocks noGrp="1"/>
          </p:cNvSpPr>
          <p:nvPr>
            <p:ph type="ctrTitle"/>
          </p:nvPr>
        </p:nvSpPr>
        <p:spPr>
          <a:xfrm>
            <a:off x="0" y="348916"/>
            <a:ext cx="12192000" cy="2387600"/>
          </a:xfrm>
        </p:spPr>
        <p:txBody>
          <a:bodyPr/>
          <a:lstStyle/>
          <a:p>
            <a:r>
              <a:rPr lang="en-US"/>
              <a:t>Advanced Database Management</a:t>
            </a:r>
          </a:p>
        </p:txBody>
      </p:sp>
      <p:sp>
        <p:nvSpPr>
          <p:cNvPr id="3" name="Subtitle 2">
            <a:extLst>
              <a:ext uri="{FF2B5EF4-FFF2-40B4-BE49-F238E27FC236}">
                <a16:creationId xmlns:a16="http://schemas.microsoft.com/office/drawing/2014/main" id="{B1ED4F91-1E9A-C540-D502-57CBBB72C48C}"/>
              </a:ext>
            </a:extLst>
          </p:cNvPr>
          <p:cNvSpPr>
            <a:spLocks noGrp="1"/>
          </p:cNvSpPr>
          <p:nvPr>
            <p:ph type="subTitle" idx="1"/>
          </p:nvPr>
        </p:nvSpPr>
        <p:spPr>
          <a:xfrm>
            <a:off x="0" y="4600659"/>
            <a:ext cx="12192000" cy="1655762"/>
          </a:xfrm>
        </p:spPr>
        <p:txBody>
          <a:bodyPr/>
          <a:lstStyle/>
          <a:p>
            <a:r>
              <a:rPr lang="en-US" sz="1400">
                <a:solidFill>
                  <a:schemeClr val="bg1">
                    <a:lumMod val="65000"/>
                  </a:schemeClr>
                </a:solidFill>
              </a:rPr>
              <a:t>Team Members</a:t>
            </a:r>
            <a:endParaRPr lang="en-US">
              <a:solidFill>
                <a:schemeClr val="bg1">
                  <a:lumMod val="65000"/>
                </a:schemeClr>
              </a:solidFill>
            </a:endParaRPr>
          </a:p>
          <a:p>
            <a:pPr>
              <a:lnSpc>
                <a:spcPct val="50000"/>
              </a:lnSpc>
            </a:pPr>
            <a:r>
              <a:rPr lang="en-US"/>
              <a:t>Tushar Yadav</a:t>
            </a:r>
          </a:p>
          <a:p>
            <a:pPr>
              <a:lnSpc>
                <a:spcPct val="50000"/>
              </a:lnSpc>
            </a:pPr>
            <a:r>
              <a:rPr lang="en-US" err="1"/>
              <a:t>Dhruti</a:t>
            </a:r>
            <a:r>
              <a:rPr lang="en-US"/>
              <a:t> </a:t>
            </a:r>
            <a:r>
              <a:rPr lang="en-US" err="1"/>
              <a:t>Dilipbhai</a:t>
            </a:r>
            <a:r>
              <a:rPr lang="en-US"/>
              <a:t> Patel</a:t>
            </a:r>
          </a:p>
        </p:txBody>
      </p:sp>
      <p:sp>
        <p:nvSpPr>
          <p:cNvPr id="5" name="TextBox 4">
            <a:extLst>
              <a:ext uri="{FF2B5EF4-FFF2-40B4-BE49-F238E27FC236}">
                <a16:creationId xmlns:a16="http://schemas.microsoft.com/office/drawing/2014/main" id="{45DCD261-0417-6E01-173A-441367196FD7}"/>
              </a:ext>
            </a:extLst>
          </p:cNvPr>
          <p:cNvSpPr txBox="1"/>
          <p:nvPr/>
        </p:nvSpPr>
        <p:spPr>
          <a:xfrm>
            <a:off x="0" y="2878868"/>
            <a:ext cx="12192000" cy="800219"/>
          </a:xfrm>
          <a:prstGeom prst="rect">
            <a:avLst/>
          </a:prstGeom>
          <a:noFill/>
        </p:spPr>
        <p:txBody>
          <a:bodyPr wrap="square" rtlCol="0">
            <a:spAutoFit/>
          </a:bodyPr>
          <a:lstStyle/>
          <a:p>
            <a:pPr algn="ctr"/>
            <a:r>
              <a:rPr lang="en-US" sz="1400">
                <a:solidFill>
                  <a:schemeClr val="bg1">
                    <a:lumMod val="65000"/>
                  </a:schemeClr>
                </a:solidFill>
              </a:rPr>
              <a:t>Topic</a:t>
            </a:r>
            <a:endParaRPr lang="en-US">
              <a:solidFill>
                <a:schemeClr val="bg1">
                  <a:lumMod val="65000"/>
                </a:schemeClr>
              </a:solidFill>
            </a:endParaRPr>
          </a:p>
          <a:p>
            <a:pPr algn="ctr"/>
            <a:r>
              <a:rPr lang="en-US" sz="3200"/>
              <a:t>Financial Market Data Analysis</a:t>
            </a:r>
          </a:p>
        </p:txBody>
      </p:sp>
    </p:spTree>
    <p:extLst>
      <p:ext uri="{BB962C8B-B14F-4D97-AF65-F5344CB8AC3E}">
        <p14:creationId xmlns:p14="http://schemas.microsoft.com/office/powerpoint/2010/main" val="193046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20B8-2B5D-F764-9CE1-3C3E8E3F900A}"/>
              </a:ext>
            </a:extLst>
          </p:cNvPr>
          <p:cNvSpPr>
            <a:spLocks noGrp="1"/>
          </p:cNvSpPr>
          <p:nvPr>
            <p:ph type="title"/>
          </p:nvPr>
        </p:nvSpPr>
        <p:spPr>
          <a:xfrm>
            <a:off x="0" y="18255"/>
            <a:ext cx="10515600" cy="1325563"/>
          </a:xfrm>
        </p:spPr>
        <p:txBody>
          <a:bodyPr/>
          <a:lstStyle/>
          <a:p>
            <a:r>
              <a:rPr lang="en-US"/>
              <a:t>   Problem Statement</a:t>
            </a:r>
          </a:p>
        </p:txBody>
      </p:sp>
      <p:sp>
        <p:nvSpPr>
          <p:cNvPr id="3" name="Content Placeholder 2">
            <a:extLst>
              <a:ext uri="{FF2B5EF4-FFF2-40B4-BE49-F238E27FC236}">
                <a16:creationId xmlns:a16="http://schemas.microsoft.com/office/drawing/2014/main" id="{45B9FF9A-6E57-9438-6C5C-CF6141F936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853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2679-68D8-9FF4-D9C8-88D57252F782}"/>
              </a:ext>
            </a:extLst>
          </p:cNvPr>
          <p:cNvSpPr>
            <a:spLocks noGrp="1"/>
          </p:cNvSpPr>
          <p:nvPr>
            <p:ph type="title"/>
          </p:nvPr>
        </p:nvSpPr>
        <p:spPr>
          <a:xfrm>
            <a:off x="0" y="0"/>
            <a:ext cx="12192000" cy="1325563"/>
          </a:xfrm>
        </p:spPr>
        <p:txBody>
          <a:bodyPr/>
          <a:lstStyle/>
          <a:p>
            <a:r>
              <a:rPr lang="en-US"/>
              <a:t>  Architecture Design</a:t>
            </a:r>
          </a:p>
        </p:txBody>
      </p:sp>
      <p:pic>
        <p:nvPicPr>
          <p:cNvPr id="10" name="Picture 9" descr="A screenshot of a computer&#10;&#10;Description automatically generated">
            <a:extLst>
              <a:ext uri="{FF2B5EF4-FFF2-40B4-BE49-F238E27FC236}">
                <a16:creationId xmlns:a16="http://schemas.microsoft.com/office/drawing/2014/main" id="{D207BD6C-4A21-CF4A-66C1-953F91758697}"/>
              </a:ext>
            </a:extLst>
          </p:cNvPr>
          <p:cNvPicPr>
            <a:picLocks noChangeAspect="1"/>
          </p:cNvPicPr>
          <p:nvPr/>
        </p:nvPicPr>
        <p:blipFill>
          <a:blip r:embed="rId2"/>
          <a:stretch>
            <a:fillRect/>
          </a:stretch>
        </p:blipFill>
        <p:spPr>
          <a:xfrm>
            <a:off x="757237" y="1093369"/>
            <a:ext cx="11053763" cy="5235993"/>
          </a:xfrm>
          <a:prstGeom prst="rect">
            <a:avLst/>
          </a:prstGeom>
        </p:spPr>
      </p:pic>
    </p:spTree>
    <p:extLst>
      <p:ext uri="{BB962C8B-B14F-4D97-AF65-F5344CB8AC3E}">
        <p14:creationId xmlns:p14="http://schemas.microsoft.com/office/powerpoint/2010/main" val="245054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D93B4-BFA3-4C7F-5A0F-3B96B99467CB}"/>
              </a:ext>
            </a:extLst>
          </p:cNvPr>
          <p:cNvSpPr txBox="1"/>
          <p:nvPr/>
        </p:nvSpPr>
        <p:spPr>
          <a:xfrm>
            <a:off x="362952" y="1325563"/>
            <a:ext cx="11466095" cy="5078313"/>
          </a:xfrm>
          <a:prstGeom prst="rect">
            <a:avLst/>
          </a:prstGeom>
          <a:noFill/>
        </p:spPr>
        <p:txBody>
          <a:bodyPr wrap="square" rtlCol="0">
            <a:spAutoFit/>
          </a:bodyPr>
          <a:lstStyle/>
          <a:p>
            <a:pPr algn="just">
              <a:buFont typeface="+mj-lt"/>
              <a:buAutoNum type="arabicPeriod"/>
            </a:pPr>
            <a:r>
              <a:rPr lang="en-US" b="1" i="0">
                <a:effectLst/>
                <a:latin typeface="Söhne"/>
              </a:rPr>
              <a:t> Financial Market Data API</a:t>
            </a:r>
            <a:r>
              <a:rPr lang="en-US" b="0" i="0">
                <a:effectLst/>
                <a:latin typeface="Söhne"/>
              </a:rPr>
              <a:t>:</a:t>
            </a:r>
          </a:p>
          <a:p>
            <a:pPr lvl="1" algn="just"/>
            <a:r>
              <a:rPr lang="en-US" b="0" i="0">
                <a:effectLst/>
                <a:latin typeface="Söhne"/>
              </a:rPr>
              <a:t>This component represents the external API you're using to fetch financial market data. </a:t>
            </a:r>
            <a:r>
              <a:rPr lang="en-US">
                <a:latin typeface="Söhne"/>
              </a:rPr>
              <a:t>For this we are using </a:t>
            </a:r>
            <a:r>
              <a:rPr lang="en-US" b="0" i="0">
                <a:effectLst/>
                <a:latin typeface="Söhne"/>
              </a:rPr>
              <a:t>Alpha Vantage</a:t>
            </a:r>
            <a:r>
              <a:rPr lang="en-US">
                <a:latin typeface="Söhne"/>
              </a:rPr>
              <a:t>.</a:t>
            </a:r>
          </a:p>
          <a:p>
            <a:pPr lvl="1" algn="just"/>
            <a:endParaRPr lang="en-US" b="0" i="0">
              <a:effectLst/>
              <a:latin typeface="Söhne"/>
            </a:endParaRPr>
          </a:p>
          <a:p>
            <a:pPr algn="just">
              <a:buFont typeface="+mj-lt"/>
              <a:buAutoNum type="arabicPeriod"/>
            </a:pPr>
            <a:r>
              <a:rPr lang="en-US" b="1" i="0">
                <a:effectLst/>
                <a:latin typeface="Söhne"/>
              </a:rPr>
              <a:t> Python Script</a:t>
            </a:r>
            <a:r>
              <a:rPr lang="en-US" b="0" i="0">
                <a:effectLst/>
                <a:latin typeface="Söhne"/>
              </a:rPr>
              <a:t>:</a:t>
            </a:r>
          </a:p>
          <a:p>
            <a:pPr lvl="1" algn="just"/>
            <a:r>
              <a:rPr lang="en-US" b="0" i="0">
                <a:effectLst/>
                <a:latin typeface="Söhne"/>
              </a:rPr>
              <a:t>A Python script or application responsible for making API requests, retrieving streaming data, and potentially transforming </a:t>
            </a:r>
            <a:r>
              <a:rPr lang="en-US">
                <a:latin typeface="Söhne"/>
              </a:rPr>
              <a:t>it. Instead of saving the data locally, it processes and sends the data to Apache Kafka topics.</a:t>
            </a:r>
          </a:p>
          <a:p>
            <a:pPr lvl="1" algn="just"/>
            <a:endParaRPr lang="en-US">
              <a:latin typeface="Söhne"/>
            </a:endParaRPr>
          </a:p>
          <a:p>
            <a:pPr algn="just">
              <a:buFont typeface="+mj-lt"/>
              <a:buAutoNum type="arabicPeriod"/>
            </a:pPr>
            <a:r>
              <a:rPr lang="en-US" b="1" i="0">
                <a:effectLst/>
                <a:latin typeface="Söhne"/>
              </a:rPr>
              <a:t> Apache Kafka</a:t>
            </a:r>
            <a:r>
              <a:rPr lang="en-US" b="0" i="0">
                <a:effectLst/>
                <a:latin typeface="Söhne"/>
              </a:rPr>
              <a:t>:</a:t>
            </a:r>
          </a:p>
          <a:p>
            <a:pPr lvl="1" algn="just"/>
            <a:r>
              <a:rPr lang="en-US">
                <a:latin typeface="Söhne"/>
              </a:rPr>
              <a:t>Kafka receives the streaming data from the Python Script and acts as a message broker. It stores the data temporarily and allows multiple consumers (e.g., Spark, other applications, etc.) to subscribe to and process the data.</a:t>
            </a:r>
          </a:p>
          <a:p>
            <a:pPr lvl="1" algn="just"/>
            <a:endParaRPr lang="en-US">
              <a:latin typeface="Söhne"/>
            </a:endParaRPr>
          </a:p>
          <a:p>
            <a:pPr algn="just">
              <a:buFont typeface="+mj-lt"/>
              <a:buAutoNum type="arabicPeriod"/>
            </a:pPr>
            <a:r>
              <a:rPr lang="en-US" b="1" i="0">
                <a:effectLst/>
                <a:latin typeface="Söhne"/>
              </a:rPr>
              <a:t> Apache Spark </a:t>
            </a:r>
            <a:r>
              <a:rPr lang="en-US" b="0" i="0">
                <a:effectLst/>
                <a:latin typeface="Söhne"/>
              </a:rPr>
              <a:t>:</a:t>
            </a:r>
          </a:p>
          <a:p>
            <a:pPr lvl="1" algn="just"/>
            <a:r>
              <a:rPr lang="en-US" b="0" i="0">
                <a:effectLst/>
                <a:latin typeface="Söhne"/>
              </a:rPr>
              <a:t>Apache Spark will be used for more complex data processing, analysis, and transformation. It can read data from Kafka and perform real-time or batch processing as needed and also grab historical data from data storage and process data.</a:t>
            </a:r>
          </a:p>
          <a:p>
            <a:pPr algn="just"/>
            <a:endParaRPr lang="en-US"/>
          </a:p>
        </p:txBody>
      </p:sp>
      <p:sp>
        <p:nvSpPr>
          <p:cNvPr id="5" name="Title 1">
            <a:extLst>
              <a:ext uri="{FF2B5EF4-FFF2-40B4-BE49-F238E27FC236}">
                <a16:creationId xmlns:a16="http://schemas.microsoft.com/office/drawing/2014/main" id="{A66A8FCA-00FE-C97B-FD41-BDD0CC8C8AA3}"/>
              </a:ext>
            </a:extLst>
          </p:cNvPr>
          <p:cNvSpPr>
            <a:spLocks noGrp="1"/>
          </p:cNvSpPr>
          <p:nvPr>
            <p:ph type="title"/>
          </p:nvPr>
        </p:nvSpPr>
        <p:spPr>
          <a:xfrm>
            <a:off x="0" y="0"/>
            <a:ext cx="12192000" cy="1325563"/>
          </a:xfrm>
        </p:spPr>
        <p:txBody>
          <a:bodyPr/>
          <a:lstStyle/>
          <a:p>
            <a:r>
              <a:rPr lang="en-US"/>
              <a:t>  Architecture Design</a:t>
            </a:r>
          </a:p>
        </p:txBody>
      </p:sp>
    </p:spTree>
    <p:extLst>
      <p:ext uri="{BB962C8B-B14F-4D97-AF65-F5344CB8AC3E}">
        <p14:creationId xmlns:p14="http://schemas.microsoft.com/office/powerpoint/2010/main" val="55472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4E0A82-9248-1166-C93F-243398975A9F}"/>
              </a:ext>
            </a:extLst>
          </p:cNvPr>
          <p:cNvSpPr>
            <a:spLocks noGrp="1"/>
          </p:cNvSpPr>
          <p:nvPr>
            <p:ph type="title"/>
          </p:nvPr>
        </p:nvSpPr>
        <p:spPr>
          <a:xfrm>
            <a:off x="0" y="0"/>
            <a:ext cx="12192000" cy="1325563"/>
          </a:xfrm>
        </p:spPr>
        <p:txBody>
          <a:bodyPr/>
          <a:lstStyle/>
          <a:p>
            <a:r>
              <a:rPr lang="en-US"/>
              <a:t>  Architecture Design</a:t>
            </a:r>
          </a:p>
        </p:txBody>
      </p:sp>
      <p:sp>
        <p:nvSpPr>
          <p:cNvPr id="7" name="TextBox 6">
            <a:extLst>
              <a:ext uri="{FF2B5EF4-FFF2-40B4-BE49-F238E27FC236}">
                <a16:creationId xmlns:a16="http://schemas.microsoft.com/office/drawing/2014/main" id="{B3948EA8-50FC-5181-B265-81254C595503}"/>
              </a:ext>
            </a:extLst>
          </p:cNvPr>
          <p:cNvSpPr txBox="1"/>
          <p:nvPr/>
        </p:nvSpPr>
        <p:spPr>
          <a:xfrm>
            <a:off x="276727" y="1325563"/>
            <a:ext cx="11562347" cy="3416320"/>
          </a:xfrm>
          <a:prstGeom prst="rect">
            <a:avLst/>
          </a:prstGeom>
          <a:noFill/>
        </p:spPr>
        <p:txBody>
          <a:bodyPr wrap="square">
            <a:spAutoFit/>
          </a:bodyPr>
          <a:lstStyle/>
          <a:p>
            <a:pPr algn="just"/>
            <a:r>
              <a:rPr lang="en-US" b="1">
                <a:latin typeface="Söhne"/>
              </a:rPr>
              <a:t>5.</a:t>
            </a:r>
            <a:r>
              <a:rPr lang="en-US" b="1" i="0">
                <a:effectLst/>
                <a:latin typeface="Söhne"/>
              </a:rPr>
              <a:t> Google Cloud Storage</a:t>
            </a:r>
            <a:r>
              <a:rPr lang="en-US" b="0" i="0">
                <a:effectLst/>
                <a:latin typeface="Söhne"/>
              </a:rPr>
              <a:t>:</a:t>
            </a:r>
          </a:p>
          <a:p>
            <a:pPr lvl="1" algn="just"/>
            <a:r>
              <a:rPr lang="en-US" b="0" i="0">
                <a:effectLst/>
                <a:latin typeface="Söhne"/>
              </a:rPr>
              <a:t>A Google Cloud Storage bucket where the processed financial market data and unprocessed historical data is stored. This serves as a durable and scalable big data storage solution.</a:t>
            </a:r>
          </a:p>
          <a:p>
            <a:pPr lvl="1" algn="just"/>
            <a:endParaRPr lang="en-US" b="0" i="0">
              <a:effectLst/>
              <a:latin typeface="Söhne"/>
            </a:endParaRPr>
          </a:p>
          <a:p>
            <a:pPr algn="just"/>
            <a:r>
              <a:rPr lang="en-US" b="1">
                <a:latin typeface="Söhne"/>
              </a:rPr>
              <a:t>6.</a:t>
            </a:r>
            <a:r>
              <a:rPr lang="en-US" b="1" i="0">
                <a:effectLst/>
                <a:latin typeface="Söhne"/>
              </a:rPr>
              <a:t> Data Processing and Analysis </a:t>
            </a:r>
            <a:r>
              <a:rPr lang="en-US" b="0" i="0">
                <a:effectLst/>
                <a:latin typeface="Söhne"/>
              </a:rPr>
              <a:t>:</a:t>
            </a:r>
          </a:p>
          <a:p>
            <a:pPr lvl="1" algn="just"/>
            <a:r>
              <a:rPr lang="en-US" b="0" i="0">
                <a:effectLst/>
                <a:latin typeface="Söhne"/>
              </a:rPr>
              <a:t>This represents the component or tools (e.g., Python, Spark, etc.) used for analyzing and visualizing the stored data in AWS S3. It could involve generating reports, charts, and insights from the data.</a:t>
            </a:r>
          </a:p>
          <a:p>
            <a:pPr lvl="1" algn="just"/>
            <a:endParaRPr lang="en-US">
              <a:latin typeface="Söhne"/>
            </a:endParaRPr>
          </a:p>
          <a:p>
            <a:pPr algn="just"/>
            <a:r>
              <a:rPr lang="en-US" b="1">
                <a:latin typeface="Söhne"/>
              </a:rPr>
              <a:t>7.</a:t>
            </a:r>
            <a:r>
              <a:rPr lang="en-US" b="1" i="0">
                <a:effectLst/>
                <a:latin typeface="Söhne"/>
              </a:rPr>
              <a:t> Analytics and Representation </a:t>
            </a:r>
            <a:r>
              <a:rPr lang="en-US" b="0" i="0">
                <a:effectLst/>
                <a:latin typeface="Söhne"/>
              </a:rPr>
              <a:t>:</a:t>
            </a:r>
          </a:p>
          <a:p>
            <a:pPr lvl="1" algn="just"/>
            <a:r>
              <a:rPr lang="en-US" b="0" i="0">
                <a:effectLst/>
                <a:latin typeface="Söhne"/>
              </a:rPr>
              <a:t>This layer is the dashboard or presentation layer where we try to understand and analyze the final processed data using graphs and charts.</a:t>
            </a:r>
          </a:p>
          <a:p>
            <a:pPr lvl="1" algn="just"/>
            <a:r>
              <a:rPr lang="en-US">
                <a:latin typeface="Söhne"/>
              </a:rPr>
              <a:t>	</a:t>
            </a:r>
          </a:p>
        </p:txBody>
      </p:sp>
    </p:spTree>
    <p:extLst>
      <p:ext uri="{BB962C8B-B14F-4D97-AF65-F5344CB8AC3E}">
        <p14:creationId xmlns:p14="http://schemas.microsoft.com/office/powerpoint/2010/main" val="10834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4E0A82-9248-1166-C93F-243398975A9F}"/>
              </a:ext>
            </a:extLst>
          </p:cNvPr>
          <p:cNvSpPr>
            <a:spLocks noGrp="1"/>
          </p:cNvSpPr>
          <p:nvPr>
            <p:ph type="title"/>
          </p:nvPr>
        </p:nvSpPr>
        <p:spPr>
          <a:xfrm>
            <a:off x="0" y="0"/>
            <a:ext cx="12192000" cy="1325563"/>
          </a:xfrm>
        </p:spPr>
        <p:txBody>
          <a:bodyPr/>
          <a:lstStyle/>
          <a:p>
            <a:r>
              <a:rPr lang="en-US"/>
              <a:t>  Streaming Data Architecture Design</a:t>
            </a:r>
          </a:p>
        </p:txBody>
      </p:sp>
      <p:sp>
        <p:nvSpPr>
          <p:cNvPr id="7" name="TextBox 6">
            <a:extLst>
              <a:ext uri="{FF2B5EF4-FFF2-40B4-BE49-F238E27FC236}">
                <a16:creationId xmlns:a16="http://schemas.microsoft.com/office/drawing/2014/main" id="{B3948EA8-50FC-5181-B265-81254C595503}"/>
              </a:ext>
            </a:extLst>
          </p:cNvPr>
          <p:cNvSpPr txBox="1"/>
          <p:nvPr/>
        </p:nvSpPr>
        <p:spPr>
          <a:xfrm>
            <a:off x="276727" y="1325563"/>
            <a:ext cx="11562347" cy="369332"/>
          </a:xfrm>
          <a:prstGeom prst="rect">
            <a:avLst/>
          </a:prstGeom>
          <a:noFill/>
        </p:spPr>
        <p:txBody>
          <a:bodyPr wrap="square">
            <a:spAutoFit/>
          </a:bodyPr>
          <a:lstStyle/>
          <a:p>
            <a:pPr lvl="1" algn="just"/>
            <a:r>
              <a:rPr lang="en-US">
                <a:latin typeface="Söhne"/>
              </a:rPr>
              <a:t>	</a:t>
            </a:r>
          </a:p>
        </p:txBody>
      </p:sp>
    </p:spTree>
    <p:extLst>
      <p:ext uri="{BB962C8B-B14F-4D97-AF65-F5344CB8AC3E}">
        <p14:creationId xmlns:p14="http://schemas.microsoft.com/office/powerpoint/2010/main" val="167865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c0b871-335f-4b5c-9ed0-a4a23565a79b}" enabled="0" method="" siteId="{82c0b871-335f-4b5c-9ed0-a4a23565a79b}" removed="1"/>
</clbl:labelList>
</file>

<file path=docProps/app.xml><?xml version="1.0" encoding="utf-8"?>
<Properties xmlns="http://schemas.openxmlformats.org/officeDocument/2006/extended-properties" xmlns:vt="http://schemas.openxmlformats.org/officeDocument/2006/docPropsVTypes">
  <TotalTime>0</TotalTime>
  <Words>315</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Advanced Database Management</vt:lpstr>
      <vt:lpstr>   Problem Statement</vt:lpstr>
      <vt:lpstr>  Architecture Design</vt:lpstr>
      <vt:lpstr>  Architecture Design</vt:lpstr>
      <vt:lpstr>  Architecture Design</vt:lpstr>
      <vt:lpstr>  Streaming Data Architecture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Management</dc:title>
  <dc:creator>Yadav, Tushar</dc:creator>
  <cp:lastModifiedBy>Yadav, Tushar</cp:lastModifiedBy>
  <cp:revision>2</cp:revision>
  <dcterms:created xsi:type="dcterms:W3CDTF">2023-10-04T23:35:42Z</dcterms:created>
  <dcterms:modified xsi:type="dcterms:W3CDTF">2023-10-06T06:02:49Z</dcterms:modified>
</cp:coreProperties>
</file>