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726" r:id="rId2"/>
    <p:sldId id="641" r:id="rId3"/>
    <p:sldId id="678" r:id="rId4"/>
    <p:sldId id="675" r:id="rId5"/>
    <p:sldId id="679" r:id="rId6"/>
    <p:sldId id="653" r:id="rId7"/>
    <p:sldId id="654" r:id="rId8"/>
    <p:sldId id="655" r:id="rId9"/>
    <p:sldId id="719" r:id="rId10"/>
    <p:sldId id="657" r:id="rId11"/>
    <p:sldId id="671" r:id="rId12"/>
    <p:sldId id="672" r:id="rId13"/>
    <p:sldId id="673" r:id="rId14"/>
    <p:sldId id="674" r:id="rId15"/>
    <p:sldId id="622" r:id="rId16"/>
    <p:sldId id="623" r:id="rId17"/>
    <p:sldId id="624" r:id="rId18"/>
    <p:sldId id="625" r:id="rId19"/>
    <p:sldId id="720" r:id="rId20"/>
    <p:sldId id="630" r:id="rId21"/>
    <p:sldId id="631" r:id="rId22"/>
    <p:sldId id="633" r:id="rId23"/>
    <p:sldId id="723" r:id="rId24"/>
    <p:sldId id="658" r:id="rId25"/>
    <p:sldId id="718" r:id="rId26"/>
    <p:sldId id="729" r:id="rId27"/>
    <p:sldId id="636" r:id="rId28"/>
    <p:sldId id="637" r:id="rId29"/>
    <p:sldId id="638" r:id="rId30"/>
    <p:sldId id="683" r:id="rId31"/>
    <p:sldId id="682" r:id="rId32"/>
    <p:sldId id="715" r:id="rId33"/>
    <p:sldId id="716" r:id="rId34"/>
    <p:sldId id="730" r:id="rId35"/>
    <p:sldId id="72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D110-33FB-49A2-B448-DB99A584ED15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4B9E-034B-4F52-9309-DB1B97983417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EE33-7613-416F-8DB8-4A2F0D4F6ADC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F47D-B5B6-4929-B57C-4638F2D83F2B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71BD-49C0-4A93-8A16-69904F4DE6D4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AF15-1E47-4BF0-83A0-06DDCE6DBAF7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1C66-5064-407C-A657-4665B1C22E56}" type="datetime1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C2A-47B4-4E65-B3F6-7EE30940DAA1}" type="datetime1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A04-88E7-4ECD-81B1-3AE66036EAFB}" type="datetime1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13D5-032A-499C-B194-58BDB6283FD3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F6-C9E6-4C78-91B0-A18B76416B96}" type="datetime1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F35D-E20C-4ABF-B443-9F019758FF85}" type="datetime1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ish.swi-prolog.org/" TargetMode="External"/><Relationship Id="rId2" Type="http://schemas.openxmlformats.org/officeDocument/2006/relationships/hyperlink" Target="http://www.swi-prolo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p.edu/~jrfisher/www/prolog_tutorial/content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93901" y="2565401"/>
            <a:ext cx="2461325" cy="6127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581400" y="2514600"/>
            <a:ext cx="1468438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Body of a (rule) clause contains goals.</a:t>
            </a:r>
            <a:endParaRPr lang="en-US" alt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581400" y="2640013"/>
            <a:ext cx="43738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latin typeface="Helvetica-Narrow" pitchFamily="34" charset="0"/>
              </a:rPr>
              <a:t>likes(</a:t>
            </a:r>
            <a:r>
              <a:rPr lang="en-GB" altLang="en-US" dirty="0" err="1">
                <a:latin typeface="Helvetica-Narrow" pitchFamily="34" charset="0"/>
              </a:rPr>
              <a:t>mary</a:t>
            </a:r>
            <a:r>
              <a:rPr lang="en-GB" altLang="en-US" dirty="0">
                <a:latin typeface="Helvetica-Narrow" pitchFamily="34" charset="0"/>
              </a:rPr>
              <a:t>, X)   :-    human(X), honest(X).</a:t>
            </a:r>
            <a:endParaRPr lang="en-US" altLang="en-US" dirty="0">
              <a:latin typeface="Helvetica-Narrow" pitchFamily="34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65525" y="1565275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Head</a:t>
            </a:r>
            <a:endParaRPr lang="en-US" altLang="en-US" sz="2400" i="1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477001" y="15240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Body</a:t>
            </a:r>
            <a:endParaRPr lang="en-US" altLang="en-US" sz="2400" i="1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9624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858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400801" y="4114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Goals</a:t>
            </a:r>
            <a:endParaRPr lang="en-US" altLang="en-US" sz="2400" i="1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 flipV="1">
            <a:off x="6400800" y="30480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6781800" y="30480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04175" y="4343400"/>
            <a:ext cx="2034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 dirty="0"/>
              <a:t>‘if’</a:t>
            </a:r>
          </a:p>
          <a:p>
            <a:r>
              <a:rPr lang="en-GB" altLang="en-US" sz="2400" i="1" dirty="0"/>
              <a:t>‘provided that’</a:t>
            </a:r>
          </a:p>
          <a:p>
            <a:r>
              <a:rPr lang="en-GB" altLang="en-US" sz="2400" i="1" dirty="0"/>
              <a:t>‘turnstile’</a:t>
            </a:r>
            <a:endParaRPr lang="en-US" altLang="en-US" sz="2400" i="1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5131293" y="3009344"/>
            <a:ext cx="155409" cy="177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540F2F-ADFE-4A76-91BE-3CF7A063CC3E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facts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z="2100"/>
              <a:t>Given a whole family tree</a:t>
            </a:r>
          </a:p>
          <a:p>
            <a:pPr eaLnBrk="1" hangingPunct="1"/>
            <a:endParaRPr lang="en-US" altLang="zh-TW" sz="2100"/>
          </a:p>
        </p:txBody>
      </p:sp>
      <p:sp>
        <p:nvSpPr>
          <p:cNvPr id="10245" name="Rectangle 1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TW" sz="2100" dirty="0"/>
              <a:t>The tree defined by the Prolog program:</a:t>
            </a:r>
          </a:p>
          <a:p>
            <a:pPr eaLnBrk="1" hangingPunct="1"/>
            <a:endParaRPr lang="en-US" altLang="zh-TW" sz="21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  parent( pam, bob).       </a:t>
            </a:r>
            <a:r>
              <a:rPr lang="en-US" altLang="zh-TW" sz="1800" dirty="0">
                <a:solidFill>
                  <a:srgbClr val="00B050"/>
                </a:solidFill>
              </a:rPr>
              <a:t>% Pam is a parent of Bob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tom, bob).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tom, </a:t>
            </a:r>
            <a:r>
              <a:rPr lang="en-US" altLang="zh-TW" sz="2100" dirty="0" err="1"/>
              <a:t>liz</a:t>
            </a:r>
            <a:r>
              <a:rPr lang="en-US" altLang="zh-TW" sz="21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bob, </a:t>
            </a:r>
            <a:r>
              <a:rPr lang="en-US" altLang="zh-TW" sz="2100" dirty="0" err="1"/>
              <a:t>ann</a:t>
            </a:r>
            <a:r>
              <a:rPr lang="en-US" altLang="zh-TW" sz="21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bob, pat).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dirty="0"/>
              <a:t>  parent( pat, </a:t>
            </a:r>
            <a:r>
              <a:rPr lang="en-US" altLang="zh-TW" sz="2100" dirty="0" err="1"/>
              <a:t>jim</a:t>
            </a:r>
            <a:r>
              <a:rPr lang="en-US" altLang="zh-TW" sz="2100" dirty="0"/>
              <a:t>).</a:t>
            </a:r>
          </a:p>
        </p:txBody>
      </p:sp>
      <p:grpSp>
        <p:nvGrpSpPr>
          <p:cNvPr id="10246" name="Group 17"/>
          <p:cNvGrpSpPr>
            <a:grpSpLocks/>
          </p:cNvGrpSpPr>
          <p:nvPr/>
        </p:nvGrpSpPr>
        <p:grpSpPr bwMode="auto">
          <a:xfrm>
            <a:off x="3287713" y="2636839"/>
            <a:ext cx="2806700" cy="3457575"/>
            <a:chOff x="1565" y="1661"/>
            <a:chExt cx="1768" cy="2178"/>
          </a:xfrm>
        </p:grpSpPr>
        <p:sp>
          <p:nvSpPr>
            <p:cNvPr id="10247" name="Oval 4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pam</a:t>
              </a:r>
            </a:p>
          </p:txBody>
        </p:sp>
        <p:sp>
          <p:nvSpPr>
            <p:cNvPr id="10248" name="Oval 5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liz</a:t>
              </a:r>
            </a:p>
          </p:txBody>
        </p:sp>
        <p:sp>
          <p:nvSpPr>
            <p:cNvPr id="10249" name="Oval 6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10250" name="Oval 7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jim</a:t>
              </a:r>
            </a:p>
          </p:txBody>
        </p:sp>
        <p:sp>
          <p:nvSpPr>
            <p:cNvPr id="10251" name="Oval 8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pat</a:t>
              </a:r>
            </a:p>
          </p:txBody>
        </p:sp>
        <p:sp>
          <p:nvSpPr>
            <p:cNvPr id="10252" name="Oval 9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ann</a:t>
              </a:r>
            </a:p>
          </p:txBody>
        </p:sp>
        <p:sp>
          <p:nvSpPr>
            <p:cNvPr id="10253" name="Oval 10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tom</a:t>
              </a:r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Line 14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4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6CDE4-B0BF-426C-A958-D93FBA34BFB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facts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4" y="1827213"/>
            <a:ext cx="7089775" cy="4697412"/>
          </a:xfrm>
        </p:spPr>
        <p:txBody>
          <a:bodyPr/>
          <a:lstStyle/>
          <a:p>
            <a:pPr eaLnBrk="1" hangingPunct="1"/>
            <a:r>
              <a:rPr lang="en-US" altLang="zh-TW" sz="2500"/>
              <a:t>Questions:</a:t>
            </a:r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Is Bob a parent of Pat?</a:t>
            </a:r>
          </a:p>
          <a:p>
            <a:pPr lvl="2" eaLnBrk="1" hangingPunct="1"/>
            <a:r>
              <a:rPr lang="en-US" altLang="zh-TW"/>
              <a:t>?- parent( bob, pat).</a:t>
            </a:r>
          </a:p>
          <a:p>
            <a:pPr lvl="2" eaLnBrk="1" hangingPunct="1"/>
            <a:r>
              <a:rPr lang="en-US" altLang="zh-TW"/>
              <a:t>?- parent( liz, pat).</a:t>
            </a:r>
          </a:p>
          <a:p>
            <a:pPr lvl="2" eaLnBrk="1" hangingPunct="1"/>
            <a:r>
              <a:rPr lang="en-US" altLang="zh-TW"/>
              <a:t>?- parent( tom, ben).</a:t>
            </a:r>
          </a:p>
          <a:p>
            <a:pPr lvl="2" eaLnBrk="1" hangingPunct="1"/>
            <a:endParaRPr lang="en-US" altLang="zh-TW"/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Who is Liz</a:t>
            </a:r>
            <a:r>
              <a:rPr lang="en-US" altLang="zh-TW" sz="210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>
                <a:solidFill>
                  <a:srgbClr val="00B050"/>
                </a:solidFill>
              </a:rPr>
              <a:t>s parent?</a:t>
            </a:r>
          </a:p>
          <a:p>
            <a:pPr lvl="2" eaLnBrk="1" hangingPunct="1"/>
            <a:r>
              <a:rPr lang="en-US" altLang="zh-TW"/>
              <a:t>?- parent( X, liz).</a:t>
            </a:r>
          </a:p>
          <a:p>
            <a:pPr lvl="2" eaLnBrk="1" hangingPunct="1"/>
            <a:endParaRPr lang="en-US" altLang="zh-TW"/>
          </a:p>
          <a:p>
            <a:pPr lvl="1" eaLnBrk="1" hangingPunct="1"/>
            <a:r>
              <a:rPr lang="en-US" altLang="zh-TW" sz="2100">
                <a:solidFill>
                  <a:srgbClr val="00B050"/>
                </a:solidFill>
              </a:rPr>
              <a:t>Who are Bob</a:t>
            </a:r>
            <a:r>
              <a:rPr lang="en-US" altLang="zh-TW" sz="210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>
                <a:solidFill>
                  <a:srgbClr val="00B050"/>
                </a:solidFill>
              </a:rPr>
              <a:t>s children?</a:t>
            </a:r>
          </a:p>
          <a:p>
            <a:pPr lvl="2" eaLnBrk="1" hangingPunct="1"/>
            <a:r>
              <a:rPr lang="en-US" altLang="zh-TW"/>
              <a:t>?- parent( bob, X).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608889" y="2205038"/>
            <a:ext cx="2447925" cy="2951162"/>
            <a:chOff x="1565" y="1661"/>
            <a:chExt cx="1768" cy="2178"/>
          </a:xfrm>
        </p:grpSpPr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773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8FEDDE-7200-4D82-932E-A6283EA8DE3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facts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05088" y="1804988"/>
            <a:ext cx="4786312" cy="4114800"/>
          </a:xfrm>
        </p:spPr>
        <p:txBody>
          <a:bodyPr/>
          <a:lstStyle/>
          <a:p>
            <a:pPr eaLnBrk="1" hangingPunct="1"/>
            <a:r>
              <a:rPr lang="en-US" altLang="zh-TW" sz="2500" dirty="0"/>
              <a:t>Questions:</a:t>
            </a:r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is a parent of whom?</a:t>
            </a:r>
          </a:p>
          <a:p>
            <a:pPr lvl="2" eaLnBrk="1" hangingPunct="1"/>
            <a:r>
              <a:rPr lang="en-US" altLang="zh-TW" dirty="0"/>
              <a:t>Find X and Y such that X is a parent of Y.</a:t>
            </a:r>
          </a:p>
          <a:p>
            <a:pPr lvl="2" eaLnBrk="1" hangingPunct="1"/>
            <a:r>
              <a:rPr lang="en-US" altLang="zh-TW" dirty="0"/>
              <a:t>?- parent( X, Y).</a:t>
            </a:r>
          </a:p>
          <a:p>
            <a:pPr lvl="2" eaLnBrk="1" hangingPunct="1"/>
            <a:endParaRPr lang="en-US" altLang="zh-TW" dirty="0"/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is a grandparent of Jim?</a:t>
            </a:r>
          </a:p>
          <a:p>
            <a:pPr lvl="2" eaLnBrk="1" hangingPunct="1"/>
            <a:r>
              <a:rPr lang="en-US" altLang="zh-TW" dirty="0"/>
              <a:t>?- parent( Y, </a:t>
            </a:r>
            <a:r>
              <a:rPr lang="en-US" altLang="zh-TW" dirty="0" err="1"/>
              <a:t>jim</a:t>
            </a:r>
            <a:r>
              <a:rPr lang="en-US" altLang="zh-TW" dirty="0"/>
              <a:t>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   parent( X, Y).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7824789" y="1557338"/>
            <a:ext cx="2447925" cy="2951162"/>
            <a:chOff x="1565" y="1661"/>
            <a:chExt cx="1768" cy="2178"/>
          </a:xfrm>
        </p:grpSpPr>
        <p:sp>
          <p:nvSpPr>
            <p:cNvPr id="12304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2305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2306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2307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2308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2309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2310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2311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4" name="Group 18"/>
          <p:cNvGrpSpPr>
            <a:grpSpLocks/>
          </p:cNvGrpSpPr>
          <p:nvPr/>
        </p:nvGrpSpPr>
        <p:grpSpPr bwMode="auto">
          <a:xfrm>
            <a:off x="7034214" y="4446589"/>
            <a:ext cx="2962275" cy="2160587"/>
            <a:chOff x="1927" y="2161"/>
            <a:chExt cx="2160" cy="1529"/>
          </a:xfrm>
        </p:grpSpPr>
        <p:sp>
          <p:nvSpPr>
            <p:cNvPr id="12295" name="Line 19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Oval 20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2297" name="Text Box 21"/>
            <p:cNvSpPr txBox="1">
              <a:spLocks noChangeArrowheads="1"/>
            </p:cNvSpPr>
            <p:nvPr/>
          </p:nvSpPr>
          <p:spPr bwMode="auto">
            <a:xfrm>
              <a:off x="1928" y="3113"/>
              <a:ext cx="68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parent</a:t>
              </a:r>
            </a:p>
          </p:txBody>
        </p:sp>
        <p:sp>
          <p:nvSpPr>
            <p:cNvPr id="12298" name="Text Box 22"/>
            <p:cNvSpPr txBox="1">
              <a:spLocks noChangeArrowheads="1"/>
            </p:cNvSpPr>
            <p:nvPr/>
          </p:nvSpPr>
          <p:spPr bwMode="auto">
            <a:xfrm>
              <a:off x="1927" y="2478"/>
              <a:ext cx="67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parent</a:t>
              </a:r>
            </a:p>
          </p:txBody>
        </p:sp>
        <p:sp>
          <p:nvSpPr>
            <p:cNvPr id="12299" name="Oval 23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X</a:t>
              </a:r>
            </a:p>
          </p:txBody>
        </p:sp>
        <p:sp>
          <p:nvSpPr>
            <p:cNvPr id="12300" name="Line 24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Oval 25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12302" name="AutoShape 26"/>
            <p:cNvCxnSpPr>
              <a:cxnSpLocks noChangeShapeType="1"/>
              <a:stCxn id="12299" idx="6"/>
              <a:endCxn id="12296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3" name="Text Box 27"/>
            <p:cNvSpPr txBox="1">
              <a:spLocks noChangeArrowheads="1"/>
            </p:cNvSpPr>
            <p:nvPr/>
          </p:nvSpPr>
          <p:spPr bwMode="auto">
            <a:xfrm>
              <a:off x="2924" y="2750"/>
              <a:ext cx="1163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grandparent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69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ABDE98-F7F4-447F-84B4-224A791A3CB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facts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4013" y="1827213"/>
            <a:ext cx="5218112" cy="4114800"/>
          </a:xfrm>
        </p:spPr>
        <p:txBody>
          <a:bodyPr/>
          <a:lstStyle/>
          <a:p>
            <a:pPr eaLnBrk="1" hangingPunct="1"/>
            <a:r>
              <a:rPr lang="en-US" altLang="zh-TW" sz="2500" dirty="0"/>
              <a:t>Questions:</a:t>
            </a:r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Who are Tom</a:t>
            </a:r>
            <a:r>
              <a:rPr lang="en-US" altLang="zh-TW" sz="2100" dirty="0">
                <a:solidFill>
                  <a:srgbClr val="00B050"/>
                </a:solidFill>
                <a:latin typeface="Arial" panose="020B0604020202020204" pitchFamily="34" charset="0"/>
              </a:rPr>
              <a:t>’</a:t>
            </a:r>
            <a:r>
              <a:rPr lang="en-US" altLang="zh-TW" sz="2100" dirty="0">
                <a:solidFill>
                  <a:srgbClr val="00B050"/>
                </a:solidFill>
              </a:rPr>
              <a:t>s grandchildren?</a:t>
            </a:r>
          </a:p>
          <a:p>
            <a:pPr lvl="2" eaLnBrk="1" hangingPunct="1"/>
            <a:r>
              <a:rPr lang="en-US" altLang="zh-TW" dirty="0"/>
              <a:t>?- parent( tom, X),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    parent( X, Y).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eaLnBrk="1" hangingPunct="1"/>
            <a:r>
              <a:rPr lang="en-US" altLang="zh-TW" sz="2100" dirty="0">
                <a:solidFill>
                  <a:srgbClr val="00B050"/>
                </a:solidFill>
              </a:rPr>
              <a:t>Do Ann and Pat have a common parent?</a:t>
            </a:r>
          </a:p>
          <a:p>
            <a:pPr lvl="2" eaLnBrk="1" hangingPunct="1"/>
            <a:r>
              <a:rPr lang="en-US" altLang="zh-TW" dirty="0"/>
              <a:t>?- parent( X, </a:t>
            </a:r>
            <a:r>
              <a:rPr lang="en-US" altLang="zh-TW" dirty="0" err="1"/>
              <a:t>ann</a:t>
            </a:r>
            <a:r>
              <a:rPr lang="en-US" altLang="zh-TW" dirty="0"/>
              <a:t>),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/>
              <a:t>       parent( X, pat).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/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7824789" y="1773238"/>
            <a:ext cx="2447925" cy="2951162"/>
            <a:chOff x="1565" y="1661"/>
            <a:chExt cx="1768" cy="2178"/>
          </a:xfrm>
        </p:grpSpPr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60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Facts: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pam).    % Pam is female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</a:t>
            </a:r>
            <a:r>
              <a:rPr lang="en-US" altLang="zh-TW" sz="2000" dirty="0" err="1"/>
              <a:t>liz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</a:t>
            </a:r>
            <a:r>
              <a:rPr lang="en-US" altLang="zh-TW" sz="2000" dirty="0" err="1"/>
              <a:t>ann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female( pat).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tom).        % Tom is male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bob).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male( </a:t>
            </a:r>
            <a:r>
              <a:rPr lang="en-US" altLang="zh-TW" sz="2000" dirty="0" err="1"/>
              <a:t>jim</a:t>
            </a:r>
            <a:r>
              <a:rPr lang="en-US" altLang="zh-TW" sz="2000" dirty="0"/>
              <a:t>).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Define the </a:t>
            </a:r>
            <a:r>
              <a:rPr lang="en-US" altLang="zh-TW" sz="2000" dirty="0">
                <a:latin typeface="Arial" panose="020B0604020202020204" pitchFamily="34" charset="0"/>
              </a:rPr>
              <a:t>“</a:t>
            </a:r>
            <a:r>
              <a:rPr lang="en-US" altLang="zh-TW" sz="2000" dirty="0"/>
              <a:t>child” relation: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Fact: child( </a:t>
            </a:r>
            <a:r>
              <a:rPr lang="en-US" altLang="zh-TW" sz="2000" dirty="0" err="1"/>
              <a:t>liz</a:t>
            </a:r>
            <a:r>
              <a:rPr lang="en-US" altLang="zh-TW" sz="2000" dirty="0"/>
              <a:t>, tom).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00B050"/>
                </a:solidFill>
              </a:rPr>
              <a:t>Rule:</a:t>
            </a:r>
            <a:r>
              <a:rPr lang="en-US" altLang="zh-TW" sz="2000" dirty="0"/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child( Y, X) :- parent( X, Y).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For all X and Y,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     Y is a child of X if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dirty="0"/>
              <a:t>        X is a parent of Y.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</p:txBody>
      </p:sp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126C8-2352-4DF0-B0C5-90D2B1692EE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7751764" y="2852738"/>
            <a:ext cx="2447925" cy="2951162"/>
            <a:chOff x="1565" y="1661"/>
            <a:chExt cx="1768" cy="2178"/>
          </a:xfrm>
        </p:grpSpPr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pam</a:t>
              </a: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liz</a:t>
              </a: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bob</a:t>
              </a: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jim</a:t>
              </a:r>
            </a:p>
          </p:txBody>
        </p:sp>
        <p:sp>
          <p:nvSpPr>
            <p:cNvPr id="15370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pat</a:t>
              </a:r>
            </a:p>
          </p:txBody>
        </p:sp>
        <p:sp>
          <p:nvSpPr>
            <p:cNvPr id="15371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ann</a:t>
              </a:r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tom</a:t>
              </a: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77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00B050"/>
                </a:solidFill>
              </a:rPr>
              <a:t>Rules</a:t>
            </a:r>
            <a:r>
              <a:rPr lang="en-US" altLang="zh-TW" sz="2400" dirty="0"/>
              <a:t>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condition</a:t>
            </a:r>
            <a:r>
              <a:rPr lang="en-US" altLang="zh-TW" sz="2000" dirty="0"/>
              <a:t> part (body)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right-hand side of the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dirty="0">
                <a:solidFill>
                  <a:srgbClr val="FF0000"/>
                </a:solidFill>
              </a:rPr>
              <a:t>conclusion</a:t>
            </a:r>
            <a:r>
              <a:rPr lang="en-US" altLang="zh-TW" sz="2000" dirty="0"/>
              <a:t> part (head)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left-hand side of the rule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b="1" dirty="0"/>
              <a:t>child( Y, X) </a:t>
            </a:r>
            <a:r>
              <a:rPr lang="en-US" altLang="zh-TW" sz="1900" b="1" dirty="0">
                <a:solidFill>
                  <a:srgbClr val="FF0000"/>
                </a:solidFill>
              </a:rPr>
              <a:t>:-</a:t>
            </a:r>
            <a:r>
              <a:rPr lang="en-US" altLang="zh-TW" sz="1900" b="1" dirty="0"/>
              <a:t> parent( X, Y).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The rule is general in the sense that it is applicable to any objects X and 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A special case of the general rule: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600" dirty="0">
                <a:solidFill>
                  <a:srgbClr val="00B050"/>
                </a:solidFill>
              </a:rPr>
              <a:t>child( </a:t>
            </a:r>
            <a:r>
              <a:rPr lang="en-US" altLang="zh-TW" sz="1600" dirty="0" err="1">
                <a:solidFill>
                  <a:srgbClr val="00B050"/>
                </a:solidFill>
              </a:rPr>
              <a:t>liz</a:t>
            </a:r>
            <a:r>
              <a:rPr lang="en-US" altLang="zh-TW" sz="1600" dirty="0">
                <a:solidFill>
                  <a:srgbClr val="00B050"/>
                </a:solidFill>
              </a:rPr>
              <a:t>, tom) :- parent( tom, </a:t>
            </a:r>
            <a:r>
              <a:rPr lang="en-US" altLang="zh-TW" sz="1600" dirty="0" err="1">
                <a:solidFill>
                  <a:srgbClr val="00B050"/>
                </a:solidFill>
              </a:rPr>
              <a:t>liz</a:t>
            </a:r>
            <a:r>
              <a:rPr lang="en-US" altLang="zh-TW" sz="1600" dirty="0">
                <a:solidFill>
                  <a:srgbClr val="00B050"/>
                </a:solidFill>
              </a:rPr>
              <a:t>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?- child( </a:t>
            </a:r>
            <a:r>
              <a:rPr lang="en-US" altLang="zh-TW" sz="1900" dirty="0" err="1"/>
              <a:t>liz</a:t>
            </a:r>
            <a:r>
              <a:rPr lang="en-US" altLang="zh-TW" sz="1900" dirty="0"/>
              <a:t>, tom).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900" dirty="0"/>
              <a:t>?- child( X, Y).</a:t>
            </a:r>
          </a:p>
        </p:txBody>
      </p:sp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45D25F-1CC9-41E7-A3A8-160844C9C5FE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680177" y="5157193"/>
            <a:ext cx="2214565" cy="1439863"/>
            <a:chOff x="930" y="2750"/>
            <a:chExt cx="1395" cy="9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9" y="2750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 dirty="0"/>
                <a:t>X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1592" y="3022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1429" y="3385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9" name="AutoShape 21"/>
            <p:cNvCxnSpPr>
              <a:cxnSpLocks noChangeShapeType="1"/>
              <a:stCxn id="8" idx="6"/>
              <a:endCxn id="6" idx="6"/>
            </p:cNvCxnSpPr>
            <p:nvPr/>
          </p:nvCxnSpPr>
          <p:spPr bwMode="auto">
            <a:xfrm flipV="1">
              <a:off x="1754" y="2886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930" y="3067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1927" y="3067"/>
              <a:ext cx="39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292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mother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mother( X, Y) :- parent( X, Y), female( X).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For all X and Y,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the mother of Y if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parent of Y </a:t>
            </a:r>
            <a:r>
              <a:rPr lang="en-US" altLang="zh-TW" sz="2000" dirty="0">
                <a:solidFill>
                  <a:srgbClr val="FF0000"/>
                </a:solidFill>
              </a:rPr>
              <a:t>and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       X is a female.</a:t>
            </a:r>
          </a:p>
        </p:txBody>
      </p:sp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7C5358-51C2-4B12-8AA5-21EA563B98DB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367808" y="4005064"/>
            <a:ext cx="2468562" cy="1728788"/>
            <a:chOff x="2699" y="2432"/>
            <a:chExt cx="1555" cy="108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367" name="Text Box 30"/>
            <p:cNvSpPr txBox="1">
              <a:spLocks noChangeArrowheads="1"/>
            </p:cNvSpPr>
            <p:nvPr/>
          </p:nvSpPr>
          <p:spPr bwMode="auto">
            <a:xfrm>
              <a:off x="2699" y="2931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198" y="2432"/>
              <a:ext cx="1056" cy="1089"/>
              <a:chOff x="3198" y="2432"/>
              <a:chExt cx="1056" cy="1089"/>
            </a:xfrm>
            <a:grpFill/>
          </p:grpSpPr>
          <p:sp>
            <p:nvSpPr>
              <p:cNvPr id="15369" name="Oval 26"/>
              <p:cNvSpPr>
                <a:spLocks noChangeArrowheads="1"/>
              </p:cNvSpPr>
              <p:nvPr/>
            </p:nvSpPr>
            <p:spPr bwMode="auto">
              <a:xfrm>
                <a:off x="3198" y="2614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/>
                  <a:t>X</a:t>
                </a:r>
              </a:p>
            </p:txBody>
          </p:sp>
          <p:sp>
            <p:nvSpPr>
              <p:cNvPr id="15370" name="Line 27"/>
              <p:cNvSpPr>
                <a:spLocks noChangeShapeType="1"/>
              </p:cNvSpPr>
              <p:nvPr/>
            </p:nvSpPr>
            <p:spPr bwMode="auto">
              <a:xfrm>
                <a:off x="3361" y="2886"/>
                <a:ext cx="0" cy="36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5371" name="Oval 28"/>
              <p:cNvSpPr>
                <a:spLocks noChangeArrowheads="1"/>
              </p:cNvSpPr>
              <p:nvPr/>
            </p:nvSpPr>
            <p:spPr bwMode="auto">
              <a:xfrm>
                <a:off x="3198" y="3249"/>
                <a:ext cx="316" cy="272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TW" sz="1400"/>
                  <a:t>Y</a:t>
                </a:r>
              </a:p>
            </p:txBody>
          </p:sp>
          <p:cxnSp>
            <p:nvCxnSpPr>
              <p:cNvPr id="15372" name="AutoShape 29"/>
              <p:cNvCxnSpPr>
                <a:cxnSpLocks noChangeShapeType="1"/>
                <a:stCxn id="15369" idx="6"/>
                <a:endCxn id="15371" idx="6"/>
              </p:cNvCxnSpPr>
              <p:nvPr/>
            </p:nvCxnSpPr>
            <p:spPr bwMode="auto">
              <a:xfrm>
                <a:off x="3523" y="2750"/>
                <a:ext cx="1" cy="635"/>
              </a:xfrm>
              <a:prstGeom prst="curvedConnector3">
                <a:avLst>
                  <a:gd name="adj1" fmla="val 13500005"/>
                </a:avLst>
              </a:prstGeom>
              <a:grp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lg" len="lg"/>
              </a:ln>
            </p:spPr>
          </p:cxnSp>
          <p:sp>
            <p:nvSpPr>
              <p:cNvPr id="15373" name="Text Box 31"/>
              <p:cNvSpPr txBox="1">
                <a:spLocks noChangeArrowheads="1"/>
              </p:cNvSpPr>
              <p:nvPr/>
            </p:nvSpPr>
            <p:spPr bwMode="auto">
              <a:xfrm>
                <a:off x="3696" y="2931"/>
                <a:ext cx="558" cy="23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/>
                  <a:t>mother</a:t>
                </a:r>
              </a:p>
            </p:txBody>
          </p:sp>
          <p:sp>
            <p:nvSpPr>
              <p:cNvPr id="15374" name="Text Box 32"/>
              <p:cNvSpPr txBox="1">
                <a:spLocks noChangeArrowheads="1"/>
              </p:cNvSpPr>
              <p:nvPr/>
            </p:nvSpPr>
            <p:spPr bwMode="auto">
              <a:xfrm>
                <a:off x="3561" y="2432"/>
                <a:ext cx="522" cy="233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dirty="0"/>
                  <a:t>female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98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 by rules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grandparent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/>
              <a:t>grandparent( X, Z) :-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b="1" dirty="0"/>
              <a:t>		      parent( X, Y)</a:t>
            </a:r>
            <a:r>
              <a:rPr lang="en-US" altLang="zh-TW" sz="2000" b="1" dirty="0">
                <a:solidFill>
                  <a:srgbClr val="FF0000"/>
                </a:solidFill>
              </a:rPr>
              <a:t>,</a:t>
            </a:r>
            <a:r>
              <a:rPr lang="en-US" altLang="zh-TW" sz="2000" b="1" dirty="0"/>
              <a:t> parent( Y, Z).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b="1" dirty="0"/>
          </a:p>
        </p:txBody>
      </p:sp>
      <p:sp>
        <p:nvSpPr>
          <p:cNvPr id="184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9290CC-848A-448E-B123-239E26D09836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3114" y="3430589"/>
            <a:ext cx="2928937" cy="2427287"/>
            <a:chOff x="1927" y="2161"/>
            <a:chExt cx="1845" cy="152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1928" y="3113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927" y="2478"/>
              <a:ext cx="508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6394" name="Oval 14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16395" name="Line 15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6396" name="Oval 16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16397" name="AutoShape 17"/>
            <p:cNvCxnSpPr>
              <a:cxnSpLocks noChangeShapeType="1"/>
              <a:stCxn id="16394" idx="6"/>
              <a:endCxn id="16391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16398" name="Text Box 18"/>
            <p:cNvSpPr txBox="1">
              <a:spLocks noChangeArrowheads="1"/>
            </p:cNvSpPr>
            <p:nvPr/>
          </p:nvSpPr>
          <p:spPr bwMode="auto">
            <a:xfrm>
              <a:off x="2925" y="2750"/>
              <a:ext cx="847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grandparent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2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Class work: define the “sister” relation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/>
              <a:t>X is a sister of Y if they have the same parent and X is female</a:t>
            </a:r>
          </a:p>
          <a:p>
            <a:pPr lvl="1">
              <a:buNone/>
            </a:pPr>
            <a:r>
              <a:rPr lang="en-US" altLang="zh-TW" dirty="0"/>
              <a:t>X and Y should not be the same person! </a:t>
            </a:r>
          </a:p>
          <a:p>
            <a:pPr lvl="1">
              <a:buNone/>
            </a:pPr>
            <a:r>
              <a:rPr lang="en-US" altLang="zh-TW" dirty="0"/>
              <a:t>X \== Y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62302-F303-46C3-8F10-603742C2659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/>
          </a:p>
        </p:txBody>
      </p:sp>
      <p:grpSp>
        <p:nvGrpSpPr>
          <p:cNvPr id="3" name="Group 2"/>
          <p:cNvGrpSpPr/>
          <p:nvPr/>
        </p:nvGrpSpPr>
        <p:grpSpPr>
          <a:xfrm>
            <a:off x="3635650" y="3264723"/>
            <a:ext cx="3038475" cy="1881187"/>
            <a:chOff x="3635650" y="3264723"/>
            <a:chExt cx="3038475" cy="1881187"/>
          </a:xfrm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>
              <a:off x="5578750" y="3696523"/>
              <a:ext cx="431800" cy="64770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5794650" y="43442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5867675" y="3696523"/>
              <a:ext cx="806450" cy="369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parent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4210325" y="3767960"/>
              <a:ext cx="806450" cy="369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17418" name="Oval 9"/>
            <p:cNvSpPr>
              <a:spLocks noChangeArrowheads="1"/>
            </p:cNvSpPr>
            <p:nvPr/>
          </p:nvSpPr>
          <p:spPr bwMode="auto">
            <a:xfrm>
              <a:off x="5218388" y="32647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H="1">
              <a:off x="5002488" y="3696523"/>
              <a:ext cx="360363" cy="64770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4642125" y="4344223"/>
              <a:ext cx="501650" cy="4318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073925" y="4776023"/>
              <a:ext cx="684213" cy="36988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sister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635650" y="4488685"/>
              <a:ext cx="828675" cy="36988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female</a:t>
              </a:r>
            </a:p>
          </p:txBody>
        </p:sp>
        <p:sp>
          <p:nvSpPr>
            <p:cNvPr id="17423" name="Line 16"/>
            <p:cNvSpPr>
              <a:spLocks noChangeShapeType="1"/>
            </p:cNvSpPr>
            <p:nvPr/>
          </p:nvSpPr>
          <p:spPr bwMode="auto">
            <a:xfrm>
              <a:off x="5146950" y="4560123"/>
              <a:ext cx="647700" cy="0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8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Prolog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Most widely used programming language to have been inspired by logic</a:t>
            </a:r>
          </a:p>
          <a:p>
            <a:r>
              <a:rPr lang="en-GB" altLang="en-US" dirty="0"/>
              <a:t>Basic control flow is </a:t>
            </a:r>
            <a:r>
              <a:rPr lang="en-GB" altLang="en-US" dirty="0">
                <a:solidFill>
                  <a:srgbClr val="FF0000"/>
                </a:solidFill>
              </a:rPr>
              <a:t>backtracking</a:t>
            </a:r>
          </a:p>
          <a:p>
            <a:r>
              <a:rPr lang="en-GB" altLang="en-US" dirty="0"/>
              <a:t>Program rules and data have the same form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173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9875" indent="-269875"/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ancestor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</a:t>
            </a:r>
          </a:p>
          <a:p>
            <a:pPr marL="269875" indent="-269875"/>
            <a:endParaRPr lang="en-US" altLang="zh-TW" sz="2400" dirty="0"/>
          </a:p>
        </p:txBody>
      </p:sp>
      <p:sp>
        <p:nvSpPr>
          <p:cNvPr id="235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41F256-3CCD-4E9E-AA58-FF09EC0D9721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575051" y="2708276"/>
            <a:ext cx="2512119" cy="1281113"/>
            <a:chOff x="839" y="1752"/>
            <a:chExt cx="1650" cy="907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533" name="Text Box 5"/>
            <p:cNvSpPr txBox="1">
              <a:spLocks noChangeArrowheads="1"/>
            </p:cNvSpPr>
            <p:nvPr/>
          </p:nvSpPr>
          <p:spPr bwMode="auto">
            <a:xfrm>
              <a:off x="839" y="2069"/>
              <a:ext cx="530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34" name="Oval 7"/>
            <p:cNvSpPr>
              <a:spLocks noChangeArrowheads="1"/>
            </p:cNvSpPr>
            <p:nvPr/>
          </p:nvSpPr>
          <p:spPr bwMode="auto">
            <a:xfrm>
              <a:off x="1338" y="1752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35" name="Line 8"/>
            <p:cNvSpPr>
              <a:spLocks noChangeShapeType="1"/>
            </p:cNvSpPr>
            <p:nvPr/>
          </p:nvSpPr>
          <p:spPr bwMode="auto">
            <a:xfrm>
              <a:off x="1501" y="202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36" name="Oval 9"/>
            <p:cNvSpPr>
              <a:spLocks noChangeArrowheads="1"/>
            </p:cNvSpPr>
            <p:nvPr/>
          </p:nvSpPr>
          <p:spPr bwMode="auto">
            <a:xfrm>
              <a:off x="1338" y="2387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21537" name="AutoShape 10"/>
            <p:cNvCxnSpPr>
              <a:cxnSpLocks noChangeShapeType="1"/>
              <a:stCxn id="21534" idx="6"/>
              <a:endCxn id="21536" idx="6"/>
            </p:cNvCxnSpPr>
            <p:nvPr/>
          </p:nvCxnSpPr>
          <p:spPr bwMode="auto">
            <a:xfrm>
              <a:off x="1663" y="1888"/>
              <a:ext cx="1" cy="635"/>
            </a:xfrm>
            <a:prstGeom prst="curvedConnector3">
              <a:avLst>
                <a:gd name="adj1" fmla="val 13500005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8" name="Text Box 11"/>
            <p:cNvSpPr txBox="1">
              <a:spLocks noChangeArrowheads="1"/>
            </p:cNvSpPr>
            <p:nvPr/>
          </p:nvSpPr>
          <p:spPr bwMode="auto">
            <a:xfrm>
              <a:off x="1836" y="2069"/>
              <a:ext cx="653" cy="2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ancestor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75050" y="4365625"/>
            <a:ext cx="2513695" cy="2159000"/>
            <a:chOff x="1927" y="2161"/>
            <a:chExt cx="1651" cy="1529"/>
          </a:xfrm>
          <a:solidFill>
            <a:srgbClr val="FFCCCC"/>
          </a:solidFill>
        </p:grpSpPr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88" y="3061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25" name="Oval 15"/>
            <p:cNvSpPr>
              <a:spLocks noChangeArrowheads="1"/>
            </p:cNvSpPr>
            <p:nvPr/>
          </p:nvSpPr>
          <p:spPr bwMode="auto">
            <a:xfrm>
              <a:off x="2433" y="3418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928" y="3113"/>
              <a:ext cx="530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27" name="Text Box 17"/>
            <p:cNvSpPr txBox="1">
              <a:spLocks noChangeArrowheads="1"/>
            </p:cNvSpPr>
            <p:nvPr/>
          </p:nvSpPr>
          <p:spPr bwMode="auto">
            <a:xfrm>
              <a:off x="1927" y="2478"/>
              <a:ext cx="530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28" name="Oval 18"/>
            <p:cNvSpPr>
              <a:spLocks noChangeArrowheads="1"/>
            </p:cNvSpPr>
            <p:nvPr/>
          </p:nvSpPr>
          <p:spPr bwMode="auto">
            <a:xfrm>
              <a:off x="2426" y="216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29" name="Line 19"/>
            <p:cNvSpPr>
              <a:spLocks noChangeShapeType="1"/>
            </p:cNvSpPr>
            <p:nvPr/>
          </p:nvSpPr>
          <p:spPr bwMode="auto">
            <a:xfrm>
              <a:off x="2589" y="2433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30" name="Oval 20"/>
            <p:cNvSpPr>
              <a:spLocks noChangeArrowheads="1"/>
            </p:cNvSpPr>
            <p:nvPr/>
          </p:nvSpPr>
          <p:spPr bwMode="auto">
            <a:xfrm>
              <a:off x="2426" y="2796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</a:t>
              </a:r>
            </a:p>
          </p:txBody>
        </p:sp>
        <p:cxnSp>
          <p:nvCxnSpPr>
            <p:cNvPr id="21531" name="AutoShape 21"/>
            <p:cNvCxnSpPr>
              <a:cxnSpLocks noChangeShapeType="1"/>
              <a:stCxn id="21528" idx="6"/>
              <a:endCxn id="21525" idx="6"/>
            </p:cNvCxnSpPr>
            <p:nvPr/>
          </p:nvCxnSpPr>
          <p:spPr bwMode="auto">
            <a:xfrm>
              <a:off x="2751" y="2297"/>
              <a:ext cx="7" cy="1257"/>
            </a:xfrm>
            <a:prstGeom prst="curvedConnector3">
              <a:avLst>
                <a:gd name="adj1" fmla="val 2028569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32" name="Text Box 22"/>
            <p:cNvSpPr txBox="1">
              <a:spLocks noChangeArrowheads="1"/>
            </p:cNvSpPr>
            <p:nvPr/>
          </p:nvSpPr>
          <p:spPr bwMode="auto">
            <a:xfrm>
              <a:off x="2925" y="2750"/>
              <a:ext cx="653" cy="2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/>
                <a:t>ancestor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104063" y="2779714"/>
            <a:ext cx="2442002" cy="3241675"/>
            <a:chOff x="3107" y="1434"/>
            <a:chExt cx="1684" cy="2171"/>
          </a:xfrm>
          <a:solidFill>
            <a:srgbClr val="FFFF00"/>
          </a:solidFill>
        </p:grpSpPr>
        <p:sp>
          <p:nvSpPr>
            <p:cNvPr id="21512" name="Line 25"/>
            <p:cNvSpPr>
              <a:spLocks noChangeShapeType="1"/>
            </p:cNvSpPr>
            <p:nvPr/>
          </p:nvSpPr>
          <p:spPr bwMode="auto">
            <a:xfrm>
              <a:off x="3768" y="2334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13" name="Oval 26"/>
            <p:cNvSpPr>
              <a:spLocks noChangeArrowheads="1"/>
            </p:cNvSpPr>
            <p:nvPr/>
          </p:nvSpPr>
          <p:spPr bwMode="auto">
            <a:xfrm>
              <a:off x="3613" y="2691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Y2</a:t>
              </a:r>
            </a:p>
          </p:txBody>
        </p:sp>
        <p:sp>
          <p:nvSpPr>
            <p:cNvPr id="21514" name="Text Box 27"/>
            <p:cNvSpPr txBox="1">
              <a:spLocks noChangeArrowheads="1"/>
            </p:cNvSpPr>
            <p:nvPr/>
          </p:nvSpPr>
          <p:spPr bwMode="auto">
            <a:xfrm>
              <a:off x="3108" y="2386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15" name="Text Box 28"/>
            <p:cNvSpPr txBox="1">
              <a:spLocks noChangeArrowheads="1"/>
            </p:cNvSpPr>
            <p:nvPr/>
          </p:nvSpPr>
          <p:spPr bwMode="auto">
            <a:xfrm>
              <a:off x="3107" y="1751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516" name="Oval 29"/>
            <p:cNvSpPr>
              <a:spLocks noChangeArrowheads="1"/>
            </p:cNvSpPr>
            <p:nvPr/>
          </p:nvSpPr>
          <p:spPr bwMode="auto">
            <a:xfrm>
              <a:off x="3606" y="1434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1517" name="Line 30"/>
            <p:cNvSpPr>
              <a:spLocks noChangeShapeType="1"/>
            </p:cNvSpPr>
            <p:nvPr/>
          </p:nvSpPr>
          <p:spPr bwMode="auto">
            <a:xfrm>
              <a:off x="3769" y="170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18" name="Oval 31"/>
            <p:cNvSpPr>
              <a:spLocks noChangeArrowheads="1"/>
            </p:cNvSpPr>
            <p:nvPr/>
          </p:nvSpPr>
          <p:spPr bwMode="auto">
            <a:xfrm>
              <a:off x="3606" y="2069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cxnSp>
          <p:nvCxnSpPr>
            <p:cNvPr id="21519" name="AutoShape 32"/>
            <p:cNvCxnSpPr>
              <a:cxnSpLocks noChangeShapeType="1"/>
              <a:stCxn id="21516" idx="6"/>
              <a:endCxn id="21522" idx="6"/>
            </p:cNvCxnSpPr>
            <p:nvPr/>
          </p:nvCxnSpPr>
          <p:spPr bwMode="auto">
            <a:xfrm>
              <a:off x="3931" y="1570"/>
              <a:ext cx="26" cy="1899"/>
            </a:xfrm>
            <a:prstGeom prst="curvedConnector3">
              <a:avLst>
                <a:gd name="adj1" fmla="val 619231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1520" name="Text Box 33"/>
            <p:cNvSpPr txBox="1">
              <a:spLocks noChangeArrowheads="1"/>
            </p:cNvSpPr>
            <p:nvPr/>
          </p:nvSpPr>
          <p:spPr bwMode="auto">
            <a:xfrm>
              <a:off x="4105" y="2387"/>
              <a:ext cx="68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dirty="0"/>
                <a:t>ancestor</a:t>
              </a:r>
            </a:p>
          </p:txBody>
        </p:sp>
        <p:sp>
          <p:nvSpPr>
            <p:cNvPr id="21521" name="Line 34"/>
            <p:cNvSpPr>
              <a:spLocks noChangeShapeType="1"/>
            </p:cNvSpPr>
            <p:nvPr/>
          </p:nvSpPr>
          <p:spPr bwMode="auto">
            <a:xfrm>
              <a:off x="3787" y="2976"/>
              <a:ext cx="0" cy="363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1522" name="Oval 35"/>
            <p:cNvSpPr>
              <a:spLocks noChangeArrowheads="1"/>
            </p:cNvSpPr>
            <p:nvPr/>
          </p:nvSpPr>
          <p:spPr bwMode="auto">
            <a:xfrm>
              <a:off x="3632" y="3333"/>
              <a:ext cx="316" cy="27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1523" name="Text Box 36"/>
            <p:cNvSpPr txBox="1">
              <a:spLocks noChangeArrowheads="1"/>
            </p:cNvSpPr>
            <p:nvPr/>
          </p:nvSpPr>
          <p:spPr bwMode="auto">
            <a:xfrm>
              <a:off x="3127" y="3028"/>
              <a:ext cx="556" cy="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75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5BF15-670A-4F51-A979-3DD5EE24AB12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1628776"/>
            <a:ext cx="7783512" cy="5040313"/>
          </a:xfrm>
        </p:spPr>
        <p:txBody>
          <a:bodyPr/>
          <a:lstStyle/>
          <a:p>
            <a:pPr marL="269875" indent="-269875"/>
            <a:r>
              <a:rPr lang="en-US" altLang="zh-TW" sz="2400" dirty="0"/>
              <a:t>Define the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ancestor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relation</a:t>
            </a:r>
          </a:p>
          <a:p>
            <a:pPr marL="993775" lvl="1" indent="-274638">
              <a:buNone/>
            </a:pPr>
            <a:r>
              <a:rPr lang="en-US" altLang="zh-TW" sz="1800" dirty="0"/>
              <a:t>ancestor</a:t>
            </a:r>
            <a:r>
              <a:rPr lang="en-US" altLang="zh-TW" sz="1800" b="1" dirty="0">
                <a:solidFill>
                  <a:srgbClr val="0070C0"/>
                </a:solidFill>
              </a:rPr>
              <a:t>( X, Z):- parent( X, Z).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marL="993775" lvl="1" indent="-274638">
              <a:buNone/>
            </a:pPr>
            <a:r>
              <a:rPr lang="en-US" altLang="zh-TW" sz="1800" dirty="0"/>
              <a:t>ancestor</a:t>
            </a:r>
            <a:r>
              <a:rPr lang="en-US" altLang="zh-TW" sz="1800" b="1" dirty="0">
                <a:solidFill>
                  <a:srgbClr val="00B050"/>
                </a:solidFill>
              </a:rPr>
              <a:t>( X, Z):-</a:t>
            </a:r>
          </a:p>
          <a:p>
            <a:pPr marL="993775" lvl="1" indent="-274638">
              <a:buNone/>
            </a:pPr>
            <a:r>
              <a:rPr lang="en-US" altLang="zh-TW" sz="1800" b="1" dirty="0">
                <a:solidFill>
                  <a:srgbClr val="00B050"/>
                </a:solidFill>
              </a:rPr>
              <a:t>        parent( X, Y), ancestor( Y, Z).</a:t>
            </a:r>
          </a:p>
          <a:p>
            <a:pPr marL="993775" lvl="1" indent="-274638">
              <a:buNone/>
            </a:pPr>
            <a:endParaRPr lang="en-US" altLang="zh-TW" sz="1800" b="1" dirty="0">
              <a:solidFill>
                <a:srgbClr val="00B050"/>
              </a:solidFill>
            </a:endParaRPr>
          </a:p>
          <a:p>
            <a:pPr marL="993775" lvl="1" indent="-274638"/>
            <a:r>
              <a:rPr lang="en-US" altLang="zh-TW" sz="1800" dirty="0">
                <a:solidFill>
                  <a:srgbClr val="FF0000"/>
                </a:solidFill>
              </a:rPr>
              <a:t>For all </a:t>
            </a:r>
            <a:r>
              <a:rPr lang="en-US" altLang="zh-TW" sz="1800" dirty="0"/>
              <a:t>X and Z,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X is a ancestor of Z if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there is a Y such that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(1) X is a parent of Y and</a:t>
            </a:r>
          </a:p>
          <a:p>
            <a:pPr marL="993775" lvl="1" indent="-274638">
              <a:buNone/>
            </a:pPr>
            <a:r>
              <a:rPr lang="en-US" altLang="zh-TW" sz="1800" dirty="0"/>
              <a:t>      (2) Y is a ancestor of Z.</a:t>
            </a:r>
          </a:p>
          <a:p>
            <a:pPr marL="993775" lvl="1" indent="-274638">
              <a:buNone/>
            </a:pPr>
            <a:endParaRPr lang="en-US" altLang="zh-TW" sz="1800" dirty="0"/>
          </a:p>
          <a:p>
            <a:pPr marL="993775" lvl="1" indent="-274638"/>
            <a:r>
              <a:rPr lang="en-US" altLang="zh-TW" sz="1800" dirty="0"/>
              <a:t>?- ancestor( pam, X).</a:t>
            </a:r>
          </a:p>
          <a:p>
            <a:pPr marL="269875" indent="-269875"/>
            <a:endParaRPr lang="en-US" altLang="zh-TW" sz="18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960097" y="2852937"/>
            <a:ext cx="3096307" cy="3529013"/>
            <a:chOff x="3429" y="1253"/>
            <a:chExt cx="2133" cy="222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534" name="Line 22"/>
            <p:cNvSpPr>
              <a:spLocks noChangeShapeType="1"/>
            </p:cNvSpPr>
            <p:nvPr/>
          </p:nvSpPr>
          <p:spPr bwMode="auto">
            <a:xfrm>
              <a:off x="4488" y="2059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35" name="Oval 23"/>
            <p:cNvSpPr>
              <a:spLocks noChangeArrowheads="1"/>
            </p:cNvSpPr>
            <p:nvPr/>
          </p:nvSpPr>
          <p:spPr bwMode="auto">
            <a:xfrm>
              <a:off x="4339" y="2379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zh-TW" sz="1400"/>
            </a:p>
          </p:txBody>
        </p:sp>
        <p:sp>
          <p:nvSpPr>
            <p:cNvPr id="22536" name="Text Box 25"/>
            <p:cNvSpPr txBox="1">
              <a:spLocks noChangeArrowheads="1"/>
            </p:cNvSpPr>
            <p:nvPr/>
          </p:nvSpPr>
          <p:spPr bwMode="auto">
            <a:xfrm>
              <a:off x="3853" y="1537"/>
              <a:ext cx="507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sz="1600" dirty="0"/>
                <a:t>parent</a:t>
              </a:r>
            </a:p>
          </p:txBody>
        </p:sp>
        <p:sp>
          <p:nvSpPr>
            <p:cNvPr id="22537" name="Oval 26"/>
            <p:cNvSpPr>
              <a:spLocks noChangeArrowheads="1"/>
            </p:cNvSpPr>
            <p:nvPr/>
          </p:nvSpPr>
          <p:spPr bwMode="auto">
            <a:xfrm>
              <a:off x="4332" y="1253"/>
              <a:ext cx="303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2538" name="Line 27"/>
            <p:cNvSpPr>
              <a:spLocks noChangeShapeType="1"/>
            </p:cNvSpPr>
            <p:nvPr/>
          </p:nvSpPr>
          <p:spPr bwMode="auto">
            <a:xfrm>
              <a:off x="4489" y="1497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39" name="Oval 28"/>
            <p:cNvSpPr>
              <a:spLocks noChangeArrowheads="1"/>
            </p:cNvSpPr>
            <p:nvPr/>
          </p:nvSpPr>
          <p:spPr bwMode="auto">
            <a:xfrm>
              <a:off x="4332" y="1822"/>
              <a:ext cx="303" cy="24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cxnSp>
          <p:nvCxnSpPr>
            <p:cNvPr id="22540" name="AutoShape 29"/>
            <p:cNvCxnSpPr>
              <a:cxnSpLocks noChangeShapeType="1"/>
              <a:stCxn id="22537" idx="6"/>
              <a:endCxn id="22543" idx="6"/>
            </p:cNvCxnSpPr>
            <p:nvPr/>
          </p:nvCxnSpPr>
          <p:spPr bwMode="auto">
            <a:xfrm flipH="1">
              <a:off x="4637" y="1375"/>
              <a:ext cx="7" cy="1979"/>
            </a:xfrm>
            <a:prstGeom prst="curvedConnector3">
              <a:avLst>
                <a:gd name="adj1" fmla="val -276353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1" name="Text Box 30"/>
            <p:cNvSpPr txBox="1">
              <a:spLocks noChangeArrowheads="1"/>
            </p:cNvSpPr>
            <p:nvPr/>
          </p:nvSpPr>
          <p:spPr bwMode="auto">
            <a:xfrm>
              <a:off x="4669" y="2160"/>
              <a:ext cx="893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dirty="0"/>
                <a:t>ancestor</a:t>
              </a:r>
            </a:p>
          </p:txBody>
        </p:sp>
        <p:sp>
          <p:nvSpPr>
            <p:cNvPr id="22542" name="Line 31"/>
            <p:cNvSpPr>
              <a:spLocks noChangeShapeType="1"/>
            </p:cNvSpPr>
            <p:nvPr/>
          </p:nvSpPr>
          <p:spPr bwMode="auto">
            <a:xfrm>
              <a:off x="4474" y="2913"/>
              <a:ext cx="0" cy="3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2543" name="Oval 32"/>
            <p:cNvSpPr>
              <a:spLocks noChangeArrowheads="1"/>
            </p:cNvSpPr>
            <p:nvPr/>
          </p:nvSpPr>
          <p:spPr bwMode="auto">
            <a:xfrm>
              <a:off x="4325" y="3232"/>
              <a:ext cx="304" cy="24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2544" name="Text Box 33"/>
            <p:cNvSpPr txBox="1">
              <a:spLocks noChangeArrowheads="1"/>
            </p:cNvSpPr>
            <p:nvPr/>
          </p:nvSpPr>
          <p:spPr bwMode="auto">
            <a:xfrm>
              <a:off x="4332" y="2631"/>
              <a:ext cx="1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dirty="0"/>
                <a:t>:</a:t>
              </a:r>
            </a:p>
          </p:txBody>
        </p:sp>
        <p:cxnSp>
          <p:nvCxnSpPr>
            <p:cNvPr id="22546" name="AutoShape 35"/>
            <p:cNvCxnSpPr>
              <a:cxnSpLocks noChangeShapeType="1"/>
              <a:stCxn id="22539" idx="2"/>
              <a:endCxn id="22543" idx="2"/>
            </p:cNvCxnSpPr>
            <p:nvPr/>
          </p:nvCxnSpPr>
          <p:spPr bwMode="auto">
            <a:xfrm rot="10800000" flipV="1">
              <a:off x="4317" y="1944"/>
              <a:ext cx="6" cy="1410"/>
            </a:xfrm>
            <a:prstGeom prst="curvedConnector3">
              <a:avLst>
                <a:gd name="adj1" fmla="val 2894398"/>
              </a:avLst>
            </a:prstGeom>
            <a:grpFill/>
            <a:ln w="28575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  <p:sp>
          <p:nvSpPr>
            <p:cNvPr id="22545" name="Text Box 34"/>
            <p:cNvSpPr txBox="1">
              <a:spLocks noChangeArrowheads="1"/>
            </p:cNvSpPr>
            <p:nvPr/>
          </p:nvSpPr>
          <p:spPr bwMode="auto">
            <a:xfrm>
              <a:off x="3429" y="2568"/>
              <a:ext cx="562" cy="194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400" dirty="0"/>
                <a:t>ancestor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07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D0EEB-D636-41DD-BD3B-6F02E004858A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Recursive rules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There are two </a:t>
            </a:r>
            <a:r>
              <a:rPr lang="en-US" altLang="zh-TW" sz="2400" dirty="0">
                <a:latin typeface="Arial" panose="020B0604020202020204" pitchFamily="34" charset="0"/>
              </a:rPr>
              <a:t>“</a:t>
            </a:r>
            <a:r>
              <a:rPr lang="en-US" altLang="zh-TW" sz="2400" dirty="0"/>
              <a:t>predecessor relation</a:t>
            </a:r>
            <a:r>
              <a:rPr lang="en-US" altLang="zh-TW" sz="2400" dirty="0">
                <a:latin typeface="Arial" panose="020B0604020202020204" pitchFamily="34" charset="0"/>
              </a:rPr>
              <a:t>”</a:t>
            </a:r>
            <a:r>
              <a:rPr lang="en-US" altLang="zh-TW" sz="2400" dirty="0"/>
              <a:t> clauses.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1900" dirty="0">
                <a:solidFill>
                  <a:schemeClr val="hlink"/>
                </a:solidFill>
              </a:rPr>
              <a:t>ancestor( X, Z)  :- parent( X, Z). </a:t>
            </a:r>
          </a:p>
          <a:p>
            <a:pPr lvl="1">
              <a:buNone/>
            </a:pPr>
            <a:r>
              <a:rPr lang="en-US" altLang="zh-TW" sz="1900" dirty="0">
                <a:solidFill>
                  <a:schemeClr val="hlink"/>
                </a:solidFill>
              </a:rPr>
              <a:t>ancestor( X, Z)  :- parent( X, Y), ancestor( Y, Z).</a:t>
            </a:r>
          </a:p>
          <a:p>
            <a:r>
              <a:rPr lang="en-US" altLang="zh-TW" sz="2400" dirty="0"/>
              <a:t>Such a set of clauses is called a </a:t>
            </a:r>
            <a:r>
              <a:rPr lang="en-US" altLang="zh-TW" sz="2400" b="1" dirty="0">
                <a:solidFill>
                  <a:srgbClr val="FF0000"/>
                </a:solidFill>
              </a:rPr>
              <a:t>procedure</a:t>
            </a:r>
            <a:r>
              <a:rPr lang="en-US" altLang="zh-TW" sz="2400" dirty="0"/>
              <a:t>.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9472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Class work: define the “maternal ancestor” relation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TW" dirty="0"/>
              <a:t>X is a maternal ancestor of Y if X is an ancestor of Y via Y’s mother </a:t>
            </a:r>
          </a:p>
        </p:txBody>
      </p:sp>
      <p:sp>
        <p:nvSpPr>
          <p:cNvPr id="194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62302-F303-46C3-8F10-603742C2659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/>
          </a:p>
        </p:txBody>
      </p:sp>
      <p:grpSp>
        <p:nvGrpSpPr>
          <p:cNvPr id="2" name="Group 1"/>
          <p:cNvGrpSpPr/>
          <p:nvPr/>
        </p:nvGrpSpPr>
        <p:grpSpPr>
          <a:xfrm>
            <a:off x="4602601" y="2758694"/>
            <a:ext cx="2048226" cy="3241675"/>
            <a:chOff x="4602601" y="2758694"/>
            <a:chExt cx="2048226" cy="3241675"/>
          </a:xfrm>
        </p:grpSpPr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5561130" y="4102548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5336362" y="4635610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Y2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4604051" y="4180193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parent</a:t>
              </a:r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602601" y="3232029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5326211" y="2758694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X</a:t>
              </a:r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5562580" y="3164837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5326211" y="3706858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Y1</a:t>
              </a:r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5588683" y="5061164"/>
              <a:ext cx="0" cy="542021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5363914" y="5594226"/>
              <a:ext cx="458238" cy="406143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TW" sz="1400"/>
                <a:t>Z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4631603" y="5138809"/>
              <a:ext cx="806267" cy="3688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/>
                <a:t>parent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822152" y="4691277"/>
              <a:ext cx="828675" cy="369887"/>
            </a:xfrm>
            <a:prstGeom prst="rect">
              <a:avLst/>
            </a:prstGeom>
            <a:solidFill>
              <a:srgbClr val="FFCC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TW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34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Declarative and procedural meaning of programs</a:t>
            </a:r>
            <a:endParaRPr lang="en-US" altLang="en-US" sz="36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3490" y="1587062"/>
            <a:ext cx="8468710" cy="6989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/>
              <a:t>Clauses can be given a </a:t>
            </a:r>
            <a:r>
              <a:rPr lang="en-GB" altLang="en-US" sz="2400" dirty="0">
                <a:solidFill>
                  <a:srgbClr val="FF0000"/>
                </a:solidFill>
              </a:rPr>
              <a:t>declarative</a:t>
            </a:r>
            <a:r>
              <a:rPr lang="en-GB" altLang="en-US" sz="2400" dirty="0"/>
              <a:t> or a </a:t>
            </a:r>
            <a:r>
              <a:rPr lang="en-GB" altLang="en-US" sz="2400" dirty="0">
                <a:solidFill>
                  <a:srgbClr val="FF0000"/>
                </a:solidFill>
              </a:rPr>
              <a:t>procedural</a:t>
            </a:r>
            <a:r>
              <a:rPr lang="en-GB" altLang="en-US" sz="2400" dirty="0"/>
              <a:t> interpretation</a:t>
            </a:r>
            <a:endParaRPr lang="en-US" altLang="en-US" sz="24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00601" y="243840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latin typeface="Lucida Sans Unicode" panose="020B0602030504020204" pitchFamily="34" charset="0"/>
              </a:rPr>
              <a:t>H   :-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1</a:t>
            </a:r>
            <a:r>
              <a:rPr lang="en-GB" altLang="en-US" sz="2400">
                <a:latin typeface="Lucida Sans Unicode" panose="020B0602030504020204" pitchFamily="34" charset="0"/>
              </a:rPr>
              <a:t>,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2</a:t>
            </a:r>
            <a:r>
              <a:rPr lang="en-GB" altLang="en-US" sz="2400">
                <a:latin typeface="Lucida Sans Unicode" panose="020B0602030504020204" pitchFamily="34" charset="0"/>
              </a:rPr>
              <a:t>,   …,   G</a:t>
            </a:r>
            <a:r>
              <a:rPr lang="en-GB" altLang="en-US" sz="2400" baseline="-25000">
                <a:latin typeface="Lucida Sans Unicode" panose="020B0602030504020204" pitchFamily="34" charset="0"/>
              </a:rPr>
              <a:t>n</a:t>
            </a:r>
            <a:r>
              <a:rPr lang="en-GB" altLang="en-US" sz="2400">
                <a:latin typeface="Lucida Sans Unicode" panose="020B0602030504020204" pitchFamily="34" charset="0"/>
              </a:rPr>
              <a:t>.</a:t>
            </a:r>
            <a:endParaRPr lang="en-US" altLang="en-US" sz="2400">
              <a:latin typeface="Lucida Sans Unicode" panose="020B0602030504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800600" y="3352800"/>
            <a:ext cx="5562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8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>
                <a:latin typeface="Lucida Sans Unicode" panose="020B0602030504020204" pitchFamily="34" charset="0"/>
              </a:rPr>
              <a:t>“That H is provable follows from goals G</a:t>
            </a:r>
            <a:r>
              <a:rPr lang="en-GB" altLang="en-US" baseline="-25000">
                <a:latin typeface="Lucida Sans Unicode" panose="020B0602030504020204" pitchFamily="34" charset="0"/>
              </a:rPr>
              <a:t>1</a:t>
            </a:r>
            <a:r>
              <a:rPr lang="en-GB" altLang="en-US">
                <a:latin typeface="Lucida Sans Unicode" panose="020B0602030504020204" pitchFamily="34" charset="0"/>
              </a:rPr>
              <a:t>, G</a:t>
            </a:r>
            <a:r>
              <a:rPr lang="en-GB" altLang="en-US" baseline="-25000">
                <a:latin typeface="Lucida Sans Unicode" panose="020B0602030504020204" pitchFamily="34" charset="0"/>
              </a:rPr>
              <a:t>2</a:t>
            </a:r>
            <a:r>
              <a:rPr lang="en-GB" altLang="en-US">
                <a:latin typeface="Lucida Sans Unicode" panose="020B0602030504020204" pitchFamily="34" charset="0"/>
              </a:rPr>
              <a:t>, …, G</a:t>
            </a:r>
            <a:r>
              <a:rPr lang="en-GB" altLang="en-US" baseline="-25000">
                <a:latin typeface="Lucida Sans Unicode" panose="020B0602030504020204" pitchFamily="34" charset="0"/>
              </a:rPr>
              <a:t>n</a:t>
            </a:r>
            <a:r>
              <a:rPr lang="en-GB" altLang="en-US">
                <a:latin typeface="Lucida Sans Unicode" panose="020B0602030504020204" pitchFamily="34" charset="0"/>
              </a:rPr>
              <a:t> being provable.”</a:t>
            </a:r>
            <a:endParaRPr lang="en-US" altLang="en-US">
              <a:latin typeface="Lucida Sans Unicode" panose="020B0602030504020204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800600" y="5029200"/>
            <a:ext cx="5562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763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58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4963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>
                <a:latin typeface="Lucida Sans Unicode" panose="020B0602030504020204" pitchFamily="34" charset="0"/>
              </a:rPr>
              <a:t>“To execute procedure H, the procedures called by goals G</a:t>
            </a:r>
            <a:r>
              <a:rPr lang="en-GB" altLang="en-US" baseline="-25000">
                <a:latin typeface="Lucida Sans Unicode" panose="020B0602030504020204" pitchFamily="34" charset="0"/>
              </a:rPr>
              <a:t>1</a:t>
            </a:r>
            <a:r>
              <a:rPr lang="en-GB" altLang="en-US">
                <a:latin typeface="Lucida Sans Unicode" panose="020B0602030504020204" pitchFamily="34" charset="0"/>
              </a:rPr>
              <a:t>, G</a:t>
            </a:r>
            <a:r>
              <a:rPr lang="en-GB" altLang="en-US" baseline="-25000">
                <a:latin typeface="Lucida Sans Unicode" panose="020B0602030504020204" pitchFamily="34" charset="0"/>
              </a:rPr>
              <a:t>2</a:t>
            </a:r>
            <a:r>
              <a:rPr lang="en-GB" altLang="en-US">
                <a:latin typeface="Lucida Sans Unicode" panose="020B0602030504020204" pitchFamily="34" charset="0"/>
              </a:rPr>
              <a:t>, …, G</a:t>
            </a:r>
            <a:r>
              <a:rPr lang="en-GB" altLang="en-US" baseline="-25000">
                <a:latin typeface="Lucida Sans Unicode" panose="020B0602030504020204" pitchFamily="34" charset="0"/>
              </a:rPr>
              <a:t>n</a:t>
            </a:r>
            <a:r>
              <a:rPr lang="en-GB" altLang="en-US">
                <a:latin typeface="Lucida Sans Unicode" panose="020B0602030504020204" pitchFamily="34" charset="0"/>
              </a:rPr>
              <a:t> are executed first.”</a:t>
            </a:r>
            <a:endParaRPr lang="en-US" altLang="en-US">
              <a:latin typeface="Lucida Sans Unicode" panose="020B0602030504020204" pitchFamily="34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1" y="3505200"/>
            <a:ext cx="274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Declarative reading:</a:t>
            </a:r>
            <a:endParaRPr lang="en-US" altLang="en-US" sz="2400" i="1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752601" y="5105400"/>
            <a:ext cx="2697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Procedural reading:</a:t>
            </a:r>
            <a:endParaRPr lang="en-US" altLang="en-US" sz="2400" i="1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05001" y="24384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Form of clause:</a:t>
            </a:r>
            <a:endParaRPr lang="en-US" altLang="en-US" sz="2400" i="1"/>
          </a:p>
        </p:txBody>
      </p:sp>
    </p:spTree>
    <p:extLst>
      <p:ext uri="{BB962C8B-B14F-4D97-AF65-F5344CB8AC3E}">
        <p14:creationId xmlns:p14="http://schemas.microsoft.com/office/powerpoint/2010/main" val="139794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3600" dirty="0"/>
              <a:t>Declarative and procedural meaning of programs</a:t>
            </a:r>
          </a:p>
        </p:txBody>
      </p:sp>
      <p:sp>
        <p:nvSpPr>
          <p:cNvPr id="33796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sz="1600" dirty="0">
                <a:solidFill>
                  <a:srgbClr val="FF0000"/>
                </a:solidFill>
              </a:rPr>
              <a:t>The declarative meaning</a:t>
            </a:r>
          </a:p>
          <a:p>
            <a:pPr lvl="2" eaLnBrk="1" hangingPunct="1"/>
            <a:r>
              <a:rPr lang="en-US" altLang="zh-TW" sz="1600" dirty="0"/>
              <a:t>concerned only with the relations defined by the program</a:t>
            </a:r>
          </a:p>
          <a:p>
            <a:pPr lvl="2" eaLnBrk="1" hangingPunct="1"/>
            <a:r>
              <a:rPr lang="en-US" altLang="zh-TW" sz="1600" dirty="0"/>
              <a:t>determines </a:t>
            </a:r>
            <a:r>
              <a:rPr lang="en-US" altLang="zh-TW" sz="1600" dirty="0">
                <a:solidFill>
                  <a:srgbClr val="00B0F0"/>
                </a:solidFill>
              </a:rPr>
              <a:t>what </a:t>
            </a:r>
            <a:r>
              <a:rPr lang="en-US" altLang="zh-TW" sz="1600" dirty="0"/>
              <a:t>will be the output of the program</a:t>
            </a:r>
          </a:p>
          <a:p>
            <a:pPr lvl="2" eaLnBrk="1" hangingPunct="1"/>
            <a:r>
              <a:rPr lang="en-US" altLang="zh-TW" sz="1600" dirty="0"/>
              <a:t>The programmer should concentrate mainly on the declarative meaning and avoid being distracted by the executional details.</a:t>
            </a:r>
          </a:p>
          <a:p>
            <a:pPr lvl="1" eaLnBrk="1" hangingPunct="1"/>
            <a:r>
              <a:rPr lang="en-US" altLang="zh-TW" sz="1600" dirty="0">
                <a:solidFill>
                  <a:srgbClr val="FF0000"/>
                </a:solidFill>
              </a:rPr>
              <a:t>The procedural meaning</a:t>
            </a:r>
          </a:p>
          <a:p>
            <a:pPr lvl="2" eaLnBrk="1" hangingPunct="1"/>
            <a:r>
              <a:rPr lang="en-US" altLang="zh-TW" sz="1600" dirty="0"/>
              <a:t>determines </a:t>
            </a:r>
            <a:r>
              <a:rPr lang="en-US" altLang="zh-TW" sz="1600" dirty="0">
                <a:solidFill>
                  <a:srgbClr val="00B0F0"/>
                </a:solidFill>
              </a:rPr>
              <a:t>how</a:t>
            </a:r>
            <a:r>
              <a:rPr lang="en-US" altLang="zh-TW" sz="1600" dirty="0"/>
              <a:t> this output is obtained</a:t>
            </a:r>
          </a:p>
          <a:p>
            <a:pPr lvl="2" eaLnBrk="1" hangingPunct="1"/>
            <a:r>
              <a:rPr lang="en-US" altLang="zh-TW" sz="1600" dirty="0"/>
              <a:t>determines how the relations are actually evaluated by the Prolog system</a:t>
            </a:r>
          </a:p>
          <a:p>
            <a:pPr lvl="2" eaLnBrk="1" hangingPunct="1"/>
            <a:r>
              <a:rPr lang="en-US" altLang="zh-TW" sz="1600" dirty="0"/>
              <a:t>The procedural aspects cannot be completely ignored by the programmer for practical reasons of executional efficiency.</a:t>
            </a:r>
          </a:p>
        </p:txBody>
      </p:sp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EDD1D-95CA-48B9-AA5D-382A63111AC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36738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Prolog answers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Disjunctive clause with multiple positive literals</a:t>
                </a:r>
              </a:p>
              <a:p>
                <a:pPr lvl="1"/>
                <a:r>
                  <a:rPr lang="en-US" i="1" dirty="0"/>
                  <a:t>Not</a:t>
                </a:r>
                <a:r>
                  <a:rPr lang="en-US" dirty="0"/>
                  <a:t> allowed in Prolog (why?)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most ONE positive literal (B)</a:t>
                </a:r>
              </a:p>
              <a:p>
                <a:pPr lvl="1"/>
                <a:r>
                  <a:rPr lang="en-US" dirty="0"/>
                  <a:t>Horn clause</a:t>
                </a:r>
              </a:p>
              <a:p>
                <a:pPr lvl="1"/>
                <a:r>
                  <a:rPr lang="en-US" dirty="0"/>
                  <a:t>Allowed in Prolog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B :- A,C,D.</a:t>
                </a:r>
              </a:p>
              <a:p>
                <a:pPr lvl="1"/>
                <a:r>
                  <a:rPr lang="en-US" dirty="0"/>
                  <a:t>No negation in Prolog!</a:t>
                </a:r>
              </a:p>
              <a:p>
                <a:pPr lvl="1"/>
                <a:r>
                  <a:rPr lang="en-US" dirty="0"/>
                  <a:t>When KB contains only Horn clauses, resolution is not required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5B723-A7F5-49C8-B2F7-EBF9FB2D5683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Prolog answers questions: Backtracking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3"/>
            <a:ext cx="7313612" cy="469741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 dirty="0"/>
              <a:t>ancestor( X, Z)  :- parent( X, Z).            % </a:t>
            </a:r>
            <a:r>
              <a:rPr lang="en-US" altLang="zh-TW" sz="1600" b="1" dirty="0">
                <a:solidFill>
                  <a:srgbClr val="FF0000"/>
                </a:solidFill>
              </a:rPr>
              <a:t>Rule R1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sz="1600" b="1" dirty="0"/>
              <a:t>ancestor( X, Z)  :- parent( X, Y),            % </a:t>
            </a:r>
            <a:r>
              <a:rPr lang="en-US" altLang="zh-TW" sz="1600" b="1" dirty="0">
                <a:solidFill>
                  <a:srgbClr val="FF0000"/>
                </a:solidFill>
              </a:rPr>
              <a:t>Rule R2 </a:t>
            </a:r>
            <a:r>
              <a:rPr lang="en-US" altLang="zh-TW" sz="1600" b="1" dirty="0"/>
              <a:t>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b="1" dirty="0"/>
              <a:t>                                    ancestor( Y, Z).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1600" dirty="0"/>
              <a:t>?- </a:t>
            </a:r>
            <a:r>
              <a:rPr lang="en-US" altLang="zh-TW" sz="1600" b="1" dirty="0"/>
              <a:t>ancestor( tom, pat).</a:t>
            </a:r>
          </a:p>
          <a:p>
            <a:pPr lvl="1" eaLnBrk="1" hangingPunct="1"/>
            <a:r>
              <a:rPr lang="en-US" altLang="zh-TW" sz="1600" dirty="0">
                <a:solidFill>
                  <a:srgbClr val="FF0000"/>
                </a:solidFill>
              </a:rPr>
              <a:t>Finding a proof sequence:</a:t>
            </a:r>
          </a:p>
          <a:p>
            <a:pPr lvl="2" eaLnBrk="1" hangingPunct="1"/>
            <a:r>
              <a:rPr lang="en-US" altLang="zh-TW" sz="1600" dirty="0"/>
              <a:t>First try that clause which appears first in the program. (</a:t>
            </a:r>
            <a:r>
              <a:rPr lang="en-US" altLang="zh-TW" sz="1600" dirty="0">
                <a:solidFill>
                  <a:srgbClr val="FF0000"/>
                </a:solidFill>
                <a:sym typeface="Wingdings" panose="05000000000000000000" pitchFamily="2" charset="2"/>
              </a:rPr>
              <a:t>Rule R1</a:t>
            </a:r>
            <a:r>
              <a:rPr lang="en-US" altLang="zh-TW" sz="1600" dirty="0">
                <a:sym typeface="Wingdings" panose="05000000000000000000" pitchFamily="2" charset="2"/>
              </a:rPr>
              <a:t>)</a:t>
            </a:r>
          </a:p>
          <a:p>
            <a:pPr lvl="2" eaLnBrk="1" hangingPunct="1"/>
            <a:r>
              <a:rPr lang="en-US" altLang="zh-TW" sz="1600" dirty="0">
                <a:sym typeface="Wingdings" panose="05000000000000000000" pitchFamily="2" charset="2"/>
              </a:rPr>
              <a:t>Now, X= tom, Z = pat.</a:t>
            </a:r>
          </a:p>
          <a:p>
            <a:pPr lvl="2"/>
            <a:r>
              <a:rPr lang="en-US" altLang="zh-TW" sz="1600" dirty="0"/>
              <a:t>The goal </a:t>
            </a:r>
            <a:r>
              <a:rPr lang="en-US" altLang="zh-TW" sz="1600" dirty="0">
                <a:solidFill>
                  <a:schemeClr val="hlink"/>
                </a:solidFill>
              </a:rPr>
              <a:t>ancestor( tom, pat)</a:t>
            </a:r>
            <a:r>
              <a:rPr lang="en-US" altLang="zh-TW" sz="1600" dirty="0"/>
              <a:t> is then replaced by </a:t>
            </a:r>
            <a:r>
              <a:rPr lang="en-US" altLang="zh-TW" sz="1600" dirty="0">
                <a:solidFill>
                  <a:schemeClr val="hlink"/>
                </a:solidFill>
              </a:rPr>
              <a:t>parent( tom, pat).</a:t>
            </a:r>
            <a:r>
              <a:rPr lang="en-US" altLang="zh-TW" sz="1600" dirty="0"/>
              <a:t> </a:t>
            </a:r>
          </a:p>
          <a:p>
            <a:pPr lvl="2" eaLnBrk="1" hangingPunct="1"/>
            <a:r>
              <a:rPr lang="en-US" altLang="zh-TW" sz="1600" dirty="0"/>
              <a:t>There is </a:t>
            </a:r>
            <a:r>
              <a:rPr lang="en-US" altLang="zh-TW" sz="1600" dirty="0">
                <a:solidFill>
                  <a:srgbClr val="FF0000"/>
                </a:solidFill>
              </a:rPr>
              <a:t>no</a:t>
            </a:r>
            <a:r>
              <a:rPr lang="en-US" altLang="zh-TW" sz="1600" dirty="0"/>
              <a:t> clause in the program whose head matches the goal </a:t>
            </a:r>
            <a:r>
              <a:rPr lang="en-US" altLang="zh-TW" sz="1600" dirty="0">
                <a:solidFill>
                  <a:schemeClr val="hlink"/>
                </a:solidFill>
              </a:rPr>
              <a:t>parent( tom, pat).</a:t>
            </a:r>
            <a:r>
              <a:rPr lang="en-US" altLang="zh-TW" sz="1600" dirty="0"/>
              <a:t> </a:t>
            </a:r>
          </a:p>
          <a:p>
            <a:pPr lvl="2" eaLnBrk="1" hangingPunct="1"/>
            <a:r>
              <a:rPr lang="en-US" altLang="zh-TW" sz="1600" dirty="0"/>
              <a:t>Prolog </a:t>
            </a:r>
            <a:r>
              <a:rPr lang="en-US" altLang="zh-TW" sz="1600" dirty="0">
                <a:solidFill>
                  <a:schemeClr val="hlink"/>
                </a:solidFill>
              </a:rPr>
              <a:t>backtracks</a:t>
            </a:r>
            <a:r>
              <a:rPr lang="en-US" altLang="zh-TW" sz="1600" dirty="0"/>
              <a:t> to the original goal in order to try an alternative way (</a:t>
            </a:r>
            <a:r>
              <a:rPr lang="en-US" altLang="zh-TW" sz="1600" dirty="0">
                <a:solidFill>
                  <a:srgbClr val="FF0000"/>
                </a:solidFill>
              </a:rPr>
              <a:t>Rule R2</a:t>
            </a:r>
            <a:r>
              <a:rPr lang="en-US" altLang="zh-TW" sz="1600" dirty="0"/>
              <a:t>).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703389" y="4149726"/>
            <a:ext cx="1944687" cy="2301875"/>
            <a:chOff x="1565" y="1661"/>
            <a:chExt cx="1768" cy="2178"/>
          </a:xfrm>
        </p:grpSpPr>
        <p:sp>
          <p:nvSpPr>
            <p:cNvPr id="29703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pam</a:t>
              </a:r>
            </a:p>
          </p:txBody>
        </p:sp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liz</a:t>
              </a:r>
            </a:p>
          </p:txBody>
        </p:sp>
        <p:sp>
          <p:nvSpPr>
            <p:cNvPr id="29705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bob</a:t>
              </a:r>
            </a:p>
          </p:txBody>
        </p:sp>
        <p:sp>
          <p:nvSpPr>
            <p:cNvPr id="29706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jim</a:t>
              </a:r>
            </a:p>
          </p:txBody>
        </p:sp>
        <p:sp>
          <p:nvSpPr>
            <p:cNvPr id="29707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rgbClr val="E3DE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pat</a:t>
              </a:r>
            </a:p>
          </p:txBody>
        </p:sp>
        <p:sp>
          <p:nvSpPr>
            <p:cNvPr id="29708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ann</a:t>
              </a:r>
            </a:p>
          </p:txBody>
        </p:sp>
        <p:sp>
          <p:nvSpPr>
            <p:cNvPr id="29709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tom</a:t>
              </a:r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335963" y="2565401"/>
            <a:ext cx="1871662" cy="1127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3594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E3CAA-5AAD-4FBF-8A90-40F10E7B8047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Prolog answers questions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4013" y="1827213"/>
            <a:ext cx="7523162" cy="4697412"/>
          </a:xfrm>
        </p:spPr>
        <p:txBody>
          <a:bodyPr/>
          <a:lstStyle/>
          <a:p>
            <a:pPr lvl="1">
              <a:buNone/>
            </a:pPr>
            <a:r>
              <a:rPr lang="en-US" altLang="zh-TW" sz="1600" b="1" dirty="0"/>
              <a:t>ancestor( X, Z)  :- parent( X, Z).              % Rule</a:t>
            </a:r>
            <a:r>
              <a:rPr lang="en-US" altLang="zh-TW" sz="1600" b="1" dirty="0">
                <a:solidFill>
                  <a:srgbClr val="FF0000"/>
                </a:solidFill>
              </a:rPr>
              <a:t> R1</a:t>
            </a:r>
          </a:p>
          <a:p>
            <a:pPr lvl="1">
              <a:buNone/>
            </a:pPr>
            <a:r>
              <a:rPr lang="en-US" altLang="zh-TW" sz="1600" b="1" dirty="0"/>
              <a:t>ancestor( X, Z)  :- parent( X, Y),              % Rule</a:t>
            </a:r>
            <a:r>
              <a:rPr lang="en-US" altLang="zh-TW" sz="1600" b="1" dirty="0">
                <a:solidFill>
                  <a:srgbClr val="FF0000"/>
                </a:solidFill>
              </a:rPr>
              <a:t> R2 </a:t>
            </a:r>
            <a:r>
              <a:rPr lang="en-US" altLang="zh-TW" sz="1600" b="1" dirty="0"/>
              <a:t>  </a:t>
            </a:r>
          </a:p>
          <a:p>
            <a:pPr lvl="1">
              <a:buNone/>
            </a:pPr>
            <a:r>
              <a:rPr lang="en-US" altLang="zh-TW" sz="1600" b="1" dirty="0"/>
              <a:t>                                    ancestor ( Y, Z).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/>
          </a:p>
          <a:p>
            <a:r>
              <a:rPr lang="en-US" altLang="zh-TW" sz="1600" dirty="0"/>
              <a:t>?- </a:t>
            </a:r>
            <a:r>
              <a:rPr lang="en-US" altLang="zh-TW" sz="1600" b="1" dirty="0"/>
              <a:t>ancestor( tom, pat).</a:t>
            </a:r>
          </a:p>
          <a:p>
            <a:pPr lvl="2" eaLnBrk="1" hangingPunct="1"/>
            <a:r>
              <a:rPr lang="en-US" altLang="zh-TW" sz="1600" dirty="0"/>
              <a:t>Apply Rule </a:t>
            </a:r>
            <a:r>
              <a:rPr lang="en-US" altLang="zh-TW" sz="1600" dirty="0">
                <a:solidFill>
                  <a:srgbClr val="FF0000"/>
                </a:solidFill>
              </a:rPr>
              <a:t>R2</a:t>
            </a:r>
            <a:r>
              <a:rPr lang="en-US" altLang="zh-TW" sz="1600" dirty="0"/>
              <a:t>, X = tom, Z = pat, </a:t>
            </a:r>
            <a:br>
              <a:rPr lang="en-US" altLang="zh-TW" sz="1600" dirty="0"/>
            </a:br>
            <a:r>
              <a:rPr lang="en-US" altLang="zh-TW" sz="1600" dirty="0"/>
              <a:t>but Y is not instantiated yet.</a:t>
            </a:r>
          </a:p>
          <a:p>
            <a:pPr lvl="2"/>
            <a:r>
              <a:rPr lang="en-US" altLang="zh-TW" sz="1600" dirty="0"/>
              <a:t>The top goal ancestor( tom, pat) is replaced by two goals:</a:t>
            </a:r>
          </a:p>
          <a:p>
            <a:pPr lvl="3" eaLnBrk="1" hangingPunct="1"/>
            <a:r>
              <a:rPr lang="en-US" altLang="zh-TW" sz="1600" dirty="0">
                <a:solidFill>
                  <a:srgbClr val="0070C0"/>
                </a:solidFill>
              </a:rPr>
              <a:t>parent( tom, Y)</a:t>
            </a:r>
          </a:p>
          <a:p>
            <a:pPr lvl="3"/>
            <a:r>
              <a:rPr lang="en-US" altLang="zh-TW" sz="1600" dirty="0">
                <a:solidFill>
                  <a:srgbClr val="0070C0"/>
                </a:solidFill>
              </a:rPr>
              <a:t>ancestor( Y, pat)</a:t>
            </a:r>
          </a:p>
          <a:p>
            <a:pPr lvl="2" eaLnBrk="1" hangingPunct="1"/>
            <a:r>
              <a:rPr lang="en-US" altLang="zh-TW" sz="1600" dirty="0"/>
              <a:t>The first goal matches one of the facts. (Y = bob)</a:t>
            </a:r>
          </a:p>
          <a:p>
            <a:pPr lvl="2" eaLnBrk="1" hangingPunct="1"/>
            <a:r>
              <a:rPr lang="en-US" altLang="zh-TW" sz="1600" dirty="0"/>
              <a:t>The remaining goal has become </a:t>
            </a:r>
          </a:p>
          <a:p>
            <a:pPr lvl="2">
              <a:buNone/>
            </a:pPr>
            <a:r>
              <a:rPr lang="en-US" altLang="zh-TW" sz="1600" dirty="0"/>
              <a:t>         ancestor( bob, pat)</a:t>
            </a:r>
          </a:p>
          <a:p>
            <a:pPr lvl="2" eaLnBrk="1" hangingPunct="1"/>
            <a:r>
              <a:rPr lang="en-US" altLang="zh-TW" sz="1600" dirty="0"/>
              <a:t>Using rule</a:t>
            </a:r>
            <a:r>
              <a:rPr lang="en-US" altLang="zh-TW" sz="1600" dirty="0">
                <a:solidFill>
                  <a:srgbClr val="FF0000"/>
                </a:solidFill>
              </a:rPr>
              <a:t> R1</a:t>
            </a:r>
            <a:r>
              <a:rPr lang="en-US" altLang="zh-TW" sz="1600" dirty="0"/>
              <a:t>, this goal can be satisfied.</a:t>
            </a:r>
          </a:p>
          <a:p>
            <a:pPr lvl="3"/>
            <a:r>
              <a:rPr lang="en-US" altLang="zh-TW" sz="1600" dirty="0"/>
              <a:t>ancestor( bob, pat) :- parent( bob, pat)</a:t>
            </a:r>
          </a:p>
          <a:p>
            <a:pPr lvl="3" eaLnBrk="1" hangingPunct="1">
              <a:lnSpc>
                <a:spcPct val="90000"/>
              </a:lnSpc>
            </a:pPr>
            <a:endParaRPr lang="en-US" altLang="zh-TW" sz="1600" dirty="0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703389" y="4149726"/>
            <a:ext cx="1944687" cy="2301875"/>
            <a:chOff x="1565" y="1661"/>
            <a:chExt cx="1768" cy="2178"/>
          </a:xfrm>
        </p:grpSpPr>
        <p:sp>
          <p:nvSpPr>
            <p:cNvPr id="30727" name="Oval 5"/>
            <p:cNvSpPr>
              <a:spLocks noChangeArrowheads="1"/>
            </p:cNvSpPr>
            <p:nvPr/>
          </p:nvSpPr>
          <p:spPr bwMode="auto">
            <a:xfrm>
              <a:off x="1565" y="170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pam</a:t>
              </a:r>
            </a:p>
          </p:txBody>
        </p:sp>
        <p:sp>
          <p:nvSpPr>
            <p:cNvPr id="30728" name="Oval 6"/>
            <p:cNvSpPr>
              <a:spLocks noChangeArrowheads="1"/>
            </p:cNvSpPr>
            <p:nvPr/>
          </p:nvSpPr>
          <p:spPr bwMode="auto">
            <a:xfrm>
              <a:off x="2971" y="229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liz</a:t>
              </a:r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1973" y="2296"/>
              <a:ext cx="362" cy="318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bob</a:t>
              </a:r>
            </a:p>
          </p:txBody>
        </p:sp>
        <p:sp>
          <p:nvSpPr>
            <p:cNvPr id="30730" name="Oval 8"/>
            <p:cNvSpPr>
              <a:spLocks noChangeArrowheads="1"/>
            </p:cNvSpPr>
            <p:nvPr/>
          </p:nvSpPr>
          <p:spPr bwMode="auto">
            <a:xfrm>
              <a:off x="1973" y="3521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jim</a:t>
              </a:r>
            </a:p>
          </p:txBody>
        </p:sp>
        <p:sp>
          <p:nvSpPr>
            <p:cNvPr id="30731" name="Oval 9"/>
            <p:cNvSpPr>
              <a:spLocks noChangeArrowheads="1"/>
            </p:cNvSpPr>
            <p:nvPr/>
          </p:nvSpPr>
          <p:spPr bwMode="auto">
            <a:xfrm>
              <a:off x="2426" y="2886"/>
              <a:ext cx="362" cy="31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pat</a:t>
              </a:r>
            </a:p>
          </p:txBody>
        </p:sp>
        <p:sp>
          <p:nvSpPr>
            <p:cNvPr id="30732" name="Oval 10"/>
            <p:cNvSpPr>
              <a:spLocks noChangeArrowheads="1"/>
            </p:cNvSpPr>
            <p:nvPr/>
          </p:nvSpPr>
          <p:spPr bwMode="auto">
            <a:xfrm>
              <a:off x="1565" y="2886"/>
              <a:ext cx="362" cy="3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ann</a:t>
              </a:r>
            </a:p>
          </p:txBody>
        </p:sp>
        <p:sp>
          <p:nvSpPr>
            <p:cNvPr id="30733" name="Oval 11"/>
            <p:cNvSpPr>
              <a:spLocks noChangeArrowheads="1"/>
            </p:cNvSpPr>
            <p:nvPr/>
          </p:nvSpPr>
          <p:spPr bwMode="auto">
            <a:xfrm>
              <a:off x="2472" y="1661"/>
              <a:ext cx="362" cy="318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tom</a:t>
              </a:r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>
              <a:off x="1837" y="2024"/>
              <a:ext cx="181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 flipH="1">
              <a:off x="2290" y="1979"/>
              <a:ext cx="318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>
              <a:off x="2744" y="1979"/>
              <a:ext cx="272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 flipH="1">
              <a:off x="1837" y="2614"/>
              <a:ext cx="227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2290" y="2568"/>
              <a:ext cx="227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 flipH="1">
              <a:off x="2245" y="3203"/>
              <a:ext cx="272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335963" y="2708276"/>
            <a:ext cx="1871662" cy="1127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9516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BA420A-B0AC-4C28-AAD2-ACFA192178DD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TW" sz="12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Prolog answers questions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4008439" y="1700214"/>
            <a:ext cx="6296009" cy="4417671"/>
            <a:chOff x="975" y="1117"/>
            <a:chExt cx="4207" cy="2997"/>
          </a:xfrm>
        </p:grpSpPr>
        <p:sp>
          <p:nvSpPr>
            <p:cNvPr id="31753" name="Rectangle 18"/>
            <p:cNvSpPr>
              <a:spLocks noChangeArrowheads="1"/>
            </p:cNvSpPr>
            <p:nvPr/>
          </p:nvSpPr>
          <p:spPr bwMode="auto">
            <a:xfrm>
              <a:off x="2109" y="1117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tom, pat)</a:t>
              </a:r>
            </a:p>
          </p:txBody>
        </p:sp>
        <p:sp>
          <p:nvSpPr>
            <p:cNvPr id="31754" name="Rectangle 19"/>
            <p:cNvSpPr>
              <a:spLocks noChangeArrowheads="1"/>
            </p:cNvSpPr>
            <p:nvPr/>
          </p:nvSpPr>
          <p:spPr bwMode="auto">
            <a:xfrm>
              <a:off x="3016" y="2704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bob, pat)</a:t>
              </a:r>
            </a:p>
          </p:txBody>
        </p:sp>
        <p:sp>
          <p:nvSpPr>
            <p:cNvPr id="31755" name="Rectangle 20"/>
            <p:cNvSpPr>
              <a:spLocks noChangeArrowheads="1"/>
            </p:cNvSpPr>
            <p:nvPr/>
          </p:nvSpPr>
          <p:spPr bwMode="auto">
            <a:xfrm>
              <a:off x="3016" y="1888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parent( tom, Y)</a:t>
              </a:r>
            </a:p>
            <a:p>
              <a:pPr algn="ctr">
                <a:spcBef>
                  <a:spcPct val="0"/>
                </a:spcBef>
                <a:buClrTx/>
                <a:buSzTx/>
                <a:buNone/>
              </a:pPr>
              <a:r>
                <a:rPr lang="en-US" altLang="zh-TW" sz="1600" dirty="0"/>
                <a:t>ancestor( Y, pat)</a:t>
              </a:r>
            </a:p>
          </p:txBody>
        </p:sp>
        <p:sp>
          <p:nvSpPr>
            <p:cNvPr id="31756" name="Rectangle 21"/>
            <p:cNvSpPr>
              <a:spLocks noChangeArrowheads="1"/>
            </p:cNvSpPr>
            <p:nvPr/>
          </p:nvSpPr>
          <p:spPr bwMode="auto">
            <a:xfrm>
              <a:off x="975" y="1888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parent( tom, pat)</a:t>
              </a:r>
            </a:p>
          </p:txBody>
        </p:sp>
        <p:sp>
          <p:nvSpPr>
            <p:cNvPr id="31757" name="Rectangle 22"/>
            <p:cNvSpPr>
              <a:spLocks noChangeArrowheads="1"/>
            </p:cNvSpPr>
            <p:nvPr/>
          </p:nvSpPr>
          <p:spPr bwMode="auto">
            <a:xfrm>
              <a:off x="3016" y="3430"/>
              <a:ext cx="1769" cy="4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parent( bob, pat)</a:t>
              </a:r>
            </a:p>
          </p:txBody>
        </p:sp>
        <p:sp>
          <p:nvSpPr>
            <p:cNvPr id="31758" name="Text Box 23"/>
            <p:cNvSpPr txBox="1">
              <a:spLocks noChangeArrowheads="1"/>
            </p:cNvSpPr>
            <p:nvPr/>
          </p:nvSpPr>
          <p:spPr bwMode="auto">
            <a:xfrm>
              <a:off x="1656" y="2341"/>
              <a:ext cx="445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false</a:t>
              </a:r>
            </a:p>
          </p:txBody>
        </p:sp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1111" y="1570"/>
              <a:ext cx="8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By rule </a:t>
              </a:r>
              <a:r>
                <a:rPr lang="en-US" altLang="zh-TW" sz="1600" dirty="0">
                  <a:solidFill>
                    <a:srgbClr val="FF0000"/>
                  </a:solidFill>
                </a:rPr>
                <a:t>R1</a:t>
              </a:r>
            </a:p>
          </p:txBody>
        </p:sp>
        <p:sp>
          <p:nvSpPr>
            <p:cNvPr id="31760" name="Text Box 25"/>
            <p:cNvSpPr txBox="1">
              <a:spLocks noChangeArrowheads="1"/>
            </p:cNvSpPr>
            <p:nvPr/>
          </p:nvSpPr>
          <p:spPr bwMode="auto">
            <a:xfrm>
              <a:off x="3787" y="1616"/>
              <a:ext cx="84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By rule </a:t>
              </a:r>
              <a:r>
                <a:rPr lang="en-US" altLang="zh-TW" sz="1600" dirty="0">
                  <a:solidFill>
                    <a:srgbClr val="FF0000"/>
                  </a:solidFill>
                </a:rPr>
                <a:t>R2</a:t>
              </a:r>
            </a:p>
          </p:txBody>
        </p:sp>
        <p:sp>
          <p:nvSpPr>
            <p:cNvPr id="31761" name="Text Box 26"/>
            <p:cNvSpPr txBox="1">
              <a:spLocks noChangeArrowheads="1"/>
            </p:cNvSpPr>
            <p:nvPr/>
          </p:nvSpPr>
          <p:spPr bwMode="auto">
            <a:xfrm>
              <a:off x="3969" y="2312"/>
              <a:ext cx="12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By fact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parent( tom, bob)</a:t>
              </a:r>
            </a:p>
          </p:txBody>
        </p:sp>
        <p:sp>
          <p:nvSpPr>
            <p:cNvPr id="31762" name="Text Box 27"/>
            <p:cNvSpPr txBox="1">
              <a:spLocks noChangeArrowheads="1"/>
            </p:cNvSpPr>
            <p:nvPr/>
          </p:nvSpPr>
          <p:spPr bwMode="auto">
            <a:xfrm>
              <a:off x="2925" y="2387"/>
              <a:ext cx="6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 = bob</a:t>
              </a:r>
            </a:p>
          </p:txBody>
        </p:sp>
        <p:sp>
          <p:nvSpPr>
            <p:cNvPr id="31763" name="Text Box 28"/>
            <p:cNvSpPr txBox="1">
              <a:spLocks noChangeArrowheads="1"/>
            </p:cNvSpPr>
            <p:nvPr/>
          </p:nvSpPr>
          <p:spPr bwMode="auto">
            <a:xfrm>
              <a:off x="4059" y="3158"/>
              <a:ext cx="89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By rule </a:t>
              </a:r>
              <a:r>
                <a:rPr lang="en-US" altLang="zh-TW" sz="1600">
                  <a:solidFill>
                    <a:srgbClr val="FF0000"/>
                  </a:solidFill>
                </a:rPr>
                <a:t>pr1</a:t>
              </a:r>
            </a:p>
          </p:txBody>
        </p:sp>
        <p:sp>
          <p:nvSpPr>
            <p:cNvPr id="31764" name="AutoShape 29"/>
            <p:cNvSpPr>
              <a:spLocks noChangeArrowheads="1"/>
            </p:cNvSpPr>
            <p:nvPr/>
          </p:nvSpPr>
          <p:spPr bwMode="auto">
            <a:xfrm>
              <a:off x="2336" y="1570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5" name="AutoShape 30"/>
            <p:cNvSpPr>
              <a:spLocks noChangeArrowheads="1"/>
            </p:cNvSpPr>
            <p:nvPr/>
          </p:nvSpPr>
          <p:spPr bwMode="auto">
            <a:xfrm>
              <a:off x="3742" y="3113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6" name="AutoShape 31"/>
            <p:cNvSpPr>
              <a:spLocks noChangeArrowheads="1"/>
            </p:cNvSpPr>
            <p:nvPr/>
          </p:nvSpPr>
          <p:spPr bwMode="auto">
            <a:xfrm>
              <a:off x="3696" y="2341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7" name="AutoShape 32"/>
            <p:cNvSpPr>
              <a:spLocks noChangeArrowheads="1"/>
            </p:cNvSpPr>
            <p:nvPr/>
          </p:nvSpPr>
          <p:spPr bwMode="auto">
            <a:xfrm>
              <a:off x="3334" y="1570"/>
              <a:ext cx="181" cy="272"/>
            </a:xfrm>
            <a:prstGeom prst="upArrow">
              <a:avLst>
                <a:gd name="adj1" fmla="val 50000"/>
                <a:gd name="adj2" fmla="val 37569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31768" name="Text Box 33"/>
            <p:cNvSpPr txBox="1">
              <a:spLocks noChangeArrowheads="1"/>
            </p:cNvSpPr>
            <p:nvPr/>
          </p:nvSpPr>
          <p:spPr bwMode="auto">
            <a:xfrm>
              <a:off x="3696" y="3884"/>
              <a:ext cx="404" cy="2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kumimoji="1" sz="2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kumimoji="1" sz="22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kumimoji="1" sz="1900">
                  <a:solidFill>
                    <a:schemeClr val="tx1"/>
                  </a:solidFill>
                  <a:latin typeface="Verdana" panose="020B0604030504040204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/>
                <a:t>true</a:t>
              </a:r>
            </a:p>
          </p:txBody>
        </p:sp>
      </p:grpSp>
      <p:sp>
        <p:nvSpPr>
          <p:cNvPr id="31749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3719513" y="3933826"/>
            <a:ext cx="2881312" cy="2016125"/>
          </a:xfrm>
        </p:spPr>
        <p:txBody>
          <a:bodyPr/>
          <a:lstStyle/>
          <a:p>
            <a:pPr eaLnBrk="1" hangingPunct="1"/>
            <a:r>
              <a:rPr lang="en-US" altLang="zh-TW" sz="1600" dirty="0"/>
              <a:t>The top goal is satisfied when a path is found from the root node to a leaf node labeled </a:t>
            </a:r>
            <a:r>
              <a:rPr lang="en-US" altLang="zh-TW" sz="1600" dirty="0">
                <a:latin typeface="Arial" panose="020B0604020202020204" pitchFamily="34" charset="0"/>
              </a:rPr>
              <a:t>‘</a:t>
            </a:r>
            <a:r>
              <a:rPr lang="en-US" altLang="zh-TW" sz="1600" dirty="0">
                <a:solidFill>
                  <a:srgbClr val="FF0000"/>
                </a:solidFill>
              </a:rPr>
              <a:t>true</a:t>
            </a:r>
            <a:r>
              <a:rPr lang="en-US" altLang="zh-TW" sz="1600" dirty="0">
                <a:latin typeface="Arial" panose="020B0604020202020204" pitchFamily="34" charset="0"/>
              </a:rPr>
              <a:t>’</a:t>
            </a:r>
            <a:r>
              <a:rPr lang="en-US" altLang="zh-TW" sz="1600" dirty="0"/>
              <a:t>.</a:t>
            </a:r>
          </a:p>
          <a:p>
            <a:pPr eaLnBrk="1" hangingPunct="1"/>
            <a:r>
              <a:rPr lang="en-US" altLang="zh-TW" sz="1600" dirty="0"/>
              <a:t>The execution of Prolog is the searching for such path.</a:t>
            </a:r>
          </a:p>
        </p:txBody>
      </p:sp>
      <p:sp>
        <p:nvSpPr>
          <p:cNvPr id="31750" name="文字方塊 21"/>
          <p:cNvSpPr txBox="1">
            <a:spLocks noChangeArrowheads="1"/>
          </p:cNvSpPr>
          <p:nvPr/>
        </p:nvSpPr>
        <p:spPr bwMode="auto">
          <a:xfrm>
            <a:off x="7319963" y="6237289"/>
            <a:ext cx="2487612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derivation diagrams</a:t>
            </a:r>
            <a:endParaRPr lang="zh-TW" altLang="en-US" sz="1800"/>
          </a:p>
        </p:txBody>
      </p:sp>
      <p:sp>
        <p:nvSpPr>
          <p:cNvPr id="23" name="矩形 22"/>
          <p:cNvSpPr/>
          <p:nvPr/>
        </p:nvSpPr>
        <p:spPr>
          <a:xfrm>
            <a:off x="1703388" y="5013325"/>
            <a:ext cx="1871662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</a:t>
            </a:r>
            <a:r>
              <a:rPr lang="en-US" altLang="zh-TW" sz="1400" dirty="0" err="1"/>
              <a:t>pam</a:t>
            </a:r>
            <a:r>
              <a:rPr lang="en-US" altLang="zh-TW" sz="1400" dirty="0"/>
              <a:t>, bob). 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bob).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tom, </a:t>
            </a:r>
            <a:r>
              <a:rPr lang="en-US" altLang="zh-TW" sz="1400" dirty="0" err="1"/>
              <a:t>liz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</a:t>
            </a:r>
            <a:r>
              <a:rPr lang="en-US" altLang="zh-TW" sz="1400" dirty="0" err="1"/>
              <a:t>ann</a:t>
            </a:r>
            <a:r>
              <a:rPr lang="en-US" altLang="zh-TW" sz="1400" dirty="0"/>
              <a:t>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bob, pat).</a:t>
            </a:r>
          </a:p>
          <a:p>
            <a:pPr marL="269875" indent="-269875">
              <a:lnSpc>
                <a:spcPct val="80000"/>
              </a:lnSpc>
              <a:defRPr/>
            </a:pPr>
            <a:r>
              <a:rPr lang="en-US" altLang="zh-TW" sz="1400" dirty="0"/>
              <a:t>parent( pat, </a:t>
            </a:r>
            <a:r>
              <a:rPr lang="en-US" altLang="zh-TW" sz="1400" dirty="0" err="1"/>
              <a:t>jim</a:t>
            </a:r>
            <a:r>
              <a:rPr lang="en-US" altLang="zh-TW" sz="1400" dirty="0"/>
              <a:t>).</a:t>
            </a:r>
          </a:p>
        </p:txBody>
      </p:sp>
      <p:sp>
        <p:nvSpPr>
          <p:cNvPr id="24" name="矩形 23"/>
          <p:cNvSpPr/>
          <p:nvPr/>
        </p:nvSpPr>
        <p:spPr>
          <a:xfrm>
            <a:off x="1703389" y="6092825"/>
            <a:ext cx="5113337" cy="592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ancestor( X, Z)  :- parent( X, Z).              % Rule</a:t>
            </a:r>
            <a:r>
              <a:rPr lang="en-US" altLang="zh-TW" sz="1200" b="1" dirty="0">
                <a:solidFill>
                  <a:srgbClr val="FF0000"/>
                </a:solidFill>
              </a:rPr>
              <a:t> R1</a:t>
            </a:r>
          </a:p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ancestor( X, Z)  :- parent( X, Y),              % Rule</a:t>
            </a:r>
            <a:r>
              <a:rPr lang="en-US" altLang="zh-TW" sz="1200" b="1" dirty="0">
                <a:solidFill>
                  <a:srgbClr val="FF0000"/>
                </a:solidFill>
              </a:rPr>
              <a:t> R2 </a:t>
            </a:r>
            <a:r>
              <a:rPr lang="en-US" altLang="zh-TW" sz="1200" b="1" dirty="0"/>
              <a:t>  </a:t>
            </a:r>
          </a:p>
          <a:p>
            <a:pPr marL="3175" lvl="1">
              <a:lnSpc>
                <a:spcPct val="90000"/>
              </a:lnSpc>
              <a:defRPr/>
            </a:pPr>
            <a:r>
              <a:rPr lang="en-US" altLang="zh-TW" sz="1200" b="1" dirty="0"/>
              <a:t>                                    ancestor( Y, Z).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9529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40687-11AF-480D-A3AB-C200D355003C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SWI-Prolog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Desktop Prolog environment</a:t>
            </a:r>
          </a:p>
          <a:p>
            <a:pPr lvl="1"/>
            <a:r>
              <a:rPr lang="en-US" altLang="zh-TW" dirty="0">
                <a:hlinkClick r:id="rId2"/>
              </a:rPr>
              <a:t>http://www.swi-prolog.org/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Online interpreter: SWISH</a:t>
            </a:r>
          </a:p>
          <a:p>
            <a:pPr lvl="1"/>
            <a:r>
              <a:rPr lang="en-US" altLang="zh-TW" dirty="0">
                <a:hlinkClick r:id="rId3"/>
              </a:rPr>
              <a:t>http://swish.swi-prolog.org/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98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Advantages of Prolog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Programs based on logic</a:t>
            </a:r>
          </a:p>
          <a:p>
            <a:pPr lvl="1"/>
            <a:r>
              <a:rPr lang="en-US" altLang="en-US" dirty="0"/>
              <a:t>More logically organized and written</a:t>
            </a:r>
          </a:p>
          <a:p>
            <a:r>
              <a:rPr lang="en-US" altLang="en-US" dirty="0"/>
              <a:t>Backtracking is naturally parallel</a:t>
            </a:r>
          </a:p>
          <a:p>
            <a:pPr lvl="1"/>
            <a:r>
              <a:rPr lang="en-US" altLang="en-US" dirty="0"/>
              <a:t>Prolog interpreters can take advantage of multiprocessor machines</a:t>
            </a:r>
          </a:p>
          <a:p>
            <a:r>
              <a:rPr lang="en-US" altLang="en-US" dirty="0"/>
              <a:t>Programs are concise</a:t>
            </a:r>
          </a:p>
          <a:p>
            <a:pPr lvl="1"/>
            <a:r>
              <a:rPr lang="en-US" altLang="en-US" dirty="0"/>
              <a:t>Fewer lines of code necessary</a:t>
            </a:r>
          </a:p>
          <a:p>
            <a:pPr lvl="1"/>
            <a:r>
              <a:rPr lang="en-US" altLang="en-US" dirty="0"/>
              <a:t>Development time is decreased – good for prototyping</a:t>
            </a:r>
          </a:p>
        </p:txBody>
      </p:sp>
    </p:spTree>
    <p:extLst>
      <p:ext uri="{BB962C8B-B14F-4D97-AF65-F5344CB8AC3E}">
        <p14:creationId xmlns:p14="http://schemas.microsoft.com/office/powerpoint/2010/main" val="98239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Inferencing Process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Top-down resolution, backward chaining</a:t>
            </a:r>
          </a:p>
          <a:p>
            <a:pPr lvl="1"/>
            <a:r>
              <a:rPr lang="en-US" altLang="en-US" dirty="0"/>
              <a:t>Prolog uses </a:t>
            </a:r>
            <a:r>
              <a:rPr lang="en-US" altLang="en-US" b="1" dirty="0">
                <a:solidFill>
                  <a:schemeClr val="tx2"/>
                </a:solidFill>
              </a:rPr>
              <a:t>backward chaining</a:t>
            </a:r>
          </a:p>
          <a:p>
            <a:pPr lvl="1"/>
            <a:r>
              <a:rPr lang="en-US" altLang="en-US" dirty="0"/>
              <a:t>Begin with goal and attempt to find sequence that leads to set of facts in database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Works well with a small set of possibly correct answers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571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Applications of Logic Programming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Expert and knowledge-based systems</a:t>
            </a:r>
          </a:p>
          <a:p>
            <a:r>
              <a:rPr lang="en-US" altLang="en-US" dirty="0"/>
              <a:t>Natural language processing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87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Newer</a:t>
            </a:r>
            <a:r>
              <a:rPr lang="en-US" altLang="en-US"/>
              <a:t> applications of Logic Programming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981200"/>
            <a:ext cx="82296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Combination of a declarative language with a knowledge-based framework</a:t>
            </a:r>
          </a:p>
          <a:p>
            <a:r>
              <a:rPr lang="en-US" altLang="en-US" dirty="0"/>
              <a:t>Managing privacy policies for handling data in the enterprise</a:t>
            </a:r>
          </a:p>
          <a:p>
            <a:r>
              <a:rPr lang="en-US" altLang="en-US" dirty="0"/>
              <a:t>Representing access control policies for users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6870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2332" y="18087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“AI system solves geometry questions as well as the average eleven year old”</a:t>
            </a:r>
          </a:p>
          <a:p>
            <a:r>
              <a:rPr lang="en-US" dirty="0"/>
              <a:t>Called </a:t>
            </a:r>
            <a:r>
              <a:rPr lang="en-US" dirty="0" err="1"/>
              <a:t>GeoS</a:t>
            </a:r>
            <a:r>
              <a:rPr lang="en-US" dirty="0"/>
              <a:t>, it uses a combination of computer vision to interpret diagrams, natural language processing to read and understand text and a </a:t>
            </a:r>
            <a:r>
              <a:rPr lang="en-US" b="1" dirty="0"/>
              <a:t>geometric solver </a:t>
            </a:r>
            <a:r>
              <a:rPr lang="en-US" dirty="0"/>
              <a:t>to achieve 49 percent accuracy on official SAT test 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13" y="260622"/>
            <a:ext cx="6760974" cy="6079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4262" y="4128810"/>
            <a:ext cx="629761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Allen Institute approach has more in common with an earlier generation of artificial intelligence research that relied on </a:t>
            </a:r>
            <a:r>
              <a:rPr lang="en-US" b="1" i="1" dirty="0">
                <a:solidFill>
                  <a:schemeClr val="tx2"/>
                </a:solidFill>
              </a:rPr>
              <a:t>logic and reasoning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Moreover, the Allen Institute researchers said, machine-learning techniques have continued to fall short in areas where humans excel, such as </a:t>
            </a:r>
            <a:r>
              <a:rPr lang="en-US" b="1" i="1" dirty="0">
                <a:solidFill>
                  <a:schemeClr val="tx2"/>
                </a:solidFill>
              </a:rPr>
              <a:t>problem solving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slides are adapted from:</a:t>
            </a:r>
          </a:p>
          <a:p>
            <a:r>
              <a:rPr lang="en-US" dirty="0"/>
              <a:t>“Prolog Programming for Artificial Intelligence”, I. </a:t>
            </a:r>
            <a:r>
              <a:rPr lang="en-US" dirty="0" err="1"/>
              <a:t>Bratko</a:t>
            </a:r>
            <a:r>
              <a:rPr lang="en-US" dirty="0"/>
              <a:t>, Addison-Wesley</a:t>
            </a:r>
          </a:p>
          <a:p>
            <a:r>
              <a:rPr lang="en-US" dirty="0"/>
              <a:t>W. F. </a:t>
            </a:r>
            <a:r>
              <a:rPr lang="en-US" dirty="0" err="1"/>
              <a:t>Clocksin</a:t>
            </a:r>
            <a:endParaRPr lang="en-US" dirty="0"/>
          </a:p>
          <a:p>
            <a:r>
              <a:rPr lang="en-US" dirty="0"/>
              <a:t>J. </a:t>
            </a:r>
            <a:r>
              <a:rPr lang="en-US" dirty="0" err="1"/>
              <a:t>Stelovsky</a:t>
            </a:r>
            <a:endParaRPr lang="en-US" dirty="0"/>
          </a:p>
          <a:p>
            <a:r>
              <a:rPr lang="en-US" dirty="0"/>
              <a:t>Prolog tutorial: </a:t>
            </a:r>
            <a:r>
              <a:rPr lang="en-US" dirty="0">
                <a:hlinkClick r:id="rId2"/>
              </a:rPr>
              <a:t>https://www.cpp.edu/~jrfisher/www/prolog_tutorial/contents.html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Defining relations</a:t>
            </a:r>
          </a:p>
        </p:txBody>
      </p:sp>
      <p:sp>
        <p:nvSpPr>
          <p:cNvPr id="14340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/>
              <a:t>The arguments of relations can be</a:t>
            </a:r>
          </a:p>
          <a:p>
            <a:pPr lvl="1" eaLnBrk="1" hangingPunct="1"/>
            <a:r>
              <a:rPr lang="en-US" altLang="zh-TW" sz="1800" dirty="0">
                <a:solidFill>
                  <a:srgbClr val="FF0000"/>
                </a:solidFill>
              </a:rPr>
              <a:t>Atoms</a:t>
            </a:r>
            <a:r>
              <a:rPr lang="en-US" altLang="zh-TW" sz="1800" dirty="0"/>
              <a:t>: constants</a:t>
            </a:r>
          </a:p>
          <a:p>
            <a:pPr lvl="1" eaLnBrk="1" hangingPunct="1"/>
            <a:r>
              <a:rPr lang="en-US" altLang="zh-TW" sz="1800" dirty="0">
                <a:solidFill>
                  <a:srgbClr val="FF0000"/>
                </a:solidFill>
              </a:rPr>
              <a:t>Variables</a:t>
            </a:r>
            <a:r>
              <a:rPr lang="en-US" altLang="zh-TW" sz="1800" dirty="0"/>
              <a:t>: begin with a capital letter (X, Y, Diagnosis) or underscore (_X, _Diagnosis, _)</a:t>
            </a:r>
          </a:p>
          <a:p>
            <a:r>
              <a:rPr lang="en-US" altLang="zh-TW" sz="1800" dirty="0"/>
              <a:t>A Prolog program consists of </a:t>
            </a:r>
            <a:r>
              <a:rPr lang="en-US" altLang="zh-TW" sz="1800" dirty="0">
                <a:solidFill>
                  <a:srgbClr val="FF0000"/>
                </a:solidFill>
              </a:rPr>
              <a:t>clauses</a:t>
            </a:r>
            <a:r>
              <a:rPr lang="en-US" altLang="zh-TW" sz="1800" dirty="0"/>
              <a:t>. Each clause terminates with a period.</a:t>
            </a:r>
          </a:p>
          <a:p>
            <a:r>
              <a:rPr lang="en-US" altLang="zh-TW" sz="1800" dirty="0"/>
              <a:t>The user can </a:t>
            </a:r>
            <a:r>
              <a:rPr lang="en-US" altLang="zh-TW" sz="1800" dirty="0">
                <a:solidFill>
                  <a:srgbClr val="FF0000"/>
                </a:solidFill>
              </a:rPr>
              <a:t>query</a:t>
            </a:r>
            <a:r>
              <a:rPr lang="en-US" altLang="zh-TW" sz="1800" dirty="0"/>
              <a:t> the Prolog system about relations defined in the program.</a:t>
            </a:r>
          </a:p>
          <a:p>
            <a:pPr eaLnBrk="1" hangingPunct="1"/>
            <a:r>
              <a:rPr lang="en-US" altLang="zh-TW" sz="1800" dirty="0"/>
              <a:t>Questions to the system consist of one or more </a:t>
            </a:r>
            <a:r>
              <a:rPr lang="en-US" altLang="zh-TW" sz="1800" dirty="0">
                <a:solidFill>
                  <a:srgbClr val="FF0000"/>
                </a:solidFill>
              </a:rPr>
              <a:t>goals</a:t>
            </a:r>
            <a:r>
              <a:rPr lang="en-US" altLang="zh-TW" sz="1800" dirty="0"/>
              <a:t>.</a:t>
            </a:r>
          </a:p>
          <a:p>
            <a:pPr eaLnBrk="1" hangingPunct="1"/>
            <a:r>
              <a:rPr lang="en-US" altLang="zh-TW" sz="1800" dirty="0"/>
              <a:t>An </a:t>
            </a:r>
            <a:r>
              <a:rPr lang="en-US" altLang="zh-TW" sz="1800" dirty="0">
                <a:solidFill>
                  <a:srgbClr val="FF0000"/>
                </a:solidFill>
              </a:rPr>
              <a:t>answer</a:t>
            </a:r>
            <a:r>
              <a:rPr lang="en-US" altLang="zh-TW" sz="1800" dirty="0"/>
              <a:t> to a question can be either true (succeeded) or false (failed).</a:t>
            </a:r>
          </a:p>
          <a:p>
            <a:pPr eaLnBrk="1" hangingPunct="1"/>
            <a:r>
              <a:rPr lang="en-US" altLang="zh-TW" sz="1800" dirty="0"/>
              <a:t>If </a:t>
            </a:r>
            <a:r>
              <a:rPr lang="en-US" altLang="zh-TW" sz="1800" dirty="0">
                <a:solidFill>
                  <a:srgbClr val="FF0000"/>
                </a:solidFill>
              </a:rPr>
              <a:t>multiple answers</a:t>
            </a:r>
            <a:r>
              <a:rPr lang="en-US" altLang="zh-TW" sz="1800" dirty="0"/>
              <a:t> satisfy the question then Prolog will find as many of them as desired by the user.</a:t>
            </a:r>
          </a:p>
        </p:txBody>
      </p:sp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20325C-16E0-4CEE-A2B6-C5DA26E2C260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05521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How to ask a question</a:t>
            </a:r>
            <a:endParaRPr lang="th-TH" altLang="en-US" dirty="0">
              <a:latin typeface="Times New Roman" panose="02020603050405020304" pitchFamily="18" charset="0"/>
              <a:ea typeface="Angsana New" panose="02020603050405020304" pitchFamily="18" charset="-34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Write a prolog program in a .</a:t>
            </a:r>
            <a:r>
              <a:rPr lang="en-US" altLang="en-US" dirty="0" err="1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pl</a:t>
            </a:r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 file.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Load the file, using the prolog interpreter: 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consult</a:t>
            </a:r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 command: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	?- consult(‘file.pl’).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To reload the same program, use </a:t>
            </a:r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make</a:t>
            </a:r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?- make.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Then ask questions to the interpreter.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Angsana New" panose="02020603050405020304" pitchFamily="18" charset="-34"/>
                <a:cs typeface="Times New Roman" panose="02020603050405020304" pitchFamily="18" charset="0"/>
              </a:rPr>
              <a:t>To exit, use command: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Angsana New" panose="02020603050405020304" pitchFamily="18" charset="-34"/>
                <a:cs typeface="Courier New" panose="02070309020205020404" pitchFamily="49" charset="0"/>
              </a:rPr>
              <a:t>	?- halt.</a:t>
            </a:r>
          </a:p>
          <a:p>
            <a:pPr eaLnBrk="1" hangingPunct="1"/>
            <a:endParaRPr lang="th-TH" altLang="en-US" dirty="0">
              <a:ea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405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Structure of Programs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2667000"/>
          </a:xfrm>
        </p:spPr>
        <p:txBody>
          <a:bodyPr/>
          <a:lstStyle/>
          <a:p>
            <a:endParaRPr lang="en-GB" altLang="en-US" sz="2400"/>
          </a:p>
          <a:p>
            <a:r>
              <a:rPr lang="en-GB" altLang="en-US" sz="2400"/>
              <a:t>Programs consist of procedures.</a:t>
            </a:r>
          </a:p>
          <a:p>
            <a:r>
              <a:rPr lang="en-GB" altLang="en-US" sz="2400"/>
              <a:t>Procedures consist of clauses.</a:t>
            </a:r>
          </a:p>
          <a:p>
            <a:r>
              <a:rPr lang="en-GB" altLang="en-US" sz="2400"/>
              <a:t>Each clause is a fact or a rule.</a:t>
            </a:r>
          </a:p>
          <a:p>
            <a:r>
              <a:rPr lang="en-GB" altLang="en-US" sz="2400"/>
              <a:t>Programs are executed by posing queries.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720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76600" y="3581400"/>
            <a:ext cx="7086600" cy="2209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Example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5051" y="4005263"/>
            <a:ext cx="6842125" cy="1655762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</a:t>
            </a:r>
            <a:r>
              <a:rPr lang="en-GB" altLang="en-US" sz="2400" dirty="0" err="1">
                <a:latin typeface="Helvetica-Narrow" pitchFamily="34" charset="0"/>
              </a:rPr>
              <a:t>george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</a:t>
            </a:r>
            <a:r>
              <a:rPr lang="en-GB" altLang="en-US" sz="2400" dirty="0" err="1">
                <a:latin typeface="Helvetica-Narrow" pitchFamily="34" charset="0"/>
              </a:rPr>
              <a:t>mary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pPr marL="0" indent="0">
              <a:buNone/>
            </a:pPr>
            <a:r>
              <a:rPr lang="en-GB" altLang="en-US" sz="2400" dirty="0">
                <a:latin typeface="Helvetica-Narrow" pitchFamily="34" charset="0"/>
              </a:rPr>
              <a:t>elephant(X) :- grey(X), mammal(X), </a:t>
            </a:r>
            <a:r>
              <a:rPr lang="en-GB" altLang="en-US" sz="2400" dirty="0" err="1">
                <a:latin typeface="Helvetica-Narrow" pitchFamily="34" charset="0"/>
              </a:rPr>
              <a:t>hasTrunk</a:t>
            </a:r>
            <a:r>
              <a:rPr lang="en-GB" altLang="en-US" sz="2400" dirty="0">
                <a:latin typeface="Helvetica-Narrow" pitchFamily="34" charset="0"/>
              </a:rPr>
              <a:t>(X).</a:t>
            </a:r>
            <a:endParaRPr lang="en-US" altLang="en-US" sz="2400" dirty="0">
              <a:latin typeface="Helvetica-Narrow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346326" y="2324101"/>
            <a:ext cx="3128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Procedure for </a:t>
            </a:r>
            <a:r>
              <a:rPr lang="en-GB" altLang="en-US" sz="2400">
                <a:latin typeface="Helvetica-Narrow" pitchFamily="34" charset="0"/>
              </a:rPr>
              <a:t>elephant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352800" y="2819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267200" y="13716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Predicate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4876800" y="1828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905000" y="44196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Clauses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30480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30480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0480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209801" y="54102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Rule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467601" y="30480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Facts</a:t>
            </a:r>
            <a:endParaRPr lang="en-US" altLang="en-US" sz="2400">
              <a:latin typeface="Helvetica-Narrow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3048001" y="5157788"/>
            <a:ext cx="600075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6072352" y="3505200"/>
            <a:ext cx="185244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>
            <a:off x="5843752" y="3505200"/>
            <a:ext cx="208104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  <a:endParaRPr lang="en-US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648200" y="1905000"/>
            <a:ext cx="4267200" cy="3429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18126" y="2247900"/>
            <a:ext cx="297709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latin typeface="Helvetica-Narrow" pitchFamily="34" charset="0"/>
              </a:rPr>
              <a:t>?- elephant(</a:t>
            </a:r>
            <a:r>
              <a:rPr lang="en-GB" altLang="en-US" sz="2400" dirty="0" err="1">
                <a:latin typeface="Helvetica-Narrow" pitchFamily="34" charset="0"/>
              </a:rPr>
              <a:t>george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endParaRPr lang="en-GB" altLang="en-US" sz="2400" dirty="0">
              <a:latin typeface="Helvetica-Narrow" pitchFamily="34" charset="0"/>
            </a:endParaRPr>
          </a:p>
          <a:p>
            <a:r>
              <a:rPr lang="en-GB" altLang="en-US" sz="2400" b="1" i="1" dirty="0">
                <a:latin typeface="Helvetica-Narrow" pitchFamily="34" charset="0"/>
              </a:rPr>
              <a:t>true</a:t>
            </a:r>
          </a:p>
          <a:p>
            <a:endParaRPr lang="en-GB" altLang="en-US" sz="2400" b="1" i="1" dirty="0">
              <a:latin typeface="Helvetica-Narrow" pitchFamily="34" charset="0"/>
            </a:endParaRPr>
          </a:p>
          <a:p>
            <a:r>
              <a:rPr lang="en-GB" altLang="en-US" sz="2400" dirty="0">
                <a:latin typeface="Helvetica-Narrow" pitchFamily="34" charset="0"/>
              </a:rPr>
              <a:t>?- elephant(</a:t>
            </a:r>
            <a:r>
              <a:rPr lang="en-GB" altLang="en-US" sz="2400" dirty="0" err="1">
                <a:latin typeface="Helvetica-Narrow" pitchFamily="34" charset="0"/>
              </a:rPr>
              <a:t>jane</a:t>
            </a:r>
            <a:r>
              <a:rPr lang="en-GB" altLang="en-US" sz="2400" dirty="0">
                <a:latin typeface="Helvetica-Narrow" pitchFamily="34" charset="0"/>
              </a:rPr>
              <a:t>).</a:t>
            </a:r>
          </a:p>
          <a:p>
            <a:endParaRPr lang="en-GB" altLang="en-US" sz="2400" dirty="0">
              <a:latin typeface="Helvetica-Narrow" pitchFamily="34" charset="0"/>
            </a:endParaRPr>
          </a:p>
          <a:p>
            <a:r>
              <a:rPr lang="en-GB" altLang="en-US" sz="2400" b="1" i="1" dirty="0">
                <a:latin typeface="Helvetica-Narrow" pitchFamily="34" charset="0"/>
              </a:rPr>
              <a:t>false</a:t>
            </a:r>
            <a:endParaRPr lang="en-US" altLang="en-US" sz="2400" b="1" i="1" dirty="0">
              <a:latin typeface="Helvetica-Narrow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965325" y="255587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Queries</a:t>
            </a:r>
            <a:endParaRPr lang="en-US" altLang="en-US" sz="2400" i="1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3352800" y="25146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352800" y="2819400"/>
            <a:ext cx="1905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981200" y="41148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i="1"/>
              <a:t>Replies</a:t>
            </a:r>
            <a:endParaRPr lang="en-US" altLang="en-US" sz="2400" i="1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3200400" y="32766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0400" y="43434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Prolog clauses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Prolog clauses consist of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Body: a list of goals separated by commas (,)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/>
              <a:t>Prolog clauses are of three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Facts: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declare things that are always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facts are clauses that have a head and the empty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Rules: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declare things that are true depending on a given condition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rules have the head and the (non-empty) body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FF0000"/>
                </a:solidFill>
              </a:rPr>
              <a:t>Questions:</a:t>
            </a:r>
            <a:r>
              <a:rPr lang="en-US" altLang="zh-TW" sz="1800" dirty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the user can ask the program what things are true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>
                <a:solidFill>
                  <a:srgbClr val="0070C0"/>
                </a:solidFill>
              </a:rPr>
              <a:t>questions only have the body</a:t>
            </a:r>
          </a:p>
        </p:txBody>
      </p:sp>
      <p:sp>
        <p:nvSpPr>
          <p:cNvPr id="215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kumimoji="1" sz="2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kumimoji="1" sz="22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kumimoji="1" sz="1900">
                <a:solidFill>
                  <a:schemeClr val="tx1"/>
                </a:solidFill>
                <a:latin typeface="Verdana" panose="020B0604030504040204" pitchFamily="34" charset="0"/>
                <a:ea typeface="新細明體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63CEB-8B7C-45DB-999B-208F3D952734}" type="slidenum">
              <a:rPr kumimoji="0" lang="en-US" altLang="zh-TW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1845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2305</Words>
  <Application>Microsoft Macintosh PowerPoint</Application>
  <PresentationFormat>Widescreen</PresentationFormat>
  <Paragraphs>444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Courier New</vt:lpstr>
      <vt:lpstr>Helvetica-Narrow</vt:lpstr>
      <vt:lpstr>Lucida Sans Unicode</vt:lpstr>
      <vt:lpstr>Times New Roman</vt:lpstr>
      <vt:lpstr>Verdana</vt:lpstr>
      <vt:lpstr>Wingdings</vt:lpstr>
      <vt:lpstr>Office Theme</vt:lpstr>
      <vt:lpstr>Prolog</vt:lpstr>
      <vt:lpstr>Prolog</vt:lpstr>
      <vt:lpstr>SWI-Prolog</vt:lpstr>
      <vt:lpstr>Defining relations</vt:lpstr>
      <vt:lpstr>How to ask a question</vt:lpstr>
      <vt:lpstr>Structure of Programs</vt:lpstr>
      <vt:lpstr>Example</vt:lpstr>
      <vt:lpstr>Example</vt:lpstr>
      <vt:lpstr>Prolog clauses</vt:lpstr>
      <vt:lpstr>Body of a (rule) clause contains goals.</vt:lpstr>
      <vt:lpstr>Defining relations by facts</vt:lpstr>
      <vt:lpstr>Defining relations by facts</vt:lpstr>
      <vt:lpstr>Defining relations by facts</vt:lpstr>
      <vt:lpstr>Defining relations by facts</vt:lpstr>
      <vt:lpstr>Defining relations by rules</vt:lpstr>
      <vt:lpstr>Defining relations by rules</vt:lpstr>
      <vt:lpstr>Defining relations by rules</vt:lpstr>
      <vt:lpstr>Defining relations by rules</vt:lpstr>
      <vt:lpstr>Class work: define the “sister” relation</vt:lpstr>
      <vt:lpstr>Recursive rules</vt:lpstr>
      <vt:lpstr>Recursive rules</vt:lpstr>
      <vt:lpstr>Recursive rules</vt:lpstr>
      <vt:lpstr>Class work: define the “maternal ancestor” relation</vt:lpstr>
      <vt:lpstr>Declarative and procedural meaning of programs</vt:lpstr>
      <vt:lpstr>Declarative and procedural meaning of programs</vt:lpstr>
      <vt:lpstr>How Prolog answers questions</vt:lpstr>
      <vt:lpstr>How Prolog answers questions: Backtracking</vt:lpstr>
      <vt:lpstr>How Prolog answers questions</vt:lpstr>
      <vt:lpstr>How Prolog answers questions</vt:lpstr>
      <vt:lpstr>Advantages of Prolog</vt:lpstr>
      <vt:lpstr>Inferencing Process</vt:lpstr>
      <vt:lpstr>Applications of Logic Programming</vt:lpstr>
      <vt:lpstr>Newer applications of Logic Programming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Patil, Akshay</cp:lastModifiedBy>
  <cp:revision>350</cp:revision>
  <dcterms:created xsi:type="dcterms:W3CDTF">2015-09-15T20:27:29Z</dcterms:created>
  <dcterms:modified xsi:type="dcterms:W3CDTF">2023-05-17T16:48:33Z</dcterms:modified>
</cp:coreProperties>
</file>