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69" r:id="rId5"/>
    <p:sldId id="271" r:id="rId6"/>
    <p:sldId id="259" r:id="rId7"/>
    <p:sldId id="268" r:id="rId8"/>
    <p:sldId id="265" r:id="rId9"/>
    <p:sldId id="266" r:id="rId10"/>
    <p:sldId id="273" r:id="rId11"/>
    <p:sldId id="274"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B8A63C-21D7-4E04-B9D2-C48FFB87E390}" v="23" dt="2023-10-13T22:25:20.307"/>
    <p1510:client id="{CA9D3CFC-8048-0A45-886D-B81988D30558}" v="367" dt="2023-10-13T21:20:41.9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4"/>
  </p:normalViewPr>
  <p:slideViewPr>
    <p:cSldViewPr snapToGrid="0">
      <p:cViewPr varScale="1">
        <p:scale>
          <a:sx n="104" d="100"/>
          <a:sy n="104" d="100"/>
        </p:scale>
        <p:origin x="89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3BF770-6583-4C56-BFBC-37C7F24BCDCE}"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16BC7961-BF01-471F-923E-065A94B07D98}">
      <dgm:prSet/>
      <dgm:spPr/>
      <dgm:t>
        <a:bodyPr/>
        <a:lstStyle/>
        <a:p>
          <a:r>
            <a:rPr lang="en-US" b="1" dirty="0">
              <a:latin typeface="+mn-lt"/>
            </a:rPr>
            <a:t>Financial Market Data API</a:t>
          </a:r>
          <a:endParaRPr lang="en-US" dirty="0">
            <a:latin typeface="+mn-lt"/>
          </a:endParaRPr>
        </a:p>
      </dgm:t>
    </dgm:pt>
    <dgm:pt modelId="{928FE0B6-A546-4F33-8A2C-FD1218DBC98E}" type="parTrans" cxnId="{7E8779BC-BA5C-41E9-A988-55C9A2F19FE7}">
      <dgm:prSet/>
      <dgm:spPr/>
      <dgm:t>
        <a:bodyPr/>
        <a:lstStyle/>
        <a:p>
          <a:endParaRPr lang="en-US"/>
        </a:p>
      </dgm:t>
    </dgm:pt>
    <dgm:pt modelId="{CF6128E6-6A92-4ECA-96F5-6B6E7A0B86D0}" type="sibTrans" cxnId="{7E8779BC-BA5C-41E9-A988-55C9A2F19FE7}">
      <dgm:prSet/>
      <dgm:spPr/>
      <dgm:t>
        <a:bodyPr/>
        <a:lstStyle/>
        <a:p>
          <a:endParaRPr lang="en-US"/>
        </a:p>
      </dgm:t>
    </dgm:pt>
    <dgm:pt modelId="{3A8A78C8-FA66-48EE-8CC5-D34E9C19F2ED}">
      <dgm:prSet/>
      <dgm:spPr/>
      <dgm:t>
        <a:bodyPr/>
        <a:lstStyle/>
        <a:p>
          <a:r>
            <a:rPr lang="en-US" dirty="0"/>
            <a:t>This component represents the external API we are using to fetch financial market data. For this we are using Alpha Vantage APIs.</a:t>
          </a:r>
          <a:br>
            <a:rPr lang="en-US" dirty="0"/>
          </a:br>
          <a:endParaRPr lang="en-US" dirty="0"/>
        </a:p>
      </dgm:t>
    </dgm:pt>
    <dgm:pt modelId="{A0F3FF6E-7D8D-46A7-AF1D-FCAEB837BF76}" type="parTrans" cxnId="{F1C64F61-1639-4A77-8F61-FD63A68A3E24}">
      <dgm:prSet/>
      <dgm:spPr/>
      <dgm:t>
        <a:bodyPr/>
        <a:lstStyle/>
        <a:p>
          <a:endParaRPr lang="en-US"/>
        </a:p>
      </dgm:t>
    </dgm:pt>
    <dgm:pt modelId="{C75E8CB3-BCF5-4107-A60E-9ED2FD9963D8}" type="sibTrans" cxnId="{F1C64F61-1639-4A77-8F61-FD63A68A3E24}">
      <dgm:prSet/>
      <dgm:spPr/>
      <dgm:t>
        <a:bodyPr/>
        <a:lstStyle/>
        <a:p>
          <a:endParaRPr lang="en-US"/>
        </a:p>
      </dgm:t>
    </dgm:pt>
    <dgm:pt modelId="{2A1D46FE-1AB3-4936-AC69-13B7265BD935}">
      <dgm:prSet/>
      <dgm:spPr/>
      <dgm:t>
        <a:bodyPr spcFirstLastPara="0" vert="horz" wrap="square" lIns="106680" tIns="53340" rIns="106680" bIns="53340" numCol="1" spcCol="1270" anchor="ctr" anchorCtr="0"/>
        <a:lstStyle/>
        <a:p>
          <a:pPr marL="0" lvl="0" indent="0" defTabSz="1244600">
            <a:spcBef>
              <a:spcPct val="0"/>
            </a:spcBef>
            <a:spcAft>
              <a:spcPct val="35000"/>
            </a:spcAft>
            <a:buNone/>
          </a:pPr>
          <a:r>
            <a:rPr lang="en-US" b="1" kern="1200" dirty="0">
              <a:latin typeface="Calibri" panose="020F0502020204030204"/>
              <a:ea typeface="+mn-ea"/>
              <a:cs typeface="+mn-cs"/>
            </a:rPr>
            <a:t>Python Script</a:t>
          </a:r>
        </a:p>
      </dgm:t>
    </dgm:pt>
    <dgm:pt modelId="{EAE7C282-2D13-4685-BB3B-9211806976D2}" type="parTrans" cxnId="{66990CEA-3D19-4BBC-B913-FEB639EC8F0A}">
      <dgm:prSet/>
      <dgm:spPr/>
      <dgm:t>
        <a:bodyPr/>
        <a:lstStyle/>
        <a:p>
          <a:endParaRPr lang="en-US"/>
        </a:p>
      </dgm:t>
    </dgm:pt>
    <dgm:pt modelId="{49CF928A-6D04-4F3D-9773-18F5D3155C22}" type="sibTrans" cxnId="{66990CEA-3D19-4BBC-B913-FEB639EC8F0A}">
      <dgm:prSet/>
      <dgm:spPr/>
      <dgm:t>
        <a:bodyPr/>
        <a:lstStyle/>
        <a:p>
          <a:endParaRPr lang="en-US"/>
        </a:p>
      </dgm:t>
    </dgm:pt>
    <dgm:pt modelId="{BEC04096-0013-4599-8555-07D773E0A58C}">
      <dgm:prSet/>
      <dgm:spPr/>
      <dgm:t>
        <a:bodyPr/>
        <a:lstStyle/>
        <a:p>
          <a:r>
            <a:rPr lang="en-US" dirty="0"/>
            <a:t>A Python script or application responsible for making API requests, retrieving streaming data and historical data periodically as triggered by Azure Web Jobs, and potentially transforming it. For streaming data instead of saving the data locally, it processes and sends the data to Apache Kafka topics but sends the historical data directly into Azure Blob Storage.</a:t>
          </a:r>
          <a:br>
            <a:rPr lang="en-US" dirty="0"/>
          </a:br>
          <a:endParaRPr lang="en-US" dirty="0"/>
        </a:p>
      </dgm:t>
    </dgm:pt>
    <dgm:pt modelId="{4D0761D9-C88E-4A39-879C-F98DCE390918}" type="parTrans" cxnId="{9EE3D88C-24F6-4828-9C8B-C4E4B3E56015}">
      <dgm:prSet/>
      <dgm:spPr/>
      <dgm:t>
        <a:bodyPr/>
        <a:lstStyle/>
        <a:p>
          <a:endParaRPr lang="en-US"/>
        </a:p>
      </dgm:t>
    </dgm:pt>
    <dgm:pt modelId="{1868654B-5691-4925-B2F2-FDBB69184DA6}" type="sibTrans" cxnId="{9EE3D88C-24F6-4828-9C8B-C4E4B3E56015}">
      <dgm:prSet/>
      <dgm:spPr/>
      <dgm:t>
        <a:bodyPr/>
        <a:lstStyle/>
        <a:p>
          <a:endParaRPr lang="en-US"/>
        </a:p>
      </dgm:t>
    </dgm:pt>
    <dgm:pt modelId="{65716914-3186-47E1-85C4-AB0B14F159C6}">
      <dgm:prSet/>
      <dgm:spPr/>
      <dgm:t>
        <a:bodyPr spcFirstLastPara="0" vert="horz" wrap="square" lIns="106680" tIns="53340" rIns="106680" bIns="53340" numCol="1" spcCol="1270" anchor="ctr" anchorCtr="0"/>
        <a:lstStyle/>
        <a:p>
          <a:pPr marL="0" lvl="0" indent="0" defTabSz="1244600">
            <a:spcBef>
              <a:spcPct val="0"/>
            </a:spcBef>
            <a:spcAft>
              <a:spcPct val="35000"/>
            </a:spcAft>
            <a:buNone/>
          </a:pPr>
          <a:r>
            <a:rPr lang="en-US" b="1" kern="1200" dirty="0">
              <a:latin typeface="Calibri" panose="020F0502020204030204"/>
              <a:ea typeface="+mn-ea"/>
              <a:cs typeface="+mn-cs"/>
            </a:rPr>
            <a:t>Apache Kafka</a:t>
          </a:r>
        </a:p>
      </dgm:t>
    </dgm:pt>
    <dgm:pt modelId="{B0A6B110-8E23-4AAC-8669-9965C6E7FA78}" type="parTrans" cxnId="{2CC61B07-DD14-48CD-A36E-8EF0C24CB399}">
      <dgm:prSet/>
      <dgm:spPr/>
      <dgm:t>
        <a:bodyPr/>
        <a:lstStyle/>
        <a:p>
          <a:endParaRPr lang="en-US"/>
        </a:p>
      </dgm:t>
    </dgm:pt>
    <dgm:pt modelId="{DD712666-49F2-4931-8207-1D25D5BF46F5}" type="sibTrans" cxnId="{2CC61B07-DD14-48CD-A36E-8EF0C24CB399}">
      <dgm:prSet/>
      <dgm:spPr/>
      <dgm:t>
        <a:bodyPr/>
        <a:lstStyle/>
        <a:p>
          <a:endParaRPr lang="en-US"/>
        </a:p>
      </dgm:t>
    </dgm:pt>
    <dgm:pt modelId="{290EC88B-82FF-41FC-89D1-72F35BF7B5D0}">
      <dgm:prSet/>
      <dgm:spPr/>
      <dgm:t>
        <a:bodyPr/>
        <a:lstStyle/>
        <a:p>
          <a:r>
            <a:rPr lang="en-US" dirty="0"/>
            <a:t>Kafka receives the streaming data from the Python Script and acts as a message broker. It stores the data temporarily and allows multiple consumers (e.g., Spark, other applications, etc.) to subscribe to and process the data.</a:t>
          </a:r>
          <a:br>
            <a:rPr lang="en-US" dirty="0"/>
          </a:br>
          <a:endParaRPr lang="en-US" dirty="0"/>
        </a:p>
      </dgm:t>
    </dgm:pt>
    <dgm:pt modelId="{A686B996-B89D-4439-80D0-61F26ABA317B}" type="parTrans" cxnId="{098332C3-FF68-4E42-B0DB-FE9A6D871E41}">
      <dgm:prSet/>
      <dgm:spPr/>
      <dgm:t>
        <a:bodyPr/>
        <a:lstStyle/>
        <a:p>
          <a:endParaRPr lang="en-US"/>
        </a:p>
      </dgm:t>
    </dgm:pt>
    <dgm:pt modelId="{08F74B13-D572-4BF6-B877-D5965177D636}" type="sibTrans" cxnId="{098332C3-FF68-4E42-B0DB-FE9A6D871E41}">
      <dgm:prSet/>
      <dgm:spPr/>
      <dgm:t>
        <a:bodyPr/>
        <a:lstStyle/>
        <a:p>
          <a:endParaRPr lang="en-US"/>
        </a:p>
      </dgm:t>
    </dgm:pt>
    <dgm:pt modelId="{4D2D4709-A707-4557-A8EA-D79A6B754BC9}">
      <dgm:prSet/>
      <dgm:spPr/>
      <dgm:t>
        <a:bodyPr spcFirstLastPara="0" vert="horz" wrap="square" lIns="106680" tIns="53340" rIns="106680" bIns="53340" numCol="1" spcCol="1270" anchor="ctr" anchorCtr="0"/>
        <a:lstStyle/>
        <a:p>
          <a:pPr marL="0" lvl="0" indent="0" defTabSz="1244600">
            <a:spcBef>
              <a:spcPct val="0"/>
            </a:spcBef>
            <a:spcAft>
              <a:spcPct val="35000"/>
            </a:spcAft>
            <a:buNone/>
          </a:pPr>
          <a:r>
            <a:rPr lang="en-US" b="1" kern="1200" dirty="0">
              <a:latin typeface="Calibri" panose="020F0502020204030204"/>
              <a:ea typeface="+mn-ea"/>
              <a:cs typeface="+mn-cs"/>
            </a:rPr>
            <a:t>Apache Spark</a:t>
          </a:r>
        </a:p>
      </dgm:t>
    </dgm:pt>
    <dgm:pt modelId="{5E4EF2F1-6447-421D-B021-E39C3DE3437A}" type="parTrans" cxnId="{0AA15A14-F729-46B6-91EC-B5C0AA44E3A4}">
      <dgm:prSet/>
      <dgm:spPr/>
      <dgm:t>
        <a:bodyPr/>
        <a:lstStyle/>
        <a:p>
          <a:endParaRPr lang="en-US"/>
        </a:p>
      </dgm:t>
    </dgm:pt>
    <dgm:pt modelId="{672EDAF7-54C4-46D5-9902-58099380EA96}" type="sibTrans" cxnId="{0AA15A14-F729-46B6-91EC-B5C0AA44E3A4}">
      <dgm:prSet/>
      <dgm:spPr/>
      <dgm:t>
        <a:bodyPr/>
        <a:lstStyle/>
        <a:p>
          <a:endParaRPr lang="en-US"/>
        </a:p>
      </dgm:t>
    </dgm:pt>
    <dgm:pt modelId="{F7F45A58-2DC4-4DEF-8914-A803A92BFCC7}">
      <dgm:prSet/>
      <dgm:spPr/>
      <dgm:t>
        <a:bodyPr/>
        <a:lstStyle/>
        <a:p>
          <a:r>
            <a:rPr lang="en-US" dirty="0"/>
            <a:t>Apache Spark will be used for more complex data processing, analysis, and transformation. It can read data from Kafka and perform real-time or batch processing as needed and also grab historical data from data storage and process data.</a:t>
          </a:r>
        </a:p>
      </dgm:t>
    </dgm:pt>
    <dgm:pt modelId="{A15F43CE-BC49-4871-913B-F4D9FC97CB31}" type="parTrans" cxnId="{3A1857BE-273F-45B6-A816-9EFC4FA60E84}">
      <dgm:prSet/>
      <dgm:spPr/>
      <dgm:t>
        <a:bodyPr/>
        <a:lstStyle/>
        <a:p>
          <a:endParaRPr lang="en-US"/>
        </a:p>
      </dgm:t>
    </dgm:pt>
    <dgm:pt modelId="{377B3B5A-2C8C-4DD2-8509-4D5607006A5F}" type="sibTrans" cxnId="{3A1857BE-273F-45B6-A816-9EFC4FA60E84}">
      <dgm:prSet/>
      <dgm:spPr/>
      <dgm:t>
        <a:bodyPr/>
        <a:lstStyle/>
        <a:p>
          <a:endParaRPr lang="en-US"/>
        </a:p>
      </dgm:t>
    </dgm:pt>
    <dgm:pt modelId="{EFCEA433-F11F-9C4D-A9F3-7C2CB4CC0D9D}" type="pres">
      <dgm:prSet presAssocID="{963BF770-6583-4C56-BFBC-37C7F24BCDCE}" presName="linear" presStyleCnt="0">
        <dgm:presLayoutVars>
          <dgm:animLvl val="lvl"/>
          <dgm:resizeHandles val="exact"/>
        </dgm:presLayoutVars>
      </dgm:prSet>
      <dgm:spPr/>
    </dgm:pt>
    <dgm:pt modelId="{62B94E66-13F4-164F-94CC-DEA83A4B23FE}" type="pres">
      <dgm:prSet presAssocID="{16BC7961-BF01-471F-923E-065A94B07D98}" presName="parentText" presStyleLbl="node1" presStyleIdx="0" presStyleCnt="4">
        <dgm:presLayoutVars>
          <dgm:chMax val="0"/>
          <dgm:bulletEnabled val="1"/>
        </dgm:presLayoutVars>
      </dgm:prSet>
      <dgm:spPr/>
    </dgm:pt>
    <dgm:pt modelId="{FE37419E-A2F5-C343-970E-A19FCF4D6665}" type="pres">
      <dgm:prSet presAssocID="{16BC7961-BF01-471F-923E-065A94B07D98}" presName="childText" presStyleLbl="revTx" presStyleIdx="0" presStyleCnt="4">
        <dgm:presLayoutVars>
          <dgm:bulletEnabled val="1"/>
        </dgm:presLayoutVars>
      </dgm:prSet>
      <dgm:spPr/>
    </dgm:pt>
    <dgm:pt modelId="{D564456F-DB99-F247-AFF5-3F04AAAA23D1}" type="pres">
      <dgm:prSet presAssocID="{2A1D46FE-1AB3-4936-AC69-13B7265BD935}" presName="parentText" presStyleLbl="node1" presStyleIdx="1" presStyleCnt="4">
        <dgm:presLayoutVars>
          <dgm:chMax val="0"/>
          <dgm:bulletEnabled val="1"/>
        </dgm:presLayoutVars>
      </dgm:prSet>
      <dgm:spPr/>
    </dgm:pt>
    <dgm:pt modelId="{1E818996-A046-BE48-86F2-785115B9AFEA}" type="pres">
      <dgm:prSet presAssocID="{2A1D46FE-1AB3-4936-AC69-13B7265BD935}" presName="childText" presStyleLbl="revTx" presStyleIdx="1" presStyleCnt="4">
        <dgm:presLayoutVars>
          <dgm:bulletEnabled val="1"/>
        </dgm:presLayoutVars>
      </dgm:prSet>
      <dgm:spPr/>
    </dgm:pt>
    <dgm:pt modelId="{B8A584AF-1D78-9A4F-A408-6B3F8DDEB058}" type="pres">
      <dgm:prSet presAssocID="{65716914-3186-47E1-85C4-AB0B14F159C6}" presName="parentText" presStyleLbl="node1" presStyleIdx="2" presStyleCnt="4">
        <dgm:presLayoutVars>
          <dgm:chMax val="0"/>
          <dgm:bulletEnabled val="1"/>
        </dgm:presLayoutVars>
      </dgm:prSet>
      <dgm:spPr/>
    </dgm:pt>
    <dgm:pt modelId="{7411BC16-3C2E-B94F-8801-708195B23745}" type="pres">
      <dgm:prSet presAssocID="{65716914-3186-47E1-85C4-AB0B14F159C6}" presName="childText" presStyleLbl="revTx" presStyleIdx="2" presStyleCnt="4">
        <dgm:presLayoutVars>
          <dgm:bulletEnabled val="1"/>
        </dgm:presLayoutVars>
      </dgm:prSet>
      <dgm:spPr/>
    </dgm:pt>
    <dgm:pt modelId="{21F11ACB-EA9B-4643-9B0F-D1CE99B4F4A0}" type="pres">
      <dgm:prSet presAssocID="{4D2D4709-A707-4557-A8EA-D79A6B754BC9}" presName="parentText" presStyleLbl="node1" presStyleIdx="3" presStyleCnt="4">
        <dgm:presLayoutVars>
          <dgm:chMax val="0"/>
          <dgm:bulletEnabled val="1"/>
        </dgm:presLayoutVars>
      </dgm:prSet>
      <dgm:spPr/>
    </dgm:pt>
    <dgm:pt modelId="{9432B13E-3AC8-9041-8ADB-2BDC32B4EAFA}" type="pres">
      <dgm:prSet presAssocID="{4D2D4709-A707-4557-A8EA-D79A6B754BC9}" presName="childText" presStyleLbl="revTx" presStyleIdx="3" presStyleCnt="4">
        <dgm:presLayoutVars>
          <dgm:bulletEnabled val="1"/>
        </dgm:presLayoutVars>
      </dgm:prSet>
      <dgm:spPr/>
    </dgm:pt>
  </dgm:ptLst>
  <dgm:cxnLst>
    <dgm:cxn modelId="{2059FF01-9F42-924F-B15A-E8F1F7825DDF}" type="presOf" srcId="{65716914-3186-47E1-85C4-AB0B14F159C6}" destId="{B8A584AF-1D78-9A4F-A408-6B3F8DDEB058}" srcOrd="0" destOrd="0" presId="urn:microsoft.com/office/officeart/2005/8/layout/vList2"/>
    <dgm:cxn modelId="{2CC61B07-DD14-48CD-A36E-8EF0C24CB399}" srcId="{963BF770-6583-4C56-BFBC-37C7F24BCDCE}" destId="{65716914-3186-47E1-85C4-AB0B14F159C6}" srcOrd="2" destOrd="0" parTransId="{B0A6B110-8E23-4AAC-8669-9965C6E7FA78}" sibTransId="{DD712666-49F2-4931-8207-1D25D5BF46F5}"/>
    <dgm:cxn modelId="{2398B20E-CF96-5D4D-9D4E-DAA9661DC909}" type="presOf" srcId="{3A8A78C8-FA66-48EE-8CC5-D34E9C19F2ED}" destId="{FE37419E-A2F5-C343-970E-A19FCF4D6665}" srcOrd="0" destOrd="0" presId="urn:microsoft.com/office/officeart/2005/8/layout/vList2"/>
    <dgm:cxn modelId="{0AA15A14-F729-46B6-91EC-B5C0AA44E3A4}" srcId="{963BF770-6583-4C56-BFBC-37C7F24BCDCE}" destId="{4D2D4709-A707-4557-A8EA-D79A6B754BC9}" srcOrd="3" destOrd="0" parTransId="{5E4EF2F1-6447-421D-B021-E39C3DE3437A}" sibTransId="{672EDAF7-54C4-46D5-9902-58099380EA96}"/>
    <dgm:cxn modelId="{3C123537-8BBA-0343-B8F7-5384A9C3399D}" type="presOf" srcId="{F7F45A58-2DC4-4DEF-8914-A803A92BFCC7}" destId="{9432B13E-3AC8-9041-8ADB-2BDC32B4EAFA}" srcOrd="0" destOrd="0" presId="urn:microsoft.com/office/officeart/2005/8/layout/vList2"/>
    <dgm:cxn modelId="{F1C64F61-1639-4A77-8F61-FD63A68A3E24}" srcId="{16BC7961-BF01-471F-923E-065A94B07D98}" destId="{3A8A78C8-FA66-48EE-8CC5-D34E9C19F2ED}" srcOrd="0" destOrd="0" parTransId="{A0F3FF6E-7D8D-46A7-AF1D-FCAEB837BF76}" sibTransId="{C75E8CB3-BCF5-4107-A60E-9ED2FD9963D8}"/>
    <dgm:cxn modelId="{CD3C8171-007C-0444-ADA0-247DEAB0E7D7}" type="presOf" srcId="{BEC04096-0013-4599-8555-07D773E0A58C}" destId="{1E818996-A046-BE48-86F2-785115B9AFEA}" srcOrd="0" destOrd="0" presId="urn:microsoft.com/office/officeart/2005/8/layout/vList2"/>
    <dgm:cxn modelId="{AB3D8E7D-3E53-ED44-8843-95F0CF96E40B}" type="presOf" srcId="{4D2D4709-A707-4557-A8EA-D79A6B754BC9}" destId="{21F11ACB-EA9B-4643-9B0F-D1CE99B4F4A0}" srcOrd="0" destOrd="0" presId="urn:microsoft.com/office/officeart/2005/8/layout/vList2"/>
    <dgm:cxn modelId="{456DA188-5F5D-C341-B309-251C5880D5A6}" type="presOf" srcId="{963BF770-6583-4C56-BFBC-37C7F24BCDCE}" destId="{EFCEA433-F11F-9C4D-A9F3-7C2CB4CC0D9D}" srcOrd="0" destOrd="0" presId="urn:microsoft.com/office/officeart/2005/8/layout/vList2"/>
    <dgm:cxn modelId="{9EE3D88C-24F6-4828-9C8B-C4E4B3E56015}" srcId="{2A1D46FE-1AB3-4936-AC69-13B7265BD935}" destId="{BEC04096-0013-4599-8555-07D773E0A58C}" srcOrd="0" destOrd="0" parTransId="{4D0761D9-C88E-4A39-879C-F98DCE390918}" sibTransId="{1868654B-5691-4925-B2F2-FDBB69184DA6}"/>
    <dgm:cxn modelId="{7E8779BC-BA5C-41E9-A988-55C9A2F19FE7}" srcId="{963BF770-6583-4C56-BFBC-37C7F24BCDCE}" destId="{16BC7961-BF01-471F-923E-065A94B07D98}" srcOrd="0" destOrd="0" parTransId="{928FE0B6-A546-4F33-8A2C-FD1218DBC98E}" sibTransId="{CF6128E6-6A92-4ECA-96F5-6B6E7A0B86D0}"/>
    <dgm:cxn modelId="{3A1857BE-273F-45B6-A816-9EFC4FA60E84}" srcId="{4D2D4709-A707-4557-A8EA-D79A6B754BC9}" destId="{F7F45A58-2DC4-4DEF-8914-A803A92BFCC7}" srcOrd="0" destOrd="0" parTransId="{A15F43CE-BC49-4871-913B-F4D9FC97CB31}" sibTransId="{377B3B5A-2C8C-4DD2-8509-4D5607006A5F}"/>
    <dgm:cxn modelId="{098332C3-FF68-4E42-B0DB-FE9A6D871E41}" srcId="{65716914-3186-47E1-85C4-AB0B14F159C6}" destId="{290EC88B-82FF-41FC-89D1-72F35BF7B5D0}" srcOrd="0" destOrd="0" parTransId="{A686B996-B89D-4439-80D0-61F26ABA317B}" sibTransId="{08F74B13-D572-4BF6-B877-D5965177D636}"/>
    <dgm:cxn modelId="{94FD42C3-05F2-D04E-AA0D-E5A13932002B}" type="presOf" srcId="{2A1D46FE-1AB3-4936-AC69-13B7265BD935}" destId="{D564456F-DB99-F247-AFF5-3F04AAAA23D1}" srcOrd="0" destOrd="0" presId="urn:microsoft.com/office/officeart/2005/8/layout/vList2"/>
    <dgm:cxn modelId="{850022C4-2A1A-DE4F-8269-90196CA440CF}" type="presOf" srcId="{290EC88B-82FF-41FC-89D1-72F35BF7B5D0}" destId="{7411BC16-3C2E-B94F-8801-708195B23745}" srcOrd="0" destOrd="0" presId="urn:microsoft.com/office/officeart/2005/8/layout/vList2"/>
    <dgm:cxn modelId="{F589B1E2-4294-C447-AB54-B7DA4F55BBB3}" type="presOf" srcId="{16BC7961-BF01-471F-923E-065A94B07D98}" destId="{62B94E66-13F4-164F-94CC-DEA83A4B23FE}" srcOrd="0" destOrd="0" presId="urn:microsoft.com/office/officeart/2005/8/layout/vList2"/>
    <dgm:cxn modelId="{66990CEA-3D19-4BBC-B913-FEB639EC8F0A}" srcId="{963BF770-6583-4C56-BFBC-37C7F24BCDCE}" destId="{2A1D46FE-1AB3-4936-AC69-13B7265BD935}" srcOrd="1" destOrd="0" parTransId="{EAE7C282-2D13-4685-BB3B-9211806976D2}" sibTransId="{49CF928A-6D04-4F3D-9773-18F5D3155C22}"/>
    <dgm:cxn modelId="{A397169E-700A-5943-A25B-7F5A2972FE77}" type="presParOf" srcId="{EFCEA433-F11F-9C4D-A9F3-7C2CB4CC0D9D}" destId="{62B94E66-13F4-164F-94CC-DEA83A4B23FE}" srcOrd="0" destOrd="0" presId="urn:microsoft.com/office/officeart/2005/8/layout/vList2"/>
    <dgm:cxn modelId="{ED7F98D5-BD34-4246-99CA-401306362F71}" type="presParOf" srcId="{EFCEA433-F11F-9C4D-A9F3-7C2CB4CC0D9D}" destId="{FE37419E-A2F5-C343-970E-A19FCF4D6665}" srcOrd="1" destOrd="0" presId="urn:microsoft.com/office/officeart/2005/8/layout/vList2"/>
    <dgm:cxn modelId="{9B2B218B-068E-1544-B19F-26A4CC6CA450}" type="presParOf" srcId="{EFCEA433-F11F-9C4D-A9F3-7C2CB4CC0D9D}" destId="{D564456F-DB99-F247-AFF5-3F04AAAA23D1}" srcOrd="2" destOrd="0" presId="urn:microsoft.com/office/officeart/2005/8/layout/vList2"/>
    <dgm:cxn modelId="{ED4B55F0-5B2B-0541-A7E2-DA5001D86376}" type="presParOf" srcId="{EFCEA433-F11F-9C4D-A9F3-7C2CB4CC0D9D}" destId="{1E818996-A046-BE48-86F2-785115B9AFEA}" srcOrd="3" destOrd="0" presId="urn:microsoft.com/office/officeart/2005/8/layout/vList2"/>
    <dgm:cxn modelId="{17913292-F86F-DF4D-9D99-5004CEB020C6}" type="presParOf" srcId="{EFCEA433-F11F-9C4D-A9F3-7C2CB4CC0D9D}" destId="{B8A584AF-1D78-9A4F-A408-6B3F8DDEB058}" srcOrd="4" destOrd="0" presId="urn:microsoft.com/office/officeart/2005/8/layout/vList2"/>
    <dgm:cxn modelId="{20BC2BD2-D6DB-364E-B3A9-CD43DFA44A27}" type="presParOf" srcId="{EFCEA433-F11F-9C4D-A9F3-7C2CB4CC0D9D}" destId="{7411BC16-3C2E-B94F-8801-708195B23745}" srcOrd="5" destOrd="0" presId="urn:microsoft.com/office/officeart/2005/8/layout/vList2"/>
    <dgm:cxn modelId="{8FE793AA-51C7-4D47-B24E-F375C1FD2BB9}" type="presParOf" srcId="{EFCEA433-F11F-9C4D-A9F3-7C2CB4CC0D9D}" destId="{21F11ACB-EA9B-4643-9B0F-D1CE99B4F4A0}" srcOrd="6" destOrd="0" presId="urn:microsoft.com/office/officeart/2005/8/layout/vList2"/>
    <dgm:cxn modelId="{82DDE73B-84A5-B646-9C33-635AFAF8FC3D}" type="presParOf" srcId="{EFCEA433-F11F-9C4D-A9F3-7C2CB4CC0D9D}" destId="{9432B13E-3AC8-9041-8ADB-2BDC32B4EAFA}"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3BF770-6583-4C56-BFBC-37C7F24BCDCE}"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16BC7961-BF01-471F-923E-065A94B07D98}">
      <dgm:prSet custT="1"/>
      <dgm:spPr/>
      <dgm:t>
        <a:bodyPr/>
        <a:lstStyle/>
        <a:p>
          <a:r>
            <a:rPr lang="en-US" sz="1900" b="1" dirty="0">
              <a:latin typeface="+mn-lt"/>
              <a:ea typeface="Verdana" panose="020B0604030504040204" pitchFamily="34" charset="0"/>
              <a:cs typeface="Verdana" panose="020B0604030504040204" pitchFamily="34" charset="0"/>
            </a:rPr>
            <a:t>Azure Storage Solutions (Blob Service/ Data Lakes)</a:t>
          </a:r>
          <a:endParaRPr lang="en-US" sz="1900" dirty="0">
            <a:latin typeface="+mn-lt"/>
          </a:endParaRPr>
        </a:p>
      </dgm:t>
    </dgm:pt>
    <dgm:pt modelId="{928FE0B6-A546-4F33-8A2C-FD1218DBC98E}" type="parTrans" cxnId="{7E8779BC-BA5C-41E9-A988-55C9A2F19FE7}">
      <dgm:prSet/>
      <dgm:spPr/>
      <dgm:t>
        <a:bodyPr/>
        <a:lstStyle/>
        <a:p>
          <a:endParaRPr lang="en-US"/>
        </a:p>
      </dgm:t>
    </dgm:pt>
    <dgm:pt modelId="{CF6128E6-6A92-4ECA-96F5-6B6E7A0B86D0}" type="sibTrans" cxnId="{7E8779BC-BA5C-41E9-A988-55C9A2F19FE7}">
      <dgm:prSet/>
      <dgm:spPr/>
      <dgm:t>
        <a:bodyPr/>
        <a:lstStyle/>
        <a:p>
          <a:endParaRPr lang="en-US"/>
        </a:p>
      </dgm:t>
    </dgm:pt>
    <dgm:pt modelId="{3A8A78C8-FA66-48EE-8CC5-D34E9C19F2ED}">
      <dgm:prSet custT="1"/>
      <dgm:spPr/>
      <dgm:t>
        <a:bodyPr/>
        <a:lstStyle/>
        <a:p>
          <a:r>
            <a:rPr lang="en-US" sz="1500" dirty="0"/>
            <a:t>This component represents the external API you're using to fetch financial market data. For this we are using Alpha Vantage.</a:t>
          </a:r>
          <a:br>
            <a:rPr lang="en-US" sz="1500" dirty="0"/>
          </a:br>
          <a:endParaRPr lang="en-US" sz="1500" dirty="0"/>
        </a:p>
      </dgm:t>
    </dgm:pt>
    <dgm:pt modelId="{C75E8CB3-BCF5-4107-A60E-9ED2FD9963D8}" type="sibTrans" cxnId="{F1C64F61-1639-4A77-8F61-FD63A68A3E24}">
      <dgm:prSet/>
      <dgm:spPr/>
      <dgm:t>
        <a:bodyPr/>
        <a:lstStyle/>
        <a:p>
          <a:endParaRPr lang="en-US"/>
        </a:p>
      </dgm:t>
    </dgm:pt>
    <dgm:pt modelId="{A0F3FF6E-7D8D-46A7-AF1D-FCAEB837BF76}" type="parTrans" cxnId="{F1C64F61-1639-4A77-8F61-FD63A68A3E24}">
      <dgm:prSet/>
      <dgm:spPr/>
      <dgm:t>
        <a:bodyPr/>
        <a:lstStyle/>
        <a:p>
          <a:endParaRPr lang="en-US"/>
        </a:p>
      </dgm:t>
    </dgm:pt>
    <dgm:pt modelId="{2A1D46FE-1AB3-4936-AC69-13B7265BD935}">
      <dgm:prSet custT="1"/>
      <dgm:spPr/>
      <dgm:t>
        <a:bodyPr spcFirstLastPara="0" vert="horz" wrap="square" lIns="106680" tIns="53340" rIns="106680" bIns="53340" numCol="1" spcCol="1270" anchor="ctr" anchorCtr="0"/>
        <a:lstStyle/>
        <a:p>
          <a:pPr marL="0" lvl="0" indent="0" defTabSz="1244600">
            <a:spcBef>
              <a:spcPct val="0"/>
            </a:spcBef>
            <a:spcAft>
              <a:spcPct val="35000"/>
            </a:spcAft>
            <a:buNone/>
          </a:pPr>
          <a:r>
            <a:rPr lang="en-US" sz="1900" b="1" kern="1200" dirty="0">
              <a:latin typeface="+mn-lt"/>
              <a:ea typeface="Verdana" panose="020B0604030504040204" pitchFamily="34" charset="0"/>
              <a:cs typeface="Verdana" panose="020B0604030504040204" pitchFamily="34" charset="0"/>
            </a:rPr>
            <a:t>Data Processing and Analysis</a:t>
          </a:r>
          <a:endParaRPr lang="en-US" sz="1900" b="1" kern="1200" dirty="0">
            <a:latin typeface="+mn-lt"/>
            <a:ea typeface="+mn-ea"/>
            <a:cs typeface="+mn-cs"/>
          </a:endParaRPr>
        </a:p>
      </dgm:t>
    </dgm:pt>
    <dgm:pt modelId="{49CF928A-6D04-4F3D-9773-18F5D3155C22}" type="sibTrans" cxnId="{66990CEA-3D19-4BBC-B913-FEB639EC8F0A}">
      <dgm:prSet/>
      <dgm:spPr/>
      <dgm:t>
        <a:bodyPr/>
        <a:lstStyle/>
        <a:p>
          <a:endParaRPr lang="en-US"/>
        </a:p>
      </dgm:t>
    </dgm:pt>
    <dgm:pt modelId="{EAE7C282-2D13-4685-BB3B-9211806976D2}" type="parTrans" cxnId="{66990CEA-3D19-4BBC-B913-FEB639EC8F0A}">
      <dgm:prSet/>
      <dgm:spPr/>
      <dgm:t>
        <a:bodyPr/>
        <a:lstStyle/>
        <a:p>
          <a:endParaRPr lang="en-US"/>
        </a:p>
      </dgm:t>
    </dgm:pt>
    <dgm:pt modelId="{BEC04096-0013-4599-8555-07D773E0A58C}">
      <dgm:prSet custT="1"/>
      <dgm:spPr/>
      <dgm:t>
        <a:bodyPr/>
        <a:lstStyle/>
        <a:p>
          <a:r>
            <a:rPr lang="en-US" sz="1500" b="0" i="0" dirty="0"/>
            <a:t>Perform the necessary data processing and transformations on the market data. You can use Spark's powerful APIs to filter, aggregate, join, and manipulate the data as needed for your analysis. </a:t>
          </a:r>
          <a:br>
            <a:rPr lang="en-US" sz="1500" b="0" i="0" dirty="0"/>
          </a:br>
          <a:endParaRPr lang="en-US" sz="1500" dirty="0"/>
        </a:p>
      </dgm:t>
    </dgm:pt>
    <dgm:pt modelId="{1868654B-5691-4925-B2F2-FDBB69184DA6}" type="sibTrans" cxnId="{9EE3D88C-24F6-4828-9C8B-C4E4B3E56015}">
      <dgm:prSet/>
      <dgm:spPr/>
      <dgm:t>
        <a:bodyPr/>
        <a:lstStyle/>
        <a:p>
          <a:endParaRPr lang="en-US"/>
        </a:p>
      </dgm:t>
    </dgm:pt>
    <dgm:pt modelId="{4D0761D9-C88E-4A39-879C-F98DCE390918}" type="parTrans" cxnId="{9EE3D88C-24F6-4828-9C8B-C4E4B3E56015}">
      <dgm:prSet/>
      <dgm:spPr/>
      <dgm:t>
        <a:bodyPr/>
        <a:lstStyle/>
        <a:p>
          <a:endParaRPr lang="en-US"/>
        </a:p>
      </dgm:t>
    </dgm:pt>
    <dgm:pt modelId="{65716914-3186-47E1-85C4-AB0B14F159C6}">
      <dgm:prSet custT="1"/>
      <dgm:spPr/>
      <dgm:t>
        <a:bodyPr spcFirstLastPara="0" vert="horz" wrap="square" lIns="106680" tIns="53340" rIns="106680" bIns="53340" numCol="1" spcCol="1270" anchor="ctr" anchorCtr="0"/>
        <a:lstStyle/>
        <a:p>
          <a:pPr marL="0" lvl="0" indent="0" defTabSz="1244600">
            <a:spcBef>
              <a:spcPct val="0"/>
            </a:spcBef>
            <a:spcAft>
              <a:spcPct val="35000"/>
            </a:spcAft>
            <a:buNone/>
          </a:pPr>
          <a:r>
            <a:rPr lang="en-US" sz="1900" b="1" kern="1200" dirty="0">
              <a:latin typeface="+mn-lt"/>
              <a:ea typeface="Verdana" panose="020B0604030504040204" pitchFamily="34" charset="0"/>
              <a:cs typeface="Verdana" panose="020B0604030504040204" pitchFamily="34" charset="0"/>
            </a:rPr>
            <a:t>Analytics and Representation</a:t>
          </a:r>
          <a:endParaRPr lang="en-US" sz="1900" b="1" kern="1200" dirty="0">
            <a:latin typeface="+mn-lt"/>
            <a:ea typeface="+mn-ea"/>
            <a:cs typeface="+mn-cs"/>
          </a:endParaRPr>
        </a:p>
      </dgm:t>
    </dgm:pt>
    <dgm:pt modelId="{DD712666-49F2-4931-8207-1D25D5BF46F5}" type="sibTrans" cxnId="{2CC61B07-DD14-48CD-A36E-8EF0C24CB399}">
      <dgm:prSet/>
      <dgm:spPr/>
      <dgm:t>
        <a:bodyPr/>
        <a:lstStyle/>
        <a:p>
          <a:endParaRPr lang="en-US"/>
        </a:p>
      </dgm:t>
    </dgm:pt>
    <dgm:pt modelId="{B0A6B110-8E23-4AAC-8669-9965C6E7FA78}" type="parTrans" cxnId="{2CC61B07-DD14-48CD-A36E-8EF0C24CB399}">
      <dgm:prSet/>
      <dgm:spPr/>
      <dgm:t>
        <a:bodyPr/>
        <a:lstStyle/>
        <a:p>
          <a:endParaRPr lang="en-US"/>
        </a:p>
      </dgm:t>
    </dgm:pt>
    <dgm:pt modelId="{290EC88B-82FF-41FC-89D1-72F35BF7B5D0}">
      <dgm:prSet custT="1"/>
      <dgm:spPr/>
      <dgm:t>
        <a:bodyPr/>
        <a:lstStyle/>
        <a:p>
          <a:r>
            <a:rPr lang="en-US" sz="1500" dirty="0">
              <a:latin typeface="+mn-lt"/>
              <a:ea typeface="Verdana" panose="020B0604030504040204" pitchFamily="34" charset="0"/>
              <a:cs typeface="Verdana" panose="020B0604030504040204" pitchFamily="34" charset="0"/>
            </a:rPr>
            <a:t>This layer is the dashboard or presentation layer where we try to understand and analyze the final processed data using graphs and charts.</a:t>
          </a:r>
          <a:br>
            <a:rPr lang="en-US" sz="1500" dirty="0">
              <a:latin typeface="+mn-lt"/>
              <a:ea typeface="Verdana" panose="020B0604030504040204" pitchFamily="34" charset="0"/>
              <a:cs typeface="Verdana" panose="020B0604030504040204" pitchFamily="34" charset="0"/>
            </a:rPr>
          </a:br>
          <a:endParaRPr lang="en-US" sz="1500" dirty="0">
            <a:latin typeface="+mn-lt"/>
          </a:endParaRPr>
        </a:p>
      </dgm:t>
    </dgm:pt>
    <dgm:pt modelId="{08F74B13-D572-4BF6-B877-D5965177D636}" type="sibTrans" cxnId="{098332C3-FF68-4E42-B0DB-FE9A6D871E41}">
      <dgm:prSet/>
      <dgm:spPr/>
      <dgm:t>
        <a:bodyPr/>
        <a:lstStyle/>
        <a:p>
          <a:endParaRPr lang="en-US"/>
        </a:p>
      </dgm:t>
    </dgm:pt>
    <dgm:pt modelId="{A686B996-B89D-4439-80D0-61F26ABA317B}" type="parTrans" cxnId="{098332C3-FF68-4E42-B0DB-FE9A6D871E41}">
      <dgm:prSet/>
      <dgm:spPr/>
      <dgm:t>
        <a:bodyPr/>
        <a:lstStyle/>
        <a:p>
          <a:endParaRPr lang="en-US"/>
        </a:p>
      </dgm:t>
    </dgm:pt>
    <dgm:pt modelId="{70DF7E28-2431-244C-918F-6B444C69D518}">
      <dgm:prSet custT="1"/>
      <dgm:spPr/>
      <dgm:t>
        <a:bodyPr/>
        <a:lstStyle/>
        <a:p>
          <a:r>
            <a:rPr lang="en-US" sz="1500" b="0" i="0" dirty="0"/>
            <a:t>Apply the specific analysis or algorithms you need for your financial market data. This can include calculating various financial metrics, identifying patterns, or building predictive models.</a:t>
          </a:r>
          <a:br>
            <a:rPr lang="en-US" sz="1500" dirty="0"/>
          </a:br>
          <a:endParaRPr lang="en-US" sz="1500" dirty="0"/>
        </a:p>
      </dgm:t>
    </dgm:pt>
    <dgm:pt modelId="{279E9D44-912B-1448-9506-D5DB48D910CF}" type="parTrans" cxnId="{7D395F8E-5D20-7742-8A03-D2BEA95D8E1F}">
      <dgm:prSet/>
      <dgm:spPr/>
      <dgm:t>
        <a:bodyPr/>
        <a:lstStyle/>
        <a:p>
          <a:endParaRPr lang="en-US"/>
        </a:p>
      </dgm:t>
    </dgm:pt>
    <dgm:pt modelId="{2F392BEE-554B-3F4B-804E-4871EDD5DA40}" type="sibTrans" cxnId="{7D395F8E-5D20-7742-8A03-D2BEA95D8E1F}">
      <dgm:prSet/>
      <dgm:spPr/>
      <dgm:t>
        <a:bodyPr/>
        <a:lstStyle/>
        <a:p>
          <a:endParaRPr lang="en-US"/>
        </a:p>
      </dgm:t>
    </dgm:pt>
    <dgm:pt modelId="{EFCEA433-F11F-9C4D-A9F3-7C2CB4CC0D9D}" type="pres">
      <dgm:prSet presAssocID="{963BF770-6583-4C56-BFBC-37C7F24BCDCE}" presName="linear" presStyleCnt="0">
        <dgm:presLayoutVars>
          <dgm:animLvl val="lvl"/>
          <dgm:resizeHandles val="exact"/>
        </dgm:presLayoutVars>
      </dgm:prSet>
      <dgm:spPr/>
    </dgm:pt>
    <dgm:pt modelId="{62B94E66-13F4-164F-94CC-DEA83A4B23FE}" type="pres">
      <dgm:prSet presAssocID="{16BC7961-BF01-471F-923E-065A94B07D98}" presName="parentText" presStyleLbl="node1" presStyleIdx="0" presStyleCnt="3">
        <dgm:presLayoutVars>
          <dgm:chMax val="0"/>
          <dgm:bulletEnabled val="1"/>
        </dgm:presLayoutVars>
      </dgm:prSet>
      <dgm:spPr/>
    </dgm:pt>
    <dgm:pt modelId="{FE37419E-A2F5-C343-970E-A19FCF4D6665}" type="pres">
      <dgm:prSet presAssocID="{16BC7961-BF01-471F-923E-065A94B07D98}" presName="childText" presStyleLbl="revTx" presStyleIdx="0" presStyleCnt="3">
        <dgm:presLayoutVars>
          <dgm:bulletEnabled val="1"/>
        </dgm:presLayoutVars>
      </dgm:prSet>
      <dgm:spPr/>
    </dgm:pt>
    <dgm:pt modelId="{D564456F-DB99-F247-AFF5-3F04AAAA23D1}" type="pres">
      <dgm:prSet presAssocID="{2A1D46FE-1AB3-4936-AC69-13B7265BD935}" presName="parentText" presStyleLbl="node1" presStyleIdx="1" presStyleCnt="3">
        <dgm:presLayoutVars>
          <dgm:chMax val="0"/>
          <dgm:bulletEnabled val="1"/>
        </dgm:presLayoutVars>
      </dgm:prSet>
      <dgm:spPr/>
    </dgm:pt>
    <dgm:pt modelId="{1E818996-A046-BE48-86F2-785115B9AFEA}" type="pres">
      <dgm:prSet presAssocID="{2A1D46FE-1AB3-4936-AC69-13B7265BD935}" presName="childText" presStyleLbl="revTx" presStyleIdx="1" presStyleCnt="3">
        <dgm:presLayoutVars>
          <dgm:bulletEnabled val="1"/>
        </dgm:presLayoutVars>
      </dgm:prSet>
      <dgm:spPr/>
    </dgm:pt>
    <dgm:pt modelId="{B8A584AF-1D78-9A4F-A408-6B3F8DDEB058}" type="pres">
      <dgm:prSet presAssocID="{65716914-3186-47E1-85C4-AB0B14F159C6}" presName="parentText" presStyleLbl="node1" presStyleIdx="2" presStyleCnt="3">
        <dgm:presLayoutVars>
          <dgm:chMax val="0"/>
          <dgm:bulletEnabled val="1"/>
        </dgm:presLayoutVars>
      </dgm:prSet>
      <dgm:spPr/>
    </dgm:pt>
    <dgm:pt modelId="{7411BC16-3C2E-B94F-8801-708195B23745}" type="pres">
      <dgm:prSet presAssocID="{65716914-3186-47E1-85C4-AB0B14F159C6}" presName="childText" presStyleLbl="revTx" presStyleIdx="2" presStyleCnt="3">
        <dgm:presLayoutVars>
          <dgm:bulletEnabled val="1"/>
        </dgm:presLayoutVars>
      </dgm:prSet>
      <dgm:spPr/>
    </dgm:pt>
  </dgm:ptLst>
  <dgm:cxnLst>
    <dgm:cxn modelId="{2059FF01-9F42-924F-B15A-E8F1F7825DDF}" type="presOf" srcId="{65716914-3186-47E1-85C4-AB0B14F159C6}" destId="{B8A584AF-1D78-9A4F-A408-6B3F8DDEB058}" srcOrd="0" destOrd="0" presId="urn:microsoft.com/office/officeart/2005/8/layout/vList2"/>
    <dgm:cxn modelId="{2CC61B07-DD14-48CD-A36E-8EF0C24CB399}" srcId="{963BF770-6583-4C56-BFBC-37C7F24BCDCE}" destId="{65716914-3186-47E1-85C4-AB0B14F159C6}" srcOrd="2" destOrd="0" parTransId="{B0A6B110-8E23-4AAC-8669-9965C6E7FA78}" sibTransId="{DD712666-49F2-4931-8207-1D25D5BF46F5}"/>
    <dgm:cxn modelId="{2398B20E-CF96-5D4D-9D4E-DAA9661DC909}" type="presOf" srcId="{3A8A78C8-FA66-48EE-8CC5-D34E9C19F2ED}" destId="{FE37419E-A2F5-C343-970E-A19FCF4D6665}" srcOrd="0" destOrd="0" presId="urn:microsoft.com/office/officeart/2005/8/layout/vList2"/>
    <dgm:cxn modelId="{F1C64F61-1639-4A77-8F61-FD63A68A3E24}" srcId="{16BC7961-BF01-471F-923E-065A94B07D98}" destId="{3A8A78C8-FA66-48EE-8CC5-D34E9C19F2ED}" srcOrd="0" destOrd="0" parTransId="{A0F3FF6E-7D8D-46A7-AF1D-FCAEB837BF76}" sibTransId="{C75E8CB3-BCF5-4107-A60E-9ED2FD9963D8}"/>
    <dgm:cxn modelId="{CD3C8171-007C-0444-ADA0-247DEAB0E7D7}" type="presOf" srcId="{BEC04096-0013-4599-8555-07D773E0A58C}" destId="{1E818996-A046-BE48-86F2-785115B9AFEA}" srcOrd="0" destOrd="0" presId="urn:microsoft.com/office/officeart/2005/8/layout/vList2"/>
    <dgm:cxn modelId="{456DA188-5F5D-C341-B309-251C5880D5A6}" type="presOf" srcId="{963BF770-6583-4C56-BFBC-37C7F24BCDCE}" destId="{EFCEA433-F11F-9C4D-A9F3-7C2CB4CC0D9D}" srcOrd="0" destOrd="0" presId="urn:microsoft.com/office/officeart/2005/8/layout/vList2"/>
    <dgm:cxn modelId="{9EE3D88C-24F6-4828-9C8B-C4E4B3E56015}" srcId="{2A1D46FE-1AB3-4936-AC69-13B7265BD935}" destId="{BEC04096-0013-4599-8555-07D773E0A58C}" srcOrd="0" destOrd="0" parTransId="{4D0761D9-C88E-4A39-879C-F98DCE390918}" sibTransId="{1868654B-5691-4925-B2F2-FDBB69184DA6}"/>
    <dgm:cxn modelId="{7D395F8E-5D20-7742-8A03-D2BEA95D8E1F}" srcId="{2A1D46FE-1AB3-4936-AC69-13B7265BD935}" destId="{70DF7E28-2431-244C-918F-6B444C69D518}" srcOrd="1" destOrd="0" parTransId="{279E9D44-912B-1448-9506-D5DB48D910CF}" sibTransId="{2F392BEE-554B-3F4B-804E-4871EDD5DA40}"/>
    <dgm:cxn modelId="{7E8779BC-BA5C-41E9-A988-55C9A2F19FE7}" srcId="{963BF770-6583-4C56-BFBC-37C7F24BCDCE}" destId="{16BC7961-BF01-471F-923E-065A94B07D98}" srcOrd="0" destOrd="0" parTransId="{928FE0B6-A546-4F33-8A2C-FD1218DBC98E}" sibTransId="{CF6128E6-6A92-4ECA-96F5-6B6E7A0B86D0}"/>
    <dgm:cxn modelId="{098332C3-FF68-4E42-B0DB-FE9A6D871E41}" srcId="{65716914-3186-47E1-85C4-AB0B14F159C6}" destId="{290EC88B-82FF-41FC-89D1-72F35BF7B5D0}" srcOrd="0" destOrd="0" parTransId="{A686B996-B89D-4439-80D0-61F26ABA317B}" sibTransId="{08F74B13-D572-4BF6-B877-D5965177D636}"/>
    <dgm:cxn modelId="{94FD42C3-05F2-D04E-AA0D-E5A13932002B}" type="presOf" srcId="{2A1D46FE-1AB3-4936-AC69-13B7265BD935}" destId="{D564456F-DB99-F247-AFF5-3F04AAAA23D1}" srcOrd="0" destOrd="0" presId="urn:microsoft.com/office/officeart/2005/8/layout/vList2"/>
    <dgm:cxn modelId="{850022C4-2A1A-DE4F-8269-90196CA440CF}" type="presOf" srcId="{290EC88B-82FF-41FC-89D1-72F35BF7B5D0}" destId="{7411BC16-3C2E-B94F-8801-708195B23745}" srcOrd="0" destOrd="0" presId="urn:microsoft.com/office/officeart/2005/8/layout/vList2"/>
    <dgm:cxn modelId="{F589B1E2-4294-C447-AB54-B7DA4F55BBB3}" type="presOf" srcId="{16BC7961-BF01-471F-923E-065A94B07D98}" destId="{62B94E66-13F4-164F-94CC-DEA83A4B23FE}" srcOrd="0" destOrd="0" presId="urn:microsoft.com/office/officeart/2005/8/layout/vList2"/>
    <dgm:cxn modelId="{236FB2E7-2664-1647-98F4-EDE9CDDA9A96}" type="presOf" srcId="{70DF7E28-2431-244C-918F-6B444C69D518}" destId="{1E818996-A046-BE48-86F2-785115B9AFEA}" srcOrd="0" destOrd="1" presId="urn:microsoft.com/office/officeart/2005/8/layout/vList2"/>
    <dgm:cxn modelId="{66990CEA-3D19-4BBC-B913-FEB639EC8F0A}" srcId="{963BF770-6583-4C56-BFBC-37C7F24BCDCE}" destId="{2A1D46FE-1AB3-4936-AC69-13B7265BD935}" srcOrd="1" destOrd="0" parTransId="{EAE7C282-2D13-4685-BB3B-9211806976D2}" sibTransId="{49CF928A-6D04-4F3D-9773-18F5D3155C22}"/>
    <dgm:cxn modelId="{A397169E-700A-5943-A25B-7F5A2972FE77}" type="presParOf" srcId="{EFCEA433-F11F-9C4D-A9F3-7C2CB4CC0D9D}" destId="{62B94E66-13F4-164F-94CC-DEA83A4B23FE}" srcOrd="0" destOrd="0" presId="urn:microsoft.com/office/officeart/2005/8/layout/vList2"/>
    <dgm:cxn modelId="{ED7F98D5-BD34-4246-99CA-401306362F71}" type="presParOf" srcId="{EFCEA433-F11F-9C4D-A9F3-7C2CB4CC0D9D}" destId="{FE37419E-A2F5-C343-970E-A19FCF4D6665}" srcOrd="1" destOrd="0" presId="urn:microsoft.com/office/officeart/2005/8/layout/vList2"/>
    <dgm:cxn modelId="{9B2B218B-068E-1544-B19F-26A4CC6CA450}" type="presParOf" srcId="{EFCEA433-F11F-9C4D-A9F3-7C2CB4CC0D9D}" destId="{D564456F-DB99-F247-AFF5-3F04AAAA23D1}" srcOrd="2" destOrd="0" presId="urn:microsoft.com/office/officeart/2005/8/layout/vList2"/>
    <dgm:cxn modelId="{ED4B55F0-5B2B-0541-A7E2-DA5001D86376}" type="presParOf" srcId="{EFCEA433-F11F-9C4D-A9F3-7C2CB4CC0D9D}" destId="{1E818996-A046-BE48-86F2-785115B9AFEA}" srcOrd="3" destOrd="0" presId="urn:microsoft.com/office/officeart/2005/8/layout/vList2"/>
    <dgm:cxn modelId="{17913292-F86F-DF4D-9D99-5004CEB020C6}" type="presParOf" srcId="{EFCEA433-F11F-9C4D-A9F3-7C2CB4CC0D9D}" destId="{B8A584AF-1D78-9A4F-A408-6B3F8DDEB058}" srcOrd="4" destOrd="0" presId="urn:microsoft.com/office/officeart/2005/8/layout/vList2"/>
    <dgm:cxn modelId="{20BC2BD2-D6DB-364E-B3A9-CD43DFA44A27}" type="presParOf" srcId="{EFCEA433-F11F-9C4D-A9F3-7C2CB4CC0D9D}" destId="{7411BC16-3C2E-B94F-8801-708195B23745}"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B94E66-13F4-164F-94CC-DEA83A4B23FE}">
      <dsp:nvSpPr>
        <dsp:cNvPr id="0" name=""/>
        <dsp:cNvSpPr/>
      </dsp:nvSpPr>
      <dsp:spPr>
        <a:xfrm>
          <a:off x="0" y="196115"/>
          <a:ext cx="6666833" cy="43173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latin typeface="+mn-lt"/>
            </a:rPr>
            <a:t>Financial Market Data API</a:t>
          </a:r>
          <a:endParaRPr lang="en-US" sz="1800" kern="1200" dirty="0">
            <a:latin typeface="+mn-lt"/>
          </a:endParaRPr>
        </a:p>
      </dsp:txBody>
      <dsp:txXfrm>
        <a:off x="21075" y="217190"/>
        <a:ext cx="6624683" cy="389580"/>
      </dsp:txXfrm>
    </dsp:sp>
    <dsp:sp modelId="{FE37419E-A2F5-C343-970E-A19FCF4D6665}">
      <dsp:nvSpPr>
        <dsp:cNvPr id="0" name=""/>
        <dsp:cNvSpPr/>
      </dsp:nvSpPr>
      <dsp:spPr>
        <a:xfrm>
          <a:off x="0" y="627845"/>
          <a:ext cx="6666833" cy="633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a:t>This component represents the external API we are using to fetch financial market data. For this we are using Alpha Vantage APIs.</a:t>
          </a:r>
          <a:br>
            <a:rPr lang="en-US" sz="1400" kern="1200" dirty="0"/>
          </a:br>
          <a:endParaRPr lang="en-US" sz="1400" kern="1200" dirty="0"/>
        </a:p>
      </dsp:txBody>
      <dsp:txXfrm>
        <a:off x="0" y="627845"/>
        <a:ext cx="6666833" cy="633420"/>
      </dsp:txXfrm>
    </dsp:sp>
    <dsp:sp modelId="{D564456F-DB99-F247-AFF5-3F04AAAA23D1}">
      <dsp:nvSpPr>
        <dsp:cNvPr id="0" name=""/>
        <dsp:cNvSpPr/>
      </dsp:nvSpPr>
      <dsp:spPr>
        <a:xfrm>
          <a:off x="0" y="1261265"/>
          <a:ext cx="6666833" cy="431730"/>
        </a:xfrm>
        <a:prstGeom prst="round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l" defTabSz="1244600">
            <a:lnSpc>
              <a:spcPct val="90000"/>
            </a:lnSpc>
            <a:spcBef>
              <a:spcPct val="0"/>
            </a:spcBef>
            <a:spcAft>
              <a:spcPct val="35000"/>
            </a:spcAft>
            <a:buNone/>
          </a:pPr>
          <a:r>
            <a:rPr lang="en-US" sz="1800" b="1" kern="1200" dirty="0">
              <a:latin typeface="Calibri" panose="020F0502020204030204"/>
              <a:ea typeface="+mn-ea"/>
              <a:cs typeface="+mn-cs"/>
            </a:rPr>
            <a:t>Python Script</a:t>
          </a:r>
        </a:p>
      </dsp:txBody>
      <dsp:txXfrm>
        <a:off x="21075" y="1282340"/>
        <a:ext cx="6624683" cy="389580"/>
      </dsp:txXfrm>
    </dsp:sp>
    <dsp:sp modelId="{1E818996-A046-BE48-86F2-785115B9AFEA}">
      <dsp:nvSpPr>
        <dsp:cNvPr id="0" name=""/>
        <dsp:cNvSpPr/>
      </dsp:nvSpPr>
      <dsp:spPr>
        <a:xfrm>
          <a:off x="0" y="1692995"/>
          <a:ext cx="6666833" cy="1229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a:t>A Python script or application responsible for making API requests, retrieving streaming data and historical data periodically as triggered by Azure Web Jobs, and potentially transforming it. For streaming data instead of saving the data locally, it processes and sends the data to Apache Kafka topics but sends the historical data directly into Azure Blob Storage.</a:t>
          </a:r>
          <a:br>
            <a:rPr lang="en-US" sz="1400" kern="1200" dirty="0"/>
          </a:br>
          <a:endParaRPr lang="en-US" sz="1400" kern="1200" dirty="0"/>
        </a:p>
      </dsp:txBody>
      <dsp:txXfrm>
        <a:off x="0" y="1692995"/>
        <a:ext cx="6666833" cy="1229580"/>
      </dsp:txXfrm>
    </dsp:sp>
    <dsp:sp modelId="{B8A584AF-1D78-9A4F-A408-6B3F8DDEB058}">
      <dsp:nvSpPr>
        <dsp:cNvPr id="0" name=""/>
        <dsp:cNvSpPr/>
      </dsp:nvSpPr>
      <dsp:spPr>
        <a:xfrm>
          <a:off x="0" y="2922575"/>
          <a:ext cx="6666833" cy="431730"/>
        </a:xfrm>
        <a:prstGeom prst="round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l" defTabSz="1244600">
            <a:lnSpc>
              <a:spcPct val="90000"/>
            </a:lnSpc>
            <a:spcBef>
              <a:spcPct val="0"/>
            </a:spcBef>
            <a:spcAft>
              <a:spcPct val="35000"/>
            </a:spcAft>
            <a:buNone/>
          </a:pPr>
          <a:r>
            <a:rPr lang="en-US" sz="1800" b="1" kern="1200" dirty="0">
              <a:latin typeface="Calibri" panose="020F0502020204030204"/>
              <a:ea typeface="+mn-ea"/>
              <a:cs typeface="+mn-cs"/>
            </a:rPr>
            <a:t>Apache Kafka</a:t>
          </a:r>
        </a:p>
      </dsp:txBody>
      <dsp:txXfrm>
        <a:off x="21075" y="2943650"/>
        <a:ext cx="6624683" cy="389580"/>
      </dsp:txXfrm>
    </dsp:sp>
    <dsp:sp modelId="{7411BC16-3C2E-B94F-8801-708195B23745}">
      <dsp:nvSpPr>
        <dsp:cNvPr id="0" name=""/>
        <dsp:cNvSpPr/>
      </dsp:nvSpPr>
      <dsp:spPr>
        <a:xfrm>
          <a:off x="0" y="3354304"/>
          <a:ext cx="6666833" cy="838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a:t>Kafka receives the streaming data from the Python Script and acts as a message broker. It stores the data temporarily and allows multiple consumers (e.g., Spark, other applications, etc.) to subscribe to and process the data.</a:t>
          </a:r>
          <a:br>
            <a:rPr lang="en-US" sz="1400" kern="1200" dirty="0"/>
          </a:br>
          <a:endParaRPr lang="en-US" sz="1400" kern="1200" dirty="0"/>
        </a:p>
      </dsp:txBody>
      <dsp:txXfrm>
        <a:off x="0" y="3354304"/>
        <a:ext cx="6666833" cy="838350"/>
      </dsp:txXfrm>
    </dsp:sp>
    <dsp:sp modelId="{21F11ACB-EA9B-4643-9B0F-D1CE99B4F4A0}">
      <dsp:nvSpPr>
        <dsp:cNvPr id="0" name=""/>
        <dsp:cNvSpPr/>
      </dsp:nvSpPr>
      <dsp:spPr>
        <a:xfrm>
          <a:off x="0" y="4192654"/>
          <a:ext cx="6666833" cy="43173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l" defTabSz="1244600">
            <a:lnSpc>
              <a:spcPct val="90000"/>
            </a:lnSpc>
            <a:spcBef>
              <a:spcPct val="0"/>
            </a:spcBef>
            <a:spcAft>
              <a:spcPct val="35000"/>
            </a:spcAft>
            <a:buNone/>
          </a:pPr>
          <a:r>
            <a:rPr lang="en-US" sz="1800" b="1" kern="1200" dirty="0">
              <a:latin typeface="Calibri" panose="020F0502020204030204"/>
              <a:ea typeface="+mn-ea"/>
              <a:cs typeface="+mn-cs"/>
            </a:rPr>
            <a:t>Apache Spark</a:t>
          </a:r>
        </a:p>
      </dsp:txBody>
      <dsp:txXfrm>
        <a:off x="21075" y="4213729"/>
        <a:ext cx="6624683" cy="389580"/>
      </dsp:txXfrm>
    </dsp:sp>
    <dsp:sp modelId="{9432B13E-3AC8-9041-8ADB-2BDC32B4EAFA}">
      <dsp:nvSpPr>
        <dsp:cNvPr id="0" name=""/>
        <dsp:cNvSpPr/>
      </dsp:nvSpPr>
      <dsp:spPr>
        <a:xfrm>
          <a:off x="0" y="4624385"/>
          <a:ext cx="6666833" cy="633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a:t>Apache Spark will be used for more complex data processing, analysis, and transformation. It can read data from Kafka and perform real-time or batch processing as needed and also grab historical data from data storage and process data.</a:t>
          </a:r>
        </a:p>
      </dsp:txBody>
      <dsp:txXfrm>
        <a:off x="0" y="4624385"/>
        <a:ext cx="6666833" cy="6334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B94E66-13F4-164F-94CC-DEA83A4B23FE}">
      <dsp:nvSpPr>
        <dsp:cNvPr id="0" name=""/>
        <dsp:cNvSpPr/>
      </dsp:nvSpPr>
      <dsp:spPr>
        <a:xfrm>
          <a:off x="0" y="5584"/>
          <a:ext cx="6666833" cy="76752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latin typeface="+mn-lt"/>
              <a:ea typeface="Verdana" panose="020B0604030504040204" pitchFamily="34" charset="0"/>
              <a:cs typeface="Verdana" panose="020B0604030504040204" pitchFamily="34" charset="0"/>
            </a:rPr>
            <a:t>Azure Storage Solutions (Blob Service/ Data Lakes)</a:t>
          </a:r>
          <a:endParaRPr lang="en-US" sz="1900" kern="1200" dirty="0">
            <a:latin typeface="+mn-lt"/>
          </a:endParaRPr>
        </a:p>
      </dsp:txBody>
      <dsp:txXfrm>
        <a:off x="37467" y="43051"/>
        <a:ext cx="6591899" cy="692586"/>
      </dsp:txXfrm>
    </dsp:sp>
    <dsp:sp modelId="{FE37419E-A2F5-C343-970E-A19FCF4D6665}">
      <dsp:nvSpPr>
        <dsp:cNvPr id="0" name=""/>
        <dsp:cNvSpPr/>
      </dsp:nvSpPr>
      <dsp:spPr>
        <a:xfrm>
          <a:off x="0" y="773104"/>
          <a:ext cx="6666833" cy="678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19050" rIns="106680" bIns="1905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This component represents the external API you're using to fetch financial market data. For this we are using Alpha Vantage.</a:t>
          </a:r>
          <a:br>
            <a:rPr lang="en-US" sz="1500" kern="1200" dirty="0"/>
          </a:br>
          <a:endParaRPr lang="en-US" sz="1500" kern="1200" dirty="0"/>
        </a:p>
      </dsp:txBody>
      <dsp:txXfrm>
        <a:off x="0" y="773104"/>
        <a:ext cx="6666833" cy="678960"/>
      </dsp:txXfrm>
    </dsp:sp>
    <dsp:sp modelId="{D564456F-DB99-F247-AFF5-3F04AAAA23D1}">
      <dsp:nvSpPr>
        <dsp:cNvPr id="0" name=""/>
        <dsp:cNvSpPr/>
      </dsp:nvSpPr>
      <dsp:spPr>
        <a:xfrm>
          <a:off x="0" y="1452064"/>
          <a:ext cx="6666833" cy="767520"/>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l" defTabSz="1244600">
            <a:lnSpc>
              <a:spcPct val="90000"/>
            </a:lnSpc>
            <a:spcBef>
              <a:spcPct val="0"/>
            </a:spcBef>
            <a:spcAft>
              <a:spcPct val="35000"/>
            </a:spcAft>
            <a:buNone/>
          </a:pPr>
          <a:r>
            <a:rPr lang="en-US" sz="1900" b="1" kern="1200" dirty="0">
              <a:latin typeface="+mn-lt"/>
              <a:ea typeface="Verdana" panose="020B0604030504040204" pitchFamily="34" charset="0"/>
              <a:cs typeface="Verdana" panose="020B0604030504040204" pitchFamily="34" charset="0"/>
            </a:rPr>
            <a:t>Data Processing and Analysis</a:t>
          </a:r>
          <a:endParaRPr lang="en-US" sz="1900" b="1" kern="1200" dirty="0">
            <a:latin typeface="+mn-lt"/>
            <a:ea typeface="+mn-ea"/>
            <a:cs typeface="+mn-cs"/>
          </a:endParaRPr>
        </a:p>
      </dsp:txBody>
      <dsp:txXfrm>
        <a:off x="37467" y="1489531"/>
        <a:ext cx="6591899" cy="692586"/>
      </dsp:txXfrm>
    </dsp:sp>
    <dsp:sp modelId="{1E818996-A046-BE48-86F2-785115B9AFEA}">
      <dsp:nvSpPr>
        <dsp:cNvPr id="0" name=""/>
        <dsp:cNvSpPr/>
      </dsp:nvSpPr>
      <dsp:spPr>
        <a:xfrm>
          <a:off x="0" y="2219585"/>
          <a:ext cx="6666833" cy="1782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19050" rIns="106680" bIns="19050" numCol="1" spcCol="1270" anchor="t" anchorCtr="0">
          <a:noAutofit/>
        </a:bodyPr>
        <a:lstStyle/>
        <a:p>
          <a:pPr marL="114300" lvl="1" indent="-114300" algn="l" defTabSz="666750">
            <a:lnSpc>
              <a:spcPct val="90000"/>
            </a:lnSpc>
            <a:spcBef>
              <a:spcPct val="0"/>
            </a:spcBef>
            <a:spcAft>
              <a:spcPct val="20000"/>
            </a:spcAft>
            <a:buChar char="•"/>
          </a:pPr>
          <a:r>
            <a:rPr lang="en-US" sz="1500" b="0" i="0" kern="1200" dirty="0"/>
            <a:t>Perform the necessary data processing and transformations on the market data. You can use Spark's powerful APIs to filter, aggregate, join, and manipulate the data as needed for your analysis. </a:t>
          </a:r>
          <a:br>
            <a:rPr lang="en-US" sz="1500" b="0" i="0" kern="1200" dirty="0"/>
          </a:br>
          <a:endParaRPr lang="en-US" sz="1500" kern="1200" dirty="0"/>
        </a:p>
        <a:p>
          <a:pPr marL="114300" lvl="1" indent="-114300" algn="l" defTabSz="666750">
            <a:lnSpc>
              <a:spcPct val="90000"/>
            </a:lnSpc>
            <a:spcBef>
              <a:spcPct val="0"/>
            </a:spcBef>
            <a:spcAft>
              <a:spcPct val="20000"/>
            </a:spcAft>
            <a:buChar char="•"/>
          </a:pPr>
          <a:r>
            <a:rPr lang="en-US" sz="1500" b="0" i="0" kern="1200" dirty="0"/>
            <a:t>Apply the specific analysis or algorithms you need for your financial market data. This can include calculating various financial metrics, identifying patterns, or building predictive models.</a:t>
          </a:r>
          <a:br>
            <a:rPr lang="en-US" sz="1500" kern="1200" dirty="0"/>
          </a:br>
          <a:endParaRPr lang="en-US" sz="1500" kern="1200" dirty="0"/>
        </a:p>
      </dsp:txBody>
      <dsp:txXfrm>
        <a:off x="0" y="2219585"/>
        <a:ext cx="6666833" cy="1782269"/>
      </dsp:txXfrm>
    </dsp:sp>
    <dsp:sp modelId="{B8A584AF-1D78-9A4F-A408-6B3F8DDEB058}">
      <dsp:nvSpPr>
        <dsp:cNvPr id="0" name=""/>
        <dsp:cNvSpPr/>
      </dsp:nvSpPr>
      <dsp:spPr>
        <a:xfrm>
          <a:off x="0" y="4001854"/>
          <a:ext cx="6666833" cy="76752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l" defTabSz="1244600">
            <a:lnSpc>
              <a:spcPct val="90000"/>
            </a:lnSpc>
            <a:spcBef>
              <a:spcPct val="0"/>
            </a:spcBef>
            <a:spcAft>
              <a:spcPct val="35000"/>
            </a:spcAft>
            <a:buNone/>
          </a:pPr>
          <a:r>
            <a:rPr lang="en-US" sz="1900" b="1" kern="1200" dirty="0">
              <a:latin typeface="+mn-lt"/>
              <a:ea typeface="Verdana" panose="020B0604030504040204" pitchFamily="34" charset="0"/>
              <a:cs typeface="Verdana" panose="020B0604030504040204" pitchFamily="34" charset="0"/>
            </a:rPr>
            <a:t>Analytics and Representation</a:t>
          </a:r>
          <a:endParaRPr lang="en-US" sz="1900" b="1" kern="1200" dirty="0">
            <a:latin typeface="+mn-lt"/>
            <a:ea typeface="+mn-ea"/>
            <a:cs typeface="+mn-cs"/>
          </a:endParaRPr>
        </a:p>
      </dsp:txBody>
      <dsp:txXfrm>
        <a:off x="37467" y="4039321"/>
        <a:ext cx="6591899" cy="692586"/>
      </dsp:txXfrm>
    </dsp:sp>
    <dsp:sp modelId="{7411BC16-3C2E-B94F-8801-708195B23745}">
      <dsp:nvSpPr>
        <dsp:cNvPr id="0" name=""/>
        <dsp:cNvSpPr/>
      </dsp:nvSpPr>
      <dsp:spPr>
        <a:xfrm>
          <a:off x="0" y="4769374"/>
          <a:ext cx="6666833" cy="678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19050" rIns="106680" bIns="19050" numCol="1" spcCol="1270" anchor="t" anchorCtr="0">
          <a:noAutofit/>
        </a:bodyPr>
        <a:lstStyle/>
        <a:p>
          <a:pPr marL="114300" lvl="1" indent="-114300" algn="l" defTabSz="666750">
            <a:lnSpc>
              <a:spcPct val="90000"/>
            </a:lnSpc>
            <a:spcBef>
              <a:spcPct val="0"/>
            </a:spcBef>
            <a:spcAft>
              <a:spcPct val="20000"/>
            </a:spcAft>
            <a:buChar char="•"/>
          </a:pPr>
          <a:r>
            <a:rPr lang="en-US" sz="1500" kern="1200" dirty="0">
              <a:latin typeface="+mn-lt"/>
              <a:ea typeface="Verdana" panose="020B0604030504040204" pitchFamily="34" charset="0"/>
              <a:cs typeface="Verdana" panose="020B0604030504040204" pitchFamily="34" charset="0"/>
            </a:rPr>
            <a:t>This layer is the dashboard or presentation layer where we try to understand and analyze the final processed data using graphs and charts.</a:t>
          </a:r>
          <a:br>
            <a:rPr lang="en-US" sz="1500" kern="1200" dirty="0">
              <a:latin typeface="+mn-lt"/>
              <a:ea typeface="Verdana" panose="020B0604030504040204" pitchFamily="34" charset="0"/>
              <a:cs typeface="Verdana" panose="020B0604030504040204" pitchFamily="34" charset="0"/>
            </a:rPr>
          </a:br>
          <a:endParaRPr lang="en-US" sz="1500" kern="1200" dirty="0">
            <a:latin typeface="+mn-lt"/>
          </a:endParaRPr>
        </a:p>
      </dsp:txBody>
      <dsp:txXfrm>
        <a:off x="0" y="4769374"/>
        <a:ext cx="6666833" cy="6789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69FD0D-95E3-D047-A8AC-489907EDEDE3}" type="datetimeFigureOut">
              <a:rPr lang="en-US" smtClean="0"/>
              <a:t>10/11/23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96A883-D9C0-5646-80DB-DDFC2545DB3A}" type="slidenum">
              <a:rPr lang="en-US" smtClean="0"/>
              <a:t>‹#›</a:t>
            </a:fld>
            <a:endParaRPr lang="en-US"/>
          </a:p>
        </p:txBody>
      </p:sp>
    </p:spTree>
    <p:extLst>
      <p:ext uri="{BB962C8B-B14F-4D97-AF65-F5344CB8AC3E}">
        <p14:creationId xmlns:p14="http://schemas.microsoft.com/office/powerpoint/2010/main" val="1705790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6F0F5-6F67-CC1B-6189-AF2B0C7424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02F0EE-2948-85C9-771F-09931D03DF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C82406-D328-42E1-B9BE-60A0F9C173CB}"/>
              </a:ext>
            </a:extLst>
          </p:cNvPr>
          <p:cNvSpPr>
            <a:spLocks noGrp="1"/>
          </p:cNvSpPr>
          <p:nvPr>
            <p:ph type="dt" sz="half" idx="10"/>
          </p:nvPr>
        </p:nvSpPr>
        <p:spPr/>
        <p:txBody>
          <a:bodyPr/>
          <a:lstStyle/>
          <a:p>
            <a:fld id="{C4A4DC6F-18C9-324D-B552-9AFAA3E984C6}" type="datetimeFigureOut">
              <a:rPr lang="en-US" smtClean="0"/>
              <a:t>10/11/23</a:t>
            </a:fld>
            <a:endParaRPr lang="en-US"/>
          </a:p>
        </p:txBody>
      </p:sp>
      <p:sp>
        <p:nvSpPr>
          <p:cNvPr id="5" name="Footer Placeholder 4">
            <a:extLst>
              <a:ext uri="{FF2B5EF4-FFF2-40B4-BE49-F238E27FC236}">
                <a16:creationId xmlns:a16="http://schemas.microsoft.com/office/drawing/2014/main" id="{7C7F9844-1974-4BF6-1C7B-E89993D80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4933C-8D3C-C862-F332-395AE122116F}"/>
              </a:ext>
            </a:extLst>
          </p:cNvPr>
          <p:cNvSpPr>
            <a:spLocks noGrp="1"/>
          </p:cNvSpPr>
          <p:nvPr>
            <p:ph type="sldNum" sz="quarter" idx="12"/>
          </p:nvPr>
        </p:nvSpPr>
        <p:spPr/>
        <p:txBody>
          <a:bodyPr/>
          <a:lstStyle/>
          <a:p>
            <a:fld id="{C13EFF9C-AD03-E946-B1D0-7D2983E76EAC}" type="slidenum">
              <a:rPr lang="en-US" smtClean="0"/>
              <a:t>‹#›</a:t>
            </a:fld>
            <a:endParaRPr lang="en-US"/>
          </a:p>
        </p:txBody>
      </p:sp>
    </p:spTree>
    <p:extLst>
      <p:ext uri="{BB962C8B-B14F-4D97-AF65-F5344CB8AC3E}">
        <p14:creationId xmlns:p14="http://schemas.microsoft.com/office/powerpoint/2010/main" val="1580546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5D25A-8648-C789-E070-42D36A8906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D1E52C-4AFD-2A1A-F6C7-2B08C39A27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5FFAAD-9A8D-6362-E594-08632A314487}"/>
              </a:ext>
            </a:extLst>
          </p:cNvPr>
          <p:cNvSpPr>
            <a:spLocks noGrp="1"/>
          </p:cNvSpPr>
          <p:nvPr>
            <p:ph type="dt" sz="half" idx="10"/>
          </p:nvPr>
        </p:nvSpPr>
        <p:spPr/>
        <p:txBody>
          <a:bodyPr/>
          <a:lstStyle/>
          <a:p>
            <a:fld id="{C4A4DC6F-18C9-324D-B552-9AFAA3E984C6}" type="datetimeFigureOut">
              <a:rPr lang="en-US" smtClean="0"/>
              <a:t>10/11/23</a:t>
            </a:fld>
            <a:endParaRPr lang="en-US"/>
          </a:p>
        </p:txBody>
      </p:sp>
      <p:sp>
        <p:nvSpPr>
          <p:cNvPr id="5" name="Footer Placeholder 4">
            <a:extLst>
              <a:ext uri="{FF2B5EF4-FFF2-40B4-BE49-F238E27FC236}">
                <a16:creationId xmlns:a16="http://schemas.microsoft.com/office/drawing/2014/main" id="{080A8626-4122-52DB-7312-B67A90289F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1EB9DF-39ED-13B5-1F11-F66CD800FA37}"/>
              </a:ext>
            </a:extLst>
          </p:cNvPr>
          <p:cNvSpPr>
            <a:spLocks noGrp="1"/>
          </p:cNvSpPr>
          <p:nvPr>
            <p:ph type="sldNum" sz="quarter" idx="12"/>
          </p:nvPr>
        </p:nvSpPr>
        <p:spPr/>
        <p:txBody>
          <a:bodyPr/>
          <a:lstStyle/>
          <a:p>
            <a:fld id="{C13EFF9C-AD03-E946-B1D0-7D2983E76EAC}" type="slidenum">
              <a:rPr lang="en-US" smtClean="0"/>
              <a:t>‹#›</a:t>
            </a:fld>
            <a:endParaRPr lang="en-US"/>
          </a:p>
        </p:txBody>
      </p:sp>
    </p:spTree>
    <p:extLst>
      <p:ext uri="{BB962C8B-B14F-4D97-AF65-F5344CB8AC3E}">
        <p14:creationId xmlns:p14="http://schemas.microsoft.com/office/powerpoint/2010/main" val="3288995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89CA3F-4B7F-8034-2C12-45F3E57108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B58E9D-52B4-9BE4-AF91-F4ACE39C63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7483D1-3CD9-9998-446F-8537711F2E26}"/>
              </a:ext>
            </a:extLst>
          </p:cNvPr>
          <p:cNvSpPr>
            <a:spLocks noGrp="1"/>
          </p:cNvSpPr>
          <p:nvPr>
            <p:ph type="dt" sz="half" idx="10"/>
          </p:nvPr>
        </p:nvSpPr>
        <p:spPr/>
        <p:txBody>
          <a:bodyPr/>
          <a:lstStyle/>
          <a:p>
            <a:fld id="{C4A4DC6F-18C9-324D-B552-9AFAA3E984C6}" type="datetimeFigureOut">
              <a:rPr lang="en-US" smtClean="0"/>
              <a:t>10/11/23</a:t>
            </a:fld>
            <a:endParaRPr lang="en-US"/>
          </a:p>
        </p:txBody>
      </p:sp>
      <p:sp>
        <p:nvSpPr>
          <p:cNvPr id="5" name="Footer Placeholder 4">
            <a:extLst>
              <a:ext uri="{FF2B5EF4-FFF2-40B4-BE49-F238E27FC236}">
                <a16:creationId xmlns:a16="http://schemas.microsoft.com/office/drawing/2014/main" id="{1CE3BC93-0866-F55E-5110-7409CF7BAF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2B24D0-D4F7-3ABB-DE46-FA3F8448C239}"/>
              </a:ext>
            </a:extLst>
          </p:cNvPr>
          <p:cNvSpPr>
            <a:spLocks noGrp="1"/>
          </p:cNvSpPr>
          <p:nvPr>
            <p:ph type="sldNum" sz="quarter" idx="12"/>
          </p:nvPr>
        </p:nvSpPr>
        <p:spPr/>
        <p:txBody>
          <a:bodyPr/>
          <a:lstStyle/>
          <a:p>
            <a:fld id="{C13EFF9C-AD03-E946-B1D0-7D2983E76EAC}" type="slidenum">
              <a:rPr lang="en-US" smtClean="0"/>
              <a:t>‹#›</a:t>
            </a:fld>
            <a:endParaRPr lang="en-US"/>
          </a:p>
        </p:txBody>
      </p:sp>
    </p:spTree>
    <p:extLst>
      <p:ext uri="{BB962C8B-B14F-4D97-AF65-F5344CB8AC3E}">
        <p14:creationId xmlns:p14="http://schemas.microsoft.com/office/powerpoint/2010/main" val="805615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C4F37-6A76-73EC-143A-994650D98A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E392AC-41EB-78C8-3BCD-9351A003C1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99714B-F5BC-7817-15F1-936CAC2560CA}"/>
              </a:ext>
            </a:extLst>
          </p:cNvPr>
          <p:cNvSpPr>
            <a:spLocks noGrp="1"/>
          </p:cNvSpPr>
          <p:nvPr>
            <p:ph type="dt" sz="half" idx="10"/>
          </p:nvPr>
        </p:nvSpPr>
        <p:spPr/>
        <p:txBody>
          <a:bodyPr/>
          <a:lstStyle/>
          <a:p>
            <a:fld id="{C4A4DC6F-18C9-324D-B552-9AFAA3E984C6}" type="datetimeFigureOut">
              <a:rPr lang="en-US" smtClean="0"/>
              <a:t>10/11/23</a:t>
            </a:fld>
            <a:endParaRPr lang="en-US"/>
          </a:p>
        </p:txBody>
      </p:sp>
      <p:sp>
        <p:nvSpPr>
          <p:cNvPr id="5" name="Footer Placeholder 4">
            <a:extLst>
              <a:ext uri="{FF2B5EF4-FFF2-40B4-BE49-F238E27FC236}">
                <a16:creationId xmlns:a16="http://schemas.microsoft.com/office/drawing/2014/main" id="{C3E9003E-CD5E-1B54-1A42-0C0A861DCA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B8361F-0499-11A5-1BCD-FCC251C3EDF3}"/>
              </a:ext>
            </a:extLst>
          </p:cNvPr>
          <p:cNvSpPr>
            <a:spLocks noGrp="1"/>
          </p:cNvSpPr>
          <p:nvPr>
            <p:ph type="sldNum" sz="quarter" idx="12"/>
          </p:nvPr>
        </p:nvSpPr>
        <p:spPr/>
        <p:txBody>
          <a:bodyPr/>
          <a:lstStyle/>
          <a:p>
            <a:fld id="{C13EFF9C-AD03-E946-B1D0-7D2983E76EAC}" type="slidenum">
              <a:rPr lang="en-US" smtClean="0"/>
              <a:t>‹#›</a:t>
            </a:fld>
            <a:endParaRPr lang="en-US"/>
          </a:p>
        </p:txBody>
      </p:sp>
    </p:spTree>
    <p:extLst>
      <p:ext uri="{BB962C8B-B14F-4D97-AF65-F5344CB8AC3E}">
        <p14:creationId xmlns:p14="http://schemas.microsoft.com/office/powerpoint/2010/main" val="392764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31B5D-BA87-E34A-D226-A4D7040E48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F580FC-A758-CB11-5216-C2C491965C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5A6338-B96D-6ACE-366B-4FE8D25B53C9}"/>
              </a:ext>
            </a:extLst>
          </p:cNvPr>
          <p:cNvSpPr>
            <a:spLocks noGrp="1"/>
          </p:cNvSpPr>
          <p:nvPr>
            <p:ph type="dt" sz="half" idx="10"/>
          </p:nvPr>
        </p:nvSpPr>
        <p:spPr/>
        <p:txBody>
          <a:bodyPr/>
          <a:lstStyle/>
          <a:p>
            <a:fld id="{C4A4DC6F-18C9-324D-B552-9AFAA3E984C6}" type="datetimeFigureOut">
              <a:rPr lang="en-US" smtClean="0"/>
              <a:t>10/11/23</a:t>
            </a:fld>
            <a:endParaRPr lang="en-US"/>
          </a:p>
        </p:txBody>
      </p:sp>
      <p:sp>
        <p:nvSpPr>
          <p:cNvPr id="5" name="Footer Placeholder 4">
            <a:extLst>
              <a:ext uri="{FF2B5EF4-FFF2-40B4-BE49-F238E27FC236}">
                <a16:creationId xmlns:a16="http://schemas.microsoft.com/office/drawing/2014/main" id="{96ED0A83-5202-9E3C-B857-568E9997AF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D32A6D-548B-87BA-F9A0-96F49081242F}"/>
              </a:ext>
            </a:extLst>
          </p:cNvPr>
          <p:cNvSpPr>
            <a:spLocks noGrp="1"/>
          </p:cNvSpPr>
          <p:nvPr>
            <p:ph type="sldNum" sz="quarter" idx="12"/>
          </p:nvPr>
        </p:nvSpPr>
        <p:spPr/>
        <p:txBody>
          <a:bodyPr/>
          <a:lstStyle/>
          <a:p>
            <a:fld id="{C13EFF9C-AD03-E946-B1D0-7D2983E76EAC}" type="slidenum">
              <a:rPr lang="en-US" smtClean="0"/>
              <a:t>‹#›</a:t>
            </a:fld>
            <a:endParaRPr lang="en-US"/>
          </a:p>
        </p:txBody>
      </p:sp>
    </p:spTree>
    <p:extLst>
      <p:ext uri="{BB962C8B-B14F-4D97-AF65-F5344CB8AC3E}">
        <p14:creationId xmlns:p14="http://schemas.microsoft.com/office/powerpoint/2010/main" val="786065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34813-2C5E-287E-A52B-75ACBD3990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5F2AE8-52EE-553B-F746-DDD542E139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F8E71C-DE9D-3F3C-CC0B-E030C42D4D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715000-92BA-7060-46A0-E45D6FD915A6}"/>
              </a:ext>
            </a:extLst>
          </p:cNvPr>
          <p:cNvSpPr>
            <a:spLocks noGrp="1"/>
          </p:cNvSpPr>
          <p:nvPr>
            <p:ph type="dt" sz="half" idx="10"/>
          </p:nvPr>
        </p:nvSpPr>
        <p:spPr/>
        <p:txBody>
          <a:bodyPr/>
          <a:lstStyle/>
          <a:p>
            <a:fld id="{C4A4DC6F-18C9-324D-B552-9AFAA3E984C6}" type="datetimeFigureOut">
              <a:rPr lang="en-US" smtClean="0"/>
              <a:t>10/11/23</a:t>
            </a:fld>
            <a:endParaRPr lang="en-US"/>
          </a:p>
        </p:txBody>
      </p:sp>
      <p:sp>
        <p:nvSpPr>
          <p:cNvPr id="6" name="Footer Placeholder 5">
            <a:extLst>
              <a:ext uri="{FF2B5EF4-FFF2-40B4-BE49-F238E27FC236}">
                <a16:creationId xmlns:a16="http://schemas.microsoft.com/office/drawing/2014/main" id="{ED252D03-D91A-D84E-8512-1AC1548CA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DC9A32-080B-5FF7-502D-F1D547933EF3}"/>
              </a:ext>
            </a:extLst>
          </p:cNvPr>
          <p:cNvSpPr>
            <a:spLocks noGrp="1"/>
          </p:cNvSpPr>
          <p:nvPr>
            <p:ph type="sldNum" sz="quarter" idx="12"/>
          </p:nvPr>
        </p:nvSpPr>
        <p:spPr/>
        <p:txBody>
          <a:bodyPr/>
          <a:lstStyle/>
          <a:p>
            <a:fld id="{C13EFF9C-AD03-E946-B1D0-7D2983E76EAC}" type="slidenum">
              <a:rPr lang="en-US" smtClean="0"/>
              <a:t>‹#›</a:t>
            </a:fld>
            <a:endParaRPr lang="en-US"/>
          </a:p>
        </p:txBody>
      </p:sp>
    </p:spTree>
    <p:extLst>
      <p:ext uri="{BB962C8B-B14F-4D97-AF65-F5344CB8AC3E}">
        <p14:creationId xmlns:p14="http://schemas.microsoft.com/office/powerpoint/2010/main" val="4089623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19B8B-382E-5582-A3C3-69638904C0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2107B8-C9CE-926A-AB38-3177FDFA8B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720E31-1454-56C3-8727-708B631CD8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05AA57-9A1A-6E40-6507-1C26293184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B51B89-FFBB-4B21-9982-08869F0447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2C6269-24E2-39B7-A470-116B6B868621}"/>
              </a:ext>
            </a:extLst>
          </p:cNvPr>
          <p:cNvSpPr>
            <a:spLocks noGrp="1"/>
          </p:cNvSpPr>
          <p:nvPr>
            <p:ph type="dt" sz="half" idx="10"/>
          </p:nvPr>
        </p:nvSpPr>
        <p:spPr/>
        <p:txBody>
          <a:bodyPr/>
          <a:lstStyle/>
          <a:p>
            <a:fld id="{C4A4DC6F-18C9-324D-B552-9AFAA3E984C6}" type="datetimeFigureOut">
              <a:rPr lang="en-US" smtClean="0"/>
              <a:t>10/11/23</a:t>
            </a:fld>
            <a:endParaRPr lang="en-US"/>
          </a:p>
        </p:txBody>
      </p:sp>
      <p:sp>
        <p:nvSpPr>
          <p:cNvPr id="8" name="Footer Placeholder 7">
            <a:extLst>
              <a:ext uri="{FF2B5EF4-FFF2-40B4-BE49-F238E27FC236}">
                <a16:creationId xmlns:a16="http://schemas.microsoft.com/office/drawing/2014/main" id="{B52EE68D-C779-25D6-5798-8B52B1A303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77DBB7-0142-6C96-EBBB-0C267A2B64BE}"/>
              </a:ext>
            </a:extLst>
          </p:cNvPr>
          <p:cNvSpPr>
            <a:spLocks noGrp="1"/>
          </p:cNvSpPr>
          <p:nvPr>
            <p:ph type="sldNum" sz="quarter" idx="12"/>
          </p:nvPr>
        </p:nvSpPr>
        <p:spPr/>
        <p:txBody>
          <a:bodyPr/>
          <a:lstStyle/>
          <a:p>
            <a:fld id="{C13EFF9C-AD03-E946-B1D0-7D2983E76EAC}" type="slidenum">
              <a:rPr lang="en-US" smtClean="0"/>
              <a:t>‹#›</a:t>
            </a:fld>
            <a:endParaRPr lang="en-US"/>
          </a:p>
        </p:txBody>
      </p:sp>
    </p:spTree>
    <p:extLst>
      <p:ext uri="{BB962C8B-B14F-4D97-AF65-F5344CB8AC3E}">
        <p14:creationId xmlns:p14="http://schemas.microsoft.com/office/powerpoint/2010/main" val="3407077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9B600-B966-9F52-2159-21D5793E1B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C9683A-26BB-EDA9-EB11-F9F5326CF2E9}"/>
              </a:ext>
            </a:extLst>
          </p:cNvPr>
          <p:cNvSpPr>
            <a:spLocks noGrp="1"/>
          </p:cNvSpPr>
          <p:nvPr>
            <p:ph type="dt" sz="half" idx="10"/>
          </p:nvPr>
        </p:nvSpPr>
        <p:spPr/>
        <p:txBody>
          <a:bodyPr/>
          <a:lstStyle/>
          <a:p>
            <a:fld id="{C4A4DC6F-18C9-324D-B552-9AFAA3E984C6}" type="datetimeFigureOut">
              <a:rPr lang="en-US" smtClean="0"/>
              <a:t>10/11/23</a:t>
            </a:fld>
            <a:endParaRPr lang="en-US"/>
          </a:p>
        </p:txBody>
      </p:sp>
      <p:sp>
        <p:nvSpPr>
          <p:cNvPr id="4" name="Footer Placeholder 3">
            <a:extLst>
              <a:ext uri="{FF2B5EF4-FFF2-40B4-BE49-F238E27FC236}">
                <a16:creationId xmlns:a16="http://schemas.microsoft.com/office/drawing/2014/main" id="{081670A4-D9D4-5D65-64E7-9C1EBFD7D3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AFDACA-D960-45BB-416D-5671A4BEC418}"/>
              </a:ext>
            </a:extLst>
          </p:cNvPr>
          <p:cNvSpPr>
            <a:spLocks noGrp="1"/>
          </p:cNvSpPr>
          <p:nvPr>
            <p:ph type="sldNum" sz="quarter" idx="12"/>
          </p:nvPr>
        </p:nvSpPr>
        <p:spPr/>
        <p:txBody>
          <a:bodyPr/>
          <a:lstStyle/>
          <a:p>
            <a:fld id="{C13EFF9C-AD03-E946-B1D0-7D2983E76EAC}" type="slidenum">
              <a:rPr lang="en-US" smtClean="0"/>
              <a:t>‹#›</a:t>
            </a:fld>
            <a:endParaRPr lang="en-US"/>
          </a:p>
        </p:txBody>
      </p:sp>
    </p:spTree>
    <p:extLst>
      <p:ext uri="{BB962C8B-B14F-4D97-AF65-F5344CB8AC3E}">
        <p14:creationId xmlns:p14="http://schemas.microsoft.com/office/powerpoint/2010/main" val="2778190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F51316-D726-8021-BD66-4543AE6095B8}"/>
              </a:ext>
            </a:extLst>
          </p:cNvPr>
          <p:cNvSpPr>
            <a:spLocks noGrp="1"/>
          </p:cNvSpPr>
          <p:nvPr>
            <p:ph type="dt" sz="half" idx="10"/>
          </p:nvPr>
        </p:nvSpPr>
        <p:spPr/>
        <p:txBody>
          <a:bodyPr/>
          <a:lstStyle/>
          <a:p>
            <a:fld id="{C4A4DC6F-18C9-324D-B552-9AFAA3E984C6}" type="datetimeFigureOut">
              <a:rPr lang="en-US" smtClean="0"/>
              <a:t>10/11/23</a:t>
            </a:fld>
            <a:endParaRPr lang="en-US"/>
          </a:p>
        </p:txBody>
      </p:sp>
      <p:sp>
        <p:nvSpPr>
          <p:cNvPr id="3" name="Footer Placeholder 2">
            <a:extLst>
              <a:ext uri="{FF2B5EF4-FFF2-40B4-BE49-F238E27FC236}">
                <a16:creationId xmlns:a16="http://schemas.microsoft.com/office/drawing/2014/main" id="{074933DA-104E-0733-1FE0-1ABEECD79C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B475F3-14DD-9405-A960-1722BD885BDD}"/>
              </a:ext>
            </a:extLst>
          </p:cNvPr>
          <p:cNvSpPr>
            <a:spLocks noGrp="1"/>
          </p:cNvSpPr>
          <p:nvPr>
            <p:ph type="sldNum" sz="quarter" idx="12"/>
          </p:nvPr>
        </p:nvSpPr>
        <p:spPr/>
        <p:txBody>
          <a:bodyPr/>
          <a:lstStyle/>
          <a:p>
            <a:fld id="{C13EFF9C-AD03-E946-B1D0-7D2983E76EAC}" type="slidenum">
              <a:rPr lang="en-US" smtClean="0"/>
              <a:t>‹#›</a:t>
            </a:fld>
            <a:endParaRPr lang="en-US"/>
          </a:p>
        </p:txBody>
      </p:sp>
    </p:spTree>
    <p:extLst>
      <p:ext uri="{BB962C8B-B14F-4D97-AF65-F5344CB8AC3E}">
        <p14:creationId xmlns:p14="http://schemas.microsoft.com/office/powerpoint/2010/main" val="180152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18C18-D00C-35F0-7CEB-EFE3A0235D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6093DB-B1BB-609D-622B-7F1469BDC7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5FBED8-3AC5-A4CF-3CAB-33E0931B0A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AD04AF-1F71-5ABF-ABF9-35457579F4E2}"/>
              </a:ext>
            </a:extLst>
          </p:cNvPr>
          <p:cNvSpPr>
            <a:spLocks noGrp="1"/>
          </p:cNvSpPr>
          <p:nvPr>
            <p:ph type="dt" sz="half" idx="10"/>
          </p:nvPr>
        </p:nvSpPr>
        <p:spPr/>
        <p:txBody>
          <a:bodyPr/>
          <a:lstStyle/>
          <a:p>
            <a:fld id="{C4A4DC6F-18C9-324D-B552-9AFAA3E984C6}" type="datetimeFigureOut">
              <a:rPr lang="en-US" smtClean="0"/>
              <a:t>10/11/23</a:t>
            </a:fld>
            <a:endParaRPr lang="en-US"/>
          </a:p>
        </p:txBody>
      </p:sp>
      <p:sp>
        <p:nvSpPr>
          <p:cNvPr id="6" name="Footer Placeholder 5">
            <a:extLst>
              <a:ext uri="{FF2B5EF4-FFF2-40B4-BE49-F238E27FC236}">
                <a16:creationId xmlns:a16="http://schemas.microsoft.com/office/drawing/2014/main" id="{E4F9C402-D314-1016-064E-D124861134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4EC045-F365-2057-384D-1BE0E1B2B581}"/>
              </a:ext>
            </a:extLst>
          </p:cNvPr>
          <p:cNvSpPr>
            <a:spLocks noGrp="1"/>
          </p:cNvSpPr>
          <p:nvPr>
            <p:ph type="sldNum" sz="quarter" idx="12"/>
          </p:nvPr>
        </p:nvSpPr>
        <p:spPr/>
        <p:txBody>
          <a:bodyPr/>
          <a:lstStyle/>
          <a:p>
            <a:fld id="{C13EFF9C-AD03-E946-B1D0-7D2983E76EAC}" type="slidenum">
              <a:rPr lang="en-US" smtClean="0"/>
              <a:t>‹#›</a:t>
            </a:fld>
            <a:endParaRPr lang="en-US"/>
          </a:p>
        </p:txBody>
      </p:sp>
    </p:spTree>
    <p:extLst>
      <p:ext uri="{BB962C8B-B14F-4D97-AF65-F5344CB8AC3E}">
        <p14:creationId xmlns:p14="http://schemas.microsoft.com/office/powerpoint/2010/main" val="832796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67623-F229-1E29-4FDB-54BBEA717E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4AEACB-6B5F-34F8-FE4A-F4D1DC015C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48D557-C6E3-20D5-BC33-33873DB910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F78299-56AC-D85B-FB7C-8D41B2309635}"/>
              </a:ext>
            </a:extLst>
          </p:cNvPr>
          <p:cNvSpPr>
            <a:spLocks noGrp="1"/>
          </p:cNvSpPr>
          <p:nvPr>
            <p:ph type="dt" sz="half" idx="10"/>
          </p:nvPr>
        </p:nvSpPr>
        <p:spPr/>
        <p:txBody>
          <a:bodyPr/>
          <a:lstStyle/>
          <a:p>
            <a:fld id="{C4A4DC6F-18C9-324D-B552-9AFAA3E984C6}" type="datetimeFigureOut">
              <a:rPr lang="en-US" smtClean="0"/>
              <a:t>10/11/23</a:t>
            </a:fld>
            <a:endParaRPr lang="en-US"/>
          </a:p>
        </p:txBody>
      </p:sp>
      <p:sp>
        <p:nvSpPr>
          <p:cNvPr id="6" name="Footer Placeholder 5">
            <a:extLst>
              <a:ext uri="{FF2B5EF4-FFF2-40B4-BE49-F238E27FC236}">
                <a16:creationId xmlns:a16="http://schemas.microsoft.com/office/drawing/2014/main" id="{FEDEBB18-D6AF-B32F-36A1-29C5F27784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B02B6F-2A74-6E95-FA5F-0EF28FEE985E}"/>
              </a:ext>
            </a:extLst>
          </p:cNvPr>
          <p:cNvSpPr>
            <a:spLocks noGrp="1"/>
          </p:cNvSpPr>
          <p:nvPr>
            <p:ph type="sldNum" sz="quarter" idx="12"/>
          </p:nvPr>
        </p:nvSpPr>
        <p:spPr/>
        <p:txBody>
          <a:bodyPr/>
          <a:lstStyle/>
          <a:p>
            <a:fld id="{C13EFF9C-AD03-E946-B1D0-7D2983E76EAC}" type="slidenum">
              <a:rPr lang="en-US" smtClean="0"/>
              <a:t>‹#›</a:t>
            </a:fld>
            <a:endParaRPr lang="en-US"/>
          </a:p>
        </p:txBody>
      </p:sp>
    </p:spTree>
    <p:extLst>
      <p:ext uri="{BB962C8B-B14F-4D97-AF65-F5344CB8AC3E}">
        <p14:creationId xmlns:p14="http://schemas.microsoft.com/office/powerpoint/2010/main" val="3840928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1EC166-AA7A-37D3-F52B-FCE3A2B312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2B8EA6-E440-1EBC-51AF-EA38395157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229598-E2A4-325B-92D3-91EAFFECA8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A4DC6F-18C9-324D-B552-9AFAA3E984C6}" type="datetimeFigureOut">
              <a:rPr lang="en-US" smtClean="0"/>
              <a:t>10/11/23</a:t>
            </a:fld>
            <a:endParaRPr lang="en-US"/>
          </a:p>
        </p:txBody>
      </p:sp>
      <p:sp>
        <p:nvSpPr>
          <p:cNvPr id="5" name="Footer Placeholder 4">
            <a:extLst>
              <a:ext uri="{FF2B5EF4-FFF2-40B4-BE49-F238E27FC236}">
                <a16:creationId xmlns:a16="http://schemas.microsoft.com/office/drawing/2014/main" id="{182F1706-CC2A-6CF7-08B9-E24A1ABD23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214E2F-5B08-997C-D55F-047186DFF8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EFF9C-AD03-E946-B1D0-7D2983E76EAC}" type="slidenum">
              <a:rPr lang="en-US" smtClean="0"/>
              <a:t>‹#›</a:t>
            </a:fld>
            <a:endParaRPr lang="en-US"/>
          </a:p>
        </p:txBody>
      </p:sp>
    </p:spTree>
    <p:extLst>
      <p:ext uri="{BB962C8B-B14F-4D97-AF65-F5344CB8AC3E}">
        <p14:creationId xmlns:p14="http://schemas.microsoft.com/office/powerpoint/2010/main" val="3976595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park.apache.org/docs/latest/" TargetMode="External"/><Relationship Id="rId2" Type="http://schemas.openxmlformats.org/officeDocument/2006/relationships/hyperlink" Target="https://learn.microsoft.com/en-us/azure/architecture/" TargetMode="External"/><Relationship Id="rId1" Type="http://schemas.openxmlformats.org/officeDocument/2006/relationships/slideLayout" Target="../slideLayouts/slideLayout2.xml"/><Relationship Id="rId5" Type="http://schemas.openxmlformats.org/officeDocument/2006/relationships/hyperlink" Target="https://www.alphavantage.co/documentation/" TargetMode="External"/><Relationship Id="rId4" Type="http://schemas.openxmlformats.org/officeDocument/2006/relationships/hyperlink" Target="https://kafka.apache.org/use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3D16D-1624-0E48-EC5D-AB4DB1DFD360}"/>
              </a:ext>
            </a:extLst>
          </p:cNvPr>
          <p:cNvSpPr>
            <a:spLocks noGrp="1"/>
          </p:cNvSpPr>
          <p:nvPr>
            <p:ph type="ctrTitle"/>
          </p:nvPr>
        </p:nvSpPr>
        <p:spPr>
          <a:xfrm>
            <a:off x="0" y="348916"/>
            <a:ext cx="12192000" cy="2387600"/>
          </a:xfrm>
        </p:spPr>
        <p:txBody>
          <a:bodyPr/>
          <a:lstStyle/>
          <a:p>
            <a:r>
              <a:rPr lang="en-US" dirty="0"/>
              <a:t>Advanced Database Management</a:t>
            </a:r>
          </a:p>
        </p:txBody>
      </p:sp>
      <p:sp>
        <p:nvSpPr>
          <p:cNvPr id="3" name="Subtitle 2">
            <a:extLst>
              <a:ext uri="{FF2B5EF4-FFF2-40B4-BE49-F238E27FC236}">
                <a16:creationId xmlns:a16="http://schemas.microsoft.com/office/drawing/2014/main" id="{B1ED4F91-1E9A-C540-D502-57CBBB72C48C}"/>
              </a:ext>
            </a:extLst>
          </p:cNvPr>
          <p:cNvSpPr>
            <a:spLocks noGrp="1"/>
          </p:cNvSpPr>
          <p:nvPr>
            <p:ph type="subTitle" idx="1"/>
          </p:nvPr>
        </p:nvSpPr>
        <p:spPr>
          <a:xfrm>
            <a:off x="0" y="4600659"/>
            <a:ext cx="12192000" cy="1655762"/>
          </a:xfrm>
        </p:spPr>
        <p:txBody>
          <a:bodyPr/>
          <a:lstStyle/>
          <a:p>
            <a:r>
              <a:rPr lang="en-US" sz="1400">
                <a:solidFill>
                  <a:schemeClr val="bg1">
                    <a:lumMod val="65000"/>
                  </a:schemeClr>
                </a:solidFill>
              </a:rPr>
              <a:t>Team Members</a:t>
            </a:r>
            <a:endParaRPr lang="en-US">
              <a:solidFill>
                <a:schemeClr val="bg1">
                  <a:lumMod val="65000"/>
                </a:schemeClr>
              </a:solidFill>
            </a:endParaRPr>
          </a:p>
          <a:p>
            <a:pPr>
              <a:lnSpc>
                <a:spcPct val="50000"/>
              </a:lnSpc>
            </a:pPr>
            <a:r>
              <a:rPr lang="en-US"/>
              <a:t>Tushar Yadav</a:t>
            </a:r>
          </a:p>
          <a:p>
            <a:pPr>
              <a:lnSpc>
                <a:spcPct val="50000"/>
              </a:lnSpc>
            </a:pPr>
            <a:r>
              <a:rPr lang="en-US"/>
              <a:t>Dhruti Dilipbhai Patel</a:t>
            </a:r>
          </a:p>
        </p:txBody>
      </p:sp>
      <p:sp>
        <p:nvSpPr>
          <p:cNvPr id="5" name="TextBox 4">
            <a:extLst>
              <a:ext uri="{FF2B5EF4-FFF2-40B4-BE49-F238E27FC236}">
                <a16:creationId xmlns:a16="http://schemas.microsoft.com/office/drawing/2014/main" id="{45DCD261-0417-6E01-173A-441367196FD7}"/>
              </a:ext>
            </a:extLst>
          </p:cNvPr>
          <p:cNvSpPr txBox="1"/>
          <p:nvPr/>
        </p:nvSpPr>
        <p:spPr>
          <a:xfrm>
            <a:off x="0" y="2878868"/>
            <a:ext cx="12192000" cy="800219"/>
          </a:xfrm>
          <a:prstGeom prst="rect">
            <a:avLst/>
          </a:prstGeom>
          <a:noFill/>
        </p:spPr>
        <p:txBody>
          <a:bodyPr wrap="square" rtlCol="0">
            <a:spAutoFit/>
          </a:bodyPr>
          <a:lstStyle/>
          <a:p>
            <a:pPr algn="ctr"/>
            <a:r>
              <a:rPr lang="en-US" sz="1400">
                <a:solidFill>
                  <a:schemeClr val="bg1">
                    <a:lumMod val="65000"/>
                  </a:schemeClr>
                </a:solidFill>
              </a:rPr>
              <a:t>Topic</a:t>
            </a:r>
            <a:endParaRPr lang="en-US">
              <a:solidFill>
                <a:schemeClr val="bg1">
                  <a:lumMod val="65000"/>
                </a:schemeClr>
              </a:solidFill>
            </a:endParaRPr>
          </a:p>
          <a:p>
            <a:pPr algn="ctr"/>
            <a:r>
              <a:rPr lang="en-US" sz="3200"/>
              <a:t>Financial Market Data Analysis</a:t>
            </a:r>
          </a:p>
        </p:txBody>
      </p:sp>
    </p:spTree>
    <p:extLst>
      <p:ext uri="{BB962C8B-B14F-4D97-AF65-F5344CB8AC3E}">
        <p14:creationId xmlns:p14="http://schemas.microsoft.com/office/powerpoint/2010/main" val="1930469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F4E0A82-9248-1166-C93F-243398975A9F}"/>
              </a:ext>
            </a:extLst>
          </p:cNvPr>
          <p:cNvSpPr>
            <a:spLocks noGrp="1"/>
          </p:cNvSpPr>
          <p:nvPr>
            <p:ph type="title"/>
          </p:nvPr>
        </p:nvSpPr>
        <p:spPr>
          <a:xfrm>
            <a:off x="803499" y="2951344"/>
            <a:ext cx="4036334" cy="2387600"/>
          </a:xfrm>
        </p:spPr>
        <p:txBody>
          <a:bodyPr vert="horz" lIns="91440" tIns="45720" rIns="91440" bIns="45720" rtlCol="0" anchor="t">
            <a:normAutofit/>
          </a:bodyPr>
          <a:lstStyle/>
          <a:p>
            <a:r>
              <a:rPr lang="en-US" sz="5400" b="1" kern="1200" dirty="0">
                <a:solidFill>
                  <a:schemeClr val="tx1"/>
                </a:solidFill>
                <a:latin typeface="+mj-lt"/>
                <a:ea typeface="+mj-ea"/>
                <a:cs typeface="+mj-cs"/>
              </a:rPr>
              <a:t>Historical Data</a:t>
            </a:r>
          </a:p>
        </p:txBody>
      </p:sp>
      <p:grpSp>
        <p:nvGrpSpPr>
          <p:cNvPr id="14" name="Group 13">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5" name="Rectangle 14">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 screen&#10;&#10;Description automatically generated">
            <a:extLst>
              <a:ext uri="{FF2B5EF4-FFF2-40B4-BE49-F238E27FC236}">
                <a16:creationId xmlns:a16="http://schemas.microsoft.com/office/drawing/2014/main" id="{9AB6A076-9986-10E6-EFF8-344B3522E1DE}"/>
              </a:ext>
            </a:extLst>
          </p:cNvPr>
          <p:cNvPicPr>
            <a:picLocks noChangeAspect="1"/>
          </p:cNvPicPr>
          <p:nvPr/>
        </p:nvPicPr>
        <p:blipFill>
          <a:blip r:embed="rId2"/>
          <a:stretch>
            <a:fillRect/>
          </a:stretch>
        </p:blipFill>
        <p:spPr>
          <a:xfrm>
            <a:off x="6538337" y="666728"/>
            <a:ext cx="4304310" cy="5465791"/>
          </a:xfrm>
          <a:prstGeom prst="rect">
            <a:avLst/>
          </a:prstGeom>
        </p:spPr>
      </p:pic>
      <p:sp>
        <p:nvSpPr>
          <p:cNvPr id="7" name="TextBox 6">
            <a:extLst>
              <a:ext uri="{FF2B5EF4-FFF2-40B4-BE49-F238E27FC236}">
                <a16:creationId xmlns:a16="http://schemas.microsoft.com/office/drawing/2014/main" id="{B3948EA8-50FC-5181-B265-81254C595503}"/>
              </a:ext>
            </a:extLst>
          </p:cNvPr>
          <p:cNvSpPr txBox="1"/>
          <p:nvPr/>
        </p:nvSpPr>
        <p:spPr>
          <a:xfrm>
            <a:off x="276727" y="1325563"/>
            <a:ext cx="11562347" cy="369332"/>
          </a:xfrm>
          <a:prstGeom prst="rect">
            <a:avLst/>
          </a:prstGeom>
          <a:noFill/>
        </p:spPr>
        <p:txBody>
          <a:bodyPr wrap="square">
            <a:spAutoFit/>
          </a:bodyPr>
          <a:lstStyle/>
          <a:p>
            <a:pPr lvl="1" algn="just">
              <a:spcAft>
                <a:spcPts val="600"/>
              </a:spcAft>
            </a:pPr>
            <a:r>
              <a:rPr lang="en-US">
                <a:latin typeface="Söhne"/>
              </a:rPr>
              <a:t>	</a:t>
            </a:r>
          </a:p>
        </p:txBody>
      </p:sp>
      <p:sp>
        <p:nvSpPr>
          <p:cNvPr id="8" name="TextBox 7">
            <a:extLst>
              <a:ext uri="{FF2B5EF4-FFF2-40B4-BE49-F238E27FC236}">
                <a16:creationId xmlns:a16="http://schemas.microsoft.com/office/drawing/2014/main" id="{D568C950-6500-CFDE-ACE0-D0F306F0CFF9}"/>
              </a:ext>
            </a:extLst>
          </p:cNvPr>
          <p:cNvSpPr txBox="1"/>
          <p:nvPr/>
        </p:nvSpPr>
        <p:spPr>
          <a:xfrm>
            <a:off x="1099751" y="593124"/>
            <a:ext cx="2829698" cy="1200329"/>
          </a:xfrm>
          <a:prstGeom prst="rect">
            <a:avLst/>
          </a:prstGeom>
          <a:noFill/>
        </p:spPr>
        <p:txBody>
          <a:bodyPr wrap="square" rtlCol="0">
            <a:spAutoFit/>
          </a:bodyPr>
          <a:lstStyle/>
          <a:p>
            <a:r>
              <a:rPr lang="en-US" sz="3600" kern="1200" dirty="0">
                <a:solidFill>
                  <a:schemeClr val="tx1"/>
                </a:solidFill>
                <a:latin typeface="+mj-lt"/>
                <a:ea typeface="+mj-ea"/>
                <a:cs typeface="+mj-cs"/>
              </a:rPr>
              <a:t>SAMPLE </a:t>
            </a:r>
            <a:br>
              <a:rPr lang="en-US" sz="3600" kern="1200" dirty="0">
                <a:solidFill>
                  <a:schemeClr val="tx1"/>
                </a:solidFill>
                <a:latin typeface="+mj-lt"/>
                <a:ea typeface="+mj-ea"/>
                <a:cs typeface="+mj-cs"/>
              </a:rPr>
            </a:br>
            <a:r>
              <a:rPr lang="en-US" sz="3600" kern="1200" dirty="0">
                <a:solidFill>
                  <a:schemeClr val="tx1"/>
                </a:solidFill>
                <a:latin typeface="+mj-lt"/>
                <a:ea typeface="+mj-ea"/>
                <a:cs typeface="+mj-cs"/>
              </a:rPr>
              <a:t>            DATA</a:t>
            </a:r>
            <a:endParaRPr lang="en-US" sz="3600" dirty="0"/>
          </a:p>
        </p:txBody>
      </p:sp>
    </p:spTree>
    <p:extLst>
      <p:ext uri="{BB962C8B-B14F-4D97-AF65-F5344CB8AC3E}">
        <p14:creationId xmlns:p14="http://schemas.microsoft.com/office/powerpoint/2010/main" val="1322073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1F254-8B00-8EE4-115A-7E4C818A145B}"/>
              </a:ext>
            </a:extLst>
          </p:cNvPr>
          <p:cNvSpPr>
            <a:spLocks noGrp="1"/>
          </p:cNvSpPr>
          <p:nvPr>
            <p:ph type="title"/>
          </p:nvPr>
        </p:nvSpPr>
        <p:spPr>
          <a:xfrm>
            <a:off x="838200" y="-5579"/>
            <a:ext cx="10515600" cy="1325563"/>
          </a:xfrm>
        </p:spPr>
        <p:txBody>
          <a:bodyPr/>
          <a:lstStyle/>
          <a:p>
            <a:r>
              <a:rPr lang="en-US" dirty="0"/>
              <a:t>Analysis</a:t>
            </a:r>
          </a:p>
        </p:txBody>
      </p:sp>
      <p:sp>
        <p:nvSpPr>
          <p:cNvPr id="4" name="TextBox 3">
            <a:extLst>
              <a:ext uri="{FF2B5EF4-FFF2-40B4-BE49-F238E27FC236}">
                <a16:creationId xmlns:a16="http://schemas.microsoft.com/office/drawing/2014/main" id="{57E41B11-0475-A769-5D75-673DF760E992}"/>
              </a:ext>
            </a:extLst>
          </p:cNvPr>
          <p:cNvSpPr txBox="1"/>
          <p:nvPr/>
        </p:nvSpPr>
        <p:spPr>
          <a:xfrm>
            <a:off x="924697" y="2236537"/>
            <a:ext cx="9391135" cy="5693866"/>
          </a:xfrm>
          <a:prstGeom prst="rect">
            <a:avLst/>
          </a:prstGeom>
          <a:noFill/>
        </p:spPr>
        <p:txBody>
          <a:bodyPr wrap="square" rtlCol="0">
            <a:spAutoFit/>
          </a:bodyPr>
          <a:lstStyle/>
          <a:p>
            <a:pPr marL="285750" indent="-285750">
              <a:buFont typeface="Arial" panose="020B0604020202020204" pitchFamily="34" charset="0"/>
              <a:buChar char="•"/>
            </a:pPr>
            <a:r>
              <a:rPr lang="en-US" sz="2000" b="1" dirty="0"/>
              <a:t>Trading Patterns using Line Charts and Histograms</a:t>
            </a:r>
          </a:p>
          <a:p>
            <a:pPr marL="742950" lvl="1" indent="-285750">
              <a:buFont typeface="Arial" panose="020B0604020202020204" pitchFamily="34" charset="0"/>
              <a:buChar char="•"/>
            </a:pPr>
            <a:r>
              <a:rPr lang="en-US" b="1" i="0" dirty="0">
                <a:effectLst/>
                <a:latin typeface="Söhne"/>
              </a:rPr>
              <a:t>Price Trends</a:t>
            </a:r>
            <a:r>
              <a:rPr lang="en-US" b="0" i="0" dirty="0">
                <a:effectLst/>
                <a:latin typeface="Söhne"/>
              </a:rPr>
              <a:t>: Line charts allow us to visualize historical price movements over time.</a:t>
            </a:r>
          </a:p>
          <a:p>
            <a:pPr marL="742950" lvl="1" indent="-285750">
              <a:buFont typeface="Arial" panose="020B0604020202020204" pitchFamily="34" charset="0"/>
              <a:buChar char="•"/>
            </a:pPr>
            <a:r>
              <a:rPr lang="en-US" b="1" i="0" dirty="0">
                <a:effectLst/>
                <a:latin typeface="Söhne"/>
              </a:rPr>
              <a:t>Support and Resistance Levels</a:t>
            </a:r>
            <a:r>
              <a:rPr lang="en-US" b="0" i="0" dirty="0">
                <a:effectLst/>
                <a:latin typeface="Söhne"/>
              </a:rPr>
              <a:t>: By plotting key price levels over time, we can spot critical support and resistance areas, which are pivotal for setting stop-loss and take-profit orders.</a:t>
            </a:r>
            <a:endParaRPr lang="en-US" dirty="0">
              <a:latin typeface="Söhne"/>
            </a:endParaRPr>
          </a:p>
          <a:p>
            <a:pPr marL="742950" lvl="1" indent="-285750">
              <a:buFont typeface="Arial" panose="020B0604020202020204" pitchFamily="34" charset="0"/>
              <a:buChar char="•"/>
            </a:pPr>
            <a:r>
              <a:rPr lang="en-US" b="1" i="0" dirty="0">
                <a:effectLst/>
                <a:latin typeface="Söhne"/>
              </a:rPr>
              <a:t>Moving Averages</a:t>
            </a:r>
            <a:r>
              <a:rPr lang="en-US" b="0" i="0" dirty="0">
                <a:effectLst/>
                <a:latin typeface="Söhne"/>
              </a:rPr>
              <a:t>: Line charts assist in plotting moving averages, such as the simple moving average (SMA) and the exponential moving average (EMA). These indicators help identify trends and potential crossovers.</a:t>
            </a:r>
          </a:p>
          <a:p>
            <a:pPr lvl="1"/>
            <a:endParaRPr lang="en-US" b="1" dirty="0"/>
          </a:p>
          <a:p>
            <a:pPr marL="285750" indent="-285750">
              <a:buFont typeface="Arial" panose="020B0604020202020204" pitchFamily="34" charset="0"/>
              <a:buChar char="•"/>
            </a:pPr>
            <a:r>
              <a:rPr lang="en-US" sz="2000" b="1" dirty="0"/>
              <a:t>Market Predictive Analysis using Machine Learning</a:t>
            </a:r>
          </a:p>
          <a:p>
            <a:pPr marL="742950" lvl="1" indent="-285750">
              <a:buFont typeface="Arial" panose="020B0604020202020204" pitchFamily="34" charset="0"/>
              <a:buChar char="•"/>
            </a:pPr>
            <a:r>
              <a:rPr lang="en-US" b="1" i="0" dirty="0">
                <a:effectLst/>
                <a:latin typeface="Söhne"/>
              </a:rPr>
              <a:t>Time Series Forecasting: </a:t>
            </a:r>
            <a:r>
              <a:rPr lang="en-US" b="0" i="0" dirty="0">
                <a:effectLst/>
                <a:latin typeface="Söhne"/>
              </a:rPr>
              <a:t>Predict future stock prices or market trends based on historical data.</a:t>
            </a:r>
            <a:r>
              <a:rPr lang="en-US" b="1" i="0" dirty="0">
                <a:effectLst/>
                <a:latin typeface="Söhne"/>
              </a:rPr>
              <a:t> </a:t>
            </a:r>
            <a:r>
              <a:rPr lang="en-US" b="0" i="0" dirty="0">
                <a:effectLst/>
                <a:latin typeface="Söhne"/>
              </a:rPr>
              <a:t>Utilize time series forecasting models such as ARIMA (</a:t>
            </a:r>
            <a:r>
              <a:rPr lang="en-US" b="0" i="0" dirty="0" err="1">
                <a:effectLst/>
                <a:latin typeface="Söhne"/>
              </a:rPr>
              <a:t>AutoRegressive</a:t>
            </a:r>
            <a:r>
              <a:rPr lang="en-US" b="0" i="0" dirty="0">
                <a:effectLst/>
                <a:latin typeface="Söhne"/>
              </a:rPr>
              <a:t> Integrated Moving Average), GARCH (Generalized Autoregressive Conditional Heteroskedasticity), or more advanced models like LSTM (Long Short-Term Memory) neural networks.</a:t>
            </a:r>
          </a:p>
          <a:p>
            <a:pPr marL="742950" lvl="1" indent="-285750">
              <a:buFont typeface="Arial" panose="020B0604020202020204" pitchFamily="34" charset="0"/>
              <a:buChar char="•"/>
            </a:pPr>
            <a:r>
              <a:rPr lang="en-US" b="1" i="0" dirty="0">
                <a:effectLst/>
                <a:latin typeface="Söhne"/>
              </a:rPr>
              <a:t>Pattern Recognition: </a:t>
            </a:r>
            <a:r>
              <a:rPr lang="en-US" b="0" i="0" dirty="0">
                <a:effectLst/>
                <a:latin typeface="Söhne"/>
              </a:rPr>
              <a:t>Identify and act upon specific technical chart patterns.</a:t>
            </a:r>
            <a:br>
              <a:rPr lang="en-US" b="1" dirty="0"/>
            </a:br>
            <a:br>
              <a:rPr lang="en-US" b="1" dirty="0"/>
            </a:br>
            <a:br>
              <a:rPr lang="en-US" b="1" dirty="0"/>
            </a:br>
            <a:br>
              <a:rPr lang="en-US" b="1" dirty="0"/>
            </a:br>
            <a:br>
              <a:rPr lang="en-US" b="1" dirty="0"/>
            </a:br>
            <a:br>
              <a:rPr lang="en-US" b="1" dirty="0"/>
            </a:br>
            <a:endParaRPr lang="en-US" b="1" dirty="0"/>
          </a:p>
        </p:txBody>
      </p:sp>
      <p:sp>
        <p:nvSpPr>
          <p:cNvPr id="5" name="TextBox 4">
            <a:extLst>
              <a:ext uri="{FF2B5EF4-FFF2-40B4-BE49-F238E27FC236}">
                <a16:creationId xmlns:a16="http://schemas.microsoft.com/office/drawing/2014/main" id="{1F04144F-B9F9-5AEF-FF00-259B587CCC74}"/>
              </a:ext>
            </a:extLst>
          </p:cNvPr>
          <p:cNvSpPr txBox="1"/>
          <p:nvPr/>
        </p:nvSpPr>
        <p:spPr>
          <a:xfrm>
            <a:off x="838200" y="985816"/>
            <a:ext cx="8439664" cy="923330"/>
          </a:xfrm>
          <a:prstGeom prst="rect">
            <a:avLst/>
          </a:prstGeom>
          <a:noFill/>
        </p:spPr>
        <p:txBody>
          <a:bodyPr wrap="square" rtlCol="0">
            <a:spAutoFit/>
          </a:bodyPr>
          <a:lstStyle/>
          <a:p>
            <a:r>
              <a:rPr lang="en-US" dirty="0"/>
              <a:t>We are considering two types of analysis based on our implementation, utilizing both real-time streaming data, which updates frequently throughout the day, and historical data spanning over 25 years.</a:t>
            </a:r>
          </a:p>
        </p:txBody>
      </p:sp>
    </p:spTree>
    <p:extLst>
      <p:ext uri="{BB962C8B-B14F-4D97-AF65-F5344CB8AC3E}">
        <p14:creationId xmlns:p14="http://schemas.microsoft.com/office/powerpoint/2010/main" val="2184860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C277D19-7DB2-4EB7-A9D7-94188998E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EB197D2C-A33B-4345-BB16-C894ABA82F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024" y="1040877"/>
            <a:ext cx="7080494" cy="4776246"/>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solidFill>
            <a:schemeClr val="bg2">
              <a:alpha val="5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BA88CDC0-FEE9-E771-7484-383A38A93F73}"/>
              </a:ext>
            </a:extLst>
          </p:cNvPr>
          <p:cNvSpPr>
            <a:spLocks noGrp="1"/>
          </p:cNvSpPr>
          <p:nvPr>
            <p:ph type="title"/>
          </p:nvPr>
        </p:nvSpPr>
        <p:spPr>
          <a:xfrm>
            <a:off x="1420698" y="1924216"/>
            <a:ext cx="4476584" cy="3009568"/>
          </a:xfrm>
        </p:spPr>
        <p:txBody>
          <a:bodyPr vert="horz" lIns="91440" tIns="45720" rIns="91440" bIns="45720" rtlCol="0" anchor="ctr">
            <a:normAutofit/>
          </a:bodyPr>
          <a:lstStyle/>
          <a:p>
            <a:r>
              <a:rPr lang="en-US" sz="5200" kern="1200" dirty="0">
                <a:solidFill>
                  <a:schemeClr val="tx1"/>
                </a:solidFill>
                <a:latin typeface="+mj-lt"/>
                <a:ea typeface="+mj-ea"/>
                <a:cs typeface="+mj-cs"/>
              </a:rPr>
              <a:t>     REFERENCES</a:t>
            </a:r>
          </a:p>
        </p:txBody>
      </p:sp>
      <p:sp>
        <p:nvSpPr>
          <p:cNvPr id="5" name="TextBox 4">
            <a:extLst>
              <a:ext uri="{FF2B5EF4-FFF2-40B4-BE49-F238E27FC236}">
                <a16:creationId xmlns:a16="http://schemas.microsoft.com/office/drawing/2014/main" id="{CE124029-A47D-B870-D5FE-6DED2879650E}"/>
              </a:ext>
            </a:extLst>
          </p:cNvPr>
          <p:cNvSpPr txBox="1"/>
          <p:nvPr/>
        </p:nvSpPr>
        <p:spPr>
          <a:xfrm>
            <a:off x="6823978" y="3429000"/>
            <a:ext cx="5368022" cy="4801314"/>
          </a:xfrm>
          <a:prstGeom prst="rect">
            <a:avLst/>
          </a:prstGeom>
          <a:noFill/>
        </p:spPr>
        <p:txBody>
          <a:bodyPr wrap="square" rtlCol="0">
            <a:spAutoFit/>
          </a:bodyPr>
          <a:lstStyle/>
          <a:p>
            <a:r>
              <a:rPr lang="en-US" dirty="0">
                <a:hlinkClick r:id="rId2"/>
              </a:rPr>
              <a:t>https://learn.microsoft.com/en-us/azure/architecture/</a:t>
            </a:r>
            <a:endParaRPr lang="en-US" dirty="0"/>
          </a:p>
          <a:p>
            <a:endParaRPr lang="en-US" dirty="0"/>
          </a:p>
          <a:p>
            <a:endParaRPr lang="en-US" dirty="0"/>
          </a:p>
          <a:p>
            <a:r>
              <a:rPr lang="en-US" dirty="0">
                <a:hlinkClick r:id="rId3"/>
              </a:rPr>
              <a:t>https://spark.apache.org/docs/latest/</a:t>
            </a:r>
            <a:endParaRPr lang="en-US" dirty="0"/>
          </a:p>
          <a:p>
            <a:endParaRPr lang="en-US" dirty="0"/>
          </a:p>
          <a:p>
            <a:endParaRPr lang="en-US" dirty="0"/>
          </a:p>
          <a:p>
            <a:r>
              <a:rPr lang="en-US" dirty="0">
                <a:hlinkClick r:id="rId4"/>
              </a:rPr>
              <a:t>https://kafka.apache.org/uses</a:t>
            </a:r>
            <a:endParaRPr lang="en-US" dirty="0"/>
          </a:p>
          <a:p>
            <a:endParaRPr lang="en-US" dirty="0"/>
          </a:p>
          <a:p>
            <a:endParaRPr lang="en-US" dirty="0"/>
          </a:p>
          <a:p>
            <a:r>
              <a:rPr lang="en-US" dirty="0">
                <a:hlinkClick r:id="rId5"/>
              </a:rPr>
              <a:t>https://www.alphavantage.co/documentation/#</a:t>
            </a:r>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676544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E20B8-2B5D-F764-9CE1-3C3E8E3F900A}"/>
              </a:ext>
            </a:extLst>
          </p:cNvPr>
          <p:cNvSpPr>
            <a:spLocks noGrp="1"/>
          </p:cNvSpPr>
          <p:nvPr>
            <p:ph type="title"/>
          </p:nvPr>
        </p:nvSpPr>
        <p:spPr>
          <a:xfrm>
            <a:off x="6823878" y="741391"/>
            <a:ext cx="4491821" cy="1616203"/>
          </a:xfrm>
        </p:spPr>
        <p:txBody>
          <a:bodyPr vert="horz" lIns="91440" tIns="45720" rIns="91440" bIns="45720" rtlCol="0" anchor="b">
            <a:normAutofit/>
          </a:bodyPr>
          <a:lstStyle/>
          <a:p>
            <a:r>
              <a:rPr lang="en-US" sz="3600" dirty="0"/>
              <a:t>     Problem Statement</a:t>
            </a:r>
          </a:p>
        </p:txBody>
      </p:sp>
      <p:pic>
        <p:nvPicPr>
          <p:cNvPr id="26" name="Picture 25" descr="Calculator, pen, compass, money and a paper with graphs printed on it">
            <a:extLst>
              <a:ext uri="{FF2B5EF4-FFF2-40B4-BE49-F238E27FC236}">
                <a16:creationId xmlns:a16="http://schemas.microsoft.com/office/drawing/2014/main" id="{F1AC27AC-7458-1AE0-BDF8-7628671A8CFE}"/>
              </a:ext>
            </a:extLst>
          </p:cNvPr>
          <p:cNvPicPr>
            <a:picLocks noChangeAspect="1"/>
          </p:cNvPicPr>
          <p:nvPr/>
        </p:nvPicPr>
        <p:blipFill rotWithShape="1">
          <a:blip r:embed="rId2"/>
          <a:srcRect l="25333" r="21110" b="-1"/>
          <a:stretch/>
        </p:blipFill>
        <p:spPr>
          <a:xfrm>
            <a:off x="20" y="4"/>
            <a:ext cx="6095980" cy="6857990"/>
          </a:xfrm>
          <a:prstGeom prst="rect">
            <a:avLst/>
          </a:prstGeom>
        </p:spPr>
      </p:pic>
      <p:grpSp>
        <p:nvGrpSpPr>
          <p:cNvPr id="29" name="Group 28">
            <a:extLst>
              <a:ext uri="{FF2B5EF4-FFF2-40B4-BE49-F238E27FC236}">
                <a16:creationId xmlns:a16="http://schemas.microsoft.com/office/drawing/2014/main" id="{5EFBDE31-BB3E-6CFC-23CD-B5976DA38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3362" cy="6858000"/>
            <a:chOff x="12068638" y="0"/>
            <a:chExt cx="123362" cy="6858000"/>
          </a:xfrm>
        </p:grpSpPr>
        <p:sp>
          <p:nvSpPr>
            <p:cNvPr id="30" name="Rectangle 29">
              <a:extLst>
                <a:ext uri="{FF2B5EF4-FFF2-40B4-BE49-F238E27FC236}">
                  <a16:creationId xmlns:a16="http://schemas.microsoft.com/office/drawing/2014/main" id="{180A60EC-72BB-121F-556A-E2837FD99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91A2FAE-D41C-FF5D-B0A0-7808248ED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4139706"/>
              <a:ext cx="123362" cy="2718294"/>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D1EAA8DC-DCF2-3446-D86D-CFAA30C98403}"/>
              </a:ext>
            </a:extLst>
          </p:cNvPr>
          <p:cNvSpPr txBox="1"/>
          <p:nvPr/>
        </p:nvSpPr>
        <p:spPr>
          <a:xfrm>
            <a:off x="6823878" y="2533476"/>
            <a:ext cx="4491820" cy="3447832"/>
          </a:xfrm>
          <a:prstGeom prst="rect">
            <a:avLst/>
          </a:prstGeom>
        </p:spPr>
        <p:txBody>
          <a:bodyPr vert="horz" lIns="91440" tIns="45720" rIns="91440" bIns="45720" rtlCol="0" anchor="t">
            <a:normAutofit/>
          </a:bodyPr>
          <a:lstStyle/>
          <a:p>
            <a:pPr algn="just">
              <a:lnSpc>
                <a:spcPct val="90000"/>
              </a:lnSpc>
              <a:spcAft>
                <a:spcPts val="600"/>
              </a:spcAft>
            </a:pPr>
            <a:br>
              <a:rPr lang="en-US" sz="1600" b="1" i="0" dirty="0">
                <a:effectLst/>
              </a:rPr>
            </a:br>
            <a:r>
              <a:rPr lang="en-US" sz="1600" b="0" i="1" dirty="0">
                <a:effectLst/>
              </a:rPr>
              <a:t>Analyzing Market Data from Alpha Vantage API for Investment Insights</a:t>
            </a:r>
          </a:p>
          <a:p>
            <a:pPr algn="just">
              <a:lnSpc>
                <a:spcPct val="90000"/>
              </a:lnSpc>
              <a:spcAft>
                <a:spcPts val="600"/>
              </a:spcAft>
            </a:pPr>
            <a:endParaRPr lang="en-US" sz="1600" dirty="0"/>
          </a:p>
          <a:p>
            <a:pPr algn="just">
              <a:lnSpc>
                <a:spcPct val="90000"/>
              </a:lnSpc>
              <a:spcAft>
                <a:spcPts val="600"/>
              </a:spcAft>
            </a:pPr>
            <a:r>
              <a:rPr lang="en-US" sz="1600" b="1" i="0" dirty="0">
                <a:effectLst/>
              </a:rPr>
              <a:t>Background</a:t>
            </a:r>
          </a:p>
          <a:p>
            <a:pPr algn="just">
              <a:lnSpc>
                <a:spcPct val="90000"/>
              </a:lnSpc>
              <a:spcAft>
                <a:spcPts val="600"/>
              </a:spcAft>
            </a:pPr>
            <a:br>
              <a:rPr lang="en-US" sz="1600" b="0" i="0" dirty="0">
                <a:effectLst/>
              </a:rPr>
            </a:br>
            <a:r>
              <a:rPr lang="en-US" sz="1600" b="0" i="0" dirty="0">
                <a:effectLst/>
              </a:rPr>
              <a:t>The financial markets generate a vast amount of data, which can be leveraged for making informed investment decisions. The provided data source provides access to historical and real-time market data, including stock prices, indices, and other financial instruments. In this project, we aim to utilize this data for real time analysis and predictive analysis of the market.</a:t>
            </a:r>
          </a:p>
        </p:txBody>
      </p:sp>
    </p:spTree>
    <p:extLst>
      <p:ext uri="{BB962C8B-B14F-4D97-AF65-F5344CB8AC3E}">
        <p14:creationId xmlns:p14="http://schemas.microsoft.com/office/powerpoint/2010/main" val="598536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32679-68D8-9FF4-D9C8-88D57252F782}"/>
              </a:ext>
            </a:extLst>
          </p:cNvPr>
          <p:cNvSpPr>
            <a:spLocks noGrp="1"/>
          </p:cNvSpPr>
          <p:nvPr>
            <p:ph type="title"/>
          </p:nvPr>
        </p:nvSpPr>
        <p:spPr>
          <a:xfrm>
            <a:off x="0" y="0"/>
            <a:ext cx="12192000" cy="1325563"/>
          </a:xfrm>
        </p:spPr>
        <p:txBody>
          <a:bodyPr/>
          <a:lstStyle/>
          <a:p>
            <a:r>
              <a:rPr lang="en-US"/>
              <a:t>     Architecture Design</a:t>
            </a:r>
            <a:endParaRPr lang="en-US" dirty="0"/>
          </a:p>
        </p:txBody>
      </p:sp>
      <p:pic>
        <p:nvPicPr>
          <p:cNvPr id="15" name="Picture 14" descr="A screenshot of a game&#10;&#10;Description automatically generated">
            <a:extLst>
              <a:ext uri="{FF2B5EF4-FFF2-40B4-BE49-F238E27FC236}">
                <a16:creationId xmlns:a16="http://schemas.microsoft.com/office/drawing/2014/main" id="{0F4BDECE-AE98-D3D8-D1F0-D19814EDC17B}"/>
              </a:ext>
            </a:extLst>
          </p:cNvPr>
          <p:cNvPicPr>
            <a:picLocks noChangeAspect="1"/>
          </p:cNvPicPr>
          <p:nvPr/>
        </p:nvPicPr>
        <p:blipFill>
          <a:blip r:embed="rId2"/>
          <a:stretch>
            <a:fillRect/>
          </a:stretch>
        </p:blipFill>
        <p:spPr>
          <a:xfrm>
            <a:off x="407772" y="1127533"/>
            <a:ext cx="11143321" cy="5285624"/>
          </a:xfrm>
          <a:prstGeom prst="rect">
            <a:avLst/>
          </a:prstGeom>
        </p:spPr>
      </p:pic>
    </p:spTree>
    <p:extLst>
      <p:ext uri="{BB962C8B-B14F-4D97-AF65-F5344CB8AC3E}">
        <p14:creationId xmlns:p14="http://schemas.microsoft.com/office/powerpoint/2010/main" val="2450540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32679-68D8-9FF4-D9C8-88D57252F782}"/>
              </a:ext>
            </a:extLst>
          </p:cNvPr>
          <p:cNvSpPr>
            <a:spLocks noGrp="1"/>
          </p:cNvSpPr>
          <p:nvPr>
            <p:ph type="title"/>
          </p:nvPr>
        </p:nvSpPr>
        <p:spPr>
          <a:xfrm>
            <a:off x="0" y="0"/>
            <a:ext cx="12192000" cy="1325563"/>
          </a:xfrm>
        </p:spPr>
        <p:txBody>
          <a:bodyPr/>
          <a:lstStyle/>
          <a:p>
            <a:r>
              <a:rPr lang="en-US" dirty="0"/>
              <a:t>      Data Flow 1: Streaming Data </a:t>
            </a:r>
          </a:p>
        </p:txBody>
      </p:sp>
      <p:pic>
        <p:nvPicPr>
          <p:cNvPr id="6" name="Picture 5" descr="A screenshot of a game&#10;&#10;Description automatically generated">
            <a:extLst>
              <a:ext uri="{FF2B5EF4-FFF2-40B4-BE49-F238E27FC236}">
                <a16:creationId xmlns:a16="http://schemas.microsoft.com/office/drawing/2014/main" id="{0DEA2B54-B25F-B849-65BE-BD3812A2A4F9}"/>
              </a:ext>
            </a:extLst>
          </p:cNvPr>
          <p:cNvPicPr>
            <a:picLocks noChangeAspect="1"/>
          </p:cNvPicPr>
          <p:nvPr/>
        </p:nvPicPr>
        <p:blipFill>
          <a:blip r:embed="rId2"/>
          <a:stretch>
            <a:fillRect/>
          </a:stretch>
        </p:blipFill>
        <p:spPr>
          <a:xfrm>
            <a:off x="852488" y="1325563"/>
            <a:ext cx="10487024" cy="4970333"/>
          </a:xfrm>
          <a:prstGeom prst="rect">
            <a:avLst/>
          </a:prstGeom>
        </p:spPr>
      </p:pic>
    </p:spTree>
    <p:extLst>
      <p:ext uri="{BB962C8B-B14F-4D97-AF65-F5344CB8AC3E}">
        <p14:creationId xmlns:p14="http://schemas.microsoft.com/office/powerpoint/2010/main" val="25131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32679-68D8-9FF4-D9C8-88D57252F782}"/>
              </a:ext>
            </a:extLst>
          </p:cNvPr>
          <p:cNvSpPr>
            <a:spLocks noGrp="1"/>
          </p:cNvSpPr>
          <p:nvPr>
            <p:ph type="title"/>
          </p:nvPr>
        </p:nvSpPr>
        <p:spPr>
          <a:xfrm>
            <a:off x="0" y="0"/>
            <a:ext cx="12192000" cy="1325563"/>
          </a:xfrm>
        </p:spPr>
        <p:txBody>
          <a:bodyPr/>
          <a:lstStyle/>
          <a:p>
            <a:r>
              <a:rPr lang="en-US" dirty="0"/>
              <a:t>      Data Flow 2: Historical Data</a:t>
            </a:r>
          </a:p>
        </p:txBody>
      </p:sp>
      <p:pic>
        <p:nvPicPr>
          <p:cNvPr id="6" name="Picture 5" descr="A screenshot of a game&#10;&#10;Description automatically generated">
            <a:extLst>
              <a:ext uri="{FF2B5EF4-FFF2-40B4-BE49-F238E27FC236}">
                <a16:creationId xmlns:a16="http://schemas.microsoft.com/office/drawing/2014/main" id="{32280FE7-1B2E-B077-A1AB-C23928DEE472}"/>
              </a:ext>
            </a:extLst>
          </p:cNvPr>
          <p:cNvPicPr>
            <a:picLocks noChangeAspect="1"/>
          </p:cNvPicPr>
          <p:nvPr/>
        </p:nvPicPr>
        <p:blipFill>
          <a:blip r:embed="rId2"/>
          <a:stretch>
            <a:fillRect/>
          </a:stretch>
        </p:blipFill>
        <p:spPr>
          <a:xfrm>
            <a:off x="680964" y="1325563"/>
            <a:ext cx="10540038" cy="4877530"/>
          </a:xfrm>
          <a:prstGeom prst="rect">
            <a:avLst/>
          </a:prstGeom>
        </p:spPr>
      </p:pic>
    </p:spTree>
    <p:extLst>
      <p:ext uri="{BB962C8B-B14F-4D97-AF65-F5344CB8AC3E}">
        <p14:creationId xmlns:p14="http://schemas.microsoft.com/office/powerpoint/2010/main" val="687434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Rectangle 32">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A66A8FCA-00FE-C97B-FD41-BDD0CC8C8AA3}"/>
              </a:ext>
            </a:extLst>
          </p:cNvPr>
          <p:cNvSpPr>
            <a:spLocks noGrp="1"/>
          </p:cNvSpPr>
          <p:nvPr>
            <p:ph type="title"/>
          </p:nvPr>
        </p:nvSpPr>
        <p:spPr>
          <a:xfrm>
            <a:off x="586478" y="1683756"/>
            <a:ext cx="3115265" cy="2396359"/>
          </a:xfrm>
        </p:spPr>
        <p:txBody>
          <a:bodyPr anchor="b">
            <a:normAutofit/>
          </a:bodyPr>
          <a:lstStyle/>
          <a:p>
            <a:pPr algn="r"/>
            <a:r>
              <a:rPr lang="en-US" sz="4000" dirty="0">
                <a:solidFill>
                  <a:srgbClr val="FFFFFF"/>
                </a:solidFill>
              </a:rPr>
              <a:t>     Architecture Design</a:t>
            </a:r>
          </a:p>
        </p:txBody>
      </p:sp>
      <p:graphicFrame>
        <p:nvGraphicFramePr>
          <p:cNvPr id="7" name="TextBox 3">
            <a:extLst>
              <a:ext uri="{FF2B5EF4-FFF2-40B4-BE49-F238E27FC236}">
                <a16:creationId xmlns:a16="http://schemas.microsoft.com/office/drawing/2014/main" id="{4B64F1B1-AD83-5E0C-D0A3-17B0A8BF9FC6}"/>
              </a:ext>
            </a:extLst>
          </p:cNvPr>
          <p:cNvGraphicFramePr/>
          <p:nvPr>
            <p:extLst>
              <p:ext uri="{D42A27DB-BD31-4B8C-83A1-F6EECF244321}">
                <p14:modId xmlns:p14="http://schemas.microsoft.com/office/powerpoint/2010/main" val="2790924212"/>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4726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Rectangle 32">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A66A8FCA-00FE-C97B-FD41-BDD0CC8C8AA3}"/>
              </a:ext>
            </a:extLst>
          </p:cNvPr>
          <p:cNvSpPr>
            <a:spLocks noGrp="1"/>
          </p:cNvSpPr>
          <p:nvPr>
            <p:ph type="title"/>
          </p:nvPr>
        </p:nvSpPr>
        <p:spPr>
          <a:xfrm>
            <a:off x="586478" y="1683756"/>
            <a:ext cx="3115265" cy="2396359"/>
          </a:xfrm>
        </p:spPr>
        <p:txBody>
          <a:bodyPr anchor="b">
            <a:normAutofit/>
          </a:bodyPr>
          <a:lstStyle/>
          <a:p>
            <a:pPr algn="r"/>
            <a:r>
              <a:rPr lang="en-US" sz="4000" dirty="0">
                <a:solidFill>
                  <a:srgbClr val="FFFFFF"/>
                </a:solidFill>
              </a:rPr>
              <a:t>     Architecture Design</a:t>
            </a:r>
            <a:endParaRPr lang="en-US" sz="4000">
              <a:solidFill>
                <a:srgbClr val="FFFFFF"/>
              </a:solidFill>
            </a:endParaRPr>
          </a:p>
        </p:txBody>
      </p:sp>
      <p:graphicFrame>
        <p:nvGraphicFramePr>
          <p:cNvPr id="7" name="TextBox 3">
            <a:extLst>
              <a:ext uri="{FF2B5EF4-FFF2-40B4-BE49-F238E27FC236}">
                <a16:creationId xmlns:a16="http://schemas.microsoft.com/office/drawing/2014/main" id="{4B64F1B1-AD83-5E0C-D0A3-17B0A8BF9FC6}"/>
              </a:ext>
            </a:extLst>
          </p:cNvPr>
          <p:cNvGraphicFramePr/>
          <p:nvPr>
            <p:extLst>
              <p:ext uri="{D42A27DB-BD31-4B8C-83A1-F6EECF244321}">
                <p14:modId xmlns:p14="http://schemas.microsoft.com/office/powerpoint/2010/main" val="1620426334"/>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0654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F4E0A82-9248-1166-C93F-243398975A9F}"/>
              </a:ext>
            </a:extLst>
          </p:cNvPr>
          <p:cNvSpPr>
            <a:spLocks noGrp="1"/>
          </p:cNvSpPr>
          <p:nvPr>
            <p:ph type="title"/>
          </p:nvPr>
        </p:nvSpPr>
        <p:spPr>
          <a:xfrm>
            <a:off x="6393276" y="421910"/>
            <a:ext cx="4840010" cy="1807305"/>
          </a:xfrm>
        </p:spPr>
        <p:txBody>
          <a:bodyPr vert="horz" lIns="91440" tIns="45720" rIns="91440" bIns="45720" rtlCol="0" anchor="ctr">
            <a:normAutofit/>
          </a:bodyPr>
          <a:lstStyle/>
          <a:p>
            <a:r>
              <a:rPr lang="en-US" dirty="0"/>
              <a:t> DATASOURCE</a:t>
            </a:r>
          </a:p>
        </p:txBody>
      </p:sp>
      <p:pic>
        <p:nvPicPr>
          <p:cNvPr id="9" name="Picture 8" descr="Illuminated server room panel">
            <a:extLst>
              <a:ext uri="{FF2B5EF4-FFF2-40B4-BE49-F238E27FC236}">
                <a16:creationId xmlns:a16="http://schemas.microsoft.com/office/drawing/2014/main" id="{E3C28380-901D-4F14-5EF9-29C53D476B5B}"/>
              </a:ext>
            </a:extLst>
          </p:cNvPr>
          <p:cNvPicPr>
            <a:picLocks noChangeAspect="1"/>
          </p:cNvPicPr>
          <p:nvPr/>
        </p:nvPicPr>
        <p:blipFill rotWithShape="1">
          <a:blip r:embed="rId2"/>
          <a:srcRect l="16867" r="23598"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TextBox 2">
            <a:extLst>
              <a:ext uri="{FF2B5EF4-FFF2-40B4-BE49-F238E27FC236}">
                <a16:creationId xmlns:a16="http://schemas.microsoft.com/office/drawing/2014/main" id="{7D2F3150-8ACB-5AF9-35CF-07469F01F171}"/>
              </a:ext>
            </a:extLst>
          </p:cNvPr>
          <p:cNvSpPr txBox="1"/>
          <p:nvPr/>
        </p:nvSpPr>
        <p:spPr>
          <a:xfrm>
            <a:off x="6513788" y="1990397"/>
            <a:ext cx="4840010" cy="3843666"/>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700" b="1" i="0" dirty="0">
                <a:effectLst/>
              </a:rPr>
              <a:t>Alpha Vantage API</a:t>
            </a:r>
          </a:p>
          <a:p>
            <a:pPr indent="-228600">
              <a:lnSpc>
                <a:spcPct val="90000"/>
              </a:lnSpc>
              <a:spcAft>
                <a:spcPts val="600"/>
              </a:spcAft>
              <a:buFont typeface="Arial" panose="020B0604020202020204" pitchFamily="34" charset="0"/>
              <a:buChar char="•"/>
            </a:pPr>
            <a:endParaRPr lang="en-US" sz="1700" b="0" i="0" dirty="0">
              <a:effectLst/>
            </a:endParaRPr>
          </a:p>
          <a:p>
            <a:pPr indent="-228600">
              <a:lnSpc>
                <a:spcPct val="90000"/>
              </a:lnSpc>
              <a:spcAft>
                <a:spcPts val="600"/>
              </a:spcAft>
              <a:buFont typeface="Arial" panose="020B0604020202020204" pitchFamily="34" charset="0"/>
              <a:buChar char="•"/>
            </a:pPr>
            <a:r>
              <a:rPr lang="en-US" sz="1700" b="0" i="0" dirty="0">
                <a:effectLst/>
              </a:rPr>
              <a:t>This suite of APIs provide global equity data in 4</a:t>
            </a:r>
            <a:r>
              <a:rPr lang="en-US" sz="1700"/>
              <a:t> </a:t>
            </a:r>
            <a:r>
              <a:rPr lang="en-US" sz="1700" b="0" i="0" dirty="0">
                <a:effectLst/>
              </a:rPr>
              <a:t>different temporal resolutions:</a:t>
            </a:r>
            <a:r>
              <a:rPr lang="en-US" sz="1700"/>
              <a:t> </a:t>
            </a:r>
            <a:endParaRPr lang="en-US" sz="1700" b="0" i="0">
              <a:effectLst/>
              <a:cs typeface="Calibri"/>
            </a:endParaRPr>
          </a:p>
          <a:p>
            <a:pPr marL="342900" indent="-228600">
              <a:lnSpc>
                <a:spcPct val="90000"/>
              </a:lnSpc>
              <a:spcAft>
                <a:spcPts val="600"/>
              </a:spcAft>
              <a:buFont typeface="Arial" panose="020B0604020202020204" pitchFamily="34" charset="0"/>
              <a:buChar char="•"/>
            </a:pPr>
            <a:r>
              <a:rPr lang="en-US" sz="1700" b="0" i="0" dirty="0">
                <a:effectLst/>
              </a:rPr>
              <a:t>Daily</a:t>
            </a:r>
            <a:endParaRPr lang="en-US" sz="1700" dirty="0"/>
          </a:p>
          <a:p>
            <a:pPr marL="342900" indent="-228600">
              <a:lnSpc>
                <a:spcPct val="90000"/>
              </a:lnSpc>
              <a:spcAft>
                <a:spcPts val="600"/>
              </a:spcAft>
              <a:buFont typeface="Arial" panose="020B0604020202020204" pitchFamily="34" charset="0"/>
              <a:buChar char="•"/>
            </a:pPr>
            <a:r>
              <a:rPr lang="en-US" sz="1700" b="0" i="0" dirty="0">
                <a:effectLst/>
              </a:rPr>
              <a:t>Weekly</a:t>
            </a:r>
          </a:p>
          <a:p>
            <a:pPr marL="342900" indent="-228600">
              <a:lnSpc>
                <a:spcPct val="90000"/>
              </a:lnSpc>
              <a:spcAft>
                <a:spcPts val="600"/>
              </a:spcAft>
              <a:buFont typeface="Arial" panose="020B0604020202020204" pitchFamily="34" charset="0"/>
              <a:buChar char="•"/>
            </a:pPr>
            <a:r>
              <a:rPr lang="en-US" sz="1700" b="0" i="0" dirty="0">
                <a:effectLst/>
              </a:rPr>
              <a:t>Monthly </a:t>
            </a:r>
          </a:p>
          <a:p>
            <a:pPr marL="342900" indent="-228600">
              <a:lnSpc>
                <a:spcPct val="90000"/>
              </a:lnSpc>
              <a:spcAft>
                <a:spcPts val="600"/>
              </a:spcAft>
              <a:buFont typeface="Arial" panose="020B0604020202020204" pitchFamily="34" charset="0"/>
              <a:buChar char="•"/>
            </a:pPr>
            <a:r>
              <a:rPr lang="en-US" sz="1700" b="0" i="0" dirty="0">
                <a:effectLst/>
              </a:rPr>
              <a:t>Intraday</a:t>
            </a:r>
          </a:p>
          <a:p>
            <a:pPr indent="-228600">
              <a:lnSpc>
                <a:spcPct val="90000"/>
              </a:lnSpc>
              <a:spcAft>
                <a:spcPts val="600"/>
              </a:spcAft>
              <a:buFont typeface="Arial" panose="020B0604020202020204" pitchFamily="34" charset="0"/>
              <a:buChar char="•"/>
            </a:pPr>
            <a:endParaRPr lang="en-US" sz="1700" dirty="0"/>
          </a:p>
          <a:p>
            <a:pPr indent="-228600">
              <a:lnSpc>
                <a:spcPct val="90000"/>
              </a:lnSpc>
              <a:spcAft>
                <a:spcPts val="600"/>
              </a:spcAft>
              <a:buFont typeface="Arial" panose="020B0604020202020204" pitchFamily="34" charset="0"/>
              <a:buChar char="•"/>
            </a:pPr>
            <a:r>
              <a:rPr lang="en-US" sz="1700" b="0" i="0" dirty="0">
                <a:effectLst/>
              </a:rPr>
              <a:t>This source also provides 20+ years of historical depth and has a service that returns the latest price and volume information for a ticker of your choice. </a:t>
            </a:r>
            <a:endParaRPr lang="en-US" sz="1700" dirty="0"/>
          </a:p>
        </p:txBody>
      </p:sp>
      <p:sp>
        <p:nvSpPr>
          <p:cNvPr id="7" name="TextBox 6">
            <a:extLst>
              <a:ext uri="{FF2B5EF4-FFF2-40B4-BE49-F238E27FC236}">
                <a16:creationId xmlns:a16="http://schemas.microsoft.com/office/drawing/2014/main" id="{B3948EA8-50FC-5181-B265-81254C595503}"/>
              </a:ext>
            </a:extLst>
          </p:cNvPr>
          <p:cNvSpPr txBox="1"/>
          <p:nvPr/>
        </p:nvSpPr>
        <p:spPr>
          <a:xfrm>
            <a:off x="276727" y="1325563"/>
            <a:ext cx="11562347" cy="369332"/>
          </a:xfrm>
          <a:prstGeom prst="rect">
            <a:avLst/>
          </a:prstGeom>
          <a:noFill/>
        </p:spPr>
        <p:txBody>
          <a:bodyPr wrap="square">
            <a:spAutoFit/>
          </a:bodyPr>
          <a:lstStyle/>
          <a:p>
            <a:pPr lvl="1" algn="just">
              <a:spcAft>
                <a:spcPts val="600"/>
              </a:spcAft>
            </a:pPr>
            <a:r>
              <a:rPr lang="en-US">
                <a:latin typeface="Söhne"/>
              </a:rPr>
              <a:t>	</a:t>
            </a:r>
          </a:p>
        </p:txBody>
      </p:sp>
    </p:spTree>
    <p:extLst>
      <p:ext uri="{BB962C8B-B14F-4D97-AF65-F5344CB8AC3E}">
        <p14:creationId xmlns:p14="http://schemas.microsoft.com/office/powerpoint/2010/main" val="1357473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F4E0A82-9248-1166-C93F-243398975A9F}"/>
              </a:ext>
            </a:extLst>
          </p:cNvPr>
          <p:cNvSpPr>
            <a:spLocks noGrp="1"/>
          </p:cNvSpPr>
          <p:nvPr>
            <p:ph type="title"/>
          </p:nvPr>
        </p:nvSpPr>
        <p:spPr>
          <a:xfrm>
            <a:off x="803499" y="2951344"/>
            <a:ext cx="4036334" cy="2387600"/>
          </a:xfrm>
        </p:spPr>
        <p:txBody>
          <a:bodyPr vert="horz" lIns="91440" tIns="45720" rIns="91440" bIns="45720" rtlCol="0" anchor="t">
            <a:normAutofit/>
          </a:bodyPr>
          <a:lstStyle/>
          <a:p>
            <a:r>
              <a:rPr lang="en-US" sz="5400" b="1" kern="1200" dirty="0">
                <a:solidFill>
                  <a:schemeClr val="tx1"/>
                </a:solidFill>
                <a:latin typeface="+mj-lt"/>
                <a:ea typeface="+mj-ea"/>
                <a:cs typeface="+mj-cs"/>
              </a:rPr>
              <a:t>Streaming Data</a:t>
            </a:r>
          </a:p>
        </p:txBody>
      </p:sp>
      <p:grpSp>
        <p:nvGrpSpPr>
          <p:cNvPr id="14" name="Group 13">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5" name="Rectangle 14">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 screen&#10;&#10;Description automatically generated">
            <a:extLst>
              <a:ext uri="{FF2B5EF4-FFF2-40B4-BE49-F238E27FC236}">
                <a16:creationId xmlns:a16="http://schemas.microsoft.com/office/drawing/2014/main" id="{9AB6A076-9986-10E6-EFF8-344B3522E1DE}"/>
              </a:ext>
            </a:extLst>
          </p:cNvPr>
          <p:cNvPicPr>
            <a:picLocks noChangeAspect="1"/>
          </p:cNvPicPr>
          <p:nvPr/>
        </p:nvPicPr>
        <p:blipFill>
          <a:blip r:embed="rId2"/>
          <a:stretch>
            <a:fillRect/>
          </a:stretch>
        </p:blipFill>
        <p:spPr>
          <a:xfrm>
            <a:off x="6538337" y="666728"/>
            <a:ext cx="4304310" cy="5465791"/>
          </a:xfrm>
          <a:prstGeom prst="rect">
            <a:avLst/>
          </a:prstGeom>
        </p:spPr>
      </p:pic>
      <p:sp>
        <p:nvSpPr>
          <p:cNvPr id="7" name="TextBox 6">
            <a:extLst>
              <a:ext uri="{FF2B5EF4-FFF2-40B4-BE49-F238E27FC236}">
                <a16:creationId xmlns:a16="http://schemas.microsoft.com/office/drawing/2014/main" id="{B3948EA8-50FC-5181-B265-81254C595503}"/>
              </a:ext>
            </a:extLst>
          </p:cNvPr>
          <p:cNvSpPr txBox="1"/>
          <p:nvPr/>
        </p:nvSpPr>
        <p:spPr>
          <a:xfrm>
            <a:off x="276727" y="1325563"/>
            <a:ext cx="11562347" cy="369332"/>
          </a:xfrm>
          <a:prstGeom prst="rect">
            <a:avLst/>
          </a:prstGeom>
          <a:noFill/>
        </p:spPr>
        <p:txBody>
          <a:bodyPr wrap="square">
            <a:spAutoFit/>
          </a:bodyPr>
          <a:lstStyle/>
          <a:p>
            <a:pPr lvl="1" algn="just">
              <a:spcAft>
                <a:spcPts val="600"/>
              </a:spcAft>
            </a:pPr>
            <a:r>
              <a:rPr lang="en-US">
                <a:latin typeface="Söhne"/>
              </a:rPr>
              <a:t>	</a:t>
            </a:r>
          </a:p>
        </p:txBody>
      </p:sp>
      <p:sp>
        <p:nvSpPr>
          <p:cNvPr id="8" name="TextBox 7">
            <a:extLst>
              <a:ext uri="{FF2B5EF4-FFF2-40B4-BE49-F238E27FC236}">
                <a16:creationId xmlns:a16="http://schemas.microsoft.com/office/drawing/2014/main" id="{D568C950-6500-CFDE-ACE0-D0F306F0CFF9}"/>
              </a:ext>
            </a:extLst>
          </p:cNvPr>
          <p:cNvSpPr txBox="1"/>
          <p:nvPr/>
        </p:nvSpPr>
        <p:spPr>
          <a:xfrm>
            <a:off x="1099751" y="593124"/>
            <a:ext cx="2829698" cy="1200329"/>
          </a:xfrm>
          <a:prstGeom prst="rect">
            <a:avLst/>
          </a:prstGeom>
          <a:noFill/>
        </p:spPr>
        <p:txBody>
          <a:bodyPr wrap="square" rtlCol="0">
            <a:spAutoFit/>
          </a:bodyPr>
          <a:lstStyle/>
          <a:p>
            <a:r>
              <a:rPr lang="en-US" sz="3600" kern="1200" dirty="0">
                <a:solidFill>
                  <a:schemeClr val="tx1"/>
                </a:solidFill>
                <a:latin typeface="+mj-lt"/>
                <a:ea typeface="+mj-ea"/>
                <a:cs typeface="+mj-cs"/>
              </a:rPr>
              <a:t>SAMPLE </a:t>
            </a:r>
            <a:br>
              <a:rPr lang="en-US" sz="3600" kern="1200" dirty="0">
                <a:solidFill>
                  <a:schemeClr val="tx1"/>
                </a:solidFill>
                <a:latin typeface="+mj-lt"/>
                <a:ea typeface="+mj-ea"/>
                <a:cs typeface="+mj-cs"/>
              </a:rPr>
            </a:br>
            <a:r>
              <a:rPr lang="en-US" sz="3600" kern="1200" dirty="0">
                <a:solidFill>
                  <a:schemeClr val="tx1"/>
                </a:solidFill>
                <a:latin typeface="+mj-lt"/>
                <a:ea typeface="+mj-ea"/>
                <a:cs typeface="+mj-cs"/>
              </a:rPr>
              <a:t>            DATA</a:t>
            </a:r>
            <a:endParaRPr lang="en-US" sz="3600" dirty="0"/>
          </a:p>
        </p:txBody>
      </p:sp>
    </p:spTree>
    <p:extLst>
      <p:ext uri="{BB962C8B-B14F-4D97-AF65-F5344CB8AC3E}">
        <p14:creationId xmlns:p14="http://schemas.microsoft.com/office/powerpoint/2010/main" val="40573061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82c0b871-335f-4b5c-9ed0-a4a23565a79b}" enabled="0" method="" siteId="{82c0b871-335f-4b5c-9ed0-a4a23565a79b}" removed="1"/>
</clbl:labelList>
</file>

<file path=docProps/app.xml><?xml version="1.0" encoding="utf-8"?>
<Properties xmlns="http://schemas.openxmlformats.org/officeDocument/2006/extended-properties" xmlns:vt="http://schemas.openxmlformats.org/officeDocument/2006/docPropsVTypes">
  <TotalTime>2978</TotalTime>
  <Words>750</Words>
  <Application>Microsoft Macintosh PowerPoint</Application>
  <PresentationFormat>Widescreen</PresentationFormat>
  <Paragraphs>74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Söhne</vt:lpstr>
      <vt:lpstr>Office Theme</vt:lpstr>
      <vt:lpstr>Advanced Database Management</vt:lpstr>
      <vt:lpstr>     Problem Statement</vt:lpstr>
      <vt:lpstr>     Architecture Design</vt:lpstr>
      <vt:lpstr>      Data Flow 1: Streaming Data </vt:lpstr>
      <vt:lpstr>      Data Flow 2: Historical Data</vt:lpstr>
      <vt:lpstr>     Architecture Design</vt:lpstr>
      <vt:lpstr>     Architecture Design</vt:lpstr>
      <vt:lpstr> DATASOURCE</vt:lpstr>
      <vt:lpstr>Streaming Data</vt:lpstr>
      <vt:lpstr>Historical Data</vt:lpstr>
      <vt:lpstr>Analysis</vt:lpstr>
      <vt:lpstr>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Database Management</dc:title>
  <dc:creator>Yadav, Tushar</dc:creator>
  <cp:lastModifiedBy>Yadav, Tushar</cp:lastModifiedBy>
  <cp:revision>4</cp:revision>
  <dcterms:created xsi:type="dcterms:W3CDTF">2023-10-04T23:35:42Z</dcterms:created>
  <dcterms:modified xsi:type="dcterms:W3CDTF">2023-10-14T01:22:02Z</dcterms:modified>
</cp:coreProperties>
</file>