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8" r:id="rId21"/>
    <p:sldId id="275" r:id="rId22"/>
    <p:sldId id="276" r:id="rId23"/>
    <p:sldId id="277"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16" d="100"/>
          <a:sy n="116" d="100"/>
        </p:scale>
        <p:origin x="3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TW" altLang="en-US"/>
              <a:t>按一下以編輯母片標題樣式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12/30/2022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TW" altLang="en-US"/>
              <a:t>按一下圖示以新增圖片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48A87A34-81AB-432B-8DAE-1953F412C126}" type="datetimeFigureOut">
              <a:rPr lang="en-US" dirty="0"/>
              <a:t>12/30/2022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48A87A34-81AB-432B-8DAE-1953F412C126}" type="datetimeFigureOut">
              <a:rPr lang="en-US" dirty="0"/>
              <a:t>12/30/2022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8A87A34-81AB-432B-8DAE-1953F412C126}" type="datetimeFigureOut">
              <a:rPr lang="en-US" dirty="0"/>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141410" y="3073397"/>
            <a:ext cx="4878391" cy="271780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3073397"/>
            <a:ext cx="4875210" cy="271780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12/30/2022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41E8C6-C540-164B-2C11-AEC5CC787026}"/>
              </a:ext>
            </a:extLst>
          </p:cNvPr>
          <p:cNvSpPr>
            <a:spLocks noGrp="1"/>
          </p:cNvSpPr>
          <p:nvPr>
            <p:ph type="ctrTitle"/>
          </p:nvPr>
        </p:nvSpPr>
        <p:spPr/>
        <p:txBody>
          <a:bodyPr/>
          <a:lstStyle/>
          <a:p>
            <a:r>
              <a:rPr lang="en-US" altLang="zh-TW" dirty="0"/>
              <a:t>Problem D: Wirelength-Driven Detailed Macro Placement</a:t>
            </a:r>
            <a:endParaRPr lang="zh-TW" altLang="en-US" dirty="0"/>
          </a:p>
        </p:txBody>
      </p:sp>
      <p:sp>
        <p:nvSpPr>
          <p:cNvPr id="3" name="副標題 2">
            <a:extLst>
              <a:ext uri="{FF2B5EF4-FFF2-40B4-BE49-F238E27FC236}">
                <a16:creationId xmlns:a16="http://schemas.microsoft.com/office/drawing/2014/main" id="{03018AEE-AD79-323F-B6F8-7A18A9F363CE}"/>
              </a:ext>
            </a:extLst>
          </p:cNvPr>
          <p:cNvSpPr>
            <a:spLocks noGrp="1"/>
          </p:cNvSpPr>
          <p:nvPr>
            <p:ph type="subTitle" idx="1"/>
          </p:nvPr>
        </p:nvSpPr>
        <p:spPr/>
        <p:txBody>
          <a:bodyPr/>
          <a:lstStyle/>
          <a:p>
            <a:r>
              <a:rPr lang="en-US" altLang="zh-TW" dirty="0"/>
              <a:t>		</a:t>
            </a:r>
          </a:p>
          <a:p>
            <a:pPr algn="ctr"/>
            <a:r>
              <a:rPr lang="en-US" altLang="zh-TW" sz="3200" dirty="0"/>
              <a:t>CS48 </a:t>
            </a:r>
            <a:r>
              <a:rPr lang="zh-TW" altLang="en-US" sz="3200" dirty="0"/>
              <a:t>組員</a:t>
            </a:r>
            <a:r>
              <a:rPr lang="en-US" altLang="zh-TW" sz="3200" dirty="0"/>
              <a:t>:1083343</a:t>
            </a:r>
            <a:r>
              <a:rPr lang="zh-TW" altLang="en-US" sz="3200" dirty="0"/>
              <a:t> 黃宥禎 </a:t>
            </a:r>
            <a:r>
              <a:rPr lang="en-US" altLang="zh-TW" sz="3200" dirty="0"/>
              <a:t>1083346</a:t>
            </a:r>
            <a:r>
              <a:rPr lang="zh-TW" altLang="en-US" sz="3200" dirty="0"/>
              <a:t>左康澤</a:t>
            </a:r>
            <a:endParaRPr lang="en-US" altLang="zh-TW" sz="3200" dirty="0"/>
          </a:p>
        </p:txBody>
      </p:sp>
    </p:spTree>
    <p:extLst>
      <p:ext uri="{BB962C8B-B14F-4D97-AF65-F5344CB8AC3E}">
        <p14:creationId xmlns:p14="http://schemas.microsoft.com/office/powerpoint/2010/main" val="4013274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04FAF6-D695-E807-FA48-44F24BC30AD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24448944-F71D-384F-70C1-99070CAE1ACB}"/>
              </a:ext>
            </a:extLst>
          </p:cNvPr>
          <p:cNvSpPr>
            <a:spLocks noGrp="1"/>
          </p:cNvSpPr>
          <p:nvPr>
            <p:ph idx="1"/>
          </p:nvPr>
        </p:nvSpPr>
        <p:spPr/>
        <p:txBody>
          <a:bodyPr>
            <a:normAutofit lnSpcReduction="10000"/>
          </a:bodyPr>
          <a:lstStyle/>
          <a:p>
            <a:r>
              <a:rPr lang="en-US" altLang="zh-TW" dirty="0" err="1"/>
              <a:t>i</a:t>
            </a:r>
            <a:r>
              <a:rPr lang="en-US" altLang="zh-TW" dirty="0"/>
              <a:t>. </a:t>
            </a:r>
            <a:r>
              <a:rPr lang="zh-TW" altLang="en-US" dirty="0"/>
              <a:t>巨集元件的擺置方向限制：每個巨集元件可以翻轉的方向限定為 四個方向，分別為 </a:t>
            </a:r>
            <a:r>
              <a:rPr lang="en-US" altLang="zh-TW" dirty="0"/>
              <a:t>N</a:t>
            </a:r>
            <a:r>
              <a:rPr lang="zh-TW" altLang="en-US" dirty="0"/>
              <a:t>、</a:t>
            </a:r>
            <a:r>
              <a:rPr lang="en-US" altLang="zh-TW" dirty="0"/>
              <a:t>FN</a:t>
            </a:r>
            <a:r>
              <a:rPr lang="zh-TW" altLang="en-US" dirty="0"/>
              <a:t>（對 </a:t>
            </a:r>
            <a:r>
              <a:rPr lang="en-US" altLang="zh-TW" dirty="0"/>
              <a:t>Y </a:t>
            </a:r>
            <a:r>
              <a:rPr lang="zh-TW" altLang="en-US" dirty="0"/>
              <a:t>軸翻轉）、</a:t>
            </a:r>
            <a:r>
              <a:rPr lang="en-US" altLang="zh-TW" dirty="0"/>
              <a:t>S</a:t>
            </a:r>
            <a:r>
              <a:rPr lang="zh-TW" altLang="en-US" dirty="0"/>
              <a:t>（同時對 </a:t>
            </a:r>
            <a:r>
              <a:rPr lang="en-US" altLang="zh-TW" dirty="0"/>
              <a:t>X </a:t>
            </a:r>
            <a:r>
              <a:rPr lang="zh-TW" altLang="en-US" dirty="0"/>
              <a:t>軸及 </a:t>
            </a:r>
            <a:r>
              <a:rPr lang="en-US" altLang="zh-TW" dirty="0"/>
              <a:t>Y </a:t>
            </a:r>
            <a:r>
              <a:rPr lang="zh-TW" altLang="en-US" dirty="0"/>
              <a:t>軸翻轉）、及 </a:t>
            </a:r>
            <a:r>
              <a:rPr lang="en-US" altLang="zh-TW" dirty="0"/>
              <a:t>FS</a:t>
            </a:r>
            <a:r>
              <a:rPr lang="zh-TW" altLang="en-US" dirty="0"/>
              <a:t>（對 </a:t>
            </a:r>
            <a:r>
              <a:rPr lang="en-US" altLang="zh-TW" dirty="0"/>
              <a:t>X </a:t>
            </a:r>
            <a:r>
              <a:rPr lang="zh-TW" altLang="en-US" dirty="0"/>
              <a:t>軸翻轉）。</a:t>
            </a:r>
            <a:endParaRPr lang="en-US" altLang="zh-TW" dirty="0"/>
          </a:p>
          <a:p>
            <a:r>
              <a:rPr lang="zh-TW" altLang="en-US" dirty="0"/>
              <a:t> </a:t>
            </a:r>
            <a:r>
              <a:rPr lang="en-US" altLang="zh-TW" dirty="0"/>
              <a:t>ii. </a:t>
            </a:r>
            <a:r>
              <a:rPr lang="zh-TW" altLang="en-US" dirty="0"/>
              <a:t>巨集元件的最大位移距離（</a:t>
            </a:r>
            <a:r>
              <a:rPr lang="en-US" altLang="zh-TW" dirty="0"/>
              <a:t>maximum displacement</a:t>
            </a:r>
            <a:r>
              <a:rPr lang="zh-TW" altLang="en-US" dirty="0"/>
              <a:t>）限制：為了 維持細部擺置與原始的合法擺置有一定相似度，細部巨集元件擺 置前後，單一巨集元件的移動距離不能超過給定的最大位移距離， 其中移動距離利用曼哈頓距離（</a:t>
            </a:r>
            <a:r>
              <a:rPr lang="en-US" altLang="zh-TW" dirty="0"/>
              <a:t>Manhattan distance</a:t>
            </a:r>
            <a:r>
              <a:rPr lang="zh-TW" altLang="en-US" dirty="0"/>
              <a:t>）計算（亦即 每個可移動元件擺置前後 </a:t>
            </a:r>
            <a:r>
              <a:rPr lang="en-US" altLang="zh-TW" dirty="0"/>
              <a:t>X </a:t>
            </a:r>
            <a:r>
              <a:rPr lang="zh-TW" altLang="en-US" dirty="0"/>
              <a:t>座標的絕對差值與 </a:t>
            </a:r>
            <a:r>
              <a:rPr lang="en-US" altLang="zh-TW" dirty="0"/>
              <a:t>Y </a:t>
            </a:r>
            <a:r>
              <a:rPr lang="zh-TW" altLang="en-US" dirty="0"/>
              <a:t>座標的絕對差值 之總和）。 </a:t>
            </a:r>
          </a:p>
        </p:txBody>
      </p:sp>
    </p:spTree>
    <p:extLst>
      <p:ext uri="{BB962C8B-B14F-4D97-AF65-F5344CB8AC3E}">
        <p14:creationId xmlns:p14="http://schemas.microsoft.com/office/powerpoint/2010/main" val="1603035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AEAA6A-18F8-0A3F-01C7-A361EF75B0F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72B9761-AD9C-C576-FF53-C100C9CFAA91}"/>
              </a:ext>
            </a:extLst>
          </p:cNvPr>
          <p:cNvSpPr>
            <a:spLocks noGrp="1"/>
          </p:cNvSpPr>
          <p:nvPr>
            <p:ph idx="1"/>
          </p:nvPr>
        </p:nvSpPr>
        <p:spPr/>
        <p:txBody>
          <a:bodyPr/>
          <a:lstStyle/>
          <a:p>
            <a:r>
              <a:rPr lang="en-US" altLang="zh-TW" dirty="0"/>
              <a:t>iii. </a:t>
            </a:r>
            <a:r>
              <a:rPr lang="zh-TW" altLang="en-US" dirty="0"/>
              <a:t>巨集元件間的最小通道距離（</a:t>
            </a:r>
            <a:r>
              <a:rPr lang="en-US" altLang="zh-TW" dirty="0"/>
              <a:t>minimum channel spacing between macros</a:t>
            </a:r>
            <a:r>
              <a:rPr lang="zh-TW" altLang="en-US" dirty="0"/>
              <a:t>）限制：左右（或上下）兩兩相鄰的巨集元件（包含可移 動及不可移動的巨集元件），在 </a:t>
            </a:r>
            <a:r>
              <a:rPr lang="en-US" altLang="zh-TW" dirty="0"/>
              <a:t>X </a:t>
            </a:r>
            <a:r>
              <a:rPr lang="zh-TW" altLang="en-US" dirty="0"/>
              <a:t>方向（或 </a:t>
            </a:r>
            <a:r>
              <a:rPr lang="en-US" altLang="zh-TW" dirty="0"/>
              <a:t>Y </a:t>
            </a:r>
            <a:r>
              <a:rPr lang="zh-TW" altLang="en-US" dirty="0"/>
              <a:t>方向）的通道必須 保留的最小距離。 </a:t>
            </a:r>
            <a:r>
              <a:rPr lang="en-US" altLang="zh-TW" dirty="0"/>
              <a:t>iv. </a:t>
            </a:r>
            <a:r>
              <a:rPr lang="zh-TW" altLang="en-US" dirty="0"/>
              <a:t>巨集元件的外環距離（</a:t>
            </a:r>
            <a:r>
              <a:rPr lang="en-US" altLang="zh-TW" dirty="0"/>
              <a:t>macro halo</a:t>
            </a:r>
            <a:r>
              <a:rPr lang="zh-TW" altLang="en-US" dirty="0"/>
              <a:t>）限制：每個巨集元件的外框 （</a:t>
            </a:r>
            <a:r>
              <a:rPr lang="en-US" altLang="zh-TW" dirty="0"/>
              <a:t>boundary</a:t>
            </a:r>
            <a:r>
              <a:rPr lang="zh-TW" altLang="en-US" dirty="0"/>
              <a:t>）向外擴張外環距離所產生的範圍（亦即巨集元件的 外框至外環距離的外框間），在後續執行標準單元元件擺置時， 將無法將標準單元元件放置於此範圍。</a:t>
            </a:r>
          </a:p>
        </p:txBody>
      </p:sp>
    </p:spTree>
    <p:extLst>
      <p:ext uri="{BB962C8B-B14F-4D97-AF65-F5344CB8AC3E}">
        <p14:creationId xmlns:p14="http://schemas.microsoft.com/office/powerpoint/2010/main" val="2094880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E2B409-9720-1767-A299-C5BCD1135078}"/>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90C8750-4A7D-9E53-C170-C08CD72029A8}"/>
              </a:ext>
            </a:extLst>
          </p:cNvPr>
          <p:cNvSpPr>
            <a:spLocks noGrp="1"/>
          </p:cNvSpPr>
          <p:nvPr>
            <p:ph idx="1"/>
          </p:nvPr>
        </p:nvSpPr>
        <p:spPr/>
        <p:txBody>
          <a:bodyPr/>
          <a:lstStyle/>
          <a:p>
            <a:r>
              <a:rPr lang="en-US" altLang="zh-TW" dirty="0"/>
              <a:t>(4) </a:t>
            </a:r>
            <a:r>
              <a:rPr lang="zh-TW" altLang="en-US" dirty="0"/>
              <a:t>合法的擺置位置及方向：必須完全符合以下五個條件 </a:t>
            </a:r>
            <a:r>
              <a:rPr lang="en-US" altLang="zh-TW" dirty="0" err="1"/>
              <a:t>i</a:t>
            </a:r>
            <a:r>
              <a:rPr lang="en-US" altLang="zh-TW" dirty="0"/>
              <a:t>. </a:t>
            </a:r>
            <a:r>
              <a:rPr lang="zh-TW" altLang="en-US" dirty="0"/>
              <a:t>巨集元件完全座落在晶片外框的內側。 </a:t>
            </a:r>
            <a:r>
              <a:rPr lang="en-US" altLang="zh-TW" dirty="0"/>
              <a:t>ii. </a:t>
            </a:r>
            <a:r>
              <a:rPr lang="zh-TW" altLang="en-US" dirty="0"/>
              <a:t>巨集元件的擺置方向符合擺置方向限制。 </a:t>
            </a:r>
            <a:r>
              <a:rPr lang="en-US" altLang="zh-TW" dirty="0"/>
              <a:t>iii. </a:t>
            </a:r>
            <a:r>
              <a:rPr lang="zh-TW" altLang="en-US" dirty="0"/>
              <a:t>巨集元件的移動距離符合最大位移距離限制。 </a:t>
            </a:r>
            <a:r>
              <a:rPr lang="en-US" altLang="zh-TW" dirty="0"/>
              <a:t>iv. </a:t>
            </a:r>
            <a:r>
              <a:rPr lang="zh-TW" altLang="en-US" dirty="0"/>
              <a:t>兩兩巨集元件間符合最小通道距離限制。 </a:t>
            </a:r>
            <a:r>
              <a:rPr lang="en-US" altLang="zh-TW" dirty="0"/>
              <a:t>v. </a:t>
            </a:r>
            <a:r>
              <a:rPr lang="zh-TW" altLang="en-US" dirty="0"/>
              <a:t>不可移動巨集元件的位置及方向不可變動。</a:t>
            </a:r>
          </a:p>
        </p:txBody>
      </p:sp>
    </p:spTree>
    <p:extLst>
      <p:ext uri="{BB962C8B-B14F-4D97-AF65-F5344CB8AC3E}">
        <p14:creationId xmlns:p14="http://schemas.microsoft.com/office/powerpoint/2010/main" val="620364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3848DB-FC25-87A5-29E2-02F86F01B290}"/>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14DFD51-653F-CE1D-A0CE-F9DEF05E55CE}"/>
              </a:ext>
            </a:extLst>
          </p:cNvPr>
          <p:cNvSpPr>
            <a:spLocks noGrp="1"/>
          </p:cNvSpPr>
          <p:nvPr>
            <p:ph idx="1"/>
          </p:nvPr>
        </p:nvSpPr>
        <p:spPr/>
        <p:txBody>
          <a:bodyPr/>
          <a:lstStyle/>
          <a:p>
            <a:r>
              <a:rPr lang="zh-TW" altLang="en-US" dirty="0"/>
              <a:t>圖二中分別顯示巨集元件合法化所獲得的合法巨集元件位置，和經由細部巨 集元件擺置微調後的巨集元件位置及方向。其中綠色的矩形為可移動巨集元件。 巨集元件的左下角顯示缺角代表此巨集元件的擺置方向為 </a:t>
            </a:r>
            <a:r>
              <a:rPr lang="en-US" altLang="zh-TW" dirty="0"/>
              <a:t>N</a:t>
            </a:r>
            <a:r>
              <a:rPr lang="zh-TW" altLang="en-US" dirty="0"/>
              <a:t>。</a:t>
            </a:r>
            <a:endParaRPr lang="en-US" altLang="zh-TW" dirty="0"/>
          </a:p>
          <a:p>
            <a:endParaRPr lang="zh-TW" altLang="en-US" dirty="0"/>
          </a:p>
        </p:txBody>
      </p:sp>
    </p:spTree>
    <p:extLst>
      <p:ext uri="{BB962C8B-B14F-4D97-AF65-F5344CB8AC3E}">
        <p14:creationId xmlns:p14="http://schemas.microsoft.com/office/powerpoint/2010/main" val="4294618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465E1E-FF00-326D-BE14-188BB44E3111}"/>
              </a:ext>
            </a:extLst>
          </p:cNvPr>
          <p:cNvSpPr>
            <a:spLocks noGrp="1"/>
          </p:cNvSpPr>
          <p:nvPr>
            <p:ph type="title"/>
          </p:nvPr>
        </p:nvSpPr>
        <p:spPr/>
        <p:txBody>
          <a:bodyPr/>
          <a:lstStyle/>
          <a:p>
            <a:pPr algn="ctr"/>
            <a:r>
              <a:rPr lang="zh-TW" altLang="en-US" dirty="0"/>
              <a:t>圖二 </a:t>
            </a:r>
          </a:p>
        </p:txBody>
      </p:sp>
      <p:pic>
        <p:nvPicPr>
          <p:cNvPr id="4" name="內容版面配置區 3">
            <a:extLst>
              <a:ext uri="{FF2B5EF4-FFF2-40B4-BE49-F238E27FC236}">
                <a16:creationId xmlns:a16="http://schemas.microsoft.com/office/drawing/2014/main" id="{C3E69B25-BB0D-5B37-F013-9F102397BEAB}"/>
              </a:ext>
            </a:extLst>
          </p:cNvPr>
          <p:cNvPicPr>
            <a:picLocks noGrp="1" noChangeAspect="1"/>
          </p:cNvPicPr>
          <p:nvPr>
            <p:ph idx="1"/>
          </p:nvPr>
        </p:nvPicPr>
        <p:blipFill>
          <a:blip r:embed="rId2"/>
          <a:stretch>
            <a:fillRect/>
          </a:stretch>
        </p:blipFill>
        <p:spPr>
          <a:xfrm>
            <a:off x="3074028" y="2249488"/>
            <a:ext cx="6040770" cy="3541712"/>
          </a:xfrm>
          <a:prstGeom prst="rect">
            <a:avLst/>
          </a:prstGeom>
        </p:spPr>
      </p:pic>
    </p:spTree>
    <p:extLst>
      <p:ext uri="{BB962C8B-B14F-4D97-AF65-F5344CB8AC3E}">
        <p14:creationId xmlns:p14="http://schemas.microsoft.com/office/powerpoint/2010/main" val="1089171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2E2F3E-F723-E4CB-E7C7-C19B18DAC70C}"/>
              </a:ext>
            </a:extLst>
          </p:cNvPr>
          <p:cNvSpPr>
            <a:spLocks noGrp="1"/>
          </p:cNvSpPr>
          <p:nvPr>
            <p:ph type="title"/>
          </p:nvPr>
        </p:nvSpPr>
        <p:spPr/>
        <p:txBody>
          <a:bodyPr/>
          <a:lstStyle/>
          <a:p>
            <a:r>
              <a:rPr lang="en-US" altLang="zh-TW" dirty="0"/>
              <a:t>3.implementation</a:t>
            </a:r>
            <a:endParaRPr lang="zh-TW" altLang="en-US" dirty="0"/>
          </a:p>
        </p:txBody>
      </p:sp>
      <p:sp>
        <p:nvSpPr>
          <p:cNvPr id="3" name="內容版面配置區 2">
            <a:extLst>
              <a:ext uri="{FF2B5EF4-FFF2-40B4-BE49-F238E27FC236}">
                <a16:creationId xmlns:a16="http://schemas.microsoft.com/office/drawing/2014/main" id="{31E39F6D-242C-3932-602E-38CFBBE575D1}"/>
              </a:ext>
            </a:extLst>
          </p:cNvPr>
          <p:cNvSpPr>
            <a:spLocks noGrp="1"/>
          </p:cNvSpPr>
          <p:nvPr>
            <p:ph idx="1"/>
          </p:nvPr>
        </p:nvSpPr>
        <p:spPr/>
        <p:txBody>
          <a:bodyPr/>
          <a:lstStyle/>
          <a:p>
            <a:r>
              <a:rPr lang="zh-TW" altLang="en-US" dirty="0"/>
              <a:t>混合尺寸電路擺置設計方法包含了三個階段 </a:t>
            </a:r>
            <a:r>
              <a:rPr lang="en-US" altLang="zh-TW" dirty="0"/>
              <a:t>: (1) </a:t>
            </a:r>
            <a:r>
              <a:rPr lang="zh-TW" altLang="en-US" dirty="0"/>
              <a:t>混合尺寸電路雛型擺置</a:t>
            </a:r>
            <a:r>
              <a:rPr lang="en-US" altLang="zh-TW" dirty="0"/>
              <a:t>(2) </a:t>
            </a:r>
            <a:r>
              <a:rPr lang="zh-TW" altLang="en-US" dirty="0"/>
              <a:t>巨集元件擺置 </a:t>
            </a:r>
            <a:r>
              <a:rPr lang="en-US" altLang="zh-TW" dirty="0"/>
              <a:t>(3) </a:t>
            </a:r>
            <a:r>
              <a:rPr lang="zh-TW" altLang="en-US" dirty="0"/>
              <a:t>標準單元元件擺置。 混合尺寸電路雛型擺置一開始系統就幫我們排好了。 巨集元件擺置，這裡就是我們需要設計的部分，我們根據他的初始擺置方向 ，可翻轉方向，以及最大可移動距離來設計巨集元件的擺放 標準單元元件擺置，當所有巨集元件擺放且固定完後，我們使用系統給的 </a:t>
            </a:r>
            <a:r>
              <a:rPr lang="en-US" altLang="zh-TW" dirty="0"/>
              <a:t>ntuplace3</a:t>
            </a:r>
            <a:r>
              <a:rPr lang="zh-TW" altLang="en-US" dirty="0"/>
              <a:t>擺置器擺放標準單元元件。</a:t>
            </a:r>
          </a:p>
        </p:txBody>
      </p:sp>
    </p:spTree>
    <p:extLst>
      <p:ext uri="{BB962C8B-B14F-4D97-AF65-F5344CB8AC3E}">
        <p14:creationId xmlns:p14="http://schemas.microsoft.com/office/powerpoint/2010/main" val="1366526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4F5141-AF21-CBF0-A15E-0EFEA84EF374}"/>
              </a:ext>
            </a:extLst>
          </p:cNvPr>
          <p:cNvSpPr>
            <a:spLocks noGrp="1"/>
          </p:cNvSpPr>
          <p:nvPr>
            <p:ph type="title"/>
          </p:nvPr>
        </p:nvSpPr>
        <p:spPr/>
        <p:txBody>
          <a:bodyPr/>
          <a:lstStyle/>
          <a:p>
            <a:r>
              <a:rPr lang="en-US" altLang="zh-TW" dirty="0"/>
              <a:t>Macro placement</a:t>
            </a:r>
            <a:endParaRPr lang="zh-TW" altLang="en-US" dirty="0"/>
          </a:p>
        </p:txBody>
      </p:sp>
      <p:sp>
        <p:nvSpPr>
          <p:cNvPr id="3" name="內容版面配置區 2">
            <a:extLst>
              <a:ext uri="{FF2B5EF4-FFF2-40B4-BE49-F238E27FC236}">
                <a16:creationId xmlns:a16="http://schemas.microsoft.com/office/drawing/2014/main" id="{C1BABD43-DFE4-61C3-69B4-5910EFFCB83D}"/>
              </a:ext>
            </a:extLst>
          </p:cNvPr>
          <p:cNvSpPr>
            <a:spLocks noGrp="1"/>
          </p:cNvSpPr>
          <p:nvPr>
            <p:ph idx="1"/>
          </p:nvPr>
        </p:nvSpPr>
        <p:spPr/>
        <p:txBody>
          <a:bodyPr/>
          <a:lstStyle/>
          <a:p>
            <a:pPr marL="0" indent="0">
              <a:buNone/>
            </a:pPr>
            <a:r>
              <a:rPr lang="zh-TW" altLang="en-US" dirty="0"/>
              <a:t>作法</a:t>
            </a:r>
            <a:r>
              <a:rPr lang="en-US" altLang="zh-TW" dirty="0"/>
              <a:t>(</a:t>
            </a:r>
            <a:r>
              <a:rPr lang="zh-TW" altLang="en-US" dirty="0"/>
              <a:t>一</a:t>
            </a:r>
            <a:r>
              <a:rPr lang="en-US" altLang="zh-TW" dirty="0"/>
              <a:t>) :</a:t>
            </a:r>
          </a:p>
          <a:p>
            <a:pPr marL="0" indent="0">
              <a:buNone/>
            </a:pPr>
            <a:r>
              <a:rPr lang="zh-TW" altLang="en-US" dirty="0"/>
              <a:t>在我們能移動的</a:t>
            </a:r>
            <a:r>
              <a:rPr lang="en-US" altLang="zh-TW" dirty="0"/>
              <a:t>macro</a:t>
            </a:r>
            <a:r>
              <a:rPr lang="zh-TW" altLang="en-US" dirty="0"/>
              <a:t>中，先選取第一個</a:t>
            </a:r>
            <a:r>
              <a:rPr lang="en-US" altLang="zh-TW" dirty="0"/>
              <a:t>macro</a:t>
            </a:r>
            <a:r>
              <a:rPr lang="zh-TW" altLang="en-US" dirty="0"/>
              <a:t>，接著找尋離自己分別是上 方</a:t>
            </a:r>
            <a:r>
              <a:rPr lang="en-US" altLang="zh-TW" dirty="0"/>
              <a:t>(</a:t>
            </a:r>
            <a:r>
              <a:rPr lang="zh-TW" altLang="en-US" dirty="0"/>
              <a:t>下方</a:t>
            </a:r>
            <a:r>
              <a:rPr lang="en-US" altLang="zh-TW" dirty="0"/>
              <a:t>)</a:t>
            </a:r>
            <a:r>
              <a:rPr lang="zh-TW" altLang="en-US" dirty="0"/>
              <a:t>和左方</a:t>
            </a:r>
            <a:r>
              <a:rPr lang="en-US" altLang="zh-TW" dirty="0"/>
              <a:t>(</a:t>
            </a:r>
            <a:r>
              <a:rPr lang="zh-TW" altLang="en-US" dirty="0"/>
              <a:t>右方</a:t>
            </a:r>
            <a:r>
              <a:rPr lang="en-US" altLang="zh-TW" dirty="0"/>
              <a:t>)</a:t>
            </a:r>
            <a:r>
              <a:rPr lang="zh-TW" altLang="en-US" dirty="0"/>
              <a:t>最靠近且有連線的兩個不能移動</a:t>
            </a:r>
            <a:r>
              <a:rPr lang="en-US" altLang="zh-TW" dirty="0"/>
              <a:t>(</a:t>
            </a:r>
            <a:r>
              <a:rPr lang="zh-TW" altLang="en-US" dirty="0"/>
              <a:t>固定</a:t>
            </a:r>
            <a:r>
              <a:rPr lang="en-US" altLang="zh-TW" dirty="0"/>
              <a:t>)</a:t>
            </a:r>
            <a:r>
              <a:rPr lang="zh-TW" altLang="en-US" dirty="0"/>
              <a:t>的</a:t>
            </a:r>
            <a:r>
              <a:rPr lang="en-US" altLang="zh-TW" dirty="0"/>
              <a:t>macro</a:t>
            </a:r>
            <a:r>
              <a:rPr lang="zh-TW" altLang="en-US" dirty="0"/>
              <a:t>，由 於我們有每個</a:t>
            </a:r>
            <a:r>
              <a:rPr lang="en-US" altLang="zh-TW" dirty="0"/>
              <a:t>macro</a:t>
            </a:r>
            <a:r>
              <a:rPr lang="zh-TW" altLang="en-US" dirty="0"/>
              <a:t>的座標，因此可以算出兩個固定</a:t>
            </a:r>
            <a:r>
              <a:rPr lang="en-US" altLang="zh-TW" dirty="0"/>
              <a:t>macro</a:t>
            </a:r>
            <a:r>
              <a:rPr lang="zh-TW" altLang="en-US" dirty="0"/>
              <a:t>連線的方程式和 斜率，接著又可以由我們選定</a:t>
            </a:r>
            <a:r>
              <a:rPr lang="en-US" altLang="zh-TW" dirty="0"/>
              <a:t>macro</a:t>
            </a:r>
            <a:r>
              <a:rPr lang="zh-TW" altLang="en-US" dirty="0"/>
              <a:t>的座標，計算出此</a:t>
            </a:r>
            <a:r>
              <a:rPr lang="en-US" altLang="zh-TW" dirty="0"/>
              <a:t>macro</a:t>
            </a:r>
            <a:r>
              <a:rPr lang="zh-TW" altLang="en-US" dirty="0"/>
              <a:t>在這條連線上 的垂直座標是多少</a:t>
            </a:r>
            <a:r>
              <a:rPr lang="en-US" altLang="zh-TW" dirty="0"/>
              <a:t>(</a:t>
            </a:r>
            <a:r>
              <a:rPr lang="zh-TW" altLang="en-US" dirty="0"/>
              <a:t>利用斜率相乘 </a:t>
            </a:r>
            <a:r>
              <a:rPr lang="en-US" altLang="zh-TW" dirty="0"/>
              <a:t>= -1)</a:t>
            </a:r>
            <a:r>
              <a:rPr lang="zh-TW" altLang="en-US" dirty="0"/>
              <a:t>，因此再移動</a:t>
            </a:r>
            <a:r>
              <a:rPr lang="en-US" altLang="zh-TW" dirty="0"/>
              <a:t>macro</a:t>
            </a:r>
            <a:r>
              <a:rPr lang="zh-TW" altLang="en-US" dirty="0"/>
              <a:t>至此座標。剩下 的</a:t>
            </a:r>
            <a:r>
              <a:rPr lang="en-US" altLang="zh-TW" dirty="0"/>
              <a:t>macro</a:t>
            </a:r>
            <a:r>
              <a:rPr lang="zh-TW" altLang="en-US" dirty="0"/>
              <a:t>以此類推使用此方法完成移動，圖片如下</a:t>
            </a:r>
          </a:p>
        </p:txBody>
      </p:sp>
    </p:spTree>
    <p:extLst>
      <p:ext uri="{BB962C8B-B14F-4D97-AF65-F5344CB8AC3E}">
        <p14:creationId xmlns:p14="http://schemas.microsoft.com/office/powerpoint/2010/main" val="1288410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A715C4-7D97-7D26-7E14-02F4AA6E4F77}"/>
              </a:ext>
            </a:extLst>
          </p:cNvPr>
          <p:cNvSpPr>
            <a:spLocks noGrp="1"/>
          </p:cNvSpPr>
          <p:nvPr>
            <p:ph type="title"/>
          </p:nvPr>
        </p:nvSpPr>
        <p:spPr/>
        <p:txBody>
          <a:bodyPr/>
          <a:lstStyle/>
          <a:p>
            <a:endParaRPr lang="zh-TW" altLang="en-US"/>
          </a:p>
        </p:txBody>
      </p:sp>
      <p:pic>
        <p:nvPicPr>
          <p:cNvPr id="5" name="內容版面配置區 4">
            <a:extLst>
              <a:ext uri="{FF2B5EF4-FFF2-40B4-BE49-F238E27FC236}">
                <a16:creationId xmlns:a16="http://schemas.microsoft.com/office/drawing/2014/main" id="{83631D68-3F5F-DFEA-0CCE-69D480D4AFFB}"/>
              </a:ext>
            </a:extLst>
          </p:cNvPr>
          <p:cNvPicPr>
            <a:picLocks noGrp="1" noChangeAspect="1"/>
          </p:cNvPicPr>
          <p:nvPr>
            <p:ph idx="1"/>
          </p:nvPr>
        </p:nvPicPr>
        <p:blipFill>
          <a:blip r:embed="rId2"/>
          <a:stretch>
            <a:fillRect/>
          </a:stretch>
        </p:blipFill>
        <p:spPr>
          <a:xfrm>
            <a:off x="3741039" y="2249488"/>
            <a:ext cx="4706748" cy="3541712"/>
          </a:xfrm>
        </p:spPr>
      </p:pic>
    </p:spTree>
    <p:extLst>
      <p:ext uri="{BB962C8B-B14F-4D97-AF65-F5344CB8AC3E}">
        <p14:creationId xmlns:p14="http://schemas.microsoft.com/office/powerpoint/2010/main" val="2321958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A7C9FA-F1D1-1BF1-9FFE-89033C0FDB8D}"/>
              </a:ext>
            </a:extLst>
          </p:cNvPr>
          <p:cNvSpPr>
            <a:spLocks noGrp="1"/>
          </p:cNvSpPr>
          <p:nvPr>
            <p:ph type="title"/>
          </p:nvPr>
        </p:nvSpPr>
        <p:spPr/>
        <p:txBody>
          <a:bodyPr/>
          <a:lstStyle/>
          <a:p>
            <a:r>
              <a:rPr lang="zh-TW" altLang="en-US" dirty="0"/>
              <a:t>判斷</a:t>
            </a:r>
            <a:r>
              <a:rPr lang="en-US" altLang="zh-TW" dirty="0"/>
              <a:t>macro</a:t>
            </a:r>
            <a:r>
              <a:rPr lang="zh-TW" altLang="en-US" dirty="0"/>
              <a:t>是否重疊 </a:t>
            </a:r>
          </a:p>
        </p:txBody>
      </p:sp>
      <p:pic>
        <p:nvPicPr>
          <p:cNvPr id="5" name="內容版面配置區 4">
            <a:extLst>
              <a:ext uri="{FF2B5EF4-FFF2-40B4-BE49-F238E27FC236}">
                <a16:creationId xmlns:a16="http://schemas.microsoft.com/office/drawing/2014/main" id="{25A24E59-0541-2A83-9BF0-84FAD826F949}"/>
              </a:ext>
            </a:extLst>
          </p:cNvPr>
          <p:cNvPicPr>
            <a:picLocks noGrp="1" noChangeAspect="1"/>
          </p:cNvPicPr>
          <p:nvPr>
            <p:ph idx="1"/>
          </p:nvPr>
        </p:nvPicPr>
        <p:blipFill>
          <a:blip r:embed="rId2"/>
          <a:stretch>
            <a:fillRect/>
          </a:stretch>
        </p:blipFill>
        <p:spPr>
          <a:xfrm>
            <a:off x="2927350" y="2424906"/>
            <a:ext cx="6334125" cy="3190875"/>
          </a:xfrm>
        </p:spPr>
      </p:pic>
    </p:spTree>
    <p:extLst>
      <p:ext uri="{BB962C8B-B14F-4D97-AF65-F5344CB8AC3E}">
        <p14:creationId xmlns:p14="http://schemas.microsoft.com/office/powerpoint/2010/main" val="3372966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B80947-EAF7-6775-06EC-4FD2673F95E9}"/>
              </a:ext>
            </a:extLst>
          </p:cNvPr>
          <p:cNvSpPr>
            <a:spLocks noGrp="1"/>
          </p:cNvSpPr>
          <p:nvPr>
            <p:ph type="title"/>
          </p:nvPr>
        </p:nvSpPr>
        <p:spPr/>
        <p:txBody>
          <a:bodyPr/>
          <a:lstStyle/>
          <a:p>
            <a:r>
              <a:rPr lang="en-US" altLang="zh-TW" dirty="0"/>
              <a:t> </a:t>
            </a:r>
            <a:r>
              <a:rPr lang="zh-TW" altLang="en-US" dirty="0"/>
              <a:t>圖示</a:t>
            </a:r>
            <a:r>
              <a:rPr lang="en-US" altLang="zh-TW" dirty="0"/>
              <a:t>:</a:t>
            </a:r>
            <a:endParaRPr lang="zh-TW" altLang="en-US" dirty="0"/>
          </a:p>
        </p:txBody>
      </p:sp>
      <p:pic>
        <p:nvPicPr>
          <p:cNvPr id="5" name="內容版面配置區 4">
            <a:extLst>
              <a:ext uri="{FF2B5EF4-FFF2-40B4-BE49-F238E27FC236}">
                <a16:creationId xmlns:a16="http://schemas.microsoft.com/office/drawing/2014/main" id="{349944F2-7EA8-EF56-8680-043048254589}"/>
              </a:ext>
            </a:extLst>
          </p:cNvPr>
          <p:cNvPicPr>
            <a:picLocks noGrp="1" noChangeAspect="1"/>
          </p:cNvPicPr>
          <p:nvPr>
            <p:ph idx="1"/>
          </p:nvPr>
        </p:nvPicPr>
        <p:blipFill>
          <a:blip r:embed="rId2"/>
          <a:stretch>
            <a:fillRect/>
          </a:stretch>
        </p:blipFill>
        <p:spPr>
          <a:xfrm>
            <a:off x="1603248" y="2887114"/>
            <a:ext cx="4328160" cy="1715303"/>
          </a:xfrm>
        </p:spPr>
      </p:pic>
      <p:pic>
        <p:nvPicPr>
          <p:cNvPr id="7" name="圖片 6">
            <a:extLst>
              <a:ext uri="{FF2B5EF4-FFF2-40B4-BE49-F238E27FC236}">
                <a16:creationId xmlns:a16="http://schemas.microsoft.com/office/drawing/2014/main" id="{2E2158BA-FDDF-476F-41CD-2204F06B2EE9}"/>
              </a:ext>
            </a:extLst>
          </p:cNvPr>
          <p:cNvPicPr>
            <a:picLocks noChangeAspect="1"/>
          </p:cNvPicPr>
          <p:nvPr/>
        </p:nvPicPr>
        <p:blipFill>
          <a:blip r:embed="rId3"/>
          <a:stretch>
            <a:fillRect/>
          </a:stretch>
        </p:blipFill>
        <p:spPr>
          <a:xfrm>
            <a:off x="6722364" y="2546032"/>
            <a:ext cx="3634740" cy="3228975"/>
          </a:xfrm>
          <a:prstGeom prst="rect">
            <a:avLst/>
          </a:prstGeom>
        </p:spPr>
      </p:pic>
    </p:spTree>
    <p:extLst>
      <p:ext uri="{BB962C8B-B14F-4D97-AF65-F5344CB8AC3E}">
        <p14:creationId xmlns:p14="http://schemas.microsoft.com/office/powerpoint/2010/main" val="955686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5137AD-514A-8082-EF39-150F1A9D34C5}"/>
              </a:ext>
            </a:extLst>
          </p:cNvPr>
          <p:cNvSpPr>
            <a:spLocks noGrp="1"/>
          </p:cNvSpPr>
          <p:nvPr>
            <p:ph type="title"/>
          </p:nvPr>
        </p:nvSpPr>
        <p:spPr/>
        <p:txBody>
          <a:bodyPr/>
          <a:lstStyle/>
          <a:p>
            <a:r>
              <a:rPr lang="en-US" altLang="zh-TW" dirty="0"/>
              <a:t>1. Introduction</a:t>
            </a:r>
            <a:endParaRPr lang="zh-TW" altLang="en-US" dirty="0"/>
          </a:p>
        </p:txBody>
      </p:sp>
      <p:sp>
        <p:nvSpPr>
          <p:cNvPr id="3" name="內容版面配置區 2">
            <a:extLst>
              <a:ext uri="{FF2B5EF4-FFF2-40B4-BE49-F238E27FC236}">
                <a16:creationId xmlns:a16="http://schemas.microsoft.com/office/drawing/2014/main" id="{60F208D7-9F49-F5DF-9A17-A5FE7725C37C}"/>
              </a:ext>
            </a:extLst>
          </p:cNvPr>
          <p:cNvSpPr>
            <a:spLocks noGrp="1"/>
          </p:cNvSpPr>
          <p:nvPr>
            <p:ph idx="1"/>
          </p:nvPr>
        </p:nvSpPr>
        <p:spPr/>
        <p:txBody>
          <a:bodyPr/>
          <a:lstStyle/>
          <a:p>
            <a:r>
              <a:rPr lang="zh-TW" altLang="en-US" dirty="0"/>
              <a:t>為了能減少循環次數（</a:t>
            </a:r>
            <a:r>
              <a:rPr lang="en-US" altLang="zh-TW" dirty="0"/>
              <a:t>design cycles</a:t>
            </a:r>
            <a:r>
              <a:rPr lang="zh-TW" altLang="en-US" dirty="0"/>
              <a:t>）以降低設計的時間，可重複利用的 矽智產（</a:t>
            </a:r>
            <a:r>
              <a:rPr lang="en-US" altLang="zh-TW" dirty="0"/>
              <a:t>Intellectual Property</a:t>
            </a:r>
            <a:r>
              <a:rPr lang="zh-TW" altLang="en-US" dirty="0"/>
              <a:t>，</a:t>
            </a:r>
            <a:r>
              <a:rPr lang="en-US" altLang="zh-TW" dirty="0"/>
              <a:t>IP</a:t>
            </a:r>
            <a:r>
              <a:rPr lang="zh-TW" altLang="en-US" dirty="0"/>
              <a:t>）模組及嵌入式記憶體（</a:t>
            </a:r>
            <a:r>
              <a:rPr lang="en-US" altLang="zh-TW" dirty="0"/>
              <a:t>memory</a:t>
            </a:r>
            <a:r>
              <a:rPr lang="zh-TW" altLang="en-US" dirty="0"/>
              <a:t>）被廣泛 地使用在晶片設計（</a:t>
            </a:r>
            <a:r>
              <a:rPr lang="en-US" altLang="zh-TW" dirty="0"/>
              <a:t>IC design</a:t>
            </a:r>
            <a:r>
              <a:rPr lang="zh-TW" altLang="en-US" dirty="0"/>
              <a:t>）中。由於這種電路同時包含巨集元件（</a:t>
            </a:r>
            <a:r>
              <a:rPr lang="en-US" altLang="zh-TW" dirty="0"/>
              <a:t>macro</a:t>
            </a:r>
            <a:r>
              <a:rPr lang="zh-TW" altLang="en-US" dirty="0"/>
              <a:t>， 矽智產模組及嵌入式記憶體皆屬於此類元件）及標準單元元件（</a:t>
            </a:r>
            <a:r>
              <a:rPr lang="en-US" altLang="zh-TW" dirty="0"/>
              <a:t>standard cell</a:t>
            </a:r>
            <a:r>
              <a:rPr lang="zh-TW" altLang="en-US" dirty="0"/>
              <a:t>）， 所以被稱為混合尺寸電路設計（</a:t>
            </a:r>
            <a:r>
              <a:rPr lang="en-US" altLang="zh-TW" dirty="0"/>
              <a:t>mixed-size circuit design</a:t>
            </a:r>
            <a:r>
              <a:rPr lang="zh-TW" altLang="en-US" dirty="0"/>
              <a:t>）。</a:t>
            </a:r>
          </a:p>
        </p:txBody>
      </p:sp>
    </p:spTree>
    <p:extLst>
      <p:ext uri="{BB962C8B-B14F-4D97-AF65-F5344CB8AC3E}">
        <p14:creationId xmlns:p14="http://schemas.microsoft.com/office/powerpoint/2010/main" val="3548054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CF37FE-E682-9222-A788-0493B0A2DC98}"/>
              </a:ext>
            </a:extLst>
          </p:cNvPr>
          <p:cNvSpPr>
            <a:spLocks noGrp="1"/>
          </p:cNvSpPr>
          <p:nvPr>
            <p:ph type="title"/>
          </p:nvPr>
        </p:nvSpPr>
        <p:spPr/>
        <p:txBody>
          <a:bodyPr/>
          <a:lstStyle/>
          <a:p>
            <a:r>
              <a:rPr lang="en-US" altLang="zh-TW" dirty="0"/>
              <a:t>macro</a:t>
            </a:r>
            <a:r>
              <a:rPr lang="zh-TW" altLang="en-US" dirty="0"/>
              <a:t>移動前</a:t>
            </a:r>
          </a:p>
        </p:txBody>
      </p:sp>
      <p:pic>
        <p:nvPicPr>
          <p:cNvPr id="5" name="內容版面配置區 4">
            <a:extLst>
              <a:ext uri="{FF2B5EF4-FFF2-40B4-BE49-F238E27FC236}">
                <a16:creationId xmlns:a16="http://schemas.microsoft.com/office/drawing/2014/main" id="{1AE05E69-B226-1295-819C-2ED8029C5C67}"/>
              </a:ext>
            </a:extLst>
          </p:cNvPr>
          <p:cNvPicPr>
            <a:picLocks noGrp="1" noChangeAspect="1"/>
          </p:cNvPicPr>
          <p:nvPr>
            <p:ph idx="1"/>
          </p:nvPr>
        </p:nvPicPr>
        <p:blipFill>
          <a:blip r:embed="rId2"/>
          <a:stretch>
            <a:fillRect/>
          </a:stretch>
        </p:blipFill>
        <p:spPr>
          <a:xfrm>
            <a:off x="1760538" y="3248819"/>
            <a:ext cx="8667750" cy="1543050"/>
          </a:xfrm>
        </p:spPr>
      </p:pic>
    </p:spTree>
    <p:extLst>
      <p:ext uri="{BB962C8B-B14F-4D97-AF65-F5344CB8AC3E}">
        <p14:creationId xmlns:p14="http://schemas.microsoft.com/office/powerpoint/2010/main" val="3595404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0CEE65-554A-100F-3BDF-19B26C27F75B}"/>
              </a:ext>
            </a:extLst>
          </p:cNvPr>
          <p:cNvSpPr>
            <a:spLocks noGrp="1"/>
          </p:cNvSpPr>
          <p:nvPr>
            <p:ph type="title"/>
          </p:nvPr>
        </p:nvSpPr>
        <p:spPr/>
        <p:txBody>
          <a:bodyPr/>
          <a:lstStyle/>
          <a:p>
            <a:r>
              <a:rPr lang="zh-TW" altLang="en-US" dirty="0"/>
              <a:t>作法</a:t>
            </a:r>
            <a:r>
              <a:rPr lang="en-US" altLang="zh-TW" dirty="0"/>
              <a:t>(</a:t>
            </a:r>
            <a:r>
              <a:rPr lang="zh-TW" altLang="en-US" dirty="0"/>
              <a:t>一</a:t>
            </a:r>
            <a:r>
              <a:rPr lang="en-US" altLang="zh-TW" dirty="0"/>
              <a:t>)</a:t>
            </a:r>
            <a:r>
              <a:rPr lang="zh-TW" altLang="en-US" dirty="0"/>
              <a:t>成果圖</a:t>
            </a:r>
            <a:r>
              <a:rPr lang="en-US" altLang="zh-TW" dirty="0"/>
              <a:t>:</a:t>
            </a:r>
            <a:endParaRPr lang="zh-TW" altLang="en-US" dirty="0"/>
          </a:p>
        </p:txBody>
      </p:sp>
      <p:pic>
        <p:nvPicPr>
          <p:cNvPr id="5" name="內容版面配置區 4">
            <a:extLst>
              <a:ext uri="{FF2B5EF4-FFF2-40B4-BE49-F238E27FC236}">
                <a16:creationId xmlns:a16="http://schemas.microsoft.com/office/drawing/2014/main" id="{8E8D96D9-A4BE-5D13-71E5-33C6DEF13F28}"/>
              </a:ext>
            </a:extLst>
          </p:cNvPr>
          <p:cNvPicPr>
            <a:picLocks noGrp="1" noChangeAspect="1"/>
          </p:cNvPicPr>
          <p:nvPr>
            <p:ph idx="1"/>
          </p:nvPr>
        </p:nvPicPr>
        <p:blipFill>
          <a:blip r:embed="rId2"/>
          <a:stretch>
            <a:fillRect/>
          </a:stretch>
        </p:blipFill>
        <p:spPr>
          <a:xfrm>
            <a:off x="1179513" y="2605881"/>
            <a:ext cx="9829800" cy="2828925"/>
          </a:xfrm>
        </p:spPr>
      </p:pic>
    </p:spTree>
    <p:extLst>
      <p:ext uri="{BB962C8B-B14F-4D97-AF65-F5344CB8AC3E}">
        <p14:creationId xmlns:p14="http://schemas.microsoft.com/office/powerpoint/2010/main" val="4118015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4EDC8B-B2F5-4C5A-1637-A172C40F3CE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8FDBF0D9-9E0A-A87E-A404-16A4B6393642}"/>
              </a:ext>
            </a:extLst>
          </p:cNvPr>
          <p:cNvSpPr>
            <a:spLocks noGrp="1"/>
          </p:cNvSpPr>
          <p:nvPr>
            <p:ph idx="1"/>
          </p:nvPr>
        </p:nvSpPr>
        <p:spPr/>
        <p:txBody>
          <a:bodyPr/>
          <a:lstStyle/>
          <a:p>
            <a:pPr marL="0" indent="0">
              <a:buNone/>
            </a:pPr>
            <a:r>
              <a:rPr lang="zh-TW" altLang="en-US" dirty="0"/>
              <a:t>作法</a:t>
            </a:r>
            <a:r>
              <a:rPr lang="en-US" altLang="zh-TW" dirty="0"/>
              <a:t>(</a:t>
            </a:r>
            <a:r>
              <a:rPr lang="zh-TW" altLang="en-US" dirty="0"/>
              <a:t>二</a:t>
            </a:r>
            <a:r>
              <a:rPr lang="en-US" altLang="zh-TW" dirty="0"/>
              <a:t>) :</a:t>
            </a:r>
          </a:p>
          <a:p>
            <a:pPr marL="0" indent="0">
              <a:buNone/>
            </a:pPr>
            <a:r>
              <a:rPr lang="zh-TW" altLang="en-US" dirty="0"/>
              <a:t>由於作法</a:t>
            </a:r>
            <a:r>
              <a:rPr lang="en-US" altLang="zh-TW" dirty="0"/>
              <a:t>(</a:t>
            </a:r>
            <a:r>
              <a:rPr lang="zh-TW" altLang="en-US" dirty="0"/>
              <a:t>一</a:t>
            </a:r>
            <a:r>
              <a:rPr lang="en-US" altLang="zh-TW" dirty="0"/>
              <a:t>)</a:t>
            </a:r>
            <a:r>
              <a:rPr lang="zh-TW" altLang="en-US" dirty="0"/>
              <a:t>我們得到的結果不好，而且時間較久，於是我們使用第二種 方法實行擺置。我們以亂數決定要以</a:t>
            </a:r>
            <a:r>
              <a:rPr lang="en-US" altLang="zh-TW" dirty="0"/>
              <a:t>N</a:t>
            </a:r>
            <a:r>
              <a:rPr lang="zh-TW" altLang="en-US" dirty="0"/>
              <a:t>，</a:t>
            </a:r>
            <a:r>
              <a:rPr lang="en-US" altLang="zh-TW" dirty="0"/>
              <a:t>FN</a:t>
            </a:r>
            <a:r>
              <a:rPr lang="zh-TW" altLang="en-US" dirty="0"/>
              <a:t>，</a:t>
            </a:r>
            <a:r>
              <a:rPr lang="en-US" altLang="zh-TW" dirty="0"/>
              <a:t>S</a:t>
            </a:r>
            <a:r>
              <a:rPr lang="zh-TW" altLang="en-US" dirty="0"/>
              <a:t>，</a:t>
            </a:r>
            <a:r>
              <a:rPr lang="en-US" altLang="zh-TW" dirty="0"/>
              <a:t>FS</a:t>
            </a:r>
            <a:r>
              <a:rPr lang="zh-TW" altLang="en-US" dirty="0"/>
              <a:t>何種方向翻轉，再計算 每一次的翻轉是否對線長有所改善，假如有所改善我們便使用此擺置方向 ，然後找出能最小化</a:t>
            </a:r>
            <a:r>
              <a:rPr lang="en-US" altLang="zh-TW" dirty="0"/>
              <a:t>HPWL</a:t>
            </a:r>
            <a:r>
              <a:rPr lang="zh-TW" altLang="en-US" dirty="0"/>
              <a:t>的擺置方向並採用，結果的確有所改善</a:t>
            </a:r>
            <a:r>
              <a:rPr lang="en-US" altLang="zh-TW" dirty="0"/>
              <a:t>!</a:t>
            </a:r>
            <a:endParaRPr lang="zh-TW" altLang="en-US" dirty="0"/>
          </a:p>
        </p:txBody>
      </p:sp>
    </p:spTree>
    <p:extLst>
      <p:ext uri="{BB962C8B-B14F-4D97-AF65-F5344CB8AC3E}">
        <p14:creationId xmlns:p14="http://schemas.microsoft.com/office/powerpoint/2010/main" val="2885605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E8E7BD-7E7A-00EB-358A-81C7DAF26DD5}"/>
              </a:ext>
            </a:extLst>
          </p:cNvPr>
          <p:cNvSpPr>
            <a:spLocks noGrp="1"/>
          </p:cNvSpPr>
          <p:nvPr>
            <p:ph type="title"/>
          </p:nvPr>
        </p:nvSpPr>
        <p:spPr/>
        <p:txBody>
          <a:bodyPr/>
          <a:lstStyle/>
          <a:p>
            <a:r>
              <a:rPr lang="zh-TW" altLang="en-US" dirty="0"/>
              <a:t>作法</a:t>
            </a:r>
            <a:r>
              <a:rPr lang="en-US" altLang="zh-TW" dirty="0"/>
              <a:t>(</a:t>
            </a:r>
            <a:r>
              <a:rPr lang="zh-TW" altLang="en-US" dirty="0"/>
              <a:t>二</a:t>
            </a:r>
            <a:r>
              <a:rPr lang="en-US" altLang="zh-TW" dirty="0"/>
              <a:t>)</a:t>
            </a:r>
            <a:r>
              <a:rPr lang="zh-TW" altLang="en-US" dirty="0"/>
              <a:t>成果圖</a:t>
            </a:r>
            <a:r>
              <a:rPr lang="en-US" altLang="zh-TW" dirty="0"/>
              <a:t>:</a:t>
            </a:r>
            <a:endParaRPr lang="zh-TW" altLang="en-US" dirty="0"/>
          </a:p>
        </p:txBody>
      </p:sp>
      <p:pic>
        <p:nvPicPr>
          <p:cNvPr id="5" name="內容版面配置區 4">
            <a:extLst>
              <a:ext uri="{FF2B5EF4-FFF2-40B4-BE49-F238E27FC236}">
                <a16:creationId xmlns:a16="http://schemas.microsoft.com/office/drawing/2014/main" id="{4785C4F8-3A37-00D1-C50E-0D2AF5024887}"/>
              </a:ext>
            </a:extLst>
          </p:cNvPr>
          <p:cNvPicPr>
            <a:picLocks noGrp="1" noChangeAspect="1"/>
          </p:cNvPicPr>
          <p:nvPr>
            <p:ph idx="1"/>
          </p:nvPr>
        </p:nvPicPr>
        <p:blipFill>
          <a:blip r:embed="rId2"/>
          <a:stretch>
            <a:fillRect/>
          </a:stretch>
        </p:blipFill>
        <p:spPr>
          <a:xfrm>
            <a:off x="1141413" y="2734426"/>
            <a:ext cx="9906000" cy="2571835"/>
          </a:xfrm>
        </p:spPr>
      </p:pic>
    </p:spTree>
    <p:extLst>
      <p:ext uri="{BB962C8B-B14F-4D97-AF65-F5344CB8AC3E}">
        <p14:creationId xmlns:p14="http://schemas.microsoft.com/office/powerpoint/2010/main" val="3909080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41EF93AC-B00F-F0BA-1A29-7D098E37DFF0}"/>
              </a:ext>
            </a:extLst>
          </p:cNvPr>
          <p:cNvSpPr>
            <a:spLocks noGrp="1"/>
          </p:cNvSpPr>
          <p:nvPr>
            <p:ph type="title"/>
          </p:nvPr>
        </p:nvSpPr>
        <p:spPr>
          <a:xfrm>
            <a:off x="1238949" y="2886230"/>
            <a:ext cx="9905998" cy="1478570"/>
          </a:xfrm>
        </p:spPr>
        <p:txBody>
          <a:bodyPr/>
          <a:lstStyle/>
          <a:p>
            <a:r>
              <a:rPr lang="en-US" altLang="zh-TW" dirty="0"/>
              <a:t>				</a:t>
            </a:r>
            <a:r>
              <a:rPr lang="en-US" altLang="zh-TW" sz="9600" dirty="0"/>
              <a:t>end</a:t>
            </a:r>
            <a:endParaRPr lang="zh-TW" altLang="en-US" sz="9600" dirty="0"/>
          </a:p>
        </p:txBody>
      </p:sp>
    </p:spTree>
    <p:extLst>
      <p:ext uri="{BB962C8B-B14F-4D97-AF65-F5344CB8AC3E}">
        <p14:creationId xmlns:p14="http://schemas.microsoft.com/office/powerpoint/2010/main" val="2433269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A4AD78-6E13-B4C9-8B5F-5A5AC41F456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E62326DD-6295-2E54-BD0A-91FBC1F56E58}"/>
              </a:ext>
            </a:extLst>
          </p:cNvPr>
          <p:cNvSpPr>
            <a:spLocks noGrp="1"/>
          </p:cNvSpPr>
          <p:nvPr>
            <p:ph idx="1"/>
          </p:nvPr>
        </p:nvSpPr>
        <p:spPr/>
        <p:txBody>
          <a:bodyPr>
            <a:normAutofit lnSpcReduction="10000"/>
          </a:bodyPr>
          <a:lstStyle/>
          <a:p>
            <a:r>
              <a:rPr lang="zh-TW" altLang="en-US" dirty="0"/>
              <a:t>先進的混合尺寸電路設計常包含數千個巨集元件及數百萬個標準單元元 件，傳統單純仰賴工程師手動擺置元件的流程已不合時宜，因此業界需要有更 先進的擺置工具才能夠滿足設計需求。為了有效率地將龐大數量的巨集元件 及標準單元元件擺置在晶片上適當的位置，目前最通用的混合尺寸電路擺置 （</a:t>
            </a:r>
            <a:r>
              <a:rPr lang="en-US" altLang="zh-TW" dirty="0"/>
              <a:t>mixed-size placement</a:t>
            </a:r>
            <a:r>
              <a:rPr lang="zh-TW" altLang="en-US" dirty="0"/>
              <a:t>）設計方法包含了三個階段</a:t>
            </a:r>
            <a:r>
              <a:rPr lang="en-US" altLang="zh-TW" dirty="0"/>
              <a:t>: (1) </a:t>
            </a:r>
            <a:r>
              <a:rPr lang="zh-TW" altLang="en-US" dirty="0"/>
              <a:t>混合尺寸電路雛型 擺置（</a:t>
            </a:r>
            <a:r>
              <a:rPr lang="en-US" altLang="zh-TW" dirty="0"/>
              <a:t>mixed-size prototyping</a:t>
            </a:r>
            <a:r>
              <a:rPr lang="zh-TW" altLang="en-US" dirty="0"/>
              <a:t>），</a:t>
            </a:r>
            <a:r>
              <a:rPr lang="en-US" altLang="zh-TW" dirty="0"/>
              <a:t>(2) </a:t>
            </a:r>
            <a:r>
              <a:rPr lang="zh-TW" altLang="en-US" dirty="0"/>
              <a:t>巨集元件擺置（</a:t>
            </a:r>
            <a:r>
              <a:rPr lang="en-US" altLang="zh-TW" dirty="0"/>
              <a:t>macro placement</a:t>
            </a:r>
            <a:r>
              <a:rPr lang="zh-TW" altLang="en-US" dirty="0"/>
              <a:t>）和 </a:t>
            </a:r>
            <a:r>
              <a:rPr lang="en-US" altLang="zh-TW" dirty="0"/>
              <a:t>(3) </a:t>
            </a:r>
            <a:r>
              <a:rPr lang="zh-TW" altLang="en-US" dirty="0"/>
              <a:t>標準單元元件擺置（</a:t>
            </a:r>
            <a:r>
              <a:rPr lang="en-US" altLang="zh-TW" dirty="0"/>
              <a:t>standard-cell placement</a:t>
            </a:r>
            <a:r>
              <a:rPr lang="zh-TW" altLang="en-US" dirty="0"/>
              <a:t>）（如圖一所示）。三個階段的詳細定義如下</a:t>
            </a:r>
            <a:r>
              <a:rPr lang="en-US" altLang="zh-TW" dirty="0"/>
              <a:t>: </a:t>
            </a:r>
            <a:endParaRPr lang="zh-TW" altLang="en-US" dirty="0"/>
          </a:p>
        </p:txBody>
      </p:sp>
    </p:spTree>
    <p:extLst>
      <p:ext uri="{BB962C8B-B14F-4D97-AF65-F5344CB8AC3E}">
        <p14:creationId xmlns:p14="http://schemas.microsoft.com/office/powerpoint/2010/main" val="712369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7D3D88-7F45-B237-54C9-A3078CA0E9A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F8B6E69B-EB46-97FE-9EB1-14C74EFC1444}"/>
              </a:ext>
            </a:extLst>
          </p:cNvPr>
          <p:cNvSpPr>
            <a:spLocks noGrp="1"/>
          </p:cNvSpPr>
          <p:nvPr>
            <p:ph idx="1"/>
          </p:nvPr>
        </p:nvSpPr>
        <p:spPr/>
        <p:txBody>
          <a:bodyPr/>
          <a:lstStyle/>
          <a:p>
            <a:r>
              <a:rPr lang="en-US" altLang="zh-TW" dirty="0"/>
              <a:t>(1) </a:t>
            </a:r>
            <a:r>
              <a:rPr lang="zh-TW" altLang="en-US" dirty="0"/>
              <a:t>混合尺寸電路雛型擺置：此階段利用數學解析法（</a:t>
            </a:r>
            <a:r>
              <a:rPr lang="en-US" altLang="zh-TW" dirty="0"/>
              <a:t>analytical approach</a:t>
            </a:r>
            <a:r>
              <a:rPr lang="zh-TW" altLang="en-US" dirty="0"/>
              <a:t>） 在考量線長（</a:t>
            </a:r>
            <a:r>
              <a:rPr lang="en-US" altLang="zh-TW" dirty="0"/>
              <a:t>wirelength</a:t>
            </a:r>
            <a:r>
              <a:rPr lang="zh-TW" altLang="en-US" dirty="0"/>
              <a:t>）或可繞度（</a:t>
            </a:r>
            <a:r>
              <a:rPr lang="en-US" altLang="zh-TW" dirty="0" err="1"/>
              <a:t>routability</a:t>
            </a:r>
            <a:r>
              <a:rPr lang="zh-TW" altLang="en-US" dirty="0"/>
              <a:t>）等因素下，決定巨 </a:t>
            </a:r>
            <a:r>
              <a:rPr lang="en-US" altLang="zh-TW" dirty="0"/>
              <a:t>2 </a:t>
            </a:r>
            <a:r>
              <a:rPr lang="zh-TW" altLang="en-US" dirty="0"/>
              <a:t>集元件與標準單元元件在晶片上的初始散佈位置，為了降低複雜度， 此階段放寬巨集元件與標準單元元件間不能重疊的限制，其產生的結 果稱為初始擺置（</a:t>
            </a:r>
            <a:r>
              <a:rPr lang="en-US" altLang="zh-TW" dirty="0"/>
              <a:t>initial placement</a:t>
            </a:r>
            <a:r>
              <a:rPr lang="zh-TW" altLang="en-US" dirty="0"/>
              <a:t>）</a:t>
            </a:r>
          </a:p>
        </p:txBody>
      </p:sp>
    </p:spTree>
    <p:extLst>
      <p:ext uri="{BB962C8B-B14F-4D97-AF65-F5344CB8AC3E}">
        <p14:creationId xmlns:p14="http://schemas.microsoft.com/office/powerpoint/2010/main" val="2971453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77FD5A-F3F9-EDEA-8F5A-C1C2C0DB9498}"/>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DE43466-6B48-ACE4-0F53-7F48CB94234A}"/>
              </a:ext>
            </a:extLst>
          </p:cNvPr>
          <p:cNvSpPr>
            <a:spLocks noGrp="1"/>
          </p:cNvSpPr>
          <p:nvPr>
            <p:ph idx="1"/>
          </p:nvPr>
        </p:nvSpPr>
        <p:spPr/>
        <p:txBody>
          <a:bodyPr>
            <a:normAutofit fontScale="92500" lnSpcReduction="10000"/>
          </a:bodyPr>
          <a:lstStyle/>
          <a:p>
            <a:r>
              <a:rPr lang="en-US" altLang="zh-TW" dirty="0"/>
              <a:t>(2) </a:t>
            </a:r>
            <a:r>
              <a:rPr lang="zh-TW" altLang="en-US" dirty="0"/>
              <a:t>巨集元件擺置：根據初始擺置且基於特定的衡量機制，如線長、可繞 度、巨集元件位移距離（</a:t>
            </a:r>
            <a:r>
              <a:rPr lang="en-US" altLang="zh-TW" dirty="0"/>
              <a:t>displacement</a:t>
            </a:r>
            <a:r>
              <a:rPr lang="zh-TW" altLang="en-US" dirty="0"/>
              <a:t>）及後續可擺置標準單元元件 的空間（</a:t>
            </a:r>
            <a:r>
              <a:rPr lang="en-US" altLang="zh-TW" dirty="0"/>
              <a:t>free space</a:t>
            </a:r>
            <a:r>
              <a:rPr lang="zh-TW" altLang="en-US" dirty="0"/>
              <a:t>），決定巨集元件的合法擺置位置及擺置方向 （</a:t>
            </a:r>
            <a:r>
              <a:rPr lang="en-US" altLang="zh-TW" dirty="0"/>
              <a:t>orientation</a:t>
            </a:r>
            <a:r>
              <a:rPr lang="zh-TW" altLang="en-US" dirty="0"/>
              <a:t>）。所謂合法擺置解包含巨集元件必須完全擺置在晶片 的擺置區域內且巨集元件間不得相互重疊外，還必須保留給定的距離 （</a:t>
            </a:r>
            <a:r>
              <a:rPr lang="en-US" altLang="zh-TW" dirty="0"/>
              <a:t>spacing</a:t>
            </a:r>
            <a:r>
              <a:rPr lang="zh-TW" altLang="en-US" dirty="0"/>
              <a:t>）</a:t>
            </a:r>
            <a:endParaRPr lang="en-US" altLang="zh-TW" dirty="0"/>
          </a:p>
          <a:p>
            <a:r>
              <a:rPr lang="zh-TW" altLang="en-US" dirty="0"/>
              <a:t>本階段可以進一步細分為巨集元件合法化（</a:t>
            </a:r>
            <a:r>
              <a:rPr lang="en-US" altLang="zh-TW" dirty="0"/>
              <a:t>macro legalization</a:t>
            </a:r>
            <a:r>
              <a:rPr lang="zh-TW" altLang="en-US" dirty="0"/>
              <a:t>）步驟 及細部巨集元件擺置（</a:t>
            </a:r>
            <a:r>
              <a:rPr lang="en-US" altLang="zh-TW" dirty="0"/>
              <a:t>detailed macro placement</a:t>
            </a:r>
            <a:r>
              <a:rPr lang="zh-TW" altLang="en-US" dirty="0"/>
              <a:t>）步驟。在 </a:t>
            </a:r>
            <a:r>
              <a:rPr lang="en-US" altLang="zh-TW" dirty="0"/>
              <a:t>ICCAD 2021 CAD Contest </a:t>
            </a:r>
            <a:r>
              <a:rPr lang="zh-TW" altLang="en-US" dirty="0"/>
              <a:t>中已經處理巨集元件合法化問題，此次競賽的目 標則為處理細部巨集元件擺置問題，問題的詳細定義描述於章節 </a:t>
            </a:r>
            <a:r>
              <a:rPr lang="en-US" altLang="zh-TW" dirty="0"/>
              <a:t>2 “Problem Statement”</a:t>
            </a:r>
            <a:r>
              <a:rPr lang="zh-TW" altLang="en-US" dirty="0"/>
              <a:t>。</a:t>
            </a:r>
          </a:p>
        </p:txBody>
      </p:sp>
    </p:spTree>
    <p:extLst>
      <p:ext uri="{BB962C8B-B14F-4D97-AF65-F5344CB8AC3E}">
        <p14:creationId xmlns:p14="http://schemas.microsoft.com/office/powerpoint/2010/main" val="3129233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8CCB70-71F6-73DB-3999-B473DCC975F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FDE1F93-35B3-C63D-497C-76708EE266C9}"/>
              </a:ext>
            </a:extLst>
          </p:cNvPr>
          <p:cNvSpPr>
            <a:spLocks noGrp="1"/>
          </p:cNvSpPr>
          <p:nvPr>
            <p:ph idx="1"/>
          </p:nvPr>
        </p:nvSpPr>
        <p:spPr/>
        <p:txBody>
          <a:bodyPr/>
          <a:lstStyle/>
          <a:p>
            <a:r>
              <a:rPr lang="en-US" altLang="zh-TW" dirty="0"/>
              <a:t>(3) </a:t>
            </a:r>
            <a:r>
              <a:rPr lang="zh-TW" altLang="en-US" dirty="0"/>
              <a:t>標準單元元件擺置：當所有巨集元件的擺置位置及方向固定後，此階 段將決定標準單元元件在剩餘可以擺置空間的位置及方向。</a:t>
            </a:r>
          </a:p>
        </p:txBody>
      </p:sp>
    </p:spTree>
    <p:extLst>
      <p:ext uri="{BB962C8B-B14F-4D97-AF65-F5344CB8AC3E}">
        <p14:creationId xmlns:p14="http://schemas.microsoft.com/office/powerpoint/2010/main" val="463165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6351CB-BC68-09F9-C00C-6EFA3BCF1B04}"/>
              </a:ext>
            </a:extLst>
          </p:cNvPr>
          <p:cNvSpPr>
            <a:spLocks noGrp="1"/>
          </p:cNvSpPr>
          <p:nvPr>
            <p:ph type="title"/>
          </p:nvPr>
        </p:nvSpPr>
        <p:spPr/>
        <p:txBody>
          <a:bodyPr/>
          <a:lstStyle/>
          <a:p>
            <a:r>
              <a:rPr lang="zh-TW" altLang="en-US" dirty="0"/>
              <a:t>混合尺寸電路設計的擺設流程圖</a:t>
            </a:r>
          </a:p>
        </p:txBody>
      </p:sp>
      <p:pic>
        <p:nvPicPr>
          <p:cNvPr id="5" name="內容版面配置區 4">
            <a:extLst>
              <a:ext uri="{FF2B5EF4-FFF2-40B4-BE49-F238E27FC236}">
                <a16:creationId xmlns:a16="http://schemas.microsoft.com/office/drawing/2014/main" id="{6364DA15-2E1D-98C8-0C89-3FFAA43A5EA7}"/>
              </a:ext>
            </a:extLst>
          </p:cNvPr>
          <p:cNvPicPr>
            <a:picLocks noGrp="1" noChangeAspect="1"/>
          </p:cNvPicPr>
          <p:nvPr>
            <p:ph idx="1"/>
          </p:nvPr>
        </p:nvPicPr>
        <p:blipFill>
          <a:blip r:embed="rId2"/>
          <a:stretch>
            <a:fillRect/>
          </a:stretch>
        </p:blipFill>
        <p:spPr>
          <a:xfrm>
            <a:off x="4311868" y="2249488"/>
            <a:ext cx="3565089" cy="3541712"/>
          </a:xfrm>
        </p:spPr>
      </p:pic>
    </p:spTree>
    <p:extLst>
      <p:ext uri="{BB962C8B-B14F-4D97-AF65-F5344CB8AC3E}">
        <p14:creationId xmlns:p14="http://schemas.microsoft.com/office/powerpoint/2010/main" val="1290126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1BD9AF-7457-6CD0-6FAF-C769C4B5A032}"/>
              </a:ext>
            </a:extLst>
          </p:cNvPr>
          <p:cNvSpPr>
            <a:spLocks noGrp="1"/>
          </p:cNvSpPr>
          <p:nvPr>
            <p:ph type="title"/>
          </p:nvPr>
        </p:nvSpPr>
        <p:spPr/>
        <p:txBody>
          <a:bodyPr/>
          <a:lstStyle/>
          <a:p>
            <a:r>
              <a:rPr lang="en-US" altLang="zh-TW" dirty="0"/>
              <a:t>2. Problem Statement</a:t>
            </a:r>
            <a:endParaRPr lang="zh-TW" altLang="en-US" dirty="0"/>
          </a:p>
        </p:txBody>
      </p:sp>
      <p:sp>
        <p:nvSpPr>
          <p:cNvPr id="3" name="內容版面配置區 2">
            <a:extLst>
              <a:ext uri="{FF2B5EF4-FFF2-40B4-BE49-F238E27FC236}">
                <a16:creationId xmlns:a16="http://schemas.microsoft.com/office/drawing/2014/main" id="{C164C780-B9A5-E8D1-3DAF-E26998FD04C2}"/>
              </a:ext>
            </a:extLst>
          </p:cNvPr>
          <p:cNvSpPr>
            <a:spLocks noGrp="1"/>
          </p:cNvSpPr>
          <p:nvPr>
            <p:ph idx="1"/>
          </p:nvPr>
        </p:nvSpPr>
        <p:spPr/>
        <p:txBody>
          <a:bodyPr/>
          <a:lstStyle/>
          <a:p>
            <a:r>
              <a:rPr lang="zh-TW" altLang="en-US" dirty="0"/>
              <a:t>給定一個電路（</a:t>
            </a:r>
            <a:r>
              <a:rPr lang="en-US" altLang="zh-TW" dirty="0"/>
              <a:t>netlist</a:t>
            </a:r>
            <a:r>
              <a:rPr lang="zh-TW" altLang="en-US" dirty="0"/>
              <a:t>）及其佈局圖（</a:t>
            </a:r>
            <a:r>
              <a:rPr lang="en-US" altLang="zh-TW" dirty="0"/>
              <a:t>layout</a:t>
            </a:r>
            <a:r>
              <a:rPr lang="zh-TW" altLang="en-US" dirty="0"/>
              <a:t>），其中包含了可以擺置的空 間和合法的巨集元件擺置（</a:t>
            </a:r>
            <a:r>
              <a:rPr lang="en-US" altLang="zh-TW" dirty="0"/>
              <a:t>legal placement</a:t>
            </a:r>
            <a:r>
              <a:rPr lang="zh-TW" altLang="en-US" dirty="0"/>
              <a:t>）。參賽者必須在給定的最佳化目 標以及擺置限制下，藉由微調可移動巨集元件位置或翻轉其方向（</a:t>
            </a:r>
            <a:r>
              <a:rPr lang="en-US" altLang="zh-TW" dirty="0"/>
              <a:t>flip</a:t>
            </a:r>
            <a:r>
              <a:rPr lang="zh-TW" altLang="en-US" dirty="0"/>
              <a:t>），找 尋所有可移動巨集元件的最佳擺置位置及方向。相關名詞的定義如下：</a:t>
            </a:r>
          </a:p>
        </p:txBody>
      </p:sp>
    </p:spTree>
    <p:extLst>
      <p:ext uri="{BB962C8B-B14F-4D97-AF65-F5344CB8AC3E}">
        <p14:creationId xmlns:p14="http://schemas.microsoft.com/office/powerpoint/2010/main" val="1273391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B5A974-318E-F9EB-74BF-67592471D9D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7712C9A0-A9BF-03BF-3A1E-44E73E969C5F}"/>
              </a:ext>
            </a:extLst>
          </p:cNvPr>
          <p:cNvSpPr>
            <a:spLocks noGrp="1"/>
          </p:cNvSpPr>
          <p:nvPr>
            <p:ph idx="1"/>
          </p:nvPr>
        </p:nvSpPr>
        <p:spPr/>
        <p:txBody>
          <a:bodyPr/>
          <a:lstStyle/>
          <a:p>
            <a:r>
              <a:rPr lang="en-US" altLang="zh-TW" dirty="0"/>
              <a:t>(1) </a:t>
            </a:r>
            <a:r>
              <a:rPr lang="zh-TW" altLang="en-US" dirty="0"/>
              <a:t>可移動巨集元件：描述給定合法巨集元件擺置的輸入檔案中，擺置型態為 </a:t>
            </a:r>
            <a:r>
              <a:rPr lang="en-US" altLang="zh-TW" dirty="0"/>
              <a:t>PLACED </a:t>
            </a:r>
            <a:r>
              <a:rPr lang="zh-TW" altLang="en-US" dirty="0"/>
              <a:t>的巨集元件。 </a:t>
            </a:r>
            <a:endParaRPr lang="en-US" altLang="zh-TW" dirty="0"/>
          </a:p>
          <a:p>
            <a:r>
              <a:rPr lang="en-US" altLang="zh-TW" dirty="0"/>
              <a:t>(2) </a:t>
            </a:r>
            <a:r>
              <a:rPr lang="zh-TW" altLang="en-US" dirty="0"/>
              <a:t>最佳化目標：當可移動巨集元件新的擺置位置和方向決定後，並且完 成標準單元元件擺置，能夠最小化總體線長（</a:t>
            </a:r>
            <a:r>
              <a:rPr lang="en-US" altLang="zh-TW" dirty="0"/>
              <a:t>total wirelength</a:t>
            </a:r>
            <a:r>
              <a:rPr lang="zh-TW" altLang="en-US" dirty="0"/>
              <a:t>）。其 中半周長線長模型（</a:t>
            </a:r>
            <a:r>
              <a:rPr lang="en-US" altLang="zh-TW" dirty="0"/>
              <a:t>HPWL</a:t>
            </a:r>
            <a:r>
              <a:rPr lang="zh-TW" altLang="en-US" dirty="0"/>
              <a:t>）用來計算線長，它會使用最小的矩形來 圍住一條線的所有 </a:t>
            </a:r>
            <a:r>
              <a:rPr lang="en-US" altLang="zh-TW" dirty="0"/>
              <a:t>pin</a:t>
            </a:r>
            <a:r>
              <a:rPr lang="zh-TW" altLang="en-US" dirty="0"/>
              <a:t>，並且利用此矩形的寬和高來計算線長。</a:t>
            </a:r>
            <a:endParaRPr lang="en-US" altLang="zh-TW" dirty="0"/>
          </a:p>
          <a:p>
            <a:r>
              <a:rPr lang="zh-TW" altLang="en-US" dirty="0"/>
              <a:t> </a:t>
            </a:r>
            <a:r>
              <a:rPr lang="en-US" altLang="zh-TW" dirty="0"/>
              <a:t>(3) </a:t>
            </a:r>
            <a:r>
              <a:rPr lang="zh-TW" altLang="en-US" dirty="0"/>
              <a:t>擺置限制（</a:t>
            </a:r>
            <a:r>
              <a:rPr lang="en-US" altLang="zh-TW" dirty="0"/>
              <a:t>constraint</a:t>
            </a:r>
            <a:r>
              <a:rPr lang="zh-TW" altLang="en-US" dirty="0"/>
              <a:t>）：此次競賽考慮四個限制 </a:t>
            </a:r>
            <a:r>
              <a:rPr lang="en-US" altLang="zh-TW" dirty="0"/>
              <a:t>:</a:t>
            </a:r>
            <a:endParaRPr lang="zh-TW" altLang="en-US" dirty="0"/>
          </a:p>
        </p:txBody>
      </p:sp>
    </p:spTree>
    <p:extLst>
      <p:ext uri="{BB962C8B-B14F-4D97-AF65-F5344CB8AC3E}">
        <p14:creationId xmlns:p14="http://schemas.microsoft.com/office/powerpoint/2010/main" val="17635053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電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TM04033919[[fn=電路]]</Template>
  <TotalTime>22</TotalTime>
  <Words>1596</Words>
  <Application>Microsoft Office PowerPoint</Application>
  <PresentationFormat>寬螢幕</PresentationFormat>
  <Paragraphs>35</Paragraphs>
  <Slides>24</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24</vt:i4>
      </vt:variant>
    </vt:vector>
  </HeadingPairs>
  <TitlesOfParts>
    <vt:vector size="29" baseType="lpstr">
      <vt:lpstr>新細明體</vt:lpstr>
      <vt:lpstr>Arial</vt:lpstr>
      <vt:lpstr>Trebuchet MS</vt:lpstr>
      <vt:lpstr>Tw Cen MT</vt:lpstr>
      <vt:lpstr>電路</vt:lpstr>
      <vt:lpstr>Problem D: Wirelength-Driven Detailed Macro Placement</vt:lpstr>
      <vt:lpstr>1. Introduction</vt:lpstr>
      <vt:lpstr>PowerPoint 簡報</vt:lpstr>
      <vt:lpstr>PowerPoint 簡報</vt:lpstr>
      <vt:lpstr>PowerPoint 簡報</vt:lpstr>
      <vt:lpstr>PowerPoint 簡報</vt:lpstr>
      <vt:lpstr>混合尺寸電路設計的擺設流程圖</vt:lpstr>
      <vt:lpstr>2. Problem Statement</vt:lpstr>
      <vt:lpstr>PowerPoint 簡報</vt:lpstr>
      <vt:lpstr>PowerPoint 簡報</vt:lpstr>
      <vt:lpstr>PowerPoint 簡報</vt:lpstr>
      <vt:lpstr>PowerPoint 簡報</vt:lpstr>
      <vt:lpstr>PowerPoint 簡報</vt:lpstr>
      <vt:lpstr>圖二 </vt:lpstr>
      <vt:lpstr>3.implementation</vt:lpstr>
      <vt:lpstr>Macro placement</vt:lpstr>
      <vt:lpstr>PowerPoint 簡報</vt:lpstr>
      <vt:lpstr>判斷macro是否重疊 </vt:lpstr>
      <vt:lpstr> 圖示:</vt:lpstr>
      <vt:lpstr>macro移動前</vt:lpstr>
      <vt:lpstr>作法(一)成果圖:</vt:lpstr>
      <vt:lpstr>PowerPoint 簡報</vt:lpstr>
      <vt:lpstr>作法(二)成果圖:</vt:lpstr>
      <vt:lpstr>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D: Wirelength-Driven Detailed Macro Placement</dc:title>
  <dc:creator>USER</dc:creator>
  <cp:lastModifiedBy>USER</cp:lastModifiedBy>
  <cp:revision>1</cp:revision>
  <dcterms:created xsi:type="dcterms:W3CDTF">2022-12-29T13:45:13Z</dcterms:created>
  <dcterms:modified xsi:type="dcterms:W3CDTF">2022-12-30T11:01:18Z</dcterms:modified>
</cp:coreProperties>
</file>