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95" r:id="rId4"/>
    <p:sldId id="296" r:id="rId5"/>
    <p:sldId id="318" r:id="rId6"/>
    <p:sldId id="305" r:id="rId7"/>
    <p:sldId id="319" r:id="rId8"/>
    <p:sldId id="307" r:id="rId9"/>
    <p:sldId id="308" r:id="rId10"/>
    <p:sldId id="309" r:id="rId11"/>
    <p:sldId id="320" r:id="rId12"/>
    <p:sldId id="310" r:id="rId13"/>
    <p:sldId id="311" r:id="rId14"/>
    <p:sldId id="312" r:id="rId15"/>
    <p:sldId id="321" r:id="rId16"/>
    <p:sldId id="314" r:id="rId17"/>
    <p:sldId id="322" r:id="rId18"/>
    <p:sldId id="315" r:id="rId19"/>
    <p:sldId id="323" r:id="rId20"/>
    <p:sldId id="316" r:id="rId21"/>
    <p:sldId id="324" r:id="rId22"/>
    <p:sldId id="317" r:id="rId23"/>
    <p:sldId id="286" r:id="rId2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3333"/>
    <a:srgbClr val="357DA9"/>
    <a:srgbClr val="FF9900"/>
    <a:srgbClr val="C5C5C5"/>
    <a:srgbClr val="C0C0C0"/>
    <a:srgbClr val="DDDDDD"/>
    <a:srgbClr val="70A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48" autoAdjust="0"/>
    <p:restoredTop sz="99270" autoAdjust="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D8E14505-D069-42AD-88F0-E5082BF0522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jpeg"/><Relationship Id="rId7" Type="http://schemas.openxmlformats.org/officeDocument/2006/relationships/image" Target="../media/image6.jpeg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1" Type="http://schemas.openxmlformats.org/officeDocument/2006/relationships/image" Target="../media/image10.png"/><Relationship Id="rId10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Rectangle 73"/>
          <p:cNvSpPr>
            <a:spLocks noChangeArrowheads="1"/>
          </p:cNvSpPr>
          <p:nvPr/>
        </p:nvSpPr>
        <p:spPr bwMode="gray">
          <a:xfrm>
            <a:off x="1698625" y="3862407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6" name="Rectangle 34" descr="5"/>
          <p:cNvSpPr>
            <a:spLocks noChangeArrowheads="1"/>
          </p:cNvSpPr>
          <p:nvPr/>
        </p:nvSpPr>
        <p:spPr bwMode="gray">
          <a:xfrm>
            <a:off x="915988" y="4667270"/>
            <a:ext cx="742950" cy="74453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gray">
          <a:xfrm>
            <a:off x="1703388" y="5472132"/>
            <a:ext cx="742950" cy="7429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6" name="Rectangle 54"/>
          <p:cNvSpPr>
            <a:spLocks noChangeArrowheads="1"/>
          </p:cNvSpPr>
          <p:nvPr userDrawn="1"/>
        </p:nvSpPr>
        <p:spPr bwMode="gray">
          <a:xfrm>
            <a:off x="128588" y="3862407"/>
            <a:ext cx="742950" cy="7429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gray">
          <a:xfrm>
            <a:off x="2492375" y="3862407"/>
            <a:ext cx="742950" cy="7429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7" name="Group 75"/>
          <p:cNvGrpSpPr/>
          <p:nvPr/>
        </p:nvGrpSpPr>
        <p:grpSpPr bwMode="auto">
          <a:xfrm>
            <a:off x="62753" y="6154761"/>
            <a:ext cx="9009841" cy="631825"/>
            <a:chOff x="71" y="3751"/>
            <a:chExt cx="5629" cy="398"/>
          </a:xfrm>
        </p:grpSpPr>
        <p:sp>
          <p:nvSpPr>
            <p:cNvPr id="3096" name="Freeform 24"/>
            <p:cNvSpPr/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/>
              <a:ahLst/>
              <a:cxnLst>
                <a:cxn ang="0">
                  <a:pos x="5626" y="349"/>
                </a:cxn>
                <a:cxn ang="0">
                  <a:pos x="0" y="349"/>
                </a:cxn>
                <a:cxn ang="0">
                  <a:pos x="0" y="187"/>
                </a:cxn>
                <a:cxn ang="0">
                  <a:pos x="0" y="114"/>
                </a:cxn>
                <a:cxn ang="0">
                  <a:pos x="4064" y="118"/>
                </a:cxn>
                <a:cxn ang="0">
                  <a:pos x="4329" y="0"/>
                </a:cxn>
                <a:cxn ang="0">
                  <a:pos x="5623" y="0"/>
                </a:cxn>
                <a:cxn ang="0">
                  <a:pos x="5626" y="349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25"/>
            <p:cNvSpPr/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/>
              <a:ahLst/>
              <a:cxnLst>
                <a:cxn ang="0">
                  <a:pos x="5626" y="349"/>
                </a:cxn>
                <a:cxn ang="0">
                  <a:pos x="0" y="349"/>
                </a:cxn>
                <a:cxn ang="0">
                  <a:pos x="0" y="187"/>
                </a:cxn>
                <a:cxn ang="0">
                  <a:pos x="0" y="114"/>
                </a:cxn>
                <a:cxn ang="0">
                  <a:pos x="4082" y="118"/>
                </a:cxn>
                <a:cxn ang="0">
                  <a:pos x="4345" y="0"/>
                </a:cxn>
                <a:cxn ang="0">
                  <a:pos x="5623" y="6"/>
                </a:cxn>
                <a:cxn ang="0">
                  <a:pos x="5626" y="349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26"/>
            <p:cNvSpPr/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223" y="0"/>
                </a:cxn>
                <a:cxn ang="0">
                  <a:pos x="1491" y="0"/>
                </a:cxn>
                <a:cxn ang="0">
                  <a:pos x="1488" y="60"/>
                </a:cxn>
                <a:cxn ang="0">
                  <a:pos x="383" y="59"/>
                </a:cxn>
                <a:cxn ang="0">
                  <a:pos x="273" y="88"/>
                </a:cxn>
                <a:cxn ang="0">
                  <a:pos x="0" y="84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>
              <a:noFill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02" name="Freeform 30"/>
          <p:cNvSpPr/>
          <p:nvPr userDrawn="1"/>
        </p:nvSpPr>
        <p:spPr bwMode="gray">
          <a:xfrm>
            <a:off x="90519" y="396859"/>
            <a:ext cx="8982075" cy="817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46" y="0"/>
              </a:cxn>
              <a:cxn ang="0">
                <a:pos x="5446" y="312"/>
              </a:cxn>
              <a:cxn ang="0">
                <a:pos x="5446" y="451"/>
              </a:cxn>
              <a:cxn ang="0">
                <a:pos x="1512" y="443"/>
              </a:cxn>
              <a:cxn ang="0">
                <a:pos x="1288" y="584"/>
              </a:cxn>
              <a:cxn ang="0">
                <a:pos x="0" y="590"/>
              </a:cxn>
              <a:cxn ang="0">
                <a:pos x="0" y="0"/>
              </a:cxn>
            </a:cxnLst>
            <a:rect l="0" t="0" r="r" b="b"/>
            <a:pathLst>
              <a:path w="5446" h="590">
                <a:moveTo>
                  <a:pt x="0" y="0"/>
                </a:moveTo>
                <a:lnTo>
                  <a:pt x="5446" y="0"/>
                </a:lnTo>
                <a:lnTo>
                  <a:pt x="5446" y="312"/>
                </a:lnTo>
                <a:lnTo>
                  <a:pt x="5446" y="451"/>
                </a:lnTo>
                <a:cubicBezTo>
                  <a:pt x="4790" y="473"/>
                  <a:pt x="2205" y="421"/>
                  <a:pt x="1512" y="443"/>
                </a:cubicBezTo>
                <a:lnTo>
                  <a:pt x="1288" y="584"/>
                </a:lnTo>
                <a:lnTo>
                  <a:pt x="0" y="59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03" name="Freeform 31"/>
          <p:cNvSpPr/>
          <p:nvPr userDrawn="1"/>
        </p:nvSpPr>
        <p:spPr bwMode="gray">
          <a:xfrm>
            <a:off x="90519" y="82534"/>
            <a:ext cx="8982075" cy="1039813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5657" y="0"/>
              </a:cxn>
              <a:cxn ang="0">
                <a:pos x="5658" y="534"/>
              </a:cxn>
              <a:cxn ang="0">
                <a:pos x="1553" y="528"/>
              </a:cxn>
              <a:cxn ang="0">
                <a:pos x="1317" y="651"/>
              </a:cxn>
              <a:cxn ang="0">
                <a:pos x="0" y="655"/>
              </a:cxn>
              <a:cxn ang="0">
                <a:pos x="1" y="0"/>
              </a:cxn>
            </a:cxnLst>
            <a:rect l="0" t="0" r="r" b="b"/>
            <a:pathLst>
              <a:path w="5658" h="655">
                <a:moveTo>
                  <a:pt x="1" y="0"/>
                </a:moveTo>
                <a:lnTo>
                  <a:pt x="5657" y="0"/>
                </a:lnTo>
                <a:lnTo>
                  <a:pt x="5658" y="534"/>
                </a:lnTo>
                <a:lnTo>
                  <a:pt x="1553" y="528"/>
                </a:lnTo>
                <a:lnTo>
                  <a:pt x="1317" y="651"/>
                </a:lnTo>
                <a:lnTo>
                  <a:pt x="0" y="655"/>
                </a:lnTo>
                <a:lnTo>
                  <a:pt x="1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04" name="Freeform 32"/>
          <p:cNvSpPr/>
          <p:nvPr userDrawn="1"/>
        </p:nvSpPr>
        <p:spPr bwMode="gray">
          <a:xfrm>
            <a:off x="90519" y="914384"/>
            <a:ext cx="2374900" cy="155575"/>
          </a:xfrm>
          <a:custGeom>
            <a:avLst/>
            <a:gdLst/>
            <a:ahLst/>
            <a:cxnLst>
              <a:cxn ang="0">
                <a:pos x="1440" y="1"/>
              </a:cxn>
              <a:cxn ang="0">
                <a:pos x="1261" y="112"/>
              </a:cxn>
              <a:cxn ang="0">
                <a:pos x="0" y="110"/>
              </a:cxn>
              <a:cxn ang="0">
                <a:pos x="0" y="49"/>
              </a:cxn>
              <a:cxn ang="0">
                <a:pos x="1069" y="50"/>
              </a:cxn>
              <a:cxn ang="0">
                <a:pos x="1142" y="0"/>
              </a:cxn>
              <a:cxn ang="0">
                <a:pos x="1440" y="1"/>
              </a:cxn>
            </a:cxnLst>
            <a:rect l="0" t="0" r="r" b="b"/>
            <a:pathLst>
              <a:path w="1440" h="112">
                <a:moveTo>
                  <a:pt x="1440" y="1"/>
                </a:moveTo>
                <a:lnTo>
                  <a:pt x="1261" y="112"/>
                </a:lnTo>
                <a:lnTo>
                  <a:pt x="0" y="110"/>
                </a:lnTo>
                <a:lnTo>
                  <a:pt x="0" y="49"/>
                </a:lnTo>
                <a:lnTo>
                  <a:pt x="1069" y="50"/>
                </a:lnTo>
                <a:lnTo>
                  <a:pt x="1142" y="0"/>
                </a:lnTo>
                <a:lnTo>
                  <a:pt x="1440" y="1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10" name="Rectangle 38" descr="1"/>
          <p:cNvSpPr>
            <a:spLocks noChangeArrowheads="1"/>
          </p:cNvSpPr>
          <p:nvPr/>
        </p:nvSpPr>
        <p:spPr bwMode="gray">
          <a:xfrm>
            <a:off x="4067175" y="4654570"/>
            <a:ext cx="741363" cy="74295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2" name="Rectangle 40" descr="7"/>
          <p:cNvSpPr>
            <a:spLocks noChangeArrowheads="1"/>
          </p:cNvSpPr>
          <p:nvPr/>
        </p:nvSpPr>
        <p:spPr bwMode="gray">
          <a:xfrm>
            <a:off x="3275013" y="5472132"/>
            <a:ext cx="742950" cy="74295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gray">
          <a:xfrm>
            <a:off x="3282950" y="4667270"/>
            <a:ext cx="741363" cy="744537"/>
          </a:xfrm>
          <a:prstGeom prst="rect">
            <a:avLst/>
          </a:prstGeom>
          <a:solidFill>
            <a:srgbClr val="D7D7D7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gray">
          <a:xfrm>
            <a:off x="128588" y="4668857"/>
            <a:ext cx="741362" cy="74295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00364" y="1357298"/>
            <a:ext cx="6019800" cy="1470025"/>
          </a:xfrm>
          <a:prstGeom prst="rect">
            <a:avLst/>
          </a:prstGeo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3142" name="Rectangle 70" descr="2"/>
          <p:cNvSpPr>
            <a:spLocks noChangeArrowheads="1"/>
          </p:cNvSpPr>
          <p:nvPr/>
        </p:nvSpPr>
        <p:spPr bwMode="gray">
          <a:xfrm>
            <a:off x="1701800" y="3862407"/>
            <a:ext cx="744538" cy="742950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3010" name="Picture 2" descr="http://a4.att.hudong.com/22/72/01200000031879119426720930737.jpg"/>
          <p:cNvPicPr>
            <a:picLocks noChangeAspect="1" noChangeArrowheads="1"/>
          </p:cNvPicPr>
          <p:nvPr userDrawn="1"/>
        </p:nvPicPr>
        <p:blipFill>
          <a:blip r:embed="rId6" cstate="print"/>
          <a:srcRect l="9997" r="11432"/>
          <a:stretch>
            <a:fillRect/>
          </a:stretch>
        </p:blipFill>
        <p:spPr bwMode="auto">
          <a:xfrm>
            <a:off x="1678529" y="3861287"/>
            <a:ext cx="783470" cy="747858"/>
          </a:xfrm>
          <a:prstGeom prst="rect">
            <a:avLst/>
          </a:prstGeom>
          <a:noFill/>
        </p:spPr>
      </p:pic>
      <p:pic>
        <p:nvPicPr>
          <p:cNvPr id="43011" name="Picture 3" descr="E:\电子导管高清图片.jpg"/>
          <p:cNvPicPr>
            <a:picLocks noChangeAspect="1" noChangeArrowheads="1"/>
          </p:cNvPicPr>
          <p:nvPr userDrawn="1"/>
        </p:nvPicPr>
        <p:blipFill>
          <a:blip r:embed="rId7" cstate="print"/>
          <a:srcRect b="29137"/>
          <a:stretch>
            <a:fillRect/>
          </a:stretch>
        </p:blipFill>
        <p:spPr bwMode="auto">
          <a:xfrm>
            <a:off x="910871" y="4672992"/>
            <a:ext cx="767804" cy="745169"/>
          </a:xfrm>
          <a:prstGeom prst="rect">
            <a:avLst/>
          </a:prstGeom>
          <a:noFill/>
        </p:spPr>
      </p:pic>
      <p:pic>
        <p:nvPicPr>
          <p:cNvPr id="28" name="图片 27" descr="P1000241.JPG"/>
          <p:cNvPicPr>
            <a:picLocks noChangeAspect="1"/>
          </p:cNvPicPr>
          <p:nvPr userDrawn="1"/>
        </p:nvPicPr>
        <p:blipFill>
          <a:blip r:embed="rId8" cstate="print">
            <a:lum bright="10000" contrast="10000"/>
          </a:blip>
          <a:srcRect l="7143" t="4762" r="7141" b="14284"/>
          <a:stretch>
            <a:fillRect/>
          </a:stretch>
        </p:blipFill>
        <p:spPr>
          <a:xfrm>
            <a:off x="4068089" y="4656621"/>
            <a:ext cx="861101" cy="747420"/>
          </a:xfrm>
          <a:prstGeom prst="rect">
            <a:avLst/>
          </a:prstGeom>
        </p:spPr>
      </p:pic>
      <p:sp>
        <p:nvSpPr>
          <p:cNvPr id="32" name="Rectangle 50"/>
          <p:cNvSpPr>
            <a:spLocks noChangeArrowheads="1"/>
          </p:cNvSpPr>
          <p:nvPr userDrawn="1"/>
        </p:nvSpPr>
        <p:spPr bwMode="gray">
          <a:xfrm>
            <a:off x="142844" y="3857628"/>
            <a:ext cx="741362" cy="74295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" name="图片 29" descr="1.png"/>
          <p:cNvPicPr>
            <a:picLocks noChangeAspect="1"/>
          </p:cNvPicPr>
          <p:nvPr userDrawn="1"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1916" b="50812"/>
          <a:stretch>
            <a:fillRect/>
          </a:stretch>
        </p:blipFill>
        <p:spPr>
          <a:xfrm>
            <a:off x="2435495" y="4618687"/>
            <a:ext cx="769586" cy="785818"/>
          </a:xfrm>
          <a:prstGeom prst="rect">
            <a:avLst/>
          </a:prstGeom>
        </p:spPr>
      </p:pic>
      <p:sp>
        <p:nvSpPr>
          <p:cNvPr id="33" name="Rectangle 56"/>
          <p:cNvSpPr>
            <a:spLocks noChangeArrowheads="1"/>
          </p:cNvSpPr>
          <p:nvPr userDrawn="1"/>
        </p:nvSpPr>
        <p:spPr bwMode="gray">
          <a:xfrm>
            <a:off x="119151" y="4665179"/>
            <a:ext cx="754305" cy="75298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Rectangle 50"/>
          <p:cNvSpPr>
            <a:spLocks noChangeArrowheads="1"/>
          </p:cNvSpPr>
          <p:nvPr userDrawn="1"/>
        </p:nvSpPr>
        <p:spPr bwMode="gray">
          <a:xfrm>
            <a:off x="3286689" y="4657863"/>
            <a:ext cx="741362" cy="74295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1" name="图片 30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5"/>
          <a:stretch>
            <a:fillRect/>
          </a:stretch>
        </p:blipFill>
        <p:spPr>
          <a:xfrm>
            <a:off x="1685925" y="5435699"/>
            <a:ext cx="2352675" cy="793731"/>
          </a:xfrm>
          <a:prstGeom prst="rect">
            <a:avLst/>
          </a:prstGeom>
        </p:spPr>
      </p:pic>
      <p:pic>
        <p:nvPicPr>
          <p:cNvPr id="3" name="图片 2" descr="北方民族大学校徽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10550" y="83185"/>
            <a:ext cx="809625" cy="810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E221E3-F971-4107-838E-8C754412FB3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6A1689-B9AA-4A88-9EA6-8AF95D23528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A553F644-900C-4BB0-B24B-8907ECC0080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FA76FA-DEE4-4174-8A4D-4526BFB142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DFC54-5208-457D-A0C0-2843728B726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2D29F7-0B5C-44C8-99B6-D9AAC9E32DA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D01E28-1B07-4571-B324-49E3EE5D964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9733F6-4DCC-4FCB-93F9-CFEAC5E81F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20707-2C11-410B-ABFB-D405308C18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9F2C5-92C2-4DC8-80E2-83BB4E9E020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891CF-9C3C-4AC6-8073-83A1E8EE03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0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/>
        </p:nvGrpSpPr>
        <p:grpSpPr>
          <a:xfrm>
            <a:off x="92075" y="71414"/>
            <a:ext cx="8955088" cy="939800"/>
            <a:chOff x="92075" y="306388"/>
            <a:chExt cx="8955088" cy="939800"/>
          </a:xfrm>
        </p:grpSpPr>
        <p:sp>
          <p:nvSpPr>
            <p:cNvPr id="1052" name="Freeform 28"/>
            <p:cNvSpPr/>
            <p:nvPr userDrawn="1"/>
          </p:nvSpPr>
          <p:spPr bwMode="gray">
            <a:xfrm>
              <a:off x="92075" y="307975"/>
              <a:ext cx="8955088" cy="938213"/>
            </a:xfrm>
            <a:custGeom>
              <a:avLst/>
              <a:gdLst/>
              <a:ahLst/>
              <a:cxnLst>
                <a:cxn ang="0">
                  <a:pos x="5446" y="0"/>
                </a:cxn>
                <a:cxn ang="0">
                  <a:pos x="0" y="0"/>
                </a:cxn>
                <a:cxn ang="0">
                  <a:pos x="2" y="470"/>
                </a:cxn>
                <a:cxn ang="0">
                  <a:pos x="4078" y="474"/>
                </a:cxn>
                <a:cxn ang="0">
                  <a:pos x="4178" y="527"/>
                </a:cxn>
                <a:cxn ang="0">
                  <a:pos x="5446" y="531"/>
                </a:cxn>
                <a:cxn ang="0">
                  <a:pos x="5446" y="0"/>
                </a:cxn>
              </a:cxnLst>
              <a:rect l="0" t="0" r="r" b="b"/>
              <a:pathLst>
                <a:path w="5446" h="531">
                  <a:moveTo>
                    <a:pt x="5446" y="0"/>
                  </a:moveTo>
                  <a:lnTo>
                    <a:pt x="0" y="0"/>
                  </a:lnTo>
                  <a:lnTo>
                    <a:pt x="2" y="470"/>
                  </a:lnTo>
                  <a:lnTo>
                    <a:pt x="4078" y="474"/>
                  </a:lnTo>
                  <a:lnTo>
                    <a:pt x="4178" y="527"/>
                  </a:lnTo>
                  <a:lnTo>
                    <a:pt x="5446" y="531"/>
                  </a:lnTo>
                  <a:lnTo>
                    <a:pt x="544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053" name="Freeform 29"/>
            <p:cNvSpPr/>
            <p:nvPr/>
          </p:nvSpPr>
          <p:spPr bwMode="gray">
            <a:xfrm>
              <a:off x="92075" y="306388"/>
              <a:ext cx="8955088" cy="836612"/>
            </a:xfrm>
            <a:custGeom>
              <a:avLst/>
              <a:gdLst/>
              <a:ahLst/>
              <a:cxnLst>
                <a:cxn ang="0">
                  <a:pos x="5446" y="0"/>
                </a:cxn>
                <a:cxn ang="0">
                  <a:pos x="0" y="0"/>
                </a:cxn>
                <a:cxn ang="0">
                  <a:pos x="2" y="470"/>
                </a:cxn>
                <a:cxn ang="0">
                  <a:pos x="4078" y="474"/>
                </a:cxn>
                <a:cxn ang="0">
                  <a:pos x="4178" y="527"/>
                </a:cxn>
                <a:cxn ang="0">
                  <a:pos x="5446" y="531"/>
                </a:cxn>
                <a:cxn ang="0">
                  <a:pos x="5446" y="0"/>
                </a:cxn>
              </a:cxnLst>
              <a:rect l="0" t="0" r="r" b="b"/>
              <a:pathLst>
                <a:path w="5446" h="531">
                  <a:moveTo>
                    <a:pt x="5446" y="0"/>
                  </a:moveTo>
                  <a:lnTo>
                    <a:pt x="0" y="0"/>
                  </a:lnTo>
                  <a:lnTo>
                    <a:pt x="2" y="470"/>
                  </a:lnTo>
                  <a:lnTo>
                    <a:pt x="4078" y="474"/>
                  </a:lnTo>
                  <a:lnTo>
                    <a:pt x="4178" y="527"/>
                  </a:lnTo>
                  <a:lnTo>
                    <a:pt x="5446" y="531"/>
                  </a:lnTo>
                  <a:lnTo>
                    <a:pt x="544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66667"/>
                    <a:invGamma/>
                  </a:schemeClr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/>
            <a:lstStyle/>
            <a:p>
              <a:r>
                <a:rPr lang="en-US" altLang="zh-CN" dirty="0" smtClean="0"/>
                <a:t>                 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95251" y="6446838"/>
            <a:ext cx="8959102" cy="347686"/>
            <a:chOff x="95251" y="6446838"/>
            <a:chExt cx="8834468" cy="347686"/>
          </a:xfrm>
        </p:grpSpPr>
        <p:sp>
          <p:nvSpPr>
            <p:cNvPr id="1049" name="Freeform 25"/>
            <p:cNvSpPr/>
            <p:nvPr/>
          </p:nvSpPr>
          <p:spPr bwMode="gray">
            <a:xfrm>
              <a:off x="95251" y="6446838"/>
              <a:ext cx="8834468" cy="314325"/>
            </a:xfrm>
            <a:custGeom>
              <a:avLst/>
              <a:gdLst/>
              <a:ahLst/>
              <a:cxnLst>
                <a:cxn ang="0">
                  <a:pos x="4" y="198"/>
                </a:cxn>
                <a:cxn ang="0">
                  <a:pos x="5651" y="198"/>
                </a:cxn>
                <a:cxn ang="0">
                  <a:pos x="5646" y="94"/>
                </a:cxn>
                <a:cxn ang="0">
                  <a:pos x="1491" y="94"/>
                </a:cxn>
                <a:cxn ang="0">
                  <a:pos x="1343" y="2"/>
                </a:cxn>
                <a:cxn ang="0">
                  <a:pos x="0" y="0"/>
                </a:cxn>
                <a:cxn ang="0">
                  <a:pos x="4" y="198"/>
                </a:cxn>
              </a:cxnLst>
              <a:rect l="0" t="0" r="r" b="b"/>
              <a:pathLst>
                <a:path w="5651" h="198">
                  <a:moveTo>
                    <a:pt x="4" y="198"/>
                  </a:moveTo>
                  <a:lnTo>
                    <a:pt x="5651" y="198"/>
                  </a:lnTo>
                  <a:lnTo>
                    <a:pt x="5646" y="94"/>
                  </a:lnTo>
                  <a:lnTo>
                    <a:pt x="1491" y="94"/>
                  </a:lnTo>
                  <a:lnTo>
                    <a:pt x="1343" y="2"/>
                  </a:lnTo>
                  <a:lnTo>
                    <a:pt x="0" y="0"/>
                  </a:lnTo>
                  <a:lnTo>
                    <a:pt x="4" y="19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Freeform 26"/>
            <p:cNvSpPr/>
            <p:nvPr/>
          </p:nvSpPr>
          <p:spPr bwMode="gray">
            <a:xfrm>
              <a:off x="95251" y="6491288"/>
              <a:ext cx="8834468" cy="279400"/>
            </a:xfrm>
            <a:custGeom>
              <a:avLst/>
              <a:gdLst/>
              <a:ahLst/>
              <a:cxnLst>
                <a:cxn ang="0">
                  <a:pos x="0" y="176"/>
                </a:cxn>
                <a:cxn ang="0">
                  <a:pos x="5650" y="169"/>
                </a:cxn>
                <a:cxn ang="0">
                  <a:pos x="5646" y="95"/>
                </a:cxn>
                <a:cxn ang="0">
                  <a:pos x="1478" y="95"/>
                </a:cxn>
                <a:cxn ang="0">
                  <a:pos x="1317" y="3"/>
                </a:cxn>
                <a:cxn ang="0">
                  <a:pos x="0" y="0"/>
                </a:cxn>
                <a:cxn ang="0">
                  <a:pos x="0" y="176"/>
                </a:cxn>
              </a:cxnLst>
              <a:rect l="0" t="0" r="r" b="b"/>
              <a:pathLst>
                <a:path w="5650" h="176">
                  <a:moveTo>
                    <a:pt x="0" y="176"/>
                  </a:moveTo>
                  <a:lnTo>
                    <a:pt x="5650" y="169"/>
                  </a:lnTo>
                  <a:lnTo>
                    <a:pt x="5646" y="95"/>
                  </a:lnTo>
                  <a:lnTo>
                    <a:pt x="1478" y="95"/>
                  </a:lnTo>
                  <a:lnTo>
                    <a:pt x="1317" y="3"/>
                  </a:lnTo>
                  <a:lnTo>
                    <a:pt x="0" y="0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Rectangle 32"/>
            <p:cNvSpPr>
              <a:spLocks noChangeArrowheads="1"/>
            </p:cNvSpPr>
            <p:nvPr/>
          </p:nvSpPr>
          <p:spPr bwMode="gray">
            <a:xfrm>
              <a:off x="95251" y="6715148"/>
              <a:ext cx="8834468" cy="7937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59" name="Freeform 35"/>
          <p:cNvSpPr/>
          <p:nvPr userDrawn="1"/>
        </p:nvSpPr>
        <p:spPr bwMode="gray">
          <a:xfrm>
            <a:off x="6896100" y="1047750"/>
            <a:ext cx="2155825" cy="52388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1358" y="0"/>
              </a:cxn>
              <a:cxn ang="0">
                <a:pos x="1356" y="32"/>
              </a:cxn>
              <a:cxn ang="0">
                <a:pos x="60" y="33"/>
              </a:cxn>
              <a:cxn ang="0">
                <a:pos x="0" y="2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38275"/>
            <a:ext cx="8229600" cy="4733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311900"/>
            <a:ext cx="1712913" cy="290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0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323013"/>
            <a:ext cx="2311400" cy="290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323013"/>
            <a:ext cx="1616075" cy="290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fld id="{282AD45A-EB7D-4B39-B592-4C47D6C25BEA}" type="slidenum">
              <a:rPr lang="en-US" altLang="zh-CN"/>
            </a:fld>
            <a:endParaRPr lang="en-US" altLang="zh-CN"/>
          </a:p>
        </p:txBody>
      </p:sp>
      <p:pic>
        <p:nvPicPr>
          <p:cNvPr id="5" name="图片 4" descr="北方民族大学校徽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210550" y="83185"/>
            <a:ext cx="809625" cy="810895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1604" y="1857364"/>
            <a:ext cx="6143668" cy="1143007"/>
          </a:xfrm>
        </p:spPr>
        <p:txBody>
          <a:bodyPr/>
          <a:lstStyle/>
          <a:p>
            <a:pPr algn="ctr"/>
            <a:r>
              <a:rPr lang="en-US" altLang="zh-CN" b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Python</a:t>
            </a:r>
            <a:r>
              <a:rPr lang="zh-CN" altLang="en-US" b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语法基础</a:t>
            </a:r>
            <a:br>
              <a:rPr lang="en-US" altLang="zh-CN" b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dirty="0"/>
          </a:p>
        </p:txBody>
      </p:sp>
      <p:sp>
        <p:nvSpPr>
          <p:cNvPr id="3" name="标题 1"/>
          <p:cNvSpPr txBox="1"/>
          <p:nvPr/>
        </p:nvSpPr>
        <p:spPr>
          <a:xfrm>
            <a:off x="3571868" y="4143380"/>
            <a:ext cx="6143668" cy="114300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		</a:t>
            </a:r>
            <a:r>
              <a:rPr lang="zh-CN" altLang="en-US" sz="3200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主讲人：</a:t>
            </a:r>
            <a:r>
              <a:rPr kumimoji="0" lang="zh-CN" altLang="en-US" sz="3200" b="0" i="0" u="none" strike="noStrike" kern="0" cap="all" spc="0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司庆龙</a:t>
            </a:r>
            <a:endParaRPr kumimoji="0" lang="en-US" altLang="zh-CN" sz="3200" b="0" i="0" u="none" strike="noStrike" kern="0" cap="all" spc="0" normalizeH="0" baseline="0" noProof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            	 2018-4-29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214282" y="3143248"/>
            <a:ext cx="2071702" cy="5000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504" y="324129"/>
            <a:ext cx="2699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Python</a:t>
            </a:r>
            <a:r>
              <a:rPr lang="zh-CN" altLang="en-US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语法基础</a:t>
            </a:r>
            <a:endParaRPr lang="zh-CN" altLang="en-US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2484" y="1052736"/>
            <a:ext cx="8143932" cy="63709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代码块及缩进对齐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注释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变量和赋值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变量类型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流程控制语句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函数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7.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类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模块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b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altLang="zh-CN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endParaRPr lang="zh-CN" altLang="en-US" sz="16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4.</a:t>
            </a:r>
            <a:r>
              <a:rPr lang="zh-CN" alt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变量类型</a:t>
            </a:r>
            <a:r>
              <a:rPr lang="en-US" altLang="zh-CN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---</a:t>
            </a:r>
            <a:r>
              <a:rPr lang="zh-CN" alt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数字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Python </a:t>
            </a:r>
            <a:r>
              <a:rPr lang="zh-CN" altLang="en-US" dirty="0" smtClean="0"/>
              <a:t>支持五种基本数字类型，其中有三种是整数类型。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(</a:t>
            </a:r>
            <a:r>
              <a:rPr lang="zh-CN" altLang="en-US" dirty="0" smtClean="0"/>
              <a:t>有符号整数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long (</a:t>
            </a:r>
            <a:r>
              <a:rPr lang="zh-CN" altLang="en-US" dirty="0" smtClean="0"/>
              <a:t>长整数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err="1" smtClean="0"/>
              <a:t>bool</a:t>
            </a:r>
            <a:r>
              <a:rPr lang="en-US" altLang="zh-CN" dirty="0" smtClean="0"/>
              <a:t> (</a:t>
            </a:r>
            <a:r>
              <a:rPr lang="zh-CN" altLang="en-US" dirty="0" smtClean="0"/>
              <a:t>布尔值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float (</a:t>
            </a:r>
            <a:r>
              <a:rPr lang="zh-CN" altLang="en-US" dirty="0" smtClean="0"/>
              <a:t>浮点值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complex (</a:t>
            </a:r>
            <a:r>
              <a:rPr lang="zh-CN" altLang="en-US" dirty="0" smtClean="0"/>
              <a:t>复数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85786" y="12858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4.</a:t>
            </a:r>
            <a:r>
              <a:rPr lang="zh-CN" alt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变量类型</a:t>
            </a:r>
            <a:r>
              <a:rPr lang="en-US" altLang="zh-CN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---</a:t>
            </a:r>
            <a:r>
              <a:rPr lang="zh-CN" alt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字符串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12858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28596" y="1285860"/>
          <a:ext cx="8229600" cy="4857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0223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连接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切片</a:t>
                      </a:r>
                      <a:endParaRPr lang="zh-CN" altLang="en-US" dirty="0"/>
                    </a:p>
                  </a:txBody>
                  <a:tcPr/>
                </a:tc>
              </a:tr>
              <a:tr h="4255549">
                <a:tc>
                  <a:txBody>
                    <a:bodyPr/>
                    <a:lstStyle/>
                    <a:p>
                      <a:r>
                        <a:rPr lang="en-US" dirty="0" smtClean="0"/>
                        <a:t>str1 = "</a:t>
                      </a:r>
                      <a:r>
                        <a:rPr lang="en-US" dirty="0" err="1" smtClean="0"/>
                        <a:t>abc</a:t>
                      </a:r>
                      <a:r>
                        <a:rPr lang="en-US" dirty="0" smtClean="0"/>
                        <a:t>"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str2 = "def"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str3 = str1 + str2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print str3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####output#### 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abcdef</a:t>
                      </a:r>
                      <a:r>
                        <a:rPr lang="en-US" dirty="0" smtClean="0"/>
                        <a:t> </a:t>
                      </a:r>
                      <a:endParaRPr 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str1 = "</a:t>
                      </a:r>
                      <a:r>
                        <a:rPr lang="en-US" dirty="0" err="1" smtClean="0"/>
                        <a:t>abcdefg</a:t>
                      </a:r>
                      <a:r>
                        <a:rPr lang="en-US" dirty="0" smtClean="0"/>
                        <a:t>"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print str1[0]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print str1[1]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print str1[-1]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####output#####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a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b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g </a:t>
                      </a:r>
                      <a:endParaRPr 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str1 = "</a:t>
                      </a:r>
                      <a:r>
                        <a:rPr lang="en-US" dirty="0" err="1" smtClean="0"/>
                        <a:t>abcdefg</a:t>
                      </a:r>
                      <a:r>
                        <a:rPr lang="en-US" dirty="0" smtClean="0"/>
                        <a:t>"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print str1[2:5]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#######output########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cde</a:t>
                      </a:r>
                      <a:r>
                        <a:rPr lang="en-US" dirty="0" smtClean="0"/>
                        <a:t> </a:t>
                      </a:r>
                      <a:endParaRPr 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4.</a:t>
            </a:r>
            <a:r>
              <a:rPr lang="zh-CN" alt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变量类型</a:t>
            </a:r>
            <a:r>
              <a:rPr lang="en-US" altLang="zh-CN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---</a:t>
            </a:r>
            <a:r>
              <a:rPr lang="zh-CN" alt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列表和元组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可以将列表和元组当成普通的“数组”，它能保存任意数量任意类型的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对象。和数组一样，通过从</a:t>
            </a:r>
            <a:r>
              <a:rPr lang="en-US" altLang="zh-CN" dirty="0" smtClean="0"/>
              <a:t>0 </a:t>
            </a:r>
            <a:r>
              <a:rPr lang="zh-CN" altLang="en-US" dirty="0" smtClean="0"/>
              <a:t>开始的数字索引访问元素，元祖和列表十分相似，不过元祖是不可变的，即你不能修改元祖。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85786" y="12858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57224" y="4000504"/>
          <a:ext cx="7715304" cy="1841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52"/>
                <a:gridCol w="3857652"/>
              </a:tblGrid>
              <a:tr h="57150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列表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元组</a:t>
                      </a:r>
                      <a:endParaRPr lang="zh-CN" altLang="en-US" dirty="0"/>
                    </a:p>
                  </a:txBody>
                  <a:tcPr/>
                </a:tc>
              </a:tr>
              <a:tr h="12702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i-FI" dirty="0" smtClean="0"/>
                        <a:t>aList = [1, 2, 3, 4] </a:t>
                      </a:r>
                      <a:endParaRPr lang="fi-FI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err="1" smtClean="0"/>
                        <a:t>aTuple</a:t>
                      </a:r>
                      <a:r>
                        <a:rPr lang="en-US" dirty="0" smtClean="0"/>
                        <a:t> = (1, 2, 3, 4) </a:t>
                      </a:r>
                      <a:endParaRPr 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214282" y="3714752"/>
            <a:ext cx="2571768" cy="5000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504" y="324129"/>
            <a:ext cx="2699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Python</a:t>
            </a:r>
            <a:r>
              <a:rPr lang="zh-CN" altLang="en-US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语法基础</a:t>
            </a:r>
            <a:endParaRPr lang="zh-CN" altLang="en-US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2484" y="1052736"/>
            <a:ext cx="8143932" cy="63709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代码块及缩进对齐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注释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变量和赋值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变量类型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流程控制语句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函数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7.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类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模块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b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altLang="zh-CN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endParaRPr lang="zh-CN" altLang="en-US" sz="16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5.</a:t>
            </a:r>
            <a:r>
              <a:rPr lang="zh-CN" alt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流程控制语句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12858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28596" y="1285860"/>
          <a:ext cx="8229600" cy="4857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0223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while</a:t>
                      </a:r>
                      <a:endParaRPr lang="zh-CN" altLang="en-US" dirty="0"/>
                    </a:p>
                  </a:txBody>
                  <a:tcPr/>
                </a:tc>
              </a:tr>
              <a:tr h="4255549">
                <a:tc>
                  <a:txBody>
                    <a:bodyPr/>
                    <a:lstStyle/>
                    <a:p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a &lt; b :</a:t>
                      </a:r>
                      <a:endParaRPr lang="en-US" altLang="zh-CN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a = 10</a:t>
                      </a:r>
                      <a:endParaRPr lang="en-US" altLang="zh-CN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elif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 == d:</a:t>
                      </a:r>
                      <a:endParaRPr lang="en-US" altLang="zh-CN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c = 10</a:t>
                      </a:r>
                      <a:endParaRPr lang="en-US" altLang="zh-CN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else:</a:t>
                      </a:r>
                      <a:endParaRPr lang="en-US" altLang="zh-CN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d = 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altLang="zh-C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range(3):</a:t>
                      </a:r>
                      <a:endParaRPr lang="en-US" altLang="zh-CN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print </a:t>
                      </a:r>
                      <a:r>
                        <a:rPr lang="en-US" altLang="zh-C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while counter &lt; 3:</a:t>
                      </a:r>
                      <a:endParaRPr lang="en-US" altLang="zh-CN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print “%d”%counter</a:t>
                      </a:r>
                      <a:endParaRPr lang="en-US" altLang="zh-CN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counter += 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142844" y="4357694"/>
            <a:ext cx="1285884" cy="5000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504" y="324129"/>
            <a:ext cx="2699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Python</a:t>
            </a:r>
            <a:r>
              <a:rPr lang="zh-CN" altLang="en-US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语法基础</a:t>
            </a:r>
            <a:endParaRPr lang="zh-CN" altLang="en-US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2484" y="1052736"/>
            <a:ext cx="8143932" cy="63709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代码块及缩进对齐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注释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变量和赋值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变量类型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流程控制语句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函数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7.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类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模块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b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altLang="zh-CN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endParaRPr lang="zh-CN" altLang="en-US" sz="16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6.</a:t>
            </a:r>
            <a:r>
              <a:rPr lang="zh-CN" alt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函数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 </a:t>
            </a:r>
            <a:r>
              <a:rPr lang="zh-CN" altLang="en-US" dirty="0" smtClean="0"/>
              <a:t>中的函数使用小括号</a:t>
            </a:r>
            <a:r>
              <a:rPr lang="en-US" altLang="zh-CN" dirty="0" smtClean="0"/>
              <a:t>( () )</a:t>
            </a:r>
            <a:r>
              <a:rPr lang="zh-CN" altLang="en-US" dirty="0" smtClean="0"/>
              <a:t>调用。函数在调用之前必须先定义。</a:t>
            </a:r>
            <a:endParaRPr lang="zh-CN" altLang="en-US" dirty="0" smtClean="0"/>
          </a:p>
          <a:p>
            <a:r>
              <a:rPr lang="zh-CN" altLang="en-US" dirty="0" smtClean="0"/>
              <a:t>如果函数中没有 </a:t>
            </a:r>
            <a:r>
              <a:rPr lang="en-US" altLang="zh-CN" dirty="0" smtClean="0"/>
              <a:t>return </a:t>
            </a:r>
            <a:r>
              <a:rPr lang="zh-CN" altLang="en-US" dirty="0" smtClean="0"/>
              <a:t>语句， 就会自动返回 </a:t>
            </a:r>
            <a:r>
              <a:rPr lang="en-US" altLang="zh-CN" dirty="0" smtClean="0"/>
              <a:t>None </a:t>
            </a:r>
            <a:r>
              <a:rPr lang="zh-CN" altLang="en-US" dirty="0" smtClean="0"/>
              <a:t>对象。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85786" y="12858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57224" y="4000504"/>
          <a:ext cx="7715304" cy="1770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52"/>
                <a:gridCol w="3857652"/>
              </a:tblGrid>
              <a:tr h="50006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调用</a:t>
                      </a:r>
                      <a:endParaRPr lang="zh-CN" altLang="en-US" dirty="0"/>
                    </a:p>
                  </a:txBody>
                  <a:tcPr/>
                </a:tc>
              </a:tr>
              <a:tr h="12702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def</a:t>
                      </a:r>
                      <a:r>
                        <a:rPr lang="en-US" baseline="0" dirty="0" smtClean="0"/>
                        <a:t> add(x, y):</a:t>
                      </a: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aseline="0" dirty="0" smtClean="0"/>
                        <a:t>    return (x + y)</a:t>
                      </a:r>
                      <a:endParaRPr 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add(1,</a:t>
                      </a:r>
                      <a:r>
                        <a:rPr lang="en-US" altLang="zh-CN" baseline="0" dirty="0" smtClean="0"/>
                        <a:t> 2)</a:t>
                      </a:r>
                      <a:endParaRPr lang="en-US" altLang="zh-CN" baseline="0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142844" y="5000636"/>
            <a:ext cx="1000132" cy="5000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504" y="324129"/>
            <a:ext cx="2699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Python</a:t>
            </a:r>
            <a:r>
              <a:rPr lang="zh-CN" altLang="en-US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语法基础</a:t>
            </a:r>
            <a:endParaRPr lang="zh-CN" altLang="en-US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2484" y="1052736"/>
            <a:ext cx="8143932" cy="63709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代码块及缩进对齐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注释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变量和赋值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变量类型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流程控制语句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函数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7.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类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模块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b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altLang="zh-CN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endParaRPr lang="zh-CN" altLang="en-US" sz="16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7.</a:t>
            </a:r>
            <a:r>
              <a:rPr lang="zh-CN" alt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类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357158" y="1142984"/>
          <a:ext cx="8501122" cy="5143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122"/>
              </a:tblGrid>
              <a:tr h="57150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57203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class</a:t>
                      </a:r>
                      <a:r>
                        <a:rPr lang="en-US" altLang="zh-CN" baseline="0" dirty="0" smtClean="0"/>
                        <a:t> Dog(</a:t>
                      </a:r>
                      <a:r>
                        <a:rPr lang="en-US" dirty="0" smtClean="0"/>
                        <a:t>Animal</a:t>
                      </a:r>
                      <a:r>
                        <a:rPr lang="en-US" altLang="zh-CN" baseline="0" dirty="0" smtClean="0"/>
                        <a:t>):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    def __init__(self, name):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        self.name = name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    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    def eat(self):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        print “%s is eating.”%self.name</a:t>
                      </a:r>
                      <a:endParaRPr lang="en-US" altLang="zh-CN" baseline="0" dirty="0" smtClean="0"/>
                    </a:p>
                    <a:p>
                      <a:endParaRPr lang="en-US" altLang="zh-CN" baseline="0" dirty="0" smtClean="0"/>
                    </a:p>
                    <a:p>
                      <a:r>
                        <a:rPr lang="en-US" altLang="zh-CN" baseline="0" dirty="0" err="1" smtClean="0"/>
                        <a:t>aDog</a:t>
                      </a:r>
                      <a:r>
                        <a:rPr lang="en-US" altLang="zh-CN" baseline="0" dirty="0" smtClean="0"/>
                        <a:t> = Dog(“</a:t>
                      </a:r>
                      <a:r>
                        <a:rPr lang="en-US" altLang="zh-CN" baseline="0" dirty="0" err="1" smtClean="0"/>
                        <a:t>Petter</a:t>
                      </a:r>
                      <a:r>
                        <a:rPr lang="en-US" altLang="zh-CN" baseline="0" dirty="0" smtClean="0"/>
                        <a:t>”)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aDog.eat()</a:t>
                      </a:r>
                      <a:endParaRPr lang="en-US" altLang="zh-CN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5786" y="12858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285720" y="1214422"/>
            <a:ext cx="3143272" cy="5000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504" y="324129"/>
            <a:ext cx="2699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Python</a:t>
            </a:r>
            <a:r>
              <a:rPr lang="zh-CN" altLang="en-US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语法基础</a:t>
            </a:r>
            <a:endParaRPr lang="zh-CN" altLang="en-US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2484" y="1052736"/>
            <a:ext cx="8143932" cy="63709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代码块及缩进对齐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注释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变量和赋值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变量类型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流程控制语句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函数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7.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类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模块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b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altLang="zh-CN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endParaRPr lang="zh-CN" altLang="en-US" sz="16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214282" y="5643578"/>
            <a:ext cx="1143008" cy="5000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504" y="324129"/>
            <a:ext cx="2699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Python</a:t>
            </a:r>
            <a:r>
              <a:rPr lang="zh-CN" altLang="en-US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语法基础</a:t>
            </a:r>
            <a:endParaRPr lang="zh-CN" altLang="en-US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2484" y="1052736"/>
            <a:ext cx="8143932" cy="63709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代码块及缩进对齐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注释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变量和赋值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变量类型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流程控制语句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函数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7.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类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模块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b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altLang="zh-CN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endParaRPr lang="zh-CN" altLang="en-US" sz="16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8.</a:t>
            </a:r>
            <a:r>
              <a:rPr lang="zh-CN" alt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模块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模块是一种组织形式， 它将彼此有关系的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代码组织到一个个独立文件当中。</a:t>
            </a:r>
            <a:endParaRPr lang="zh-CN" altLang="en-US" dirty="0" smtClean="0"/>
          </a:p>
          <a:p>
            <a:r>
              <a:rPr lang="zh-CN" altLang="en-US" dirty="0" smtClean="0"/>
              <a:t>模块可以包含可执行代码， 函数和类或者这些东西的组合。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85786" y="12858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57224" y="4000504"/>
          <a:ext cx="7715304" cy="163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304"/>
              </a:tblGrid>
              <a:tr h="14287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27020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import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module_name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from </a:t>
                      </a:r>
                      <a:r>
                        <a:rPr lang="en-US" altLang="zh-CN" baseline="0" dirty="0" err="1" smtClean="0"/>
                        <a:t>module_name</a:t>
                      </a:r>
                      <a:r>
                        <a:rPr lang="en-US" altLang="zh-CN" baseline="0" dirty="0" smtClean="0"/>
                        <a:t> import xxx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from </a:t>
                      </a:r>
                      <a:r>
                        <a:rPr lang="en-US" altLang="zh-CN" baseline="0" dirty="0" err="1" smtClean="0"/>
                        <a:t>a.b.c</a:t>
                      </a:r>
                      <a:r>
                        <a:rPr lang="en-US" altLang="zh-CN" baseline="0" dirty="0" smtClean="0"/>
                        <a:t> import 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</p:nvPr>
        </p:nvSpPr>
        <p:spPr>
          <a:xfrm>
            <a:off x="4788024" y="2780928"/>
            <a:ext cx="2016224" cy="792088"/>
          </a:xfrm>
        </p:spPr>
        <p:txBody>
          <a:bodyPr/>
          <a:lstStyle/>
          <a:p>
            <a:pPr algn="l"/>
            <a:r>
              <a:rPr lang="zh-CN" altLang="en-US" b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谢谢！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40"/>
          <p:cNvSpPr>
            <a:spLocks noGrp="1"/>
          </p:cNvSpPr>
          <p:nvPr>
            <p:ph type="title"/>
          </p:nvPr>
        </p:nvSpPr>
        <p:spPr>
          <a:xfrm>
            <a:off x="457200" y="238125"/>
            <a:ext cx="5257808" cy="547669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1.</a:t>
            </a:r>
            <a:r>
              <a:rPr lang="zh-CN" alt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代码块及缩进对齐</a:t>
            </a:r>
            <a:b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zh-CN" altLang="en-US" dirty="0"/>
          </a:p>
        </p:txBody>
      </p: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785786" y="1142984"/>
          <a:ext cx="7929618" cy="4522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4809"/>
                <a:gridCol w="3964809"/>
              </a:tblGrid>
              <a:tr h="50006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语言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python</a:t>
                      </a:r>
                      <a:endParaRPr lang="zh-CN" altLang="en-US" dirty="0"/>
                    </a:p>
                  </a:txBody>
                  <a:tcPr/>
                </a:tc>
              </a:tr>
              <a:tr h="4022850">
                <a:tc>
                  <a:txBody>
                    <a:bodyPr/>
                    <a:lstStyle/>
                    <a:p>
                      <a:r>
                        <a:rPr lang="en-US" dirty="0" smtClean="0"/>
                        <a:t>if(a &lt; b)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{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    </a:t>
                      </a:r>
                      <a:r>
                        <a:rPr lang="en-US" dirty="0" err="1" smtClean="0"/>
                        <a:t>printf</a:t>
                      </a:r>
                      <a:r>
                        <a:rPr lang="en-US" dirty="0" smtClean="0"/>
                        <a:t>("</a:t>
                      </a:r>
                      <a:r>
                        <a:rPr lang="zh-CN" altLang="en-US" dirty="0" smtClean="0"/>
                        <a:t>代码块内部</a:t>
                      </a:r>
                      <a:r>
                        <a:rPr lang="en-US" altLang="zh-CN" dirty="0" smtClean="0"/>
                        <a:t>") ;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    </a:t>
                      </a:r>
                      <a:r>
                        <a:rPr lang="en-US" dirty="0" err="1" smtClean="0"/>
                        <a:t>printf</a:t>
                      </a:r>
                      <a:r>
                        <a:rPr lang="en-US" dirty="0" smtClean="0"/>
                        <a:t>("a</a:t>
                      </a:r>
                      <a:r>
                        <a:rPr lang="zh-CN" altLang="en-US" dirty="0" smtClean="0"/>
                        <a:t>大于</a:t>
                      </a:r>
                      <a:r>
                        <a:rPr lang="en-US" dirty="0" smtClean="0"/>
                        <a:t>b");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} 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printf</a:t>
                      </a:r>
                      <a:r>
                        <a:rPr lang="en-US" dirty="0" smtClean="0"/>
                        <a:t>("</a:t>
                      </a:r>
                      <a:r>
                        <a:rPr lang="zh-CN" altLang="en-US" dirty="0" smtClean="0"/>
                        <a:t>代码块外部</a:t>
                      </a:r>
                      <a:r>
                        <a:rPr lang="en-US" altLang="zh-CN" dirty="0" smtClean="0"/>
                        <a:t>"); 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  a &lt; b :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    print "</a:t>
                      </a:r>
                      <a:r>
                        <a:rPr lang="zh-CN" altLang="en-US" dirty="0" smtClean="0"/>
                        <a:t>代码块内部</a:t>
                      </a:r>
                      <a:r>
                        <a:rPr lang="en-US" altLang="zh-CN" dirty="0" smtClean="0"/>
                        <a:t>" 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    </a:t>
                      </a:r>
                      <a:r>
                        <a:rPr lang="en-US" dirty="0" smtClean="0"/>
                        <a:t>print "a</a:t>
                      </a:r>
                      <a:r>
                        <a:rPr lang="zh-CN" altLang="en-US" dirty="0" smtClean="0"/>
                        <a:t>大于</a:t>
                      </a:r>
                      <a:r>
                        <a:rPr lang="en-US" dirty="0" smtClean="0"/>
                        <a:t>b"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print "</a:t>
                      </a:r>
                      <a:r>
                        <a:rPr lang="zh-CN" altLang="en-US" dirty="0" smtClean="0"/>
                        <a:t>代码块外部</a:t>
                      </a:r>
                      <a:r>
                        <a:rPr lang="en-US" altLang="zh-CN" dirty="0" smtClean="0"/>
                        <a:t>" 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214282" y="1857364"/>
            <a:ext cx="1143008" cy="5000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504" y="324129"/>
            <a:ext cx="2699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Python</a:t>
            </a:r>
            <a:r>
              <a:rPr lang="zh-CN" altLang="en-US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语法基础</a:t>
            </a:r>
            <a:endParaRPr lang="zh-CN" altLang="en-US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2484" y="1052736"/>
            <a:ext cx="8143932" cy="63709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代码块及缩进对齐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注释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变量和赋值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变量类型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流程控制语句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函数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7.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类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模块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b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altLang="zh-CN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endParaRPr lang="zh-CN" altLang="en-US" sz="16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40"/>
          <p:cNvSpPr>
            <a:spLocks noGrp="1"/>
          </p:cNvSpPr>
          <p:nvPr>
            <p:ph type="title"/>
          </p:nvPr>
        </p:nvSpPr>
        <p:spPr>
          <a:xfrm>
            <a:off x="457200" y="238125"/>
            <a:ext cx="5257808" cy="547669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2.</a:t>
            </a:r>
            <a:r>
              <a:rPr lang="zh-CN" alt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注释</a:t>
            </a:r>
            <a:endParaRPr lang="zh-CN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785786" y="1142984"/>
          <a:ext cx="7929618" cy="4522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212"/>
                <a:gridCol w="3204448"/>
                <a:gridCol w="2928958"/>
              </a:tblGrid>
              <a:tr h="50006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普通注释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文档字符串注释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</a:tr>
              <a:tr h="402285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 </a:t>
                      </a:r>
                      <a:r>
                        <a:rPr lang="zh-CN" altLang="en-US" dirty="0" smtClean="0"/>
                        <a:t>这是一条注释 </a:t>
                      </a:r>
                      <a:endParaRPr lang="zh-CN" altLang="en-US" dirty="0" smtClean="0"/>
                    </a:p>
                    <a:p>
                      <a:r>
                        <a:rPr lang="en-US" dirty="0" smtClean="0"/>
                        <a:t>print "Hello world" </a:t>
                      </a:r>
                      <a:endParaRPr 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 </a:t>
                      </a:r>
                      <a:r>
                        <a:rPr lang="en-US" dirty="0" err="1" smtClean="0"/>
                        <a:t>foo</a:t>
                      </a:r>
                      <a:r>
                        <a:rPr lang="en-US" dirty="0" smtClean="0"/>
                        <a:t>():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    "</a:t>
                      </a:r>
                      <a:r>
                        <a:rPr lang="zh-CN" altLang="en-US" dirty="0" smtClean="0"/>
                        <a:t>这是一条文档字符串注释</a:t>
                      </a:r>
                      <a:r>
                        <a:rPr lang="en-US" altLang="zh-CN" dirty="0" smtClean="0"/>
                        <a:t>" 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    </a:t>
                      </a:r>
                      <a:r>
                        <a:rPr lang="en-US" dirty="0" smtClean="0"/>
                        <a:t>return True </a:t>
                      </a:r>
                      <a:endParaRPr 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 </a:t>
                      </a:r>
                      <a:r>
                        <a:rPr lang="en-US" dirty="0" err="1" smtClean="0"/>
                        <a:t>foo</a:t>
                      </a:r>
                      <a:r>
                        <a:rPr lang="en-US" dirty="0" smtClean="0"/>
                        <a:t>():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    """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    </a:t>
                      </a:r>
                      <a:r>
                        <a:rPr lang="zh-CN" altLang="en-US" dirty="0" smtClean="0"/>
                        <a:t>这是 </a:t>
                      </a:r>
                      <a:endParaRPr lang="zh-CN" altLang="en-US" dirty="0" smtClean="0"/>
                    </a:p>
                    <a:p>
                      <a:r>
                        <a:rPr lang="zh-CN" altLang="en-US" dirty="0" smtClean="0"/>
                        <a:t>    多行注释 </a:t>
                      </a:r>
                      <a:endParaRPr lang="zh-CN" altLang="en-US" dirty="0" smtClean="0"/>
                    </a:p>
                    <a:p>
                      <a:r>
                        <a:rPr lang="zh-CN" altLang="en-US" dirty="0" smtClean="0"/>
                        <a:t>    </a:t>
                      </a:r>
                      <a:r>
                        <a:rPr lang="en-US" altLang="zh-CN" dirty="0" smtClean="0"/>
                        <a:t>""" 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    </a:t>
                      </a:r>
                      <a:r>
                        <a:rPr lang="en-US" dirty="0" smtClean="0"/>
                        <a:t>return True </a:t>
                      </a:r>
                      <a:endParaRPr 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214282" y="2500306"/>
            <a:ext cx="2071702" cy="5000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504" y="324129"/>
            <a:ext cx="2699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Python</a:t>
            </a:r>
            <a:r>
              <a:rPr lang="zh-CN" altLang="en-US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语法基础</a:t>
            </a:r>
            <a:endParaRPr lang="zh-CN" altLang="en-US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2484" y="1052736"/>
            <a:ext cx="8143932" cy="63709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代码块及缩进对齐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注释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变量和赋值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变量类型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流程控制语句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函数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7.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类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8.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模块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b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altLang="zh-CN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endParaRPr lang="zh-CN" altLang="en-US" sz="16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3.</a:t>
            </a:r>
            <a:r>
              <a:rPr lang="zh-CN" alt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变量和赋值</a:t>
            </a:r>
            <a:r>
              <a:rPr lang="en-US" altLang="zh-CN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---</a:t>
            </a:r>
            <a:r>
              <a:rPr lang="zh-CN" alt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变量命名规则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字母开头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包括下划线</a:t>
            </a:r>
            <a:r>
              <a:rPr lang="en-US" altLang="zh-CN" dirty="0" smtClean="0"/>
              <a:t>_),</a:t>
            </a:r>
            <a:r>
              <a:rPr lang="zh-CN" altLang="en-US" dirty="0" smtClean="0"/>
              <a:t>后可接数字、字母</a:t>
            </a:r>
            <a:endParaRPr lang="en-US" altLang="zh-CN" dirty="0" smtClean="0"/>
          </a:p>
          <a:p>
            <a:r>
              <a:rPr lang="zh-CN" altLang="en-US" dirty="0" smtClean="0"/>
              <a:t>大小写敏感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12858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3.</a:t>
            </a:r>
            <a:r>
              <a:rPr lang="zh-CN" alt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变量和赋值</a:t>
            </a:r>
            <a:r>
              <a:rPr lang="en-US" altLang="zh-CN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---</a:t>
            </a:r>
            <a:r>
              <a:rPr lang="zh-CN" alt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举例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12858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214282" y="1142984"/>
          <a:ext cx="8643998" cy="521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999"/>
                <a:gridCol w="4321999"/>
              </a:tblGrid>
              <a:tr h="46346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字母开头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</a:tr>
              <a:tr h="44467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错误</a:t>
                      </a:r>
                      <a:endParaRPr lang="zh-CN" altLang="en-US" dirty="0"/>
                    </a:p>
                  </a:txBody>
                  <a:tcPr/>
                </a:tc>
              </a:tr>
              <a:tr h="4306838">
                <a:tc>
                  <a:txBody>
                    <a:bodyPr/>
                    <a:lstStyle/>
                    <a:p>
                      <a:r>
                        <a:rPr lang="pt-BR" dirty="0" smtClean="0"/>
                        <a:t>a = 123 </a:t>
                      </a:r>
                      <a:endParaRPr lang="pt-BR" dirty="0" smtClean="0"/>
                    </a:p>
                    <a:p>
                      <a:r>
                        <a:rPr lang="pt-BR" dirty="0" smtClean="0"/>
                        <a:t>_a = 123 </a:t>
                      </a:r>
                      <a:endParaRPr lang="pt-BR" dirty="0" smtClean="0"/>
                    </a:p>
                    <a:p>
                      <a:r>
                        <a:rPr lang="pt-BR" dirty="0" smtClean="0"/>
                        <a:t>a123 = 123 </a:t>
                      </a:r>
                      <a:endParaRPr lang="pt-BR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123a = 123 </a:t>
                      </a:r>
                      <a:endParaRPr lang="pt-BR" dirty="0" smtClean="0"/>
                    </a:p>
                    <a:p>
                      <a:r>
                        <a:rPr lang="pt-BR" dirty="0" smtClean="0"/>
                        <a:t>(a = 123 </a:t>
                      </a:r>
                      <a:endParaRPr lang="pt-BR" dirty="0" smtClean="0"/>
                    </a:p>
                    <a:p>
                      <a:r>
                        <a:rPr lang="pt-BR" dirty="0" smtClean="0"/>
                        <a:t>#%a = 123 </a:t>
                      </a:r>
                      <a:endParaRPr lang="pt-BR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3.</a:t>
            </a:r>
            <a:r>
              <a:rPr lang="zh-CN" alt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变量和赋值</a:t>
            </a:r>
            <a:r>
              <a:rPr lang="en-US" altLang="zh-CN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---</a:t>
            </a:r>
            <a:r>
              <a:rPr lang="zh-CN" alt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赋值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 </a:t>
            </a:r>
            <a:r>
              <a:rPr lang="zh-CN" altLang="en-US" dirty="0" smtClean="0"/>
              <a:t>是动态类型语言， 也就是说不需要预先声明变量的类型。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85786" y="12858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57224" y="2643182"/>
          <a:ext cx="7715304" cy="342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52"/>
                <a:gridCol w="3857652"/>
              </a:tblGrid>
              <a:tr h="4539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语言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python</a:t>
                      </a:r>
                      <a:endParaRPr lang="zh-CN" altLang="en-US" dirty="0"/>
                    </a:p>
                  </a:txBody>
                  <a:tcPr/>
                </a:tc>
              </a:tr>
              <a:tr h="297506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counter =  0;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float miles = 1000.0;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char </a:t>
                      </a:r>
                      <a:r>
                        <a:rPr lang="en-US" dirty="0" err="1" smtClean="0"/>
                        <a:t>myString</a:t>
                      </a:r>
                      <a:r>
                        <a:rPr lang="en-US" dirty="0" smtClean="0"/>
                        <a:t>[10] = "</a:t>
                      </a:r>
                      <a:r>
                        <a:rPr lang="en-US" dirty="0" err="1" smtClean="0"/>
                        <a:t>abc</a:t>
                      </a:r>
                      <a:r>
                        <a:rPr lang="en-US" dirty="0" smtClean="0"/>
                        <a:t>"; </a:t>
                      </a:r>
                      <a:endParaRPr 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counter = 0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float = 1000.0 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myString</a:t>
                      </a:r>
                      <a:r>
                        <a:rPr lang="en-US" dirty="0" smtClean="0"/>
                        <a:t> = "</a:t>
                      </a:r>
                      <a:r>
                        <a:rPr lang="en-US" dirty="0" err="1" smtClean="0"/>
                        <a:t>abc</a:t>
                      </a:r>
                      <a:r>
                        <a:rPr lang="en-US" dirty="0" smtClean="0"/>
                        <a:t>" 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 = 1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a = "</a:t>
                      </a:r>
                      <a:r>
                        <a:rPr lang="en-US" dirty="0" err="1" smtClean="0"/>
                        <a:t>abc</a:t>
                      </a:r>
                      <a:r>
                        <a:rPr lang="en-US" dirty="0" smtClean="0"/>
                        <a:t>" 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theme1.xml><?xml version="1.0" encoding="utf-8"?>
<a:theme xmlns:a="http://schemas.openxmlformats.org/drawingml/2006/main" name="汉普PPT模板(1)">
  <a:themeElements>
    <a:clrScheme name="Default Design 2">
      <a:dk1>
        <a:srgbClr val="808080"/>
      </a:dk1>
      <a:lt1>
        <a:srgbClr val="9BD3E5"/>
      </a:lt1>
      <a:dk2>
        <a:srgbClr val="357DA9"/>
      </a:dk2>
      <a:lt2>
        <a:srgbClr val="101C56"/>
      </a:lt2>
      <a:accent1>
        <a:srgbClr val="58BECC"/>
      </a:accent1>
      <a:accent2>
        <a:srgbClr val="8A5BDF"/>
      </a:accent2>
      <a:accent3>
        <a:srgbClr val="AEBFD1"/>
      </a:accent3>
      <a:accent4>
        <a:srgbClr val="84B4C3"/>
      </a:accent4>
      <a:accent5>
        <a:srgbClr val="B4DBE2"/>
      </a:accent5>
      <a:accent6>
        <a:srgbClr val="7D52CA"/>
      </a:accent6>
      <a:hlink>
        <a:srgbClr val="6ECC4C"/>
      </a:hlink>
      <a:folHlink>
        <a:srgbClr val="DD693B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汉普PPT模板(1)</Template>
  <TotalTime>0</TotalTime>
  <Words>2173</Words>
  <Application>WPS 演示</Application>
  <PresentationFormat>全屏显示(4:3)</PresentationFormat>
  <Paragraphs>317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华文新魏</vt:lpstr>
      <vt:lpstr>Arial Unicode MS</vt:lpstr>
      <vt:lpstr>汉普PPT模板(1)</vt:lpstr>
      <vt:lpstr>Python语法基础 </vt:lpstr>
      <vt:lpstr>PowerPoint 演示文稿</vt:lpstr>
      <vt:lpstr>1.代码块及缩进对齐 </vt:lpstr>
      <vt:lpstr>PowerPoint 演示文稿</vt:lpstr>
      <vt:lpstr>2.注释</vt:lpstr>
      <vt:lpstr>PowerPoint 演示文稿</vt:lpstr>
      <vt:lpstr>3.变量和赋值---变量命名规则</vt:lpstr>
      <vt:lpstr>3.变量和赋值---举例</vt:lpstr>
      <vt:lpstr>3.变量和赋值---赋值</vt:lpstr>
      <vt:lpstr>PowerPoint 演示文稿</vt:lpstr>
      <vt:lpstr>4.变量类型---数字</vt:lpstr>
      <vt:lpstr>4.变量类型---字符串</vt:lpstr>
      <vt:lpstr>4.变量类型---列表和元组</vt:lpstr>
      <vt:lpstr>PowerPoint 演示文稿</vt:lpstr>
      <vt:lpstr>5.流程控制语句</vt:lpstr>
      <vt:lpstr>PowerPoint 演示文稿</vt:lpstr>
      <vt:lpstr>6.函数</vt:lpstr>
      <vt:lpstr>PowerPoint 演示文稿</vt:lpstr>
      <vt:lpstr>7.类</vt:lpstr>
      <vt:lpstr>PowerPoint 演示文稿</vt:lpstr>
      <vt:lpstr>8.模块</vt:lpstr>
      <vt:lpstr>谢谢！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汉普手机项目策划书 </dc:title>
  <dc:creator>Eric</dc:creator>
  <cp:lastModifiedBy>仰望謃空1420766317</cp:lastModifiedBy>
  <cp:revision>527</cp:revision>
  <dcterms:created xsi:type="dcterms:W3CDTF">2012-09-17T06:02:00Z</dcterms:created>
  <dcterms:modified xsi:type="dcterms:W3CDTF">2018-04-27T23:49:22Z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0x01010014665CE87D18F641BA72D18864E9E438</vt:lpwstr>
  </property>
  <property fmtid="{D5CDD505-2E9C-101B-9397-08002B2CF9AE}" pid="3" name="KSOProductBuildVer">
    <vt:lpwstr>2052-10.1.0.7346</vt:lpwstr>
  </property>
</Properties>
</file>