
<file path=[Content_Types].xml><?xml version="1.0" encoding="utf-8"?>
<Types xmlns="http://schemas.openxmlformats.org/package/2006/content-types">
  <Default Extension="jpeg" ContentType="image/jpe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256" r:id="rId3"/>
    <p:sldId id="283" r:id="rId5"/>
    <p:sldId id="285" r:id="rId6"/>
    <p:sldId id="284" r:id="rId7"/>
    <p:sldId id="277" r:id="rId8"/>
    <p:sldId id="278" r:id="rId9"/>
    <p:sldId id="270" r:id="rId10"/>
    <p:sldId id="271" r:id="rId11"/>
    <p:sldId id="273" r:id="rId12"/>
    <p:sldId id="274" r:id="rId13"/>
    <p:sldId id="275" r:id="rId14"/>
    <p:sldId id="276" r:id="rId15"/>
    <p:sldId id="258" r:id="rId16"/>
  </p:sldIdLst>
  <p:sldSz cx="12188825"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EC20E35-A176-4012-BC5E-935CFFF8708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18" autoAdjust="0"/>
    <p:restoredTop sz="82496" autoAdjust="0"/>
  </p:normalViewPr>
  <p:slideViewPr>
    <p:cSldViewPr>
      <p:cViewPr varScale="1">
        <p:scale>
          <a:sx n="95" d="100"/>
          <a:sy n="95" d="100"/>
        </p:scale>
        <p:origin x="944" y="192"/>
      </p:cViewPr>
      <p:guideLst>
        <p:guide pos="3839"/>
        <p:guide orient="horz" pos="2160"/>
      </p:guideLst>
    </p:cSldViewPr>
  </p:slideViewPr>
  <p:outlineViewPr>
    <p:cViewPr>
      <p:scale>
        <a:sx n="33" d="100"/>
        <a:sy n="33" d="100"/>
      </p:scale>
      <p:origin x="0" y="-896"/>
    </p:cViewPr>
  </p:outlineViewPr>
  <p:notesTextViewPr>
    <p:cViewPr>
      <p:scale>
        <a:sx n="1" d="1"/>
        <a:sy n="1" d="1"/>
      </p:scale>
      <p:origin x="0" y="0"/>
    </p:cViewPr>
  </p:notesTextViewPr>
  <p:notesViewPr>
    <p:cSldViewPr showGuides="1">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F20B349-F2EE-40B7-9A96-7F76E2326DFA}"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E79AF599-AE6F-4E1C-94D1-C707F302C5B5}"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1F2A70B-78F2-4DCF-B53B-C990D2FAFB8A}" type="slidenum">
              <a:rPr lang="en-US" altLang="zh-CN"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人类在成长、生活过程中积累了很多的历史与经验。人类定期地对这些经验进行“归纳”，获得了生活的“规律”。当人类遇到未知的问题或者需要对未来进行“推测”的时候，人类使用这些“规律”，对未知问题与未来进行“推测”，从而指导自己的生活和工作。</a:t>
            </a:r>
            <a:endPar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a:p>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机器学习中的“训练”与“预测”过程可以对应到人类的“归纳”和“推测”过程。通过这样的对应，我们可以发现，机器学习的思想并不复杂，仅仅是对人类在生活中学习成长的一个模拟。由于机器学习不是基于编程形成的结果，因此它的处理过程不是因果的逻辑，而是通过归纳思想得出的相关性结论。</a:t>
            </a:r>
            <a:endPar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1</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、监督式学习（</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Supervised learning</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），是一个机器学习中的方法，可以由训练资料中学到或建立一个模式（ </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learning model</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），并依此模式推测新的实例。训练资料是由输入物件（通常是向量）和预期输出所组成。函数的输出可以是一个连续的值（称为回归分析），或是预测一个分类标签（称作分类）</a:t>
            </a:r>
            <a:endPar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a:p>
            <a:endPar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a:p>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1</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、无监督式学习</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(Unsupervised Learning )</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，在学习时并不知道其分类结果是否正确，亦即没有受到监督式增强</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告诉它何种学习是正确的</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，其目的是去对原始资料进行分类，以便了解资料内部结构。</a:t>
            </a:r>
            <a:endPar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a:p>
            <a:endPar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a:p>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半监督学习利用少量标注样本和大量未标注样本进行机器学习，利用数据分布上的模型假设</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建立学习器对未标签样本进行标签</a:t>
            </a:r>
            <a:endPar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模式识别</a:t>
            </a:r>
            <a:br>
              <a:rPr lang="zh-CN" altLang="en-US" dirty="0" smtClean="0"/>
            </a:b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模式识别</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机器学习。两者的主要区别在于前者是从工业界发展起来的概念，后者则主要源自计算机学科。在著名的</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《Pattern Recognition And Machine Learning》</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这本书中，</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Christopher M. Bishop</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在开头是这样说的“模式识别源自工业界，而机器学习来自于计算机学科。不过，它们中的活动可以被视为同一个领域的两个方面，同时在过去的</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10</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年间，它们都有了长足的发展”。</a:t>
            </a:r>
            <a:br>
              <a:rPr lang="zh-CN" altLang="en-US" dirty="0" smtClean="0"/>
            </a:b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a:t>
            </a:r>
            <a:br>
              <a:rPr lang="zh-CN" altLang="en-US" dirty="0" smtClean="0"/>
            </a:b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数据挖掘</a:t>
            </a:r>
            <a:br>
              <a:rPr lang="zh-CN" altLang="en-US" dirty="0" smtClean="0"/>
            </a:b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数据挖掘</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机器学习</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数据库。这几年数据挖掘的概念实在是太耳熟能详。几乎等同于炒作。但凡说数据挖掘都会吹嘘数据挖掘如何如何，例如从数据中挖出金子，以及将废弃的数据转化为价值等等。但是，我尽管可能会挖出金子，但我也可能挖的是“石头”啊。这个说法的意思是，数据挖掘仅仅是一种思考方式，告诉我们应该尝试从数据中挖掘出知识，但不是每个数据都能挖掘出金子的，所以不要神话它。一个系统绝对不会因为上了一个数据挖掘模块就变得无所不能</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这是</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IBM</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最喜欢吹嘘的</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，恰恰相反，一个拥有数据挖掘思维的人员才是关键，而且他还必须对数据有深刻的认识，这样才可能从数据中导出模式指引业务的改善。大部分数据挖掘中的算法是机器学习的算法在数据库中的优化。</a:t>
            </a:r>
            <a:br>
              <a:rPr lang="zh-CN" altLang="en-US" dirty="0" smtClean="0"/>
            </a:br>
            <a:br>
              <a:rPr lang="zh-CN" altLang="en-US" dirty="0" smtClean="0"/>
            </a:b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统计学习</a:t>
            </a:r>
            <a:br>
              <a:rPr lang="zh-CN" altLang="en-US" dirty="0" smtClean="0"/>
            </a:b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统计学习近似等于机器学习。统计学习是个与机器学习高度重叠的学科。因为机器学习中的大多数方法来自统计学，甚至可以认为，统计学的发展促进机器学习的繁荣昌盛。例如著名的支持向量机算法，就是源自统计学科。但是在某种程度上两者是有分别的，这个分别在于：统计学习者重点关注的是统计模型的发展与优化，偏数学，而机器学习者更关注的是能够解决问题，偏实践，因此机器学习研究者会重点研究学习算法在计算机上执行的效率与准确性的提升。</a:t>
            </a:r>
            <a:br>
              <a:rPr lang="zh-CN" altLang="en-US" dirty="0" smtClean="0"/>
            </a:b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a:t>
            </a:r>
            <a:br>
              <a:rPr lang="zh-CN" altLang="en-US" dirty="0" smtClean="0"/>
            </a:b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计算机视觉</a:t>
            </a:r>
            <a:br>
              <a:rPr lang="zh-CN" altLang="en-US" dirty="0" smtClean="0"/>
            </a:b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计算机视觉</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图像处理</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机器学习。图像处理技术用于将图像处理为适合进入机器学习模型中的输入，机器学习则负责从图像中识别出相关的模式。计算机视觉相关的应用非常的多，例如百度识图、手写字符识别、车牌识别等等应用。这个领域是应用前景非常火热的，同时也是研究的热门方向。随着机器学习的新领域深度学习的发展，大大促进了计算机图像识别的效果，因此未来计算机视觉界的发展前景不可估量。</a:t>
            </a:r>
            <a:br>
              <a:rPr lang="zh-CN" altLang="en-US" dirty="0" smtClean="0"/>
            </a:b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a:t>
            </a:r>
            <a:br>
              <a:rPr lang="zh-CN" altLang="en-US" dirty="0" smtClean="0"/>
            </a:b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语音识别</a:t>
            </a:r>
            <a:br>
              <a:rPr lang="zh-CN" altLang="en-US" dirty="0" smtClean="0"/>
            </a:b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语音识别</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语音处理</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机器学习。语音识别就是音频处理技术与机器学习的结合。语音识别技术一般不会单独使用，一般会结合自然语言处理的相关技术。目前的相关应用有苹果的语音助手</a:t>
            </a:r>
            <a:r>
              <a:rPr lang="en-US" altLang="zh-CN" sz="1200" b="0" i="0" kern="1200" dirty="0" err="1" smtClean="0">
                <a:solidFill>
                  <a:schemeClr val="tx1"/>
                </a:solidFill>
                <a:effectLst/>
                <a:latin typeface="Microsoft YaHei UI" panose="020B0503020204020204" pitchFamily="34" charset="-122"/>
                <a:ea typeface="Microsoft YaHei UI" panose="020B0503020204020204" pitchFamily="34" charset="-122"/>
                <a:cs typeface="+mn-cs"/>
              </a:rPr>
              <a:t>siri</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等。</a:t>
            </a:r>
            <a:br>
              <a:rPr lang="zh-CN" altLang="en-US" dirty="0" smtClean="0"/>
            </a:br>
            <a:br>
              <a:rPr lang="zh-CN" altLang="en-US" dirty="0" smtClean="0"/>
            </a:b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自然语言处理</a:t>
            </a:r>
            <a:br>
              <a:rPr lang="zh-CN" altLang="en-US" dirty="0" smtClean="0"/>
            </a:b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自然语言处理</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文本处理</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机器学习。自然语言处理技术主要是让机器理解人类的语言的一门领域。在自然语言处理技术中，大量使用了编译原理相关的技术，例如词法分析，语法分析等等，除此之外，在理解这个层面，则使用了语义理解，机器学习等技术。作为唯一由人类自身创造的符号，自然语言处理一直是机器学习界不断研究的方向。按照百度机器学习专家余凯的说法“听与看，说白了就是阿猫和阿狗都会的，而只有语言才是人类独有的”。如何利用机器学习技术进行自然语言的的深度理解，一直是工业和学术界关注的焦点。</a:t>
            </a:r>
            <a:br>
              <a:rPr lang="zh-CN" altLang="en-US" dirty="0" smtClean="0"/>
            </a:br>
            <a:br>
              <a:rPr lang="zh-CN" altLang="en-US" dirty="0" smtClean="0"/>
            </a:b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可以看出机器学习在众多领域的外延和应用。机器学习技术的发展促使了很多智能领域的进步，改善着我们的生活。</a:t>
            </a:r>
            <a:endPar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icrosoft YaHei UI" panose="020B0503020204020204" pitchFamily="34" charset="-122"/>
                <a:ea typeface="Microsoft YaHei UI" panose="020B0503020204020204" pitchFamily="34" charset="-122"/>
                <a:cs typeface="+mn-cs"/>
              </a:rPr>
              <a:t>Theano</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a:t>
            </a:r>
            <a:r>
              <a:rPr lang="en-US" altLang="zh-CN" sz="1200" b="0" i="0" kern="1200" dirty="0" err="1" smtClean="0">
                <a:solidFill>
                  <a:schemeClr val="tx1"/>
                </a:solidFill>
                <a:effectLst/>
                <a:latin typeface="Microsoft YaHei UI" panose="020B0503020204020204" pitchFamily="34" charset="-122"/>
                <a:ea typeface="Microsoft YaHei UI" panose="020B0503020204020204" pitchFamily="34" charset="-122"/>
                <a:cs typeface="+mn-cs"/>
              </a:rPr>
              <a:t>TensorFlow</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Torch </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和 </a:t>
            </a:r>
            <a:r>
              <a:rPr lang="en-US" altLang="zh-CN" sz="1200" b="0" i="0" kern="1200" dirty="0" err="1" smtClean="0">
                <a:solidFill>
                  <a:schemeClr val="tx1"/>
                </a:solidFill>
                <a:effectLst/>
                <a:latin typeface="Microsoft YaHei UI" panose="020B0503020204020204" pitchFamily="34" charset="-122"/>
                <a:ea typeface="Microsoft YaHei UI" panose="020B0503020204020204" pitchFamily="34" charset="-122"/>
                <a:cs typeface="+mn-cs"/>
              </a:rPr>
              <a:t>MXNet</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有着很详尽的文档教程，很容易被初学者理解和实现。与此相比，虽然微软的 </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CNTK </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和英特尔的 </a:t>
            </a:r>
            <a:r>
              <a:rPr lang="en-US" altLang="zh-CN" sz="1200" b="0" i="0" kern="1200" dirty="0" err="1" smtClean="0">
                <a:solidFill>
                  <a:schemeClr val="tx1"/>
                </a:solidFill>
                <a:effectLst/>
                <a:latin typeface="Microsoft YaHei UI" panose="020B0503020204020204" pitchFamily="34" charset="-122"/>
                <a:ea typeface="Microsoft YaHei UI" panose="020B0503020204020204" pitchFamily="34" charset="-122"/>
                <a:cs typeface="+mn-cs"/>
              </a:rPr>
              <a:t>Nervana</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Neon </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也是强大的工具，我们却很少能见到有关它们的新手级资料。</a:t>
            </a:r>
            <a:endPar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a:p>
            <a:endPar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a:p>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卷积神经网络（</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CNN</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）经常被用于图像识别、推荐引擎和自然语言识别等方向的应用</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a:t>
            </a:r>
            <a:r>
              <a:rPr lang="en-US" altLang="zh-CN" sz="1200" b="0" i="0" kern="1200" dirty="0" err="1" smtClean="0">
                <a:solidFill>
                  <a:schemeClr val="tx1"/>
                </a:solidFill>
                <a:effectLst/>
                <a:latin typeface="Microsoft YaHei UI" panose="020B0503020204020204" pitchFamily="34" charset="-122"/>
                <a:ea typeface="Microsoft YaHei UI" panose="020B0503020204020204" pitchFamily="34" charset="-122"/>
                <a:cs typeface="+mn-cs"/>
              </a:rPr>
              <a:t>Theano</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a:t>
            </a:r>
            <a:r>
              <a:rPr lang="en-US" altLang="zh-CN" sz="1200" b="0" i="0" kern="1200" dirty="0" err="1" smtClean="0">
                <a:solidFill>
                  <a:schemeClr val="tx1"/>
                </a:solidFill>
                <a:effectLst/>
                <a:latin typeface="Microsoft YaHei UI" panose="020B0503020204020204" pitchFamily="34" charset="-122"/>
                <a:ea typeface="Microsoft YaHei UI" panose="020B0503020204020204" pitchFamily="34" charset="-122"/>
                <a:cs typeface="+mn-cs"/>
              </a:rPr>
              <a:t>Caffe</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和 </a:t>
            </a:r>
            <a:r>
              <a:rPr lang="en-US" altLang="zh-CN" sz="1200" b="0" i="0" kern="1200" dirty="0" err="1" smtClean="0">
                <a:solidFill>
                  <a:schemeClr val="tx1"/>
                </a:solidFill>
                <a:effectLst/>
                <a:latin typeface="Microsoft YaHei UI" panose="020B0503020204020204" pitchFamily="34" charset="-122"/>
                <a:ea typeface="Microsoft YaHei UI" panose="020B0503020204020204" pitchFamily="34" charset="-122"/>
                <a:cs typeface="+mn-cs"/>
              </a:rPr>
              <a:t>MXNet</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都有很好的 </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CNN </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建模能力。其中，</a:t>
            </a:r>
            <a:r>
              <a:rPr lang="en-US" altLang="zh-CN" sz="1200" b="0" i="0" kern="1200" dirty="0" err="1" smtClean="0">
                <a:solidFill>
                  <a:schemeClr val="tx1"/>
                </a:solidFill>
                <a:effectLst/>
                <a:latin typeface="Microsoft YaHei UI" panose="020B0503020204020204" pitchFamily="34" charset="-122"/>
                <a:ea typeface="Microsoft YaHei UI" panose="020B0503020204020204" pitchFamily="34" charset="-122"/>
                <a:cs typeface="+mn-cs"/>
              </a:rPr>
              <a:t>TensorFlow</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因为易于建立的 </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Inception V3 </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模型，</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Torch </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因为其丰富的 </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CNN </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资源</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包括易于使用的时间卷积集使得这两种框架在 </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CNN </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建模能力上脱颖而出</a:t>
            </a:r>
            <a:endPar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a:p>
            <a:endPar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a:p>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循环神经网络（</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RNN</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）常用于语音识别，时间序列预测，图像字幕和其他需要处理顺序信息的任务。目前，</a:t>
            </a:r>
            <a:r>
              <a:rPr lang="en-US" altLang="zh-CN" sz="1200" b="0" i="0" kern="1200" dirty="0" err="1" smtClean="0">
                <a:solidFill>
                  <a:schemeClr val="tx1"/>
                </a:solidFill>
                <a:effectLst/>
                <a:latin typeface="Microsoft YaHei UI" panose="020B0503020204020204" pitchFamily="34" charset="-122"/>
                <a:ea typeface="Microsoft YaHei UI" panose="020B0503020204020204" pitchFamily="34" charset="-122"/>
                <a:cs typeface="+mn-cs"/>
              </a:rPr>
              <a:t>Caffe</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上的 </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RNN </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资源最少，而 </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Microsoft </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的 </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CNTK </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和 </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Torch </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有丰富的 </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RNN </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教程和预构建模型。</a:t>
            </a:r>
            <a:endPar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a:p>
            <a:endPar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a:p>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为在特定框架中构建和训练新模型，易于使用和模块化的前端是至关重要的。</a:t>
            </a:r>
            <a:r>
              <a:rPr lang="en-US" altLang="zh-CN" sz="1200" b="0" i="0" kern="1200" dirty="0" err="1" smtClean="0">
                <a:solidFill>
                  <a:schemeClr val="tx1"/>
                </a:solidFill>
                <a:effectLst/>
                <a:latin typeface="Microsoft YaHei UI" panose="020B0503020204020204" pitchFamily="34" charset="-122"/>
                <a:ea typeface="Microsoft YaHei UI" panose="020B0503020204020204" pitchFamily="34" charset="-122"/>
                <a:cs typeface="+mn-cs"/>
              </a:rPr>
              <a:t>TensorFlow</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Torch </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和 </a:t>
            </a:r>
            <a:r>
              <a:rPr lang="en-US" altLang="zh-CN" sz="1200" b="0" i="0" kern="1200" dirty="0" err="1" smtClean="0">
                <a:solidFill>
                  <a:schemeClr val="tx1"/>
                </a:solidFill>
                <a:effectLst/>
                <a:latin typeface="Microsoft YaHei UI" panose="020B0503020204020204" pitchFamily="34" charset="-122"/>
                <a:ea typeface="Microsoft YaHei UI" panose="020B0503020204020204" pitchFamily="34" charset="-122"/>
                <a:cs typeface="+mn-cs"/>
              </a:rPr>
              <a:t>MXNet</a:t>
            </a:r>
            <a:r>
              <a:rPr lang="en-US" altLang="zh-CN"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 </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都有直观而模块化的架构，让开发相对变得简单。</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各类深度学习框架的教程与可利用的资源在质量和数量上有着显著的不同。</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Theano</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a:t>
            </a:r>
            <a:r>
              <a:rPr lang="en-US" altLang="zh-CN" sz="1200" b="0" i="0" kern="1200" dirty="0" err="1" smtClean="0">
                <a:solidFill>
                  <a:schemeClr val="tx1"/>
                </a:solidFill>
                <a:effectLst/>
                <a:latin typeface="Microsoft YaHei UI" panose="020B0503020204020204" pitchFamily="34" charset="-122"/>
                <a:ea typeface="Microsoft YaHei UI" panose="020B0503020204020204" pitchFamily="34" charset="-122"/>
                <a:cs typeface="+mn-cs"/>
              </a:rPr>
              <a:t>TensorFlow</a:t>
            </a:r>
            <a:r>
              <a:rPr lang="zh-CN" altLang="en-US" sz="1200" b="0" i="0" kern="1200" dirty="0" smtClean="0">
                <a:solidFill>
                  <a:schemeClr val="tx1"/>
                </a:solidFill>
                <a:effectLst/>
                <a:latin typeface="Microsoft YaHei UI" panose="020B0503020204020204" pitchFamily="34" charset="-122"/>
                <a:ea typeface="Microsoft YaHei UI" panose="020B0503020204020204" pitchFamily="34" charset="-122"/>
                <a:cs typeface="+mn-cs"/>
              </a:rPr>
              <a:t>和 </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MXNet</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有着很详尽的文档教程，很容易被初学者理解和实现。与此相比，虽然微软的 </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CNTK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和英特尔的 </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Nervana</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 Neon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也是强大的工具，我们却很少能见到有关它们的新手级资料。</a:t>
            </a:r>
            <a:endPar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endParaRPr>
          </a:p>
          <a:p>
            <a:endPar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endParaRPr>
          </a:p>
          <a:p>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卷积神经网络（</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CNN</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）经常被用于图像识别、推荐引擎和自然语言识别等方向的应用</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 </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Theano</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Caffe</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和 </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MXNet</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都有很好的 </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CNN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建模能力。其中，</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TensorFlow</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因为易于建立的 </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Inception V3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模型，</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Torch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因为其丰富的 </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CNN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资源</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包括易于使用的时间卷积集使得这两种框架在 </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CNN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建模能力上脱颖而出</a:t>
            </a:r>
            <a:endPar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endParaRPr>
          </a:p>
          <a:p>
            <a:endPar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endParaRPr>
          </a:p>
          <a:p>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循环神经网络（</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RNN</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）常用于语音识别，时间序列预测，图像字幕和其他需要处理顺序信息的任务。目前，</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Caffe</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上的 </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RNN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资源最少，而 </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Microsoft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的 </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CNTK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和 </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Torch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有丰富的 </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RNN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教程和预构建模型。</a:t>
            </a:r>
            <a:endPar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endParaRPr>
          </a:p>
          <a:p>
            <a:endPar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endParaRPr>
          </a:p>
          <a:p>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为在特定框架中构建和训练新模型，易于使用和模块化的前端是至关重要的。</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TensorFlow</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Torch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和 </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MXNet</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都有直观而模块化的架构，让开发相对变得简单。</a:t>
            </a:r>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905000"/>
            <a:ext cx="9144000" cy="2667000"/>
          </a:xfrm>
        </p:spPr>
        <p:txBody>
          <a:bodyPr rtlCol="0">
            <a:noAutofit/>
          </a:bodyPr>
          <a:lstStyle>
            <a:lvl1pPr>
              <a:defRPr sz="5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6" name="线条" descr="线条图形"/>
          <p:cNvGrpSpPr/>
          <p:nvPr/>
        </p:nvGrpSpPr>
        <p:grpSpPr bwMode="invGray">
          <a:xfrm>
            <a:off x="1584896" y="4724400"/>
            <a:ext cx="8631936" cy="64008"/>
            <a:chOff x="-4110038" y="2703513"/>
            <a:chExt cx="17394239" cy="160336"/>
          </a:xfrm>
          <a:solidFill>
            <a:schemeClr val="accent1"/>
          </a:solidFill>
        </p:grpSpPr>
        <p:sp>
          <p:nvSpPr>
            <p:cNvPr id="257" name="任意多边形 5"/>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6"/>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7"/>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8"/>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9"/>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0"/>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1"/>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2"/>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3"/>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4"/>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5"/>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6"/>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7"/>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8"/>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19"/>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0"/>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1"/>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2"/>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3"/>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4"/>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5"/>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7"/>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8"/>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29"/>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0"/>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1"/>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2"/>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3"/>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4"/>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5"/>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6"/>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7"/>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8"/>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39"/>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0"/>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1"/>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2"/>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3"/>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4"/>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5"/>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6"/>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7"/>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8"/>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49"/>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0"/>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1"/>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2"/>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3"/>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4"/>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5"/>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6"/>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7"/>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8"/>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59"/>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0"/>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1"/>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2"/>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4"/>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5"/>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6"/>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7"/>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8"/>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69"/>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0"/>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1"/>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2"/>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3"/>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4"/>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5"/>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6"/>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7"/>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8"/>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79"/>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0"/>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1"/>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2"/>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3"/>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4"/>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5"/>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6"/>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7"/>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8"/>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89"/>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0"/>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1"/>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2"/>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3"/>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4"/>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5"/>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6"/>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7"/>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8"/>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99"/>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0"/>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1"/>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2"/>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3"/>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4"/>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5"/>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6"/>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7"/>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8"/>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09"/>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0"/>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1"/>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2"/>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3"/>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4"/>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5"/>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6"/>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7"/>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8"/>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19"/>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0"/>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1"/>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2"/>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3"/>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4"/>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5"/>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6"/>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9" name="任意多边形 127"/>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副标题 2"/>
          <p:cNvSpPr>
            <a:spLocks noGrp="1"/>
          </p:cNvSpPr>
          <p:nvPr>
            <p:ph type="subTitle" idx="1" hasCustomPrompt="1"/>
          </p:nvPr>
        </p:nvSpPr>
        <p:spPr>
          <a:xfrm>
            <a:off x="1522413" y="5105400"/>
            <a:ext cx="9143999" cy="1066800"/>
          </a:xfrm>
        </p:spPr>
        <p:txBody>
          <a:bodyPr rtlCol="0"/>
          <a:lstStyle>
            <a:lvl1pPr marL="0" indent="0" algn="l">
              <a:spcBef>
                <a:spcPts val="0"/>
              </a:spcBef>
              <a:buNone/>
              <a:defRPr>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a:off x="1522413" y="1514475"/>
            <a:ext cx="10569575" cy="64008"/>
            <a:chOff x="1522413" y="1514475"/>
            <a:chExt cx="10569575" cy="64008"/>
          </a:xfrm>
        </p:grpSpPr>
        <p:sp>
          <p:nvSpPr>
            <p:cNvPr id="8" name="任意多边形 7"/>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8"/>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9"/>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hasCustomPrompt="1"/>
          </p:nvPr>
        </p:nvSpPr>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957070">
              <a:defRPr/>
            </a:lvl6pPr>
            <a:lvl7pPr marL="1957070">
              <a:defRPr/>
            </a:lvl7pPr>
            <a:lvl8pPr marL="1957070">
              <a:defRPr/>
            </a:lvl8pPr>
            <a:lvl9pPr marL="1957070">
              <a:defRPr/>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ACF6A5-CA30-4724-8A74-55B65EA2DB8E}"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10361612" y="274639"/>
            <a:ext cx="1371600" cy="5901747"/>
          </a:xfrm>
        </p:spPr>
        <p:txBody>
          <a:bodyPr vert="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rot="5400000">
            <a:off x="6864412" y="3472598"/>
            <a:ext cx="6492240" cy="64008"/>
            <a:chOff x="1522413" y="1514475"/>
            <a:chExt cx="10569575" cy="64008"/>
          </a:xfrm>
        </p:grpSpPr>
        <p:sp>
          <p:nvSpPr>
            <p:cNvPr id="8"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p:nvPr>
        </p:nvSpPr>
        <p:spPr>
          <a:xfrm>
            <a:off x="608012" y="277813"/>
            <a:ext cx="9144001" cy="5898573"/>
          </a:xfrm>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261745" indent="0">
              <a:buNone/>
              <a:defRPr/>
            </a:lvl6pPr>
            <a:lvl7pPr>
              <a:defRPr/>
            </a:lvl7pPr>
            <a:lvl8pPr>
              <a:defRPr baseline="0"/>
            </a:lvl8pPr>
            <a:lvl9pPr>
              <a:defRPr baseline="0"/>
            </a:lvl9p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B0CA52-F532-4FDA-A3F9-4BF9C8E5C82E}"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7" name="线条" descr="线条图形"/>
          <p:cNvGrpSpPr/>
          <p:nvPr/>
        </p:nvGrpSpPr>
        <p:grpSpPr bwMode="invGray">
          <a:xfrm>
            <a:off x="1522413" y="1514475"/>
            <a:ext cx="10569575" cy="64008"/>
            <a:chOff x="1522413" y="1514475"/>
            <a:chExt cx="10569575" cy="64008"/>
          </a:xfrm>
        </p:grpSpPr>
        <p:sp>
          <p:nvSpPr>
            <p:cNvPr id="168"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5"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6"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7"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8"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9"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0"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1"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idx="1" hasCustomPrompt="1"/>
          </p:nvPr>
        </p:nvSpPr>
        <p:spPr/>
        <p:txBody>
          <a:bodyPr rtlCol="0"/>
          <a:lstStyle>
            <a:lvl1pPr>
              <a:defRPr>
                <a:latin typeface="Microsoft YaHei UI" panose="020B0503020204020204" pitchFamily="34" charset="-122"/>
                <a:ea typeface="Microsoft YaHei UI" panose="020B0503020204020204" pitchFamily="34" charset="-122"/>
              </a:defRPr>
            </a:lvl1pPr>
            <a:lvl2pPr marL="548640">
              <a:defRPr>
                <a:latin typeface="Microsoft YaHei UI" panose="020B0503020204020204" pitchFamily="34" charset="-122"/>
                <a:ea typeface="Microsoft YaHei UI" panose="020B0503020204020204" pitchFamily="34" charset="-122"/>
              </a:defRPr>
            </a:lvl2pPr>
            <a:lvl3pPr marL="777240">
              <a:defRPr>
                <a:latin typeface="Microsoft YaHei UI" panose="020B0503020204020204" pitchFamily="34" charset="-122"/>
                <a:ea typeface="Microsoft YaHei UI" panose="020B0503020204020204" pitchFamily="34" charset="-122"/>
              </a:defRPr>
            </a:lvl3pPr>
            <a:lvl4pPr marL="1005840">
              <a:defRPr>
                <a:latin typeface="Microsoft YaHei UI" panose="020B0503020204020204" pitchFamily="34" charset="-122"/>
                <a:ea typeface="Microsoft YaHei UI" panose="020B0503020204020204" pitchFamily="34" charset="-122"/>
              </a:defRPr>
            </a:lvl4pPr>
            <a:lvl5pPr marL="1234440">
              <a:defRPr>
                <a:latin typeface="Microsoft YaHei UI" panose="020B0503020204020204" pitchFamily="34" charset="-122"/>
                <a:ea typeface="Microsoft YaHei UI" panose="020B0503020204020204" pitchFamily="34" charset="-122"/>
              </a:defRPr>
            </a:lvl5pPr>
            <a:lvl6pPr marL="1463040">
              <a:defRPr baseline="0"/>
            </a:lvl6pPr>
            <a:lvl7pPr marL="1691640">
              <a:defRPr baseline="0"/>
            </a:lvl7pPr>
            <a:lvl8pPr marL="1920240">
              <a:defRPr baseline="0"/>
            </a:lvl8pPr>
            <a:lvl9pPr marL="2148840">
              <a:defRPr baseline="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AAE51B8-C16C-4D58-B4E7-426249342FB6}"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413" y="1905000"/>
            <a:ext cx="9144000" cy="2667000"/>
          </a:xfrm>
        </p:spPr>
        <p:txBody>
          <a:bodyPr rtlCol="0" anchor="b">
            <a:noAutofit/>
          </a:bodyPr>
          <a:lstStyle>
            <a:lvl1pPr algn="l">
              <a:defRPr sz="4400" b="0" cap="none"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5" name="线条" descr="线条图形"/>
          <p:cNvGrpSpPr/>
          <p:nvPr/>
        </p:nvGrpSpPr>
        <p:grpSpPr bwMode="invGray">
          <a:xfrm>
            <a:off x="1584896" y="4724400"/>
            <a:ext cx="8631936" cy="64008"/>
            <a:chOff x="-4110038" y="2703513"/>
            <a:chExt cx="17394239" cy="160336"/>
          </a:xfrm>
          <a:solidFill>
            <a:schemeClr val="accent1"/>
          </a:solidFill>
        </p:grpSpPr>
        <p:sp>
          <p:nvSpPr>
            <p:cNvPr id="256" name="任意多边形 5"/>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7" name="任意多边形 6"/>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7"/>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8"/>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9"/>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10"/>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1"/>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2"/>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3"/>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4"/>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5"/>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6"/>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7"/>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8"/>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9"/>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20"/>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1"/>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2"/>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3"/>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4"/>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5"/>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7"/>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8"/>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9"/>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30"/>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1"/>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2"/>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3"/>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4"/>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5"/>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6"/>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7"/>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8"/>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9"/>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40"/>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1"/>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2"/>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3"/>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4"/>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5"/>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6"/>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7"/>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8"/>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9"/>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50"/>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1"/>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2"/>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3"/>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4"/>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5"/>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6"/>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7"/>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8"/>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9"/>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60"/>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1"/>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2"/>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4"/>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5"/>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6"/>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7"/>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8"/>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9"/>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70"/>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1"/>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2"/>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3"/>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4"/>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5"/>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6"/>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7"/>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8"/>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9"/>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80"/>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1"/>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2"/>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3"/>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4"/>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5"/>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6"/>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7"/>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8"/>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9"/>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90"/>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1"/>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2"/>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3"/>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4"/>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5"/>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6"/>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7"/>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8"/>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9"/>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100"/>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1"/>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2"/>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3"/>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4"/>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5"/>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6"/>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7"/>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8"/>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9"/>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10"/>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1"/>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2"/>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3"/>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4"/>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5"/>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6"/>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7"/>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8"/>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9"/>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20"/>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1"/>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2"/>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3"/>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4"/>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5"/>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6"/>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7"/>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hasCustomPrompt="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E642744-2BC1-482F-8D65-D67812FCF761}"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8" name="线条" descr="线条图形"/>
          <p:cNvGrpSpPr/>
          <p:nvPr/>
        </p:nvGrpSpPr>
        <p:grpSpPr bwMode="invGray">
          <a:xfrm>
            <a:off x="1522413" y="1514475"/>
            <a:ext cx="10569575" cy="64008"/>
            <a:chOff x="1522413" y="1514475"/>
            <a:chExt cx="10569575" cy="64008"/>
          </a:xfrm>
        </p:grpSpPr>
        <p:sp>
          <p:nvSpPr>
            <p:cNvPr id="159"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0"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1"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sz="half" idx="1" hasCustomPrompt="1"/>
          </p:nvPr>
        </p:nvSpPr>
        <p:spPr>
          <a:xfrm>
            <a:off x="1522413" y="1905000"/>
            <a:ext cx="4419599"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baseline="0"/>
            </a:lvl7pPr>
            <a:lvl8pPr marL="1957070">
              <a:defRPr sz="1600" baseline="0"/>
            </a:lvl8pPr>
            <a:lvl9pPr marL="1957070">
              <a:defRPr sz="1600" baseline="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内容占位符 3"/>
          <p:cNvSpPr>
            <a:spLocks noGrp="1"/>
          </p:cNvSpPr>
          <p:nvPr>
            <p:ph sz="half" idx="2" hasCustomPrompt="1"/>
          </p:nvPr>
        </p:nvSpPr>
        <p:spPr>
          <a:xfrm>
            <a:off x="6246815" y="1905000"/>
            <a:ext cx="4419598"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a:lvl7pPr>
            <a:lvl8pPr marL="1957070">
              <a:defRPr sz="1600" baseline="0"/>
            </a:lvl8pPr>
            <a:lvl9pPr marL="1957070">
              <a:defRPr sz="1600" baseline="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57C6E4D-621D-4515-8831-14D98E9F728C}" type="datetime1">
              <a:rPr lang="zh-CN" altLang="en-US" smtClean="0"/>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0" name="线条" descr="线条图形"/>
          <p:cNvGrpSpPr/>
          <p:nvPr/>
        </p:nvGrpSpPr>
        <p:grpSpPr bwMode="invGray">
          <a:xfrm>
            <a:off x="1522413" y="1514475"/>
            <a:ext cx="10569575" cy="64008"/>
            <a:chOff x="1522413" y="1514475"/>
            <a:chExt cx="10569575" cy="64008"/>
          </a:xfrm>
        </p:grpSpPr>
        <p:sp>
          <p:nvSpPr>
            <p:cNvPr id="161" name="任意多边形 16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6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hasCustomPrompt="1"/>
          </p:nvPr>
        </p:nvSpPr>
        <p:spPr>
          <a:xfrm>
            <a:off x="1522413"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4" name="内容占位符 3"/>
          <p:cNvSpPr>
            <a:spLocks noGrp="1"/>
          </p:cNvSpPr>
          <p:nvPr>
            <p:ph sz="half" idx="2" hasCustomPrompt="1"/>
          </p:nvPr>
        </p:nvSpPr>
        <p:spPr>
          <a:xfrm>
            <a:off x="1522413"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baseline="0"/>
            </a:lvl7pPr>
            <a:lvl8pPr marL="1957070">
              <a:defRPr sz="1600" baseline="0"/>
            </a:lvl8pPr>
            <a:lvl9pPr marL="1957070">
              <a:defRPr sz="1600" baseline="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文本占位符 4"/>
          <p:cNvSpPr>
            <a:spLocks noGrp="1"/>
          </p:cNvSpPr>
          <p:nvPr>
            <p:ph type="body" sz="quarter" idx="3" hasCustomPrompt="1"/>
          </p:nvPr>
        </p:nvSpPr>
        <p:spPr>
          <a:xfrm>
            <a:off x="6249860"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6" name="内容占位符 5"/>
          <p:cNvSpPr>
            <a:spLocks noGrp="1"/>
          </p:cNvSpPr>
          <p:nvPr>
            <p:ph sz="quarter" idx="4" hasCustomPrompt="1"/>
          </p:nvPr>
        </p:nvSpPr>
        <p:spPr>
          <a:xfrm>
            <a:off x="6249860"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marL="1263650">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a:lvl7pPr>
            <a:lvl8pPr marL="1957070">
              <a:defRPr sz="1600"/>
            </a:lvl8pPr>
            <a:lvl9pPr marL="1957070">
              <a:defRPr sz="160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0157F41-EA24-4D6C-B76B-51104A4FF3D3}" type="datetime1">
              <a:rPr lang="zh-CN" altLang="en-US" smtClean="0"/>
            </a:fld>
            <a:endParaRPr lang="zh-CN" altLang="en-US" dirty="0"/>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6" name="线条" descr="线条图形"/>
          <p:cNvGrpSpPr/>
          <p:nvPr/>
        </p:nvGrpSpPr>
        <p:grpSpPr bwMode="invGray">
          <a:xfrm>
            <a:off x="1522413" y="1514475"/>
            <a:ext cx="10569575" cy="64008"/>
            <a:chOff x="1522413" y="1514475"/>
            <a:chExt cx="10569575" cy="64008"/>
          </a:xfrm>
        </p:grpSpPr>
        <p:sp>
          <p:nvSpPr>
            <p:cNvPr id="157"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8"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9"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0"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1"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2"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3"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4"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5"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6"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7"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8"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9"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0"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1"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2"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3"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4"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5"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6"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7"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8"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9"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0"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1"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2"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3"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4"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5"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6"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7"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8"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9"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0"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1"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2"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3"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4"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5"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6"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7"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8"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9"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0"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1"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2"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3"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4"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5"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6"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7"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8"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9"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0"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1"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2"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3"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4"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5"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6"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7"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8"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9"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0"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1"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2"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3"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4"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5"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6"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7"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8"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9"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30"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41E27CD-26C5-4927-9077-9E87DDF8ECF7}" type="datetime1">
              <a:rPr lang="zh-CN" altLang="en-US" smtClean="0"/>
            </a:fld>
            <a:endParaRPr lang="zh-CN" altLang="en-US" dirty="0"/>
          </a:p>
        </p:txBody>
      </p:sp>
      <p:sp>
        <p:nvSpPr>
          <p:cNvPr id="5" name="幻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endParaRPr lang="zh-CN" altLang="en-US" noProof="0" dirty="0"/>
          </a:p>
        </p:txBody>
      </p:sp>
      <p:sp>
        <p:nvSpPr>
          <p:cNvPr id="2" name="日期占位符 1"/>
          <p:cNvSpPr>
            <a:spLocks noGrp="1"/>
          </p:cNvSpPr>
          <p:nvPr>
            <p:ph type="dt" sz="half" idx="10"/>
          </p:nvPr>
        </p:nvSpPr>
        <p:spPr/>
        <p:txBody>
          <a:bodyPr rtlCol="0"/>
          <a:lstStyle/>
          <a:p>
            <a:pPr rtl="0"/>
            <a:fld id="{6DE0B1C2-D5D7-4DF1-B631-6247EDFA3201}" type="datetime1">
              <a:rPr lang="zh-CN" altLang="en-US" noProof="0" smtClean="0"/>
            </a:fld>
            <a:endParaRPr lang="zh-CN" altLang="en-US" noProof="0" dirty="0"/>
          </a:p>
        </p:txBody>
      </p:sp>
      <p:sp>
        <p:nvSpPr>
          <p:cNvPr id="4" name="幻灯片编号占位符 3"/>
          <p:cNvSpPr>
            <a:spLocks noGrp="1"/>
          </p:cNvSpPr>
          <p:nvPr>
            <p:ph type="sldNum" sz="quarter" idx="12"/>
          </p:nvPr>
        </p:nvSpPr>
        <p:spPr/>
        <p:txBody>
          <a:bodyPr rtlCol="0"/>
          <a:lstStyle/>
          <a:p>
            <a:pPr rtl="0"/>
            <a:fld id="{25BA54BD-C84D-46CE-8B72-31BFB26ABA43}"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hasCustomPrompt="1"/>
          </p:nvPr>
        </p:nvSpPr>
        <p:spPr>
          <a:xfrm>
            <a:off x="1522413" y="3429000"/>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endParaRPr lang="zh-CN" altLang="en-US" noProof="0"/>
          </a:p>
        </p:txBody>
      </p:sp>
      <p:sp>
        <p:nvSpPr>
          <p:cNvPr id="3" name="内容占位符 2"/>
          <p:cNvSpPr>
            <a:spLocks noGrp="1"/>
          </p:cNvSpPr>
          <p:nvPr>
            <p:ph idx="1" hasCustomPrompt="1"/>
          </p:nvPr>
        </p:nvSpPr>
        <p:spPr>
          <a:xfrm>
            <a:off x="4710022" y="1905000"/>
            <a:ext cx="5669280" cy="40386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baseline="0"/>
            </a:lvl7pPr>
            <a:lvl8pPr>
              <a:defRPr sz="1600" baseline="0"/>
            </a:lvl8pPr>
            <a:lvl9pPr>
              <a:defRPr sz="1600" baseline="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grpSp>
        <p:nvGrpSpPr>
          <p:cNvPr id="615" name="框架" descr="方框图形"/>
          <p:cNvGrpSpPr/>
          <p:nvPr/>
        </p:nvGrpSpPr>
        <p:grpSpPr bwMode="invGray">
          <a:xfrm>
            <a:off x="4417839" y="1630821"/>
            <a:ext cx="6291028" cy="4575885"/>
            <a:chOff x="4417839" y="1630821"/>
            <a:chExt cx="6291028" cy="4575885"/>
          </a:xfrm>
        </p:grpSpPr>
        <p:grpSp>
          <p:nvGrpSpPr>
            <p:cNvPr id="616" name="组 615"/>
            <p:cNvGrpSpPr/>
            <p:nvPr/>
          </p:nvGrpSpPr>
          <p:grpSpPr bwMode="invGray">
            <a:xfrm>
              <a:off x="5414491" y="1630821"/>
              <a:ext cx="5294376" cy="4114800"/>
              <a:chOff x="3310555" y="716546"/>
              <a:chExt cx="5294376" cy="4114800"/>
            </a:xfrm>
          </p:grpSpPr>
          <p:grpSp>
            <p:nvGrpSpPr>
              <p:cNvPr id="768" name="组 767"/>
              <p:cNvGrpSpPr/>
              <p:nvPr/>
            </p:nvGrpSpPr>
            <p:grpSpPr bwMode="invGray">
              <a:xfrm flipH="1">
                <a:off x="3310555" y="737968"/>
                <a:ext cx="5294376" cy="54864"/>
                <a:chOff x="1522413" y="1514475"/>
                <a:chExt cx="10569575" cy="64008"/>
              </a:xfrm>
              <a:solidFill>
                <a:schemeClr val="accent1"/>
              </a:solidFill>
            </p:grpSpPr>
            <p:sp>
              <p:nvSpPr>
                <p:cNvPr id="844" name="任意多边形 843"/>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5" name="任意多边形 844"/>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6" name="任意多边形 845"/>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7"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8"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9"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0"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1"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2"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3"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4"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5"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6"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7"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8"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9"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0"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1"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2"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3"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4"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5"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6"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7"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8"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9"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0"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1"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2"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3"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4"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5"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6"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7"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8"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9"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0"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1"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2"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3"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4"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5"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6"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7"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8"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9"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0"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1"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2"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3"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5"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6"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7"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8"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9"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0"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1"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2"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3"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4"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5"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6"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7"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8"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9"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0"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1"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2"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3"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4"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5"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6"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7"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769" name="组 768"/>
              <p:cNvGrpSpPr/>
              <p:nvPr/>
            </p:nvGrpSpPr>
            <p:grpSpPr bwMode="invGray">
              <a:xfrm rot="16200000" flipH="1">
                <a:off x="6492229" y="2755658"/>
                <a:ext cx="4114800" cy="36576"/>
                <a:chOff x="1522413" y="1514475"/>
                <a:chExt cx="10569575" cy="64008"/>
              </a:xfrm>
              <a:solidFill>
                <a:schemeClr val="accent1"/>
              </a:solidFill>
            </p:grpSpPr>
            <p:sp>
              <p:nvSpPr>
                <p:cNvPr id="770" name="任意多边形 769"/>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1" name="任意多边形 770"/>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2" name="任意多边形 771"/>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3"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4"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5"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6"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7"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8"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9"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0"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1"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2"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3"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4"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5"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6"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7"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8"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9"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0"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1"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2"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3"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4"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5"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6"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7"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8"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9"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0"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1"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2"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3"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4"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5"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6"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7"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8"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9"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0"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1"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2"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3"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4"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5"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6"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7"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8"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9"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1"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2"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3"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4"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5"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6"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7"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8"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9"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0"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1"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2"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3"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4"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5"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6"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7"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8"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9"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0"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1"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2"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3"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nvGrpSpPr>
            <p:cNvPr id="617" name="组 616"/>
            <p:cNvGrpSpPr/>
            <p:nvPr/>
          </p:nvGrpSpPr>
          <p:grpSpPr bwMode="invGray">
            <a:xfrm rot="10800000">
              <a:off x="4417839" y="2091906"/>
              <a:ext cx="5294376" cy="4114800"/>
              <a:chOff x="3310555" y="716546"/>
              <a:chExt cx="5294376" cy="4114800"/>
            </a:xfrm>
          </p:grpSpPr>
          <p:grpSp>
            <p:nvGrpSpPr>
              <p:cNvPr id="618" name="组 617"/>
              <p:cNvGrpSpPr/>
              <p:nvPr/>
            </p:nvGrpSpPr>
            <p:grpSpPr bwMode="invGray">
              <a:xfrm flipH="1">
                <a:off x="3310555" y="737968"/>
                <a:ext cx="5294376" cy="54864"/>
                <a:chOff x="1522413" y="1514475"/>
                <a:chExt cx="10569575" cy="64008"/>
              </a:xfrm>
              <a:solidFill>
                <a:schemeClr val="accent1"/>
              </a:solidFill>
            </p:grpSpPr>
            <p:sp>
              <p:nvSpPr>
                <p:cNvPr id="694" name="任意多边形 693"/>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5" name="任意多边形 694"/>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6" name="任意多边形 695"/>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7"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8"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9"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0"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1"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2"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3"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4"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5"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6"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7"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8"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9"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0"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1"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2"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3"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4"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5"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6"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7"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8"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9"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0"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1"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2"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3"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4"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5"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6"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7"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8"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9"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0"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1"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2"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3"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4"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5"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6"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7"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8"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9"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0"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1"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2"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3"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5"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6"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7"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8"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9"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0"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1"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2"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3"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4"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5"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6"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7"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8"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9"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0"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1"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2"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3"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4"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5"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6"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7"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619" name="组 618"/>
              <p:cNvGrpSpPr/>
              <p:nvPr/>
            </p:nvGrpSpPr>
            <p:grpSpPr bwMode="invGray">
              <a:xfrm rot="16200000" flipH="1">
                <a:off x="6492229" y="2755658"/>
                <a:ext cx="4114800" cy="36576"/>
                <a:chOff x="1522413" y="1514475"/>
                <a:chExt cx="10569575" cy="64008"/>
              </a:xfrm>
              <a:solidFill>
                <a:schemeClr val="accent1"/>
              </a:solidFill>
            </p:grpSpPr>
            <p:sp>
              <p:nvSpPr>
                <p:cNvPr id="620" name="任意多边形 619"/>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1" name="任意多边形 620"/>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2" name="任意多边形 621"/>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3"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4"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5"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6"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7"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8"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9"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0"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1"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2"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3"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4"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5"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6"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7"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8"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9"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0"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1"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2"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3"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4"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5"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6"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7"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8"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9"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0"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1"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2"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3"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4"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5"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6"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7"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8"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9"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0"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1"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2"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3"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4"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5"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6"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7"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8"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9"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1"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2"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3"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4"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5"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6"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7"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8"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9"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0"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1"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2"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3"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4"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5"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6"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7"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8"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9"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0"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1"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2"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3"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6D0992-68C0-47A5-BA2C-3DDCADB492E0}" type="datetime1">
              <a:rPr lang="zh-CN" altLang="en-US" smtClean="0"/>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1"/>
              <a:t>单击此处编辑母版标题样式</a:t>
            </a:r>
            <a:endParaRPr lang="zh-CN" altLang="en-US" noProof="1"/>
          </a:p>
        </p:txBody>
      </p:sp>
      <p:sp>
        <p:nvSpPr>
          <p:cNvPr id="3" name="图片占位符 2" descr="为添加图像预留的空占位符。单击占位符，选择要添加的图像。"/>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grpSp>
        <p:nvGrpSpPr>
          <p:cNvPr id="614" name="框架" descr="方框图形"/>
          <p:cNvGrpSpPr/>
          <p:nvPr/>
        </p:nvGrpSpPr>
        <p:grpSpPr bwMode="invGray">
          <a:xfrm flipH="1">
            <a:off x="1447500" y="1630821"/>
            <a:ext cx="6291028" cy="4575885"/>
            <a:chOff x="4417839" y="1630821"/>
            <a:chExt cx="6291028" cy="4575885"/>
          </a:xfrm>
        </p:grpSpPr>
        <p:grpSp>
          <p:nvGrpSpPr>
            <p:cNvPr id="615" name="组 614"/>
            <p:cNvGrpSpPr/>
            <p:nvPr/>
          </p:nvGrpSpPr>
          <p:grpSpPr bwMode="invGray">
            <a:xfrm>
              <a:off x="5414491" y="1630821"/>
              <a:ext cx="5294376" cy="4114800"/>
              <a:chOff x="3310555" y="716546"/>
              <a:chExt cx="5294376" cy="4114800"/>
            </a:xfrm>
          </p:grpSpPr>
          <p:grpSp>
            <p:nvGrpSpPr>
              <p:cNvPr id="767" name="组 766"/>
              <p:cNvGrpSpPr/>
              <p:nvPr/>
            </p:nvGrpSpPr>
            <p:grpSpPr bwMode="invGray">
              <a:xfrm flipH="1">
                <a:off x="3310555" y="737968"/>
                <a:ext cx="5294376" cy="54864"/>
                <a:chOff x="1522413" y="1514475"/>
                <a:chExt cx="10569575" cy="64008"/>
              </a:xfrm>
              <a:solidFill>
                <a:schemeClr val="accent1"/>
              </a:solidFill>
            </p:grpSpPr>
            <p:sp>
              <p:nvSpPr>
                <p:cNvPr id="843" name="任意多边形 842"/>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4" name="任意多边形 843"/>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5" name="任意多边形 844"/>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6"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7"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8"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9"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0"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1"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2"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3"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4"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5"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6"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7"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8"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9"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0"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1"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2"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3"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4"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5"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6"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7"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8"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9"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0"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1"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2"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3"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4"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5"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6"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7"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8"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9"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0"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1"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2"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3"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4"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5"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6"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7"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8"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9"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0"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1"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2"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4"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5"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6"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7"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8"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9"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0"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1"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2"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3"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4"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5"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6"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7"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8"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9"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0"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1"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2"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3"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4"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5"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6"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768" name="组 767"/>
              <p:cNvGrpSpPr/>
              <p:nvPr/>
            </p:nvGrpSpPr>
            <p:grpSpPr bwMode="invGray">
              <a:xfrm rot="16200000" flipH="1">
                <a:off x="6492229" y="2755658"/>
                <a:ext cx="4114800" cy="36576"/>
                <a:chOff x="1522413" y="1514475"/>
                <a:chExt cx="10569575" cy="64008"/>
              </a:xfrm>
              <a:solidFill>
                <a:schemeClr val="accent1"/>
              </a:solidFill>
            </p:grpSpPr>
            <p:sp>
              <p:nvSpPr>
                <p:cNvPr id="769" name="任意多边形 768"/>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0" name="任意多边形 769"/>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1" name="任意多边形 770"/>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2"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3"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4"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5"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6"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7"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8"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9"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0"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1"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2"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3"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4"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5"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6"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7"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8"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9"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0"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1"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2"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3"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4"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5"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6"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7"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8"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9"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0"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1"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2"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3"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4"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5"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6"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7"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8"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9"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0"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1"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2"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3"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4"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5"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6"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7"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8"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0"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1"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2"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3"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4"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5"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6"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7"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8"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9"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0"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1"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2"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3"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4"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5"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6"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7"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8"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9"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0"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1"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2"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nvGrpSpPr>
            <p:cNvPr id="616" name="组 615"/>
            <p:cNvGrpSpPr/>
            <p:nvPr/>
          </p:nvGrpSpPr>
          <p:grpSpPr bwMode="invGray">
            <a:xfrm rot="10800000">
              <a:off x="4417839" y="2091906"/>
              <a:ext cx="5294376" cy="4114800"/>
              <a:chOff x="3310555" y="716546"/>
              <a:chExt cx="5294376" cy="4114800"/>
            </a:xfrm>
          </p:grpSpPr>
          <p:grpSp>
            <p:nvGrpSpPr>
              <p:cNvPr id="617" name="组 616"/>
              <p:cNvGrpSpPr/>
              <p:nvPr/>
            </p:nvGrpSpPr>
            <p:grpSpPr bwMode="invGray">
              <a:xfrm flipH="1">
                <a:off x="3310555" y="737968"/>
                <a:ext cx="5294376" cy="54864"/>
                <a:chOff x="1522413" y="1514475"/>
                <a:chExt cx="10569575" cy="64008"/>
              </a:xfrm>
              <a:solidFill>
                <a:schemeClr val="accent1"/>
              </a:solidFill>
            </p:grpSpPr>
            <p:sp>
              <p:nvSpPr>
                <p:cNvPr id="693" name="任意多边形 692"/>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4" name="任意多边形 693"/>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5" name="任意多边形 694"/>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6"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7"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8"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9"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0"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1"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2"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3"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4"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5"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6"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7"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8"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9"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0"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1"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2"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3"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4"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5"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6"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7"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8"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9"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0"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1"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2"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3"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4"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5"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6"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7"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8"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9"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0"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1"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2"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3"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4"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5"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6"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7"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8"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9"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0"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1"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2"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4"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5"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6"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7"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8"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9"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0"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1"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2"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3"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4"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5"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6"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7"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8"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9"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0"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1"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2"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3"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4"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5"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6"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618" name="组 617"/>
              <p:cNvGrpSpPr/>
              <p:nvPr/>
            </p:nvGrpSpPr>
            <p:grpSpPr bwMode="invGray">
              <a:xfrm rot="16200000" flipH="1">
                <a:off x="6492229" y="2755658"/>
                <a:ext cx="4114800" cy="36576"/>
                <a:chOff x="1522413" y="1514475"/>
                <a:chExt cx="10569575" cy="64008"/>
              </a:xfrm>
              <a:solidFill>
                <a:schemeClr val="accent1"/>
              </a:solidFill>
            </p:grpSpPr>
            <p:sp>
              <p:nvSpPr>
                <p:cNvPr id="619" name="任意多边形 618"/>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0" name="任意多边形 619"/>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1" name="任意多边形 620"/>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2" name="任意多边形 621"/>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3" name="任意多边形 622"/>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4" name="任意多边形 623"/>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5" name="任意多边形 624"/>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6" name="任意多边形 625"/>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7" name="任意多边形 626"/>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8" name="任意多边形 627"/>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9" name="任意多边形 628"/>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0" name="任意多边形 629"/>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1" name="任意多边形 630"/>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2" name="任意多边形 631"/>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3" name="任意多边形 632"/>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4" name="任意多边形 633"/>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5" name="任意多边形 634"/>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6" name="任意多边形 635"/>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7" name="任意多边形 636"/>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8" name="任意多边形 637"/>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9" name="任意多边形 638"/>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0" name="任意多边形 639"/>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1" name="任意多边形 640"/>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2" name="任意多边形 641"/>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3" name="任意多边形 642"/>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4" name="任意多边形 643"/>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5" name="任意多边形 644"/>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6" name="任意多边形 645"/>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7" name="任意多边形 646"/>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8" name="任意多边形 647"/>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9" name="任意多边形 648"/>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0" name="任意多边形 649"/>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1" name="任意多边形 650"/>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2" name="任意多边形 651"/>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3" name="任意多边形 652"/>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4" name="任意多边形 653"/>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5" name="任意多边形 654"/>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6" name="任意多边形 655"/>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7" name="任意多边形 656"/>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8" name="任意多边形 657"/>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9" name="任意多边形 658"/>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0" name="任意多边形 659"/>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1" name="任意多边形 660"/>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2" name="任意多边形 661"/>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3" name="任意多边形 662"/>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4" name="任意多边形 663"/>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5" name="任意多边形 664"/>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6" name="任意多边形 665"/>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7" name="任意多边形 666"/>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8" name="任意多边形 667"/>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9" name="任意多边形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0" name="任意多边形 669"/>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1" name="任意多边形 670"/>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2" name="任意多边形 671"/>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3" name="任意多边形 672"/>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4" name="任意多边形 673"/>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5" name="任意多边形 674"/>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6" name="任意多边形 675"/>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7" name="任意多边形 676"/>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8" name="任意多边形 677"/>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9" name="任意多边形 678"/>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0" name="任意多边形 679"/>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1" name="任意多边形 680"/>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2" name="任意多边形 681"/>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3" name="任意多边形 682"/>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4" name="任意多边形 683"/>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5" name="任意多边形 684"/>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6" name="任意多边形 685"/>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7" name="任意多边形 686"/>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8" name="任意多边形 687"/>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9" name="任意多边形 688"/>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0" name="任意多边形 689"/>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1" name="任意多边形 690"/>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2" name="任意多边形 691"/>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sp>
        <p:nvSpPr>
          <p:cNvPr id="4" name="文本占位符 3"/>
          <p:cNvSpPr>
            <a:spLocks noGrp="1"/>
          </p:cNvSpPr>
          <p:nvPr>
            <p:ph type="body" sz="half" idx="2" hasCustomPrompt="1"/>
          </p:nvPr>
        </p:nvSpPr>
        <p:spPr>
          <a:xfrm>
            <a:off x="7905959" y="3411748"/>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1"/>
              <a:t>编辑母版文本样式</a:t>
            </a:r>
            <a:endParaRPr lang="zh-CN" altLang="en-US" noProof="1"/>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59FDE26-7774-42D9-B09F-897A3804FF77}" type="datetime1">
              <a:rPr lang="zh-CN" altLang="en-US" smtClean="0"/>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5" name="页脚占位符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日期占位符 3"/>
          <p:cNvSpPr>
            <a:spLocks noGrp="1"/>
          </p:cNvSpPr>
          <p:nvPr>
            <p:ph type="dt" sz="half" idx="2"/>
          </p:nvPr>
        </p:nvSpPr>
        <p:spPr>
          <a:xfrm>
            <a:off x="7923212" y="6400801"/>
            <a:ext cx="1396259"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F03606D-7858-4AA2-9E18-693315C12F6C}" type="datetime1">
              <a:rPr lang="zh-CN" altLang="en-US" noProof="0" smtClean="0"/>
            </a:fld>
            <a:endParaRPr lang="zh-CN" altLang="en-US" noProof="0" dirty="0"/>
          </a:p>
        </p:txBody>
      </p:sp>
      <p:sp>
        <p:nvSpPr>
          <p:cNvPr id="6" name="幻灯片编号占位符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5BA54BD-C84D-46CE-8B72-31BFB26ABA43}" type="slidenum">
              <a:rPr lang="en-US" altLang="zh-CN" noProof="0" smtClean="0"/>
            </a:fld>
            <a:endParaRPr lang="zh-CN" altLang="en-US"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lnSpc>
          <a:spcPct val="90000"/>
        </a:lnSpc>
        <a:spcBef>
          <a:spcPts val="1800"/>
        </a:spcBef>
        <a:buSzPct val="100000"/>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75945" indent="-274320" algn="l" defTabSz="914400" rtl="0" eaLnBrk="1" latinLnBrk="0" hangingPunct="1">
        <a:lnSpc>
          <a:spcPct val="90000"/>
        </a:lnSpc>
        <a:spcBef>
          <a:spcPts val="600"/>
        </a:spcBef>
        <a:buSzPct val="100000"/>
        <a:buFont typeface="Consolas" panose="020B0609020204030204" pitchFamily="49"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04545" indent="-228600" algn="l" defTabSz="914400" rtl="0" eaLnBrk="1" latinLnBrk="0" hangingPunct="1">
        <a:lnSpc>
          <a:spcPct val="90000"/>
        </a:lnSpc>
        <a:spcBef>
          <a:spcPts val="600"/>
        </a:spcBef>
        <a:buSzPct val="100000"/>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331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617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903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n-lt"/>
          <a:ea typeface="+mn-ea"/>
          <a:cs typeface="+mn-cs"/>
        </a:defRPr>
      </a:lvl6pPr>
      <a:lvl7pPr marL="17189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n-lt"/>
          <a:ea typeface="+mn-ea"/>
          <a:cs typeface="+mn-cs"/>
        </a:defRPr>
      </a:lvl7pPr>
      <a:lvl8pPr marL="19475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n-lt"/>
          <a:ea typeface="+mn-ea"/>
          <a:cs typeface="+mn-cs"/>
        </a:defRPr>
      </a:lvl8pPr>
      <a:lvl9pPr marL="21761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1.tif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3.tif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23190"/>
            <a:ext cx="9144000" cy="2667000"/>
          </a:xfrm>
        </p:spPr>
        <p:txBody>
          <a:bodyPr rtlCol="0"/>
          <a:lstStyle/>
          <a:p>
            <a:pPr rtl="0"/>
            <a:r>
              <a:rPr lang="en-US" altLang="zh-CN" sz="7200" dirty="0" err="1"/>
              <a:t>TensorFlow </a:t>
            </a:r>
            <a:r>
              <a:rPr lang="en-US" altLang="zh-CN" sz="3600" baseline="-25000" dirty="0" err="1"/>
              <a:t>powered by Google</a:t>
            </a:r>
            <a:endParaRPr lang="en-US" altLang="zh-CN" sz="3600" baseline="-25000" dirty="0" err="1"/>
          </a:p>
        </p:txBody>
      </p:sp>
      <p:sp>
        <p:nvSpPr>
          <p:cNvPr id="3" name="副标题 2"/>
          <p:cNvSpPr>
            <a:spLocks noGrp="1"/>
          </p:cNvSpPr>
          <p:nvPr>
            <p:ph type="subTitle" idx="1"/>
          </p:nvPr>
        </p:nvSpPr>
        <p:spPr>
          <a:xfrm>
            <a:off x="1522413" y="5157192"/>
            <a:ext cx="9468543" cy="1066800"/>
          </a:xfrm>
        </p:spPr>
        <p:txBody>
          <a:bodyPr rtlCol="0">
            <a:normAutofit lnSpcReduction="10000"/>
          </a:bodyPr>
          <a:lstStyle/>
          <a:p>
            <a:r>
              <a:rPr lang="zh-CN" altLang="en-US" b="1" dirty="0">
                <a:sym typeface="+mn-ea"/>
              </a:rPr>
              <a:t>一种</a:t>
            </a:r>
            <a:r>
              <a:rPr lang="zh-CN" altLang="en-US" b="1" dirty="0">
                <a:sym typeface="+mn-ea"/>
              </a:rPr>
              <a:t>开源</a:t>
            </a:r>
            <a:r>
              <a:rPr lang="zh-CN" altLang="en-US" b="1" dirty="0">
                <a:sym typeface="+mn-ea"/>
              </a:rPr>
              <a:t>机器学习库</a:t>
            </a:r>
            <a:endParaRPr lang="zh-CN" altLang="en-US" b="1" dirty="0">
              <a:sym typeface="+mn-ea"/>
            </a:endParaRPr>
          </a:p>
          <a:p>
            <a:endParaRPr lang="en-US" altLang="zh-CN" b="1" dirty="0"/>
          </a:p>
          <a:p>
            <a:r>
              <a:rPr lang="en-US" altLang="zh-CN" b="1" dirty="0"/>
              <a:t>an open source software library for </a:t>
            </a:r>
            <a:r>
              <a:rPr lang="en-US" altLang="zh-CN" b="1" dirty="0" smtClean="0"/>
              <a:t>machine</a:t>
            </a:r>
            <a:r>
              <a:rPr lang="zh-CN" altLang="en-US" b="1" dirty="0" smtClean="0"/>
              <a:t> </a:t>
            </a:r>
            <a:r>
              <a:rPr lang="en-US" altLang="zh-CN" b="1" dirty="0" smtClean="0"/>
              <a:t>learning</a:t>
            </a:r>
            <a:endParaRPr lang="en-US" altLang="zh-CN" b="1" dirty="0" smtClean="0"/>
          </a:p>
          <a:p>
            <a:endParaRPr lang="zh-CN" altLang="en-US" b="1" dirty="0"/>
          </a:p>
        </p:txBody>
      </p:sp>
      <p:sp>
        <p:nvSpPr>
          <p:cNvPr id="4" name="文本框 3"/>
          <p:cNvSpPr txBox="1"/>
          <p:nvPr/>
        </p:nvSpPr>
        <p:spPr>
          <a:xfrm>
            <a:off x="3123565" y="3037205"/>
            <a:ext cx="5942330" cy="1124585"/>
          </a:xfrm>
          <a:prstGeom prst="rect">
            <a:avLst/>
          </a:prstGeom>
          <a:noFill/>
        </p:spPr>
        <p:txBody>
          <a:bodyPr wrap="square" rtlCol="0">
            <a:spAutoFit/>
          </a:bodyPr>
          <a:p>
            <a:pPr algn="ctr">
              <a:lnSpc>
                <a:spcPct val="120000"/>
              </a:lnSpc>
            </a:pPr>
            <a:r>
              <a:rPr lang="zh-CN" altLang="en-US" sz="2800"/>
              <a:t>主讲人：司庆龙</a:t>
            </a:r>
            <a:endParaRPr lang="zh-CN" altLang="en-US" sz="2800"/>
          </a:p>
          <a:p>
            <a:pPr>
              <a:lnSpc>
                <a:spcPct val="120000"/>
              </a:lnSpc>
            </a:pPr>
            <a:r>
              <a:rPr lang="zh-CN" altLang="en-US" sz="2800"/>
              <a:t>北方民族大学计算机科学与工程学院</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err="1"/>
              <a:t>TensorFlow</a:t>
            </a:r>
            <a:r>
              <a:rPr lang="zh-CN" altLang="en-US" dirty="0"/>
              <a:t>基本使用</a:t>
            </a:r>
            <a:r>
              <a:rPr lang="en-US" altLang="zh-CN" dirty="0"/>
              <a:t>---Tensor</a:t>
            </a:r>
            <a:endParaRPr lang="zh-CN" altLang="en-US" dirty="0">
              <a:latin typeface="Microsoft YaHei UI" panose="020B0503020204020204" pitchFamily="34" charset="-122"/>
              <a:ea typeface="Microsoft YaHei UI" panose="020B0503020204020204" pitchFamily="34" charset="-122"/>
            </a:endParaRPr>
          </a:p>
        </p:txBody>
      </p:sp>
      <p:sp>
        <p:nvSpPr>
          <p:cNvPr id="5" name="内容占位符 4"/>
          <p:cNvSpPr>
            <a:spLocks noGrp="1"/>
          </p:cNvSpPr>
          <p:nvPr>
            <p:ph sz="half" idx="1"/>
          </p:nvPr>
        </p:nvSpPr>
        <p:spPr>
          <a:xfrm>
            <a:off x="1532087" y="1818810"/>
            <a:ext cx="10116615" cy="4267200"/>
          </a:xfrm>
        </p:spPr>
        <p:txBody>
          <a:bodyPr rtlCol="0">
            <a:normAutofit/>
          </a:bodyPr>
          <a:lstStyle/>
          <a:p>
            <a:r>
              <a:rPr lang="en-US" altLang="zh-CN" sz="2000" dirty="0"/>
              <a:t>Tensor</a:t>
            </a:r>
            <a:r>
              <a:rPr lang="zh-CN" altLang="en-US" sz="2000" dirty="0"/>
              <a:t>是</a:t>
            </a:r>
            <a:r>
              <a:rPr lang="en-US" altLang="zh-CN" sz="2000" dirty="0" err="1"/>
              <a:t>TensorFlow</a:t>
            </a:r>
            <a:r>
              <a:rPr lang="zh-CN" altLang="en-US" sz="2000" dirty="0"/>
              <a:t>中的核心单元，</a:t>
            </a:r>
            <a:r>
              <a:rPr lang="en-US" altLang="zh-CN" sz="2000" dirty="0"/>
              <a:t> </a:t>
            </a:r>
            <a:r>
              <a:rPr lang="en-US" altLang="zh-CN" sz="2000" dirty="0" err="1"/>
              <a:t>TensorFlow</a:t>
            </a:r>
            <a:r>
              <a:rPr lang="en-US" altLang="zh-CN" sz="2000" dirty="0"/>
              <a:t> </a:t>
            </a:r>
            <a:r>
              <a:rPr lang="zh-CN" altLang="en-US" sz="2000" dirty="0"/>
              <a:t>程序使用 </a:t>
            </a:r>
            <a:r>
              <a:rPr lang="en-US" altLang="zh-CN" sz="2000" dirty="0"/>
              <a:t>tensor </a:t>
            </a:r>
            <a:r>
              <a:rPr lang="zh-CN" altLang="en-US" sz="2000" dirty="0"/>
              <a:t>数据结构来代表所有的数据</a:t>
            </a:r>
            <a:r>
              <a:rPr lang="en-US" altLang="zh-CN" sz="2000" dirty="0"/>
              <a:t>, </a:t>
            </a:r>
            <a:r>
              <a:rPr lang="zh-CN" altLang="en-US" sz="2000" dirty="0"/>
              <a:t>计算图中</a:t>
            </a:r>
            <a:r>
              <a:rPr lang="en-US" altLang="zh-CN" sz="2000" dirty="0"/>
              <a:t>, </a:t>
            </a:r>
            <a:r>
              <a:rPr lang="zh-CN" altLang="en-US" sz="2000" dirty="0"/>
              <a:t>操作间传递的数据都是 </a:t>
            </a:r>
            <a:r>
              <a:rPr lang="en-US" altLang="zh-CN" sz="2000" dirty="0"/>
              <a:t>tensor. </a:t>
            </a:r>
            <a:r>
              <a:rPr lang="zh-CN" altLang="en-US" sz="2000" dirty="0"/>
              <a:t>你可以把 </a:t>
            </a:r>
            <a:r>
              <a:rPr lang="en-US" altLang="zh-CN" sz="2000" dirty="0" err="1"/>
              <a:t>TensorFlow</a:t>
            </a:r>
            <a:r>
              <a:rPr lang="en-US" altLang="zh-CN" sz="2000" dirty="0"/>
              <a:t> tensor </a:t>
            </a:r>
            <a:r>
              <a:rPr lang="zh-CN" altLang="en-US" sz="2000" dirty="0"/>
              <a:t>看作是一个 </a:t>
            </a:r>
            <a:r>
              <a:rPr lang="en-US" altLang="zh-CN" sz="2000" dirty="0"/>
              <a:t>n </a:t>
            </a:r>
            <a:r>
              <a:rPr lang="zh-CN" altLang="en-US" sz="2000" dirty="0"/>
              <a:t>维的数组或列表，如同矩阵一样</a:t>
            </a:r>
            <a:endParaRPr lang="en-US" altLang="zh-CN" sz="2000" dirty="0"/>
          </a:p>
          <a:p>
            <a:r>
              <a:rPr lang="zh-CN" altLang="en-US" dirty="0"/>
              <a:t>导入</a:t>
            </a:r>
            <a:r>
              <a:rPr lang="en-US" altLang="zh-CN" dirty="0" err="1"/>
              <a:t>tensorflow</a:t>
            </a:r>
            <a:endParaRPr lang="en-US" altLang="zh-CN" dirty="0"/>
          </a:p>
          <a:p>
            <a:endParaRPr lang="en-US" altLang="zh-CN" dirty="0"/>
          </a:p>
          <a:p>
            <a:r>
              <a:rPr lang="zh-CN" altLang="en-US" dirty="0"/>
              <a:t>使用</a:t>
            </a:r>
            <a:r>
              <a:rPr lang="en-US" altLang="zh-CN" dirty="0"/>
              <a:t>Tensor</a:t>
            </a:r>
            <a:endParaRPr lang="en-US" altLang="zh-CN" dirty="0"/>
          </a:p>
        </p:txBody>
      </p:sp>
      <p:sp>
        <p:nvSpPr>
          <p:cNvPr id="6" name="Rectangle 1"/>
          <p:cNvSpPr>
            <a:spLocks noChangeArrowheads="1"/>
          </p:cNvSpPr>
          <p:nvPr/>
        </p:nvSpPr>
        <p:spPr bwMode="auto">
          <a:xfrm>
            <a:off x="1899617" y="3356992"/>
            <a:ext cx="8748464" cy="400110"/>
          </a:xfrm>
          <a:prstGeom prst="rect">
            <a:avLst/>
          </a:prstGeom>
          <a:solidFill>
            <a:srgbClr val="AAAA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70C0"/>
                </a:solidFill>
                <a:effectLst/>
                <a:latin typeface="微软雅黑" panose="020B0503020204020204" charset="-122"/>
                <a:ea typeface="微软雅黑" panose="020B0503020204020204" charset="-122"/>
                <a:cs typeface="微软雅黑" panose="020B0503020204020204" charset="-122"/>
              </a:rPr>
              <a:t>import</a:t>
            </a: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 </a:t>
            </a:r>
            <a:r>
              <a:rPr kumimoji="0" lang="en-US" altLang="zh-CN" sz="2000" b="1" i="0" u="none" strike="noStrike" cap="none" normalizeH="0" baseline="0" dirty="0" err="1">
                <a:ln>
                  <a:noFill/>
                </a:ln>
                <a:solidFill>
                  <a:schemeClr val="tx1"/>
                </a:solidFill>
                <a:effectLst/>
                <a:latin typeface="微软雅黑" panose="020B0503020204020204" charset="-122"/>
                <a:ea typeface="微软雅黑" panose="020B0503020204020204" charset="-122"/>
                <a:cs typeface="微软雅黑" panose="020B0503020204020204" charset="-122"/>
              </a:rPr>
              <a:t>tensorflow</a:t>
            </a: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 </a:t>
            </a:r>
            <a:r>
              <a:rPr kumimoji="0" lang="en-US" altLang="zh-CN" sz="2000" b="1" i="0" u="none" strike="noStrike" cap="none" normalizeH="0" baseline="0" dirty="0">
                <a:ln>
                  <a:noFill/>
                </a:ln>
                <a:solidFill>
                  <a:srgbClr val="0070C0"/>
                </a:solidFill>
                <a:effectLst/>
                <a:latin typeface="微软雅黑" panose="020B0503020204020204" charset="-122"/>
                <a:ea typeface="微软雅黑" panose="020B0503020204020204" charset="-122"/>
                <a:cs typeface="微软雅黑" panose="020B0503020204020204" charset="-122"/>
              </a:rPr>
              <a:t>as</a:t>
            </a: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 </a:t>
            </a:r>
            <a:r>
              <a:rPr kumimoji="0" lang="en-US" altLang="zh-CN" sz="2000" b="1" i="0" u="none" strike="noStrike" cap="none" normalizeH="0" baseline="0" dirty="0" err="1">
                <a:ln>
                  <a:noFill/>
                </a:ln>
                <a:solidFill>
                  <a:schemeClr val="tx1"/>
                </a:solidFill>
                <a:effectLst/>
                <a:latin typeface="微软雅黑" panose="020B0503020204020204" charset="-122"/>
                <a:ea typeface="微软雅黑" panose="020B0503020204020204" charset="-122"/>
                <a:cs typeface="微软雅黑" panose="020B0503020204020204" charset="-122"/>
              </a:rPr>
              <a:t>tf</a:t>
            </a:r>
            <a:endParaRPr kumimoji="0" lang="zh-CN" altLang="zh-CN" sz="4400" b="1" i="0" u="none" strike="noStrike" cap="none" normalizeH="0" baseline="0" dirty="0">
              <a:ln>
                <a:noFill/>
              </a:ln>
              <a:solidFill>
                <a:srgbClr val="00B050"/>
              </a:solidFill>
              <a:effectLst/>
              <a:latin typeface="微软雅黑" panose="020B0503020204020204" charset="-122"/>
              <a:ea typeface="微软雅黑" panose="020B0503020204020204" charset="-122"/>
              <a:cs typeface="微软雅黑" panose="020B0503020204020204" charset="-122"/>
            </a:endParaRPr>
          </a:p>
        </p:txBody>
      </p:sp>
      <p:sp>
        <p:nvSpPr>
          <p:cNvPr id="7" name="Rectangle 1"/>
          <p:cNvSpPr>
            <a:spLocks noChangeArrowheads="1"/>
          </p:cNvSpPr>
          <p:nvPr/>
        </p:nvSpPr>
        <p:spPr bwMode="auto">
          <a:xfrm>
            <a:off x="1827609" y="4493731"/>
            <a:ext cx="8820472" cy="1107996"/>
          </a:xfrm>
          <a:prstGeom prst="rect">
            <a:avLst/>
          </a:prstGeom>
          <a:solidFill>
            <a:srgbClr val="AAAA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eaLnBrk="0" fontAlgn="base" hangingPunct="0">
              <a:spcBef>
                <a:spcPct val="0"/>
              </a:spcBef>
              <a:spcAft>
                <a:spcPct val="0"/>
              </a:spcAft>
            </a:pPr>
            <a:r>
              <a:rPr kumimoji="0" lang="zh-CN" altLang="zh-CN"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node1 = tf.constant(3.0, tf.float32)</a:t>
            </a:r>
            <a:br>
              <a:rPr kumimoji="0" lang="zh-CN" altLang="zh-CN"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br>
            <a:r>
              <a:rPr kumimoji="0" lang="zh-CN" altLang="zh-CN"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node2 = </a:t>
            </a:r>
            <a:r>
              <a:rPr lang="en-US" altLang="zh-CN" sz="1600" b="1" dirty="0">
                <a:latin typeface="微软雅黑" panose="020B0503020204020204" charset="-122"/>
                <a:ea typeface="微软雅黑" panose="020B0503020204020204" charset="-122"/>
                <a:cs typeface="微软雅黑" panose="020B0503020204020204" charset="-122"/>
              </a:rPr>
              <a:t> </a:t>
            </a:r>
            <a:r>
              <a:rPr lang="en-US" altLang="zh-CN" sz="1600" b="1" dirty="0" err="1">
                <a:latin typeface="微软雅黑" panose="020B0503020204020204" charset="-122"/>
                <a:ea typeface="微软雅黑" panose="020B0503020204020204" charset="-122"/>
                <a:cs typeface="微软雅黑" panose="020B0503020204020204" charset="-122"/>
              </a:rPr>
              <a:t>tf.constant</a:t>
            </a:r>
            <a:r>
              <a:rPr lang="en-US" altLang="zh-CN" sz="1600" b="1" dirty="0">
                <a:latin typeface="微软雅黑" panose="020B0503020204020204" charset="-122"/>
                <a:ea typeface="微软雅黑" panose="020B0503020204020204" charset="-122"/>
                <a:cs typeface="微软雅黑" panose="020B0503020204020204" charset="-122"/>
              </a:rPr>
              <a:t>([1.0, 2.0])</a:t>
            </a:r>
            <a:r>
              <a:rPr kumimoji="0" lang="zh-CN" altLang="zh-CN"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 </a:t>
            </a:r>
            <a:r>
              <a:rPr kumimoji="0" lang="zh-CN" altLang="zh-CN" sz="1600" b="1" i="0" u="none" strike="noStrike" cap="none" normalizeH="0" baseline="0" dirty="0">
                <a:ln>
                  <a:noFill/>
                </a:ln>
                <a:solidFill>
                  <a:srgbClr val="00B050"/>
                </a:solidFill>
                <a:effectLst/>
                <a:latin typeface="微软雅黑" panose="020B0503020204020204" charset="-122"/>
                <a:ea typeface="微软雅黑" panose="020B0503020204020204" charset="-122"/>
                <a:cs typeface="微软雅黑" panose="020B0503020204020204" charset="-122"/>
              </a:rPr>
              <a:t># also tf.float32 implicitly</a:t>
            </a:r>
            <a:br>
              <a:rPr kumimoji="0" lang="zh-CN" altLang="zh-CN"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br>
            <a:r>
              <a:rPr lang="en-US" altLang="zh-CN" sz="1600" b="1" dirty="0">
                <a:latin typeface="微软雅黑" panose="020B0503020204020204" charset="-122"/>
                <a:ea typeface="微软雅黑" panose="020B0503020204020204" charset="-122"/>
                <a:cs typeface="微软雅黑" panose="020B0503020204020204" charset="-122"/>
              </a:rPr>
              <a:t>node3 = </a:t>
            </a:r>
            <a:r>
              <a:rPr lang="en-US" altLang="zh-CN" sz="1600" b="1" dirty="0" err="1">
                <a:latin typeface="微软雅黑" panose="020B0503020204020204" charset="-122"/>
                <a:ea typeface="微软雅黑" panose="020B0503020204020204" charset="-122"/>
                <a:cs typeface="微软雅黑" panose="020B0503020204020204" charset="-122"/>
              </a:rPr>
              <a:t>tf.constant</a:t>
            </a:r>
            <a:r>
              <a:rPr lang="en-US" altLang="zh-CN" sz="1600" b="1" dirty="0">
                <a:latin typeface="微软雅黑" panose="020B0503020204020204" charset="-122"/>
                <a:ea typeface="微软雅黑" panose="020B0503020204020204" charset="-122"/>
                <a:cs typeface="微软雅黑" panose="020B0503020204020204" charset="-122"/>
              </a:rPr>
              <a:t>( [[1, 2], [3, 4], [5, 6]], </a:t>
            </a:r>
            <a:r>
              <a:rPr lang="en-US" altLang="zh-CN" sz="1600" b="1" dirty="0" err="1">
                <a:latin typeface="微软雅黑" panose="020B0503020204020204" charset="-122"/>
                <a:ea typeface="微软雅黑" panose="020B0503020204020204" charset="-122"/>
                <a:cs typeface="微软雅黑" panose="020B0503020204020204" charset="-122"/>
              </a:rPr>
              <a:t>name</a:t>
            </a:r>
            <a:r>
              <a:rPr lang="en-US" altLang="zh-CN" sz="1600" b="1" dirty="0">
                <a:latin typeface="微软雅黑" panose="020B0503020204020204" charset="-122"/>
                <a:ea typeface="微软雅黑" panose="020B0503020204020204" charset="-122"/>
                <a:cs typeface="微软雅黑" panose="020B0503020204020204" charset="-122"/>
              </a:rPr>
              <a:t>="node3")</a:t>
            </a:r>
            <a:endParaRPr kumimoji="0" lang="en-US" altLang="zh-CN"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p>
            <a:pPr lvl="0" eaLnBrk="0" fontAlgn="base" hangingPunct="0">
              <a:spcBef>
                <a:spcPct val="0"/>
              </a:spcBef>
              <a:spcAft>
                <a:spcPct val="0"/>
              </a:spcAft>
            </a:pPr>
            <a:r>
              <a:rPr lang="en-US" altLang="zh-CN" sz="1600" dirty="0">
                <a:latin typeface="微软雅黑" panose="020B0503020204020204" charset="-122"/>
                <a:ea typeface="微软雅黑" panose="020B0503020204020204" charset="-122"/>
                <a:cs typeface="微软雅黑" panose="020B0503020204020204" charset="-122"/>
              </a:rPr>
              <a:t>print node1, '\n' ,node2, '\n',node3</a:t>
            </a:r>
            <a:endParaRPr kumimoji="0" lang="en-US" altLang="zh-CN" sz="160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p:txBody>
      </p:sp>
      <p:sp>
        <p:nvSpPr>
          <p:cNvPr id="8" name="Rectangle 2"/>
          <p:cNvSpPr>
            <a:spLocks noChangeArrowheads="1"/>
          </p:cNvSpPr>
          <p:nvPr/>
        </p:nvSpPr>
        <p:spPr bwMode="auto">
          <a:xfrm>
            <a:off x="1845940" y="5877272"/>
            <a:ext cx="8820472" cy="830997"/>
          </a:xfrm>
          <a:prstGeom prst="rect">
            <a:avLst/>
          </a:prstGeom>
          <a:solidFill>
            <a:srgbClr val="00B050"/>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Tensor("Const:0", shape=(), dtype=float32) </a:t>
            </a:r>
            <a:endParaRPr kumimoji="0" lang="en-US" altLang="zh-CN"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Tensor("Const_1:0", shape=(</a:t>
            </a:r>
            <a:r>
              <a:rPr lang="en-US" altLang="zh-CN" sz="1600" b="1" dirty="0">
                <a:latin typeface="微软雅黑" panose="020B0503020204020204" charset="-122"/>
                <a:ea typeface="微软雅黑" panose="020B0503020204020204" charset="-122"/>
                <a:cs typeface="微软雅黑" panose="020B0503020204020204" charset="-122"/>
              </a:rPr>
              <a:t>2</a:t>
            </a:r>
            <a:r>
              <a:rPr kumimoji="0" lang="en-US" altLang="zh-CN"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zh-CN"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 dtype=float32)</a:t>
            </a:r>
            <a:endParaRPr kumimoji="0" lang="en-US" altLang="zh-CN"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p>
            <a:pPr lvl="0" eaLnBrk="0" fontAlgn="base" hangingPunct="0">
              <a:spcBef>
                <a:spcPct val="0"/>
              </a:spcBef>
              <a:spcAft>
                <a:spcPct val="0"/>
              </a:spcAft>
            </a:pPr>
            <a:r>
              <a:rPr lang="en-US" altLang="zh-CN" sz="1600" b="1" dirty="0">
                <a:latin typeface="微软雅黑" panose="020B0503020204020204" charset="-122"/>
                <a:ea typeface="微软雅黑" panose="020B0503020204020204" charset="-122"/>
                <a:cs typeface="微软雅黑" panose="020B0503020204020204" charset="-122"/>
              </a:rPr>
              <a:t>Tensor(”node3:0", shape=(3, 2), </a:t>
            </a:r>
            <a:r>
              <a:rPr lang="en-US" altLang="zh-CN" sz="1600" b="1" dirty="0" err="1">
                <a:latin typeface="微软雅黑" panose="020B0503020204020204" charset="-122"/>
                <a:ea typeface="微软雅黑" panose="020B0503020204020204" charset="-122"/>
                <a:cs typeface="微软雅黑" panose="020B0503020204020204" charset="-122"/>
              </a:rPr>
              <a:t>dtype</a:t>
            </a:r>
            <a:r>
              <a:rPr lang="en-US" altLang="zh-CN" sz="1600" b="1" dirty="0">
                <a:latin typeface="微软雅黑" panose="020B0503020204020204" charset="-122"/>
                <a:ea typeface="微软雅黑" panose="020B0503020204020204" charset="-122"/>
                <a:cs typeface="微软雅黑" panose="020B0503020204020204" charset="-122"/>
              </a:rPr>
              <a:t>=int32)</a:t>
            </a:r>
            <a:endParaRPr kumimoji="0" lang="zh-CN" altLang="zh-CN"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err="1"/>
              <a:t>TensorFlow</a:t>
            </a:r>
            <a:r>
              <a:rPr lang="zh-CN" altLang="en-US" dirty="0"/>
              <a:t>基本使用</a:t>
            </a:r>
            <a:r>
              <a:rPr lang="en-US" altLang="zh-CN" dirty="0"/>
              <a:t>---</a:t>
            </a:r>
            <a:r>
              <a:rPr lang="zh-CN" altLang="en-US" dirty="0"/>
              <a:t>计算图</a:t>
            </a:r>
            <a:endParaRPr lang="zh-CN" altLang="en-US" dirty="0">
              <a:latin typeface="Microsoft YaHei UI" panose="020B0503020204020204" pitchFamily="34" charset="-122"/>
              <a:ea typeface="Microsoft YaHei UI" panose="020B0503020204020204" pitchFamily="34" charset="-122"/>
            </a:endParaRPr>
          </a:p>
        </p:txBody>
      </p:sp>
      <p:sp>
        <p:nvSpPr>
          <p:cNvPr id="5" name="内容占位符 4"/>
          <p:cNvSpPr>
            <a:spLocks noGrp="1"/>
          </p:cNvSpPr>
          <p:nvPr>
            <p:ph sz="half" idx="1"/>
          </p:nvPr>
        </p:nvSpPr>
        <p:spPr>
          <a:xfrm>
            <a:off x="1522413" y="1905000"/>
            <a:ext cx="10116615" cy="4267200"/>
          </a:xfrm>
        </p:spPr>
        <p:txBody>
          <a:bodyPr rtlCol="0">
            <a:normAutofit/>
          </a:bodyPr>
          <a:lstStyle/>
          <a:p>
            <a:r>
              <a:rPr lang="zh-CN" altLang="en-US" sz="1800" dirty="0"/>
              <a:t>计算图是用图中节点呈现一系列操作的图表。包括：</a:t>
            </a:r>
            <a:endParaRPr lang="en-US" altLang="zh-CN" sz="1800" dirty="0"/>
          </a:p>
          <a:p>
            <a:pPr marL="644525" lvl="1" indent="-342900">
              <a:buFont typeface="+mj-lt"/>
              <a:buAutoNum type="arabicPeriod"/>
            </a:pPr>
            <a:r>
              <a:rPr lang="zh-CN" altLang="en-US" sz="1400" b="1" dirty="0">
                <a:solidFill>
                  <a:srgbClr val="FFFF00"/>
                </a:solidFill>
              </a:rPr>
              <a:t>构建计算图</a:t>
            </a:r>
            <a:endParaRPr lang="en-US" altLang="zh-CN" sz="1400" b="1" dirty="0">
              <a:solidFill>
                <a:srgbClr val="FFFF00"/>
              </a:solidFill>
            </a:endParaRPr>
          </a:p>
          <a:p>
            <a:pPr marL="644525" lvl="1" indent="-342900">
              <a:buFont typeface="+mj-lt"/>
              <a:buAutoNum type="arabicPeriod"/>
            </a:pPr>
            <a:r>
              <a:rPr lang="zh-CN" altLang="en-US" sz="1400" dirty="0"/>
              <a:t>运行计算图</a:t>
            </a:r>
            <a:endParaRPr lang="en-US" altLang="zh-CN" sz="1400" dirty="0"/>
          </a:p>
          <a:p>
            <a:pPr marL="0" indent="0">
              <a:buNone/>
            </a:pPr>
            <a:r>
              <a:rPr lang="zh-CN" altLang="en-US" sz="1800" dirty="0"/>
              <a:t>构建简单的计算图，每个节点将零个或多个</a:t>
            </a:r>
            <a:r>
              <a:rPr lang="en-US" altLang="zh-CN" sz="1800" dirty="0"/>
              <a:t>tensor</a:t>
            </a:r>
            <a:r>
              <a:rPr lang="zh-CN" altLang="en-US" sz="1800" dirty="0"/>
              <a:t>作为输入，产生一个</a:t>
            </a:r>
            <a:r>
              <a:rPr lang="en-US" altLang="zh-CN" sz="1800" dirty="0"/>
              <a:t>tensor</a:t>
            </a:r>
            <a:r>
              <a:rPr lang="zh-CN" altLang="en-US" sz="1800" dirty="0"/>
              <a:t>作为输出。一个典型的节点为常量，他将被</a:t>
            </a:r>
            <a:r>
              <a:rPr lang="en-US" altLang="zh-CN" sz="1800" dirty="0" err="1"/>
              <a:t>tensorflow</a:t>
            </a:r>
            <a:r>
              <a:rPr lang="zh-CN" altLang="en-US" sz="1800" dirty="0"/>
              <a:t>内部存储起来：</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sp>
        <p:nvSpPr>
          <p:cNvPr id="3" name="Rectangle 1"/>
          <p:cNvSpPr>
            <a:spLocks noChangeArrowheads="1"/>
          </p:cNvSpPr>
          <p:nvPr/>
        </p:nvSpPr>
        <p:spPr bwMode="auto">
          <a:xfrm>
            <a:off x="1522412" y="3602136"/>
            <a:ext cx="5652119" cy="1354217"/>
          </a:xfrm>
          <a:prstGeom prst="rect">
            <a:avLst/>
          </a:prstGeom>
          <a:solidFill>
            <a:srgbClr val="AAAA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eaLnBrk="0" fontAlgn="base" hangingPunct="0">
              <a:spcBef>
                <a:spcPct val="0"/>
              </a:spcBef>
              <a:spcAft>
                <a:spcPct val="0"/>
              </a:spcAft>
            </a:pPr>
            <a:r>
              <a:rPr lang="en-US" altLang="zh-CN" sz="1600" dirty="0">
                <a:latin typeface="微软雅黑" panose="020B0503020204020204" charset="-122"/>
                <a:ea typeface="微软雅黑" panose="020B0503020204020204" charset="-122"/>
                <a:cs typeface="微软雅黑" panose="020B0503020204020204" charset="-122"/>
              </a:rPr>
              <a:t>import </a:t>
            </a:r>
            <a:r>
              <a:rPr lang="en-US" altLang="zh-CN" sz="1600" dirty="0" err="1">
                <a:latin typeface="微软雅黑" panose="020B0503020204020204" charset="-122"/>
                <a:ea typeface="微软雅黑" panose="020B0503020204020204" charset="-122"/>
                <a:cs typeface="微软雅黑" panose="020B0503020204020204" charset="-122"/>
              </a:rPr>
              <a:t>tensorflow</a:t>
            </a:r>
            <a:r>
              <a:rPr lang="en-US" altLang="zh-CN" sz="1600" dirty="0">
                <a:latin typeface="微软雅黑" panose="020B0503020204020204" charset="-122"/>
                <a:ea typeface="微软雅黑" panose="020B0503020204020204" charset="-122"/>
                <a:cs typeface="微软雅黑" panose="020B0503020204020204" charset="-122"/>
              </a:rPr>
              <a:t> as </a:t>
            </a:r>
            <a:r>
              <a:rPr lang="en-US" altLang="zh-CN" sz="1600" dirty="0" err="1">
                <a:latin typeface="微软雅黑" panose="020B0503020204020204" charset="-122"/>
                <a:ea typeface="微软雅黑" panose="020B0503020204020204" charset="-122"/>
                <a:cs typeface="微软雅黑" panose="020B0503020204020204" charset="-122"/>
              </a:rPr>
              <a:t>tf</a:t>
            </a:r>
            <a:br>
              <a:rPr lang="en-US" altLang="zh-CN" sz="1600" dirty="0">
                <a:latin typeface="微软雅黑" panose="020B0503020204020204" charset="-122"/>
                <a:ea typeface="微软雅黑" panose="020B0503020204020204" charset="-122"/>
                <a:cs typeface="微软雅黑" panose="020B0503020204020204" charset="-122"/>
              </a:rPr>
            </a:br>
            <a:r>
              <a:rPr lang="en-US" altLang="zh-CN" sz="1600" dirty="0">
                <a:latin typeface="微软雅黑" panose="020B0503020204020204" charset="-122"/>
                <a:ea typeface="微软雅黑" panose="020B0503020204020204" charset="-122"/>
                <a:cs typeface="微软雅黑" panose="020B0503020204020204" charset="-122"/>
              </a:rPr>
              <a:t>input1 = </a:t>
            </a:r>
            <a:r>
              <a:rPr lang="en-US" altLang="zh-CN" sz="1600" dirty="0" err="1">
                <a:latin typeface="微软雅黑" panose="020B0503020204020204" charset="-122"/>
                <a:ea typeface="微软雅黑" panose="020B0503020204020204" charset="-122"/>
                <a:cs typeface="微软雅黑" panose="020B0503020204020204" charset="-122"/>
              </a:rPr>
              <a:t>tf.constant</a:t>
            </a:r>
            <a:r>
              <a:rPr lang="en-US" altLang="zh-CN" sz="1600" dirty="0">
                <a:latin typeface="微软雅黑" panose="020B0503020204020204" charset="-122"/>
                <a:ea typeface="微软雅黑" panose="020B0503020204020204" charset="-122"/>
                <a:cs typeface="微软雅黑" panose="020B0503020204020204" charset="-122"/>
              </a:rPr>
              <a:t>([1.0, 2.0, 3.0], name = "</a:t>
            </a:r>
            <a:r>
              <a:rPr lang="en-US" altLang="zh-CN" sz="1600" dirty="0" err="1">
                <a:latin typeface="微软雅黑" panose="020B0503020204020204" charset="-122"/>
                <a:ea typeface="微软雅黑" panose="020B0503020204020204" charset="-122"/>
                <a:cs typeface="微软雅黑" panose="020B0503020204020204" charset="-122"/>
              </a:rPr>
              <a:t>x_const</a:t>
            </a:r>
            <a:r>
              <a:rPr lang="en-US" altLang="zh-CN" sz="1600" dirty="0">
                <a:latin typeface="微软雅黑" panose="020B0503020204020204" charset="-122"/>
                <a:ea typeface="微软雅黑" panose="020B0503020204020204" charset="-122"/>
                <a:cs typeface="微软雅黑" panose="020B0503020204020204" charset="-122"/>
              </a:rPr>
              <a:t>")</a:t>
            </a:r>
            <a:br>
              <a:rPr lang="en-US" altLang="zh-CN" sz="1600" dirty="0">
                <a:latin typeface="微软雅黑" panose="020B0503020204020204" charset="-122"/>
                <a:ea typeface="微软雅黑" panose="020B0503020204020204" charset="-122"/>
                <a:cs typeface="微软雅黑" panose="020B0503020204020204" charset="-122"/>
              </a:rPr>
            </a:br>
            <a:r>
              <a:rPr lang="en-US" altLang="zh-CN" sz="1600" dirty="0">
                <a:latin typeface="微软雅黑" panose="020B0503020204020204" charset="-122"/>
                <a:ea typeface="微软雅黑" panose="020B0503020204020204" charset="-122"/>
                <a:cs typeface="微软雅黑" panose="020B0503020204020204" charset="-122"/>
              </a:rPr>
              <a:t>input2 = </a:t>
            </a:r>
            <a:r>
              <a:rPr lang="en-US" altLang="zh-CN" sz="1600" dirty="0" err="1">
                <a:latin typeface="微软雅黑" panose="020B0503020204020204" charset="-122"/>
                <a:ea typeface="微软雅黑" panose="020B0503020204020204" charset="-122"/>
                <a:cs typeface="微软雅黑" panose="020B0503020204020204" charset="-122"/>
              </a:rPr>
              <a:t>tf.Variable</a:t>
            </a:r>
            <a:r>
              <a:rPr lang="en-US" altLang="zh-CN" sz="1600" dirty="0">
                <a:latin typeface="微软雅黑" panose="020B0503020204020204" charset="-122"/>
                <a:ea typeface="微软雅黑" panose="020B0503020204020204" charset="-122"/>
                <a:cs typeface="微软雅黑" panose="020B0503020204020204" charset="-122"/>
              </a:rPr>
              <a:t>([3.0, 4.0, 5.0], name = "</a:t>
            </a:r>
            <a:r>
              <a:rPr lang="en-US" altLang="zh-CN" sz="1600" dirty="0" err="1">
                <a:latin typeface="微软雅黑" panose="020B0503020204020204" charset="-122"/>
                <a:ea typeface="微软雅黑" panose="020B0503020204020204" charset="-122"/>
                <a:cs typeface="微软雅黑" panose="020B0503020204020204" charset="-122"/>
              </a:rPr>
              <a:t>y_var</a:t>
            </a:r>
            <a:r>
              <a:rPr lang="en-US" altLang="zh-CN" sz="1600" dirty="0">
                <a:latin typeface="微软雅黑" panose="020B0503020204020204" charset="-122"/>
                <a:ea typeface="微软雅黑" panose="020B0503020204020204" charset="-122"/>
                <a:cs typeface="微软雅黑" panose="020B0503020204020204" charset="-122"/>
              </a:rPr>
              <a:t>")</a:t>
            </a:r>
            <a:br>
              <a:rPr lang="en-US" altLang="zh-CN" sz="1600" dirty="0">
                <a:latin typeface="微软雅黑" panose="020B0503020204020204" charset="-122"/>
                <a:ea typeface="微软雅黑" panose="020B0503020204020204" charset="-122"/>
                <a:cs typeface="微软雅黑" panose="020B0503020204020204" charset="-122"/>
              </a:rPr>
            </a:br>
            <a:r>
              <a:rPr lang="en-US" altLang="zh-CN" sz="1600" dirty="0">
                <a:latin typeface="微软雅黑" panose="020B0503020204020204" charset="-122"/>
                <a:ea typeface="微软雅黑" panose="020B0503020204020204" charset="-122"/>
                <a:cs typeface="微软雅黑" panose="020B0503020204020204" charset="-122"/>
              </a:rPr>
              <a:t>output = </a:t>
            </a:r>
            <a:r>
              <a:rPr lang="en-US" altLang="zh-CN" sz="1600" dirty="0" err="1">
                <a:latin typeface="微软雅黑" panose="020B0503020204020204" charset="-122"/>
                <a:ea typeface="微软雅黑" panose="020B0503020204020204" charset="-122"/>
                <a:cs typeface="微软雅黑" panose="020B0503020204020204" charset="-122"/>
              </a:rPr>
              <a:t>tf.add</a:t>
            </a:r>
            <a:r>
              <a:rPr lang="en-US" altLang="zh-CN" sz="1600" dirty="0">
                <a:latin typeface="微软雅黑" panose="020B0503020204020204" charset="-122"/>
                <a:ea typeface="微软雅黑" panose="020B0503020204020204" charset="-122"/>
                <a:cs typeface="微软雅黑" panose="020B0503020204020204" charset="-122"/>
              </a:rPr>
              <a:t>(input1, input2, name ="</a:t>
            </a:r>
            <a:r>
              <a:rPr lang="en-US" altLang="zh-CN" sz="1600" dirty="0" err="1">
                <a:latin typeface="微软雅黑" panose="020B0503020204020204" charset="-122"/>
                <a:ea typeface="微软雅黑" panose="020B0503020204020204" charset="-122"/>
                <a:cs typeface="微软雅黑" panose="020B0503020204020204" charset="-122"/>
              </a:rPr>
              <a:t>add_op</a:t>
            </a:r>
            <a:r>
              <a:rPr lang="en-US" altLang="zh-CN" sz="1600" dirty="0">
                <a:latin typeface="微软雅黑" panose="020B0503020204020204" charset="-122"/>
                <a:ea typeface="微软雅黑" panose="020B0503020204020204" charset="-122"/>
                <a:cs typeface="微软雅黑" panose="020B0503020204020204" charset="-122"/>
              </a:rPr>
              <a:t>")</a:t>
            </a:r>
            <a:endParaRPr lang="en-US" altLang="zh-CN" sz="1600" dirty="0">
              <a:latin typeface="微软雅黑" panose="020B0503020204020204" charset="-122"/>
              <a:ea typeface="微软雅黑" panose="020B0503020204020204" charset="-122"/>
              <a:cs typeface="微软雅黑" panose="020B0503020204020204" charset="-122"/>
            </a:endParaRPr>
          </a:p>
          <a:p>
            <a:pPr lvl="0" eaLnBrk="0" fontAlgn="base" hangingPunct="0">
              <a:spcBef>
                <a:spcPct val="0"/>
              </a:spcBef>
              <a:spcAft>
                <a:spcPct val="0"/>
              </a:spcAft>
            </a:pPr>
            <a:r>
              <a:rPr lang="en-US" altLang="zh-CN" sz="1600" dirty="0">
                <a:latin typeface="微软雅黑" panose="020B0503020204020204" charset="-122"/>
                <a:ea typeface="微软雅黑" panose="020B0503020204020204" charset="-122"/>
                <a:cs typeface="微软雅黑" panose="020B0503020204020204" charset="-122"/>
              </a:rPr>
              <a:t>print input1, '\n',input2, '\</a:t>
            </a:r>
            <a:r>
              <a:rPr lang="en-US" altLang="zh-CN" sz="1600" dirty="0" err="1">
                <a:latin typeface="微软雅黑" panose="020B0503020204020204" charset="-122"/>
                <a:ea typeface="微软雅黑" panose="020B0503020204020204" charset="-122"/>
                <a:cs typeface="微软雅黑" panose="020B0503020204020204" charset="-122"/>
              </a:rPr>
              <a:t>n',output</a:t>
            </a:r>
            <a:endParaRPr kumimoji="0" lang="zh-CN" altLang="zh-CN" sz="360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p:txBody>
      </p:sp>
      <p:pic>
        <p:nvPicPr>
          <p:cNvPr id="8" name="图片 7"/>
          <p:cNvPicPr>
            <a:picLocks noChangeAspect="1"/>
          </p:cNvPicPr>
          <p:nvPr/>
        </p:nvPicPr>
        <p:blipFill>
          <a:blip r:embed="rId1"/>
          <a:stretch>
            <a:fillRect/>
          </a:stretch>
        </p:blipFill>
        <p:spPr>
          <a:xfrm>
            <a:off x="7405711" y="3602136"/>
            <a:ext cx="3260701" cy="2654059"/>
          </a:xfrm>
          <a:prstGeom prst="rect">
            <a:avLst/>
          </a:prstGeom>
        </p:spPr>
      </p:pic>
      <p:sp>
        <p:nvSpPr>
          <p:cNvPr id="9" name="Rectangle 2"/>
          <p:cNvSpPr>
            <a:spLocks noChangeArrowheads="1"/>
          </p:cNvSpPr>
          <p:nvPr/>
        </p:nvSpPr>
        <p:spPr bwMode="auto">
          <a:xfrm>
            <a:off x="1485899" y="5373216"/>
            <a:ext cx="5688631" cy="830997"/>
          </a:xfrm>
          <a:prstGeom prst="rect">
            <a:avLst/>
          </a:prstGeom>
          <a:solidFill>
            <a:srgbClr val="00B050"/>
          </a:solidFill>
          <a:ln>
            <a:noFill/>
          </a:ln>
          <a:effectLst/>
        </p:spPr>
        <p:txBody>
          <a:bodyPr vert="horz" wrap="square" lIns="91440" tIns="45720" rIns="91440" bIns="45720" numCol="1" anchor="ctr" anchorCtr="0" compatLnSpc="1">
            <a:spAutoFit/>
          </a:bodyPr>
          <a:lstStyle/>
          <a:p>
            <a:pPr lvl="0" eaLnBrk="0" fontAlgn="base" hangingPunct="0">
              <a:spcBef>
                <a:spcPct val="0"/>
              </a:spcBef>
              <a:spcAft>
                <a:spcPct val="0"/>
              </a:spcAft>
            </a:pPr>
            <a:r>
              <a:rPr lang="en-US" altLang="zh-CN" sz="1600" b="1" dirty="0">
                <a:latin typeface="微软雅黑" panose="020B0503020204020204" charset="-122"/>
                <a:ea typeface="微软雅黑" panose="020B0503020204020204" charset="-122"/>
                <a:cs typeface="微软雅黑" panose="020B0503020204020204" charset="-122"/>
              </a:rPr>
              <a:t>Tensor("x_const:0", shape=(3,), </a:t>
            </a:r>
            <a:r>
              <a:rPr lang="en-US" altLang="zh-CN" sz="1600" b="1" dirty="0" err="1">
                <a:latin typeface="微软雅黑" panose="020B0503020204020204" charset="-122"/>
                <a:ea typeface="微软雅黑" panose="020B0503020204020204" charset="-122"/>
                <a:cs typeface="微软雅黑" panose="020B0503020204020204" charset="-122"/>
              </a:rPr>
              <a:t>dtype</a:t>
            </a:r>
            <a:r>
              <a:rPr lang="en-US" altLang="zh-CN" sz="1600" b="1" dirty="0">
                <a:latin typeface="微软雅黑" panose="020B0503020204020204" charset="-122"/>
                <a:ea typeface="微软雅黑" panose="020B0503020204020204" charset="-122"/>
                <a:cs typeface="微软雅黑" panose="020B0503020204020204" charset="-122"/>
              </a:rPr>
              <a:t>=float32) &lt;</a:t>
            </a:r>
            <a:r>
              <a:rPr lang="en-US" altLang="zh-CN" sz="1600" b="1" dirty="0" err="1">
                <a:latin typeface="微软雅黑" panose="020B0503020204020204" charset="-122"/>
                <a:ea typeface="微软雅黑" panose="020B0503020204020204" charset="-122"/>
                <a:cs typeface="微软雅黑" panose="020B0503020204020204" charset="-122"/>
              </a:rPr>
              <a:t>tf.Variable</a:t>
            </a:r>
            <a:r>
              <a:rPr lang="en-US" altLang="zh-CN" sz="1600" b="1" dirty="0">
                <a:latin typeface="微软雅黑" panose="020B0503020204020204" charset="-122"/>
                <a:ea typeface="微软雅黑" panose="020B0503020204020204" charset="-122"/>
                <a:cs typeface="微软雅黑" panose="020B0503020204020204" charset="-122"/>
              </a:rPr>
              <a:t> 'y_var:0' shape=(3,) </a:t>
            </a:r>
            <a:r>
              <a:rPr lang="en-US" altLang="zh-CN" sz="1600" b="1" dirty="0" err="1">
                <a:latin typeface="微软雅黑" panose="020B0503020204020204" charset="-122"/>
                <a:ea typeface="微软雅黑" panose="020B0503020204020204" charset="-122"/>
                <a:cs typeface="微软雅黑" panose="020B0503020204020204" charset="-122"/>
              </a:rPr>
              <a:t>dtype</a:t>
            </a:r>
            <a:r>
              <a:rPr lang="en-US" altLang="zh-CN" sz="1600" b="1" dirty="0">
                <a:latin typeface="微软雅黑" panose="020B0503020204020204" charset="-122"/>
                <a:ea typeface="微软雅黑" panose="020B0503020204020204" charset="-122"/>
                <a:cs typeface="微软雅黑" panose="020B0503020204020204" charset="-122"/>
              </a:rPr>
              <a:t>=float32_ref&gt; Tensor("add_op:0", shape=(3,), </a:t>
            </a:r>
            <a:r>
              <a:rPr lang="en-US" altLang="zh-CN" sz="1600" b="1" dirty="0" err="1">
                <a:latin typeface="微软雅黑" panose="020B0503020204020204" charset="-122"/>
                <a:ea typeface="微软雅黑" panose="020B0503020204020204" charset="-122"/>
                <a:cs typeface="微软雅黑" panose="020B0503020204020204" charset="-122"/>
              </a:rPr>
              <a:t>dtype</a:t>
            </a:r>
            <a:r>
              <a:rPr lang="en-US" altLang="zh-CN" sz="1600" b="1" dirty="0">
                <a:latin typeface="微软雅黑" panose="020B0503020204020204" charset="-122"/>
                <a:ea typeface="微软雅黑" panose="020B0503020204020204" charset="-122"/>
                <a:cs typeface="微软雅黑" panose="020B0503020204020204" charset="-122"/>
              </a:rPr>
              <a:t>=float32)</a:t>
            </a:r>
            <a:endParaRPr kumimoji="0" lang="zh-CN" altLang="zh-CN"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err="1"/>
              <a:t>TensorFlow</a:t>
            </a:r>
            <a:r>
              <a:rPr lang="zh-CN" altLang="en-US" dirty="0"/>
              <a:t>基本使用</a:t>
            </a:r>
            <a:r>
              <a:rPr lang="en-US" altLang="zh-CN" dirty="0"/>
              <a:t>---</a:t>
            </a:r>
            <a:r>
              <a:rPr lang="zh-CN" altLang="en-US" dirty="0"/>
              <a:t>计算图</a:t>
            </a:r>
            <a:endParaRPr lang="zh-CN" altLang="en-US" dirty="0">
              <a:latin typeface="Microsoft YaHei UI" panose="020B0503020204020204" pitchFamily="34" charset="-122"/>
              <a:ea typeface="Microsoft YaHei UI" panose="020B0503020204020204" pitchFamily="34" charset="-122"/>
            </a:endParaRPr>
          </a:p>
        </p:txBody>
      </p:sp>
      <p:sp>
        <p:nvSpPr>
          <p:cNvPr id="5" name="内容占位符 4"/>
          <p:cNvSpPr>
            <a:spLocks noGrp="1"/>
          </p:cNvSpPr>
          <p:nvPr>
            <p:ph sz="half" idx="1"/>
          </p:nvPr>
        </p:nvSpPr>
        <p:spPr>
          <a:xfrm>
            <a:off x="1522414" y="1916832"/>
            <a:ext cx="10116615" cy="4267200"/>
          </a:xfrm>
        </p:spPr>
        <p:txBody>
          <a:bodyPr rtlCol="0">
            <a:normAutofit/>
          </a:bodyPr>
          <a:lstStyle/>
          <a:p>
            <a:r>
              <a:rPr lang="zh-CN" altLang="en-US" sz="1800" dirty="0"/>
              <a:t>计算图是用图中节点呈现一系列操作的图表。包括：</a:t>
            </a:r>
            <a:endParaRPr lang="en-US" altLang="zh-CN" sz="1800" dirty="0"/>
          </a:p>
          <a:p>
            <a:pPr marL="644525" lvl="1" indent="-342900">
              <a:buFont typeface="+mj-lt"/>
              <a:buAutoNum type="arabicPeriod"/>
            </a:pPr>
            <a:r>
              <a:rPr lang="zh-CN" altLang="en-US" sz="1400" dirty="0"/>
              <a:t>构建计算图</a:t>
            </a:r>
            <a:endParaRPr lang="en-US" altLang="zh-CN" sz="1400" dirty="0"/>
          </a:p>
          <a:p>
            <a:pPr marL="644525" lvl="1" indent="-342900">
              <a:buFont typeface="+mj-lt"/>
              <a:buAutoNum type="arabicPeriod"/>
            </a:pPr>
            <a:r>
              <a:rPr lang="zh-CN" altLang="en-US" sz="1400" b="1" dirty="0">
                <a:solidFill>
                  <a:srgbClr val="FFFF00"/>
                </a:solidFill>
              </a:rPr>
              <a:t>运行计算图</a:t>
            </a:r>
            <a:endParaRPr lang="en-US" altLang="zh-CN" sz="1400" b="1" dirty="0">
              <a:solidFill>
                <a:srgbClr val="FFFF00"/>
              </a:solidFill>
            </a:endParaRPr>
          </a:p>
          <a:p>
            <a:pPr marL="0" indent="0">
              <a:buNone/>
            </a:pPr>
            <a:r>
              <a:rPr lang="zh-CN" altLang="en-US" sz="1800" dirty="0"/>
              <a:t>构建的计算图必须在</a:t>
            </a:r>
            <a:r>
              <a:rPr lang="en-US" altLang="zh-CN" sz="1800" dirty="0" err="1"/>
              <a:t>tensorflow</a:t>
            </a:r>
            <a:r>
              <a:rPr lang="zh-CN" altLang="en-US" sz="1800" dirty="0"/>
              <a:t>的</a:t>
            </a:r>
            <a:r>
              <a:rPr lang="en-US" altLang="zh-CN" sz="1800" dirty="0"/>
              <a:t>session</a:t>
            </a:r>
            <a:r>
              <a:rPr lang="zh-CN" altLang="en-US" sz="1800" dirty="0"/>
              <a:t>中才能运行：</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sp>
        <p:nvSpPr>
          <p:cNvPr id="3" name="Rectangle 1"/>
          <p:cNvSpPr>
            <a:spLocks noChangeArrowheads="1"/>
          </p:cNvSpPr>
          <p:nvPr/>
        </p:nvSpPr>
        <p:spPr bwMode="auto">
          <a:xfrm>
            <a:off x="1557908" y="3380507"/>
            <a:ext cx="6948263" cy="2893100"/>
          </a:xfrm>
          <a:prstGeom prst="rect">
            <a:avLst/>
          </a:prstGeom>
          <a:solidFill>
            <a:srgbClr val="AAAA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eaLnBrk="0" fontAlgn="base" hangingPunct="0">
              <a:spcBef>
                <a:spcPct val="0"/>
              </a:spcBef>
              <a:spcAft>
                <a:spcPct val="0"/>
              </a:spcAft>
            </a:pPr>
            <a:r>
              <a:rPr lang="en-US" altLang="zh-CN" sz="1400" b="1" i="1" dirty="0">
                <a:solidFill>
                  <a:srgbClr val="00B050"/>
                </a:solidFill>
              </a:rPr>
              <a:t># -*-</a:t>
            </a:r>
            <a:r>
              <a:rPr lang="en-US" altLang="zh-CN" sz="1400" b="1" i="1" dirty="0" err="1">
                <a:solidFill>
                  <a:srgbClr val="00B050"/>
                </a:solidFill>
              </a:rPr>
              <a:t>coding</a:t>
            </a:r>
            <a:r>
              <a:rPr lang="en-US" altLang="zh-CN" sz="1400" b="1" i="1" dirty="0">
                <a:solidFill>
                  <a:srgbClr val="00B050"/>
                </a:solidFill>
              </a:rPr>
              <a:t>: utf-8 -*-</a:t>
            </a:r>
            <a:endParaRPr lang="en-US" altLang="zh-CN" sz="1400" b="1" dirty="0">
              <a:solidFill>
                <a:srgbClr val="00B050"/>
              </a:solidFill>
              <a:latin typeface="微软雅黑" panose="020B0503020204020204" charset="-122"/>
              <a:ea typeface="微软雅黑" panose="020B0503020204020204" charset="-122"/>
              <a:cs typeface="微软雅黑" panose="020B0503020204020204" charset="-122"/>
            </a:endParaRPr>
          </a:p>
          <a:p>
            <a:pPr lvl="0" eaLnBrk="0" fontAlgn="base" hangingPunct="0">
              <a:spcBef>
                <a:spcPct val="0"/>
              </a:spcBef>
              <a:spcAft>
                <a:spcPct val="0"/>
              </a:spcAft>
            </a:pPr>
            <a:r>
              <a:rPr lang="en-US" altLang="zh-CN" sz="1400" b="1" dirty="0">
                <a:latin typeface="微软雅黑" panose="020B0503020204020204" charset="-122"/>
                <a:ea typeface="微软雅黑" panose="020B0503020204020204" charset="-122"/>
                <a:cs typeface="微软雅黑" panose="020B0503020204020204" charset="-122"/>
              </a:rPr>
              <a:t>import </a:t>
            </a:r>
            <a:r>
              <a:rPr lang="en-US" altLang="zh-CN" sz="1400" b="1" dirty="0" err="1">
                <a:latin typeface="微软雅黑" panose="020B0503020204020204" charset="-122"/>
                <a:ea typeface="微软雅黑" panose="020B0503020204020204" charset="-122"/>
                <a:cs typeface="微软雅黑" panose="020B0503020204020204" charset="-122"/>
              </a:rPr>
              <a:t>tensorflow</a:t>
            </a:r>
            <a:r>
              <a:rPr lang="en-US" altLang="zh-CN" sz="1400" b="1" dirty="0">
                <a:latin typeface="微软雅黑" panose="020B0503020204020204" charset="-122"/>
                <a:ea typeface="微软雅黑" panose="020B0503020204020204" charset="-122"/>
                <a:cs typeface="微软雅黑" panose="020B0503020204020204" charset="-122"/>
              </a:rPr>
              <a:t> as </a:t>
            </a:r>
            <a:r>
              <a:rPr lang="en-US" altLang="zh-CN" sz="1400" b="1" dirty="0" err="1">
                <a:latin typeface="微软雅黑" panose="020B0503020204020204" charset="-122"/>
                <a:ea typeface="微软雅黑" panose="020B0503020204020204" charset="-122"/>
                <a:cs typeface="微软雅黑" panose="020B0503020204020204" charset="-122"/>
              </a:rPr>
              <a:t>tf</a:t>
            </a:r>
            <a:br>
              <a:rPr lang="en-US" altLang="zh-CN" sz="1400" b="1" dirty="0">
                <a:latin typeface="微软雅黑" panose="020B0503020204020204" charset="-122"/>
                <a:ea typeface="微软雅黑" panose="020B0503020204020204" charset="-122"/>
                <a:cs typeface="微软雅黑" panose="020B0503020204020204" charset="-122"/>
              </a:rPr>
            </a:br>
            <a:r>
              <a:rPr lang="en-US" altLang="zh-CN" sz="1400" b="1" dirty="0">
                <a:latin typeface="微软雅黑" panose="020B0503020204020204" charset="-122"/>
                <a:ea typeface="微软雅黑" panose="020B0503020204020204" charset="-122"/>
                <a:cs typeface="微软雅黑" panose="020B0503020204020204" charset="-122"/>
              </a:rPr>
              <a:t>input1 = </a:t>
            </a:r>
            <a:r>
              <a:rPr lang="en-US" altLang="zh-CN" sz="1400" b="1" dirty="0" err="1">
                <a:latin typeface="微软雅黑" panose="020B0503020204020204" charset="-122"/>
                <a:ea typeface="微软雅黑" panose="020B0503020204020204" charset="-122"/>
                <a:cs typeface="微软雅黑" panose="020B0503020204020204" charset="-122"/>
              </a:rPr>
              <a:t>tf.constant</a:t>
            </a:r>
            <a:r>
              <a:rPr lang="en-US" altLang="zh-CN" sz="1400" b="1" dirty="0">
                <a:latin typeface="微软雅黑" panose="020B0503020204020204" charset="-122"/>
                <a:ea typeface="微软雅黑" panose="020B0503020204020204" charset="-122"/>
                <a:cs typeface="微软雅黑" panose="020B0503020204020204" charset="-122"/>
              </a:rPr>
              <a:t>([1.0, 2.0, 3.0], name = “</a:t>
            </a:r>
            <a:r>
              <a:rPr lang="en-US" altLang="zh-CN" sz="1400" b="1" dirty="0" err="1">
                <a:latin typeface="微软雅黑" panose="020B0503020204020204" charset="-122"/>
                <a:ea typeface="微软雅黑" panose="020B0503020204020204" charset="-122"/>
                <a:cs typeface="微软雅黑" panose="020B0503020204020204" charset="-122"/>
              </a:rPr>
              <a:t>x_const</a:t>
            </a:r>
            <a:r>
              <a:rPr lang="en-US" altLang="zh-CN" sz="1400" b="1" dirty="0">
                <a:latin typeface="微软雅黑" panose="020B0503020204020204" charset="-122"/>
                <a:ea typeface="微软雅黑" panose="020B0503020204020204" charset="-122"/>
                <a:cs typeface="微软雅黑" panose="020B0503020204020204" charset="-122"/>
              </a:rPr>
              <a:t>”)</a:t>
            </a:r>
            <a:r>
              <a:rPr lang="zh-CN" altLang="en-US" sz="1400" b="1" dirty="0">
                <a:latin typeface="微软雅黑" panose="020B0503020204020204" charset="-122"/>
                <a:ea typeface="微软雅黑" panose="020B0503020204020204" charset="-122"/>
                <a:cs typeface="微软雅黑" panose="020B0503020204020204" charset="-122"/>
              </a:rPr>
              <a:t> </a:t>
            </a:r>
            <a:r>
              <a:rPr lang="en-US" altLang="zh-CN" sz="1400" b="1" dirty="0">
                <a:solidFill>
                  <a:srgbClr val="00B050"/>
                </a:solidFill>
                <a:latin typeface="微软雅黑" panose="020B0503020204020204" charset="-122"/>
                <a:ea typeface="微软雅黑" panose="020B0503020204020204" charset="-122"/>
                <a:cs typeface="微软雅黑" panose="020B0503020204020204" charset="-122"/>
              </a:rPr>
              <a:t>#</a:t>
            </a:r>
            <a:r>
              <a:rPr lang="zh-CN" altLang="en-US" sz="1400" b="1" dirty="0">
                <a:solidFill>
                  <a:srgbClr val="00B050"/>
                </a:solidFill>
                <a:latin typeface="微软雅黑" panose="020B0503020204020204" charset="-122"/>
                <a:ea typeface="微软雅黑" panose="020B0503020204020204" charset="-122"/>
                <a:cs typeface="微软雅黑" panose="020B0503020204020204" charset="-122"/>
              </a:rPr>
              <a:t>常量</a:t>
            </a:r>
            <a:br>
              <a:rPr lang="en-US" altLang="zh-CN" sz="1400" b="1" dirty="0">
                <a:latin typeface="微软雅黑" panose="020B0503020204020204" charset="-122"/>
                <a:ea typeface="微软雅黑" panose="020B0503020204020204" charset="-122"/>
                <a:cs typeface="微软雅黑" panose="020B0503020204020204" charset="-122"/>
              </a:rPr>
            </a:br>
            <a:r>
              <a:rPr lang="en-US" altLang="zh-CN" sz="1400" b="1" dirty="0">
                <a:latin typeface="微软雅黑" panose="020B0503020204020204" charset="-122"/>
                <a:ea typeface="微软雅黑" panose="020B0503020204020204" charset="-122"/>
                <a:cs typeface="微软雅黑" panose="020B0503020204020204" charset="-122"/>
              </a:rPr>
              <a:t>input2 = </a:t>
            </a:r>
            <a:r>
              <a:rPr lang="en-US" altLang="zh-CN" sz="1400" b="1" dirty="0" err="1">
                <a:latin typeface="微软雅黑" panose="020B0503020204020204" charset="-122"/>
                <a:ea typeface="微软雅黑" panose="020B0503020204020204" charset="-122"/>
                <a:cs typeface="微软雅黑" panose="020B0503020204020204" charset="-122"/>
              </a:rPr>
              <a:t>tf.Variable</a:t>
            </a:r>
            <a:r>
              <a:rPr lang="en-US" altLang="zh-CN" sz="1400" b="1" dirty="0">
                <a:latin typeface="微软雅黑" panose="020B0503020204020204" charset="-122"/>
                <a:ea typeface="微软雅黑" panose="020B0503020204020204" charset="-122"/>
                <a:cs typeface="微软雅黑" panose="020B0503020204020204" charset="-122"/>
              </a:rPr>
              <a:t>([3.0, 4.0, 5.0], name = “</a:t>
            </a:r>
            <a:r>
              <a:rPr lang="en-US" altLang="zh-CN" sz="1400" b="1" dirty="0" err="1">
                <a:latin typeface="微软雅黑" panose="020B0503020204020204" charset="-122"/>
                <a:ea typeface="微软雅黑" panose="020B0503020204020204" charset="-122"/>
                <a:cs typeface="微软雅黑" panose="020B0503020204020204" charset="-122"/>
              </a:rPr>
              <a:t>y_var</a:t>
            </a:r>
            <a:r>
              <a:rPr lang="en-US" altLang="zh-CN" sz="1400" b="1" dirty="0">
                <a:latin typeface="微软雅黑" panose="020B0503020204020204" charset="-122"/>
                <a:ea typeface="微软雅黑" panose="020B0503020204020204" charset="-122"/>
                <a:cs typeface="微软雅黑" panose="020B0503020204020204" charset="-122"/>
              </a:rPr>
              <a:t>")</a:t>
            </a:r>
            <a:r>
              <a:rPr lang="zh-CN" altLang="en-US" sz="1400" b="1" dirty="0">
                <a:latin typeface="微软雅黑" panose="020B0503020204020204" charset="-122"/>
                <a:ea typeface="微软雅黑" panose="020B0503020204020204" charset="-122"/>
                <a:cs typeface="微软雅黑" panose="020B0503020204020204" charset="-122"/>
              </a:rPr>
              <a:t>  </a:t>
            </a:r>
            <a:r>
              <a:rPr lang="en-US" altLang="zh-CN" sz="1400" b="1" dirty="0">
                <a:solidFill>
                  <a:srgbClr val="00B050"/>
                </a:solidFill>
                <a:latin typeface="微软雅黑" panose="020B0503020204020204" charset="-122"/>
                <a:ea typeface="微软雅黑" panose="020B0503020204020204" charset="-122"/>
                <a:cs typeface="微软雅黑" panose="020B0503020204020204" charset="-122"/>
              </a:rPr>
              <a:t>#</a:t>
            </a:r>
            <a:r>
              <a:rPr lang="zh-CN" altLang="en-US" sz="1400" b="1" dirty="0">
                <a:solidFill>
                  <a:srgbClr val="00B050"/>
                </a:solidFill>
                <a:latin typeface="微软雅黑" panose="020B0503020204020204" charset="-122"/>
                <a:ea typeface="微软雅黑" panose="020B0503020204020204" charset="-122"/>
                <a:cs typeface="微软雅黑" panose="020B0503020204020204" charset="-122"/>
              </a:rPr>
              <a:t>变量必须有初值</a:t>
            </a:r>
            <a:br>
              <a:rPr lang="en-US" altLang="zh-CN" sz="1400" b="1" dirty="0">
                <a:latin typeface="微软雅黑" panose="020B0503020204020204" charset="-122"/>
                <a:ea typeface="微软雅黑" panose="020B0503020204020204" charset="-122"/>
                <a:cs typeface="微软雅黑" panose="020B0503020204020204" charset="-122"/>
              </a:rPr>
            </a:br>
            <a:r>
              <a:rPr lang="en-US" altLang="zh-CN" sz="1400" b="1" dirty="0">
                <a:latin typeface="微软雅黑" panose="020B0503020204020204" charset="-122"/>
                <a:ea typeface="微软雅黑" panose="020B0503020204020204" charset="-122"/>
                <a:cs typeface="微软雅黑" panose="020B0503020204020204" charset="-122"/>
              </a:rPr>
              <a:t>output = </a:t>
            </a:r>
            <a:r>
              <a:rPr lang="en-US" altLang="zh-CN" sz="1400" b="1" dirty="0" err="1">
                <a:latin typeface="微软雅黑" panose="020B0503020204020204" charset="-122"/>
                <a:ea typeface="微软雅黑" panose="020B0503020204020204" charset="-122"/>
                <a:cs typeface="微软雅黑" panose="020B0503020204020204" charset="-122"/>
              </a:rPr>
              <a:t>tf.add</a:t>
            </a:r>
            <a:r>
              <a:rPr lang="en-US" altLang="zh-CN" sz="1400" b="1" dirty="0">
                <a:latin typeface="微软雅黑" panose="020B0503020204020204" charset="-122"/>
                <a:ea typeface="微软雅黑" panose="020B0503020204020204" charset="-122"/>
                <a:cs typeface="微软雅黑" panose="020B0503020204020204" charset="-122"/>
              </a:rPr>
              <a:t>(input1, input2, name ="</a:t>
            </a:r>
            <a:r>
              <a:rPr lang="en-US" altLang="zh-CN" sz="1400" b="1" dirty="0" err="1">
                <a:latin typeface="微软雅黑" panose="020B0503020204020204" charset="-122"/>
                <a:ea typeface="微软雅黑" panose="020B0503020204020204" charset="-122"/>
                <a:cs typeface="微软雅黑" panose="020B0503020204020204" charset="-122"/>
              </a:rPr>
              <a:t>add_op</a:t>
            </a:r>
            <a:r>
              <a:rPr lang="en-US" altLang="zh-CN" sz="1400" b="1" dirty="0">
                <a:latin typeface="微软雅黑" panose="020B0503020204020204" charset="-122"/>
                <a:ea typeface="微软雅黑" panose="020B0503020204020204" charset="-122"/>
                <a:cs typeface="微软雅黑" panose="020B0503020204020204" charset="-122"/>
              </a:rPr>
              <a:t>")</a:t>
            </a:r>
            <a:endParaRPr lang="en-US" altLang="zh-CN" sz="1400" b="1" dirty="0">
              <a:latin typeface="微软雅黑" panose="020B0503020204020204" charset="-122"/>
              <a:ea typeface="微软雅黑" panose="020B0503020204020204" charset="-122"/>
              <a:cs typeface="微软雅黑" panose="020B0503020204020204" charset="-122"/>
            </a:endParaRPr>
          </a:p>
          <a:p>
            <a:pPr lvl="0" eaLnBrk="0" fontAlgn="base" hangingPunct="0">
              <a:spcBef>
                <a:spcPct val="0"/>
              </a:spcBef>
              <a:spcAft>
                <a:spcPct val="0"/>
              </a:spcAft>
            </a:pPr>
            <a:endParaRPr lang="en-US" altLang="zh-CN" sz="1400" b="1" dirty="0">
              <a:latin typeface="微软雅黑" panose="020B0503020204020204" charset="-122"/>
              <a:ea typeface="微软雅黑" panose="020B0503020204020204" charset="-122"/>
              <a:cs typeface="微软雅黑" panose="020B0503020204020204" charset="-122"/>
            </a:endParaRPr>
          </a:p>
          <a:p>
            <a:pPr eaLnBrk="0" fontAlgn="base" hangingPunct="0">
              <a:spcBef>
                <a:spcPct val="0"/>
              </a:spcBef>
              <a:spcAft>
                <a:spcPct val="0"/>
              </a:spcAft>
            </a:pPr>
            <a:r>
              <a:rPr lang="en-US" altLang="zh-CN" sz="1400" b="1" dirty="0" err="1">
                <a:latin typeface="微软雅黑" panose="020B0503020204020204" charset="-122"/>
                <a:ea typeface="微软雅黑" panose="020B0503020204020204" charset="-122"/>
                <a:cs typeface="微软雅黑" panose="020B0503020204020204" charset="-122"/>
              </a:rPr>
              <a:t>sess</a:t>
            </a:r>
            <a:r>
              <a:rPr lang="en-US" altLang="zh-CN" sz="1400" b="1" dirty="0">
                <a:latin typeface="微软雅黑" panose="020B0503020204020204" charset="-122"/>
                <a:ea typeface="微软雅黑" panose="020B0503020204020204" charset="-122"/>
                <a:cs typeface="微软雅黑" panose="020B0503020204020204" charset="-122"/>
              </a:rPr>
              <a:t> = </a:t>
            </a:r>
            <a:r>
              <a:rPr lang="en-US" altLang="zh-CN" sz="1400" b="1" dirty="0" err="1">
                <a:latin typeface="微软雅黑" panose="020B0503020204020204" charset="-122"/>
                <a:ea typeface="微软雅黑" panose="020B0503020204020204" charset="-122"/>
                <a:cs typeface="微软雅黑" panose="020B0503020204020204" charset="-122"/>
              </a:rPr>
              <a:t>tf.Session</a:t>
            </a:r>
            <a:r>
              <a:rPr lang="en-US" altLang="zh-CN" sz="1400" b="1" dirty="0">
                <a:latin typeface="微软雅黑" panose="020B0503020204020204" charset="-122"/>
                <a:ea typeface="微软雅黑" panose="020B0503020204020204" charset="-122"/>
                <a:cs typeface="微软雅黑" panose="020B0503020204020204" charset="-122"/>
              </a:rPr>
              <a:t>()</a:t>
            </a:r>
            <a:r>
              <a:rPr lang="en-US" altLang="zh-CN" sz="1400" b="1" dirty="0">
                <a:solidFill>
                  <a:srgbClr val="00B050"/>
                </a:solidFill>
                <a:latin typeface="微软雅黑" panose="020B0503020204020204" charset="-122"/>
                <a:ea typeface="微软雅黑" panose="020B0503020204020204" charset="-122"/>
                <a:cs typeface="微软雅黑" panose="020B0503020204020204" charset="-122"/>
              </a:rPr>
              <a:t> # </a:t>
            </a:r>
            <a:r>
              <a:rPr lang="zh-CN" altLang="en-US" sz="1400" b="1" dirty="0">
                <a:solidFill>
                  <a:srgbClr val="00B050"/>
                </a:solidFill>
                <a:latin typeface="微软雅黑" panose="020B0503020204020204" charset="-122"/>
                <a:ea typeface="微软雅黑" panose="020B0503020204020204" charset="-122"/>
                <a:cs typeface="微软雅黑" panose="020B0503020204020204" charset="-122"/>
              </a:rPr>
              <a:t>运行计算图之前创建</a:t>
            </a:r>
            <a:r>
              <a:rPr lang="en-US" altLang="zh-CN" sz="1400" b="1" dirty="0">
                <a:solidFill>
                  <a:srgbClr val="00B050"/>
                </a:solidFill>
                <a:latin typeface="微软雅黑" panose="020B0503020204020204" charset="-122"/>
                <a:ea typeface="微软雅黑" panose="020B0503020204020204" charset="-122"/>
                <a:cs typeface="微软雅黑" panose="020B0503020204020204" charset="-122"/>
              </a:rPr>
              <a:t>session</a:t>
            </a:r>
            <a:endParaRPr lang="en-US" altLang="zh-CN" sz="1400" b="1" dirty="0">
              <a:latin typeface="微软雅黑" panose="020B0503020204020204" charset="-122"/>
              <a:ea typeface="微软雅黑" panose="020B0503020204020204" charset="-122"/>
              <a:cs typeface="微软雅黑" panose="020B0503020204020204" charset="-122"/>
            </a:endParaRPr>
          </a:p>
          <a:p>
            <a:pPr lvl="0" eaLnBrk="0" fontAlgn="base" hangingPunct="0">
              <a:spcBef>
                <a:spcPct val="0"/>
              </a:spcBef>
              <a:spcAft>
                <a:spcPct val="0"/>
              </a:spcAft>
            </a:pPr>
            <a:r>
              <a:rPr lang="en-US" altLang="zh-CN" sz="1400" b="1" dirty="0">
                <a:solidFill>
                  <a:srgbClr val="00B050"/>
                </a:solidFill>
                <a:latin typeface="微软雅黑" panose="020B0503020204020204" charset="-122"/>
                <a:ea typeface="微软雅黑" panose="020B0503020204020204" charset="-122"/>
                <a:cs typeface="微软雅黑" panose="020B0503020204020204" charset="-122"/>
              </a:rPr>
              <a:t># </a:t>
            </a:r>
            <a:r>
              <a:rPr lang="zh-CN" altLang="en-US" sz="1400" b="1" dirty="0">
                <a:solidFill>
                  <a:srgbClr val="00B050"/>
                </a:solidFill>
                <a:latin typeface="微软雅黑" panose="020B0503020204020204" charset="-122"/>
                <a:ea typeface="微软雅黑" panose="020B0503020204020204" charset="-122"/>
                <a:cs typeface="微软雅黑" panose="020B0503020204020204" charset="-122"/>
              </a:rPr>
              <a:t>调用 </a:t>
            </a:r>
            <a:r>
              <a:rPr lang="en-US" altLang="zh-CN" sz="1400" b="1" dirty="0" err="1">
                <a:solidFill>
                  <a:srgbClr val="00B050"/>
                </a:solidFill>
                <a:latin typeface="微软雅黑" panose="020B0503020204020204" charset="-122"/>
                <a:ea typeface="微软雅黑" panose="020B0503020204020204" charset="-122"/>
                <a:cs typeface="微软雅黑" panose="020B0503020204020204" charset="-122"/>
              </a:rPr>
              <a:t>sess</a:t>
            </a:r>
            <a:r>
              <a:rPr lang="en-US" altLang="zh-CN" sz="1400" b="1" dirty="0">
                <a:solidFill>
                  <a:srgbClr val="00B050"/>
                </a:solidFill>
                <a:latin typeface="微软雅黑" panose="020B0503020204020204" charset="-122"/>
                <a:ea typeface="微软雅黑" panose="020B0503020204020204" charset="-122"/>
                <a:cs typeface="微软雅黑" panose="020B0503020204020204" charset="-122"/>
              </a:rPr>
              <a:t> </a:t>
            </a:r>
            <a:r>
              <a:rPr lang="zh-CN" altLang="en-US" sz="1400" b="1" dirty="0">
                <a:solidFill>
                  <a:srgbClr val="00B050"/>
                </a:solidFill>
                <a:latin typeface="微软雅黑" panose="020B0503020204020204" charset="-122"/>
                <a:ea typeface="微软雅黑" panose="020B0503020204020204" charset="-122"/>
                <a:cs typeface="微软雅黑" panose="020B0503020204020204" charset="-122"/>
              </a:rPr>
              <a:t>的 </a:t>
            </a:r>
            <a:r>
              <a:rPr lang="en-US" altLang="zh-CN" sz="1400" b="1" dirty="0">
                <a:solidFill>
                  <a:srgbClr val="00B050"/>
                </a:solidFill>
                <a:latin typeface="微软雅黑" panose="020B0503020204020204" charset="-122"/>
                <a:ea typeface="微软雅黑" panose="020B0503020204020204" charset="-122"/>
                <a:cs typeface="微软雅黑" panose="020B0503020204020204" charset="-122"/>
              </a:rPr>
              <a:t>‘run()' </a:t>
            </a:r>
            <a:r>
              <a:rPr lang="zh-CN" altLang="en-US" sz="1400" b="1" dirty="0">
                <a:solidFill>
                  <a:srgbClr val="00B050"/>
                </a:solidFill>
                <a:latin typeface="微软雅黑" panose="020B0503020204020204" charset="-122"/>
                <a:ea typeface="微软雅黑" panose="020B0503020204020204" charset="-122"/>
                <a:cs typeface="微软雅黑" panose="020B0503020204020204" charset="-122"/>
              </a:rPr>
              <a:t>方法来执行矩阵乘法 </a:t>
            </a:r>
            <a:r>
              <a:rPr lang="en-US" altLang="zh-CN" sz="1400" b="1" dirty="0" err="1">
                <a:solidFill>
                  <a:srgbClr val="00B050"/>
                </a:solidFill>
                <a:latin typeface="微软雅黑" panose="020B0503020204020204" charset="-122"/>
                <a:ea typeface="微软雅黑" panose="020B0503020204020204" charset="-122"/>
                <a:cs typeface="微软雅黑" panose="020B0503020204020204" charset="-122"/>
              </a:rPr>
              <a:t>op,feed</a:t>
            </a:r>
            <a:r>
              <a:rPr lang="zh-CN" altLang="en-US" sz="1400" b="1" dirty="0">
                <a:solidFill>
                  <a:srgbClr val="00B050"/>
                </a:solidFill>
                <a:latin typeface="微软雅黑" panose="020B0503020204020204" charset="-122"/>
                <a:ea typeface="微软雅黑" panose="020B0503020204020204" charset="-122"/>
                <a:cs typeface="微软雅黑" panose="020B0503020204020204" charset="-122"/>
              </a:rPr>
              <a:t> 用来传入变量数据</a:t>
            </a:r>
            <a:endParaRPr lang="en-US" altLang="zh-CN" sz="1400" b="1" dirty="0">
              <a:solidFill>
                <a:srgbClr val="00B050"/>
              </a:solidFill>
              <a:latin typeface="微软雅黑" panose="020B0503020204020204" charset="-122"/>
              <a:ea typeface="微软雅黑" panose="020B0503020204020204" charset="-122"/>
              <a:cs typeface="微软雅黑" panose="020B0503020204020204" charset="-122"/>
            </a:endParaRPr>
          </a:p>
          <a:p>
            <a:pPr lvl="0" eaLnBrk="0" fontAlgn="base" hangingPunct="0">
              <a:spcBef>
                <a:spcPct val="0"/>
              </a:spcBef>
              <a:spcAft>
                <a:spcPct val="0"/>
              </a:spcAft>
            </a:pPr>
            <a:r>
              <a:rPr lang="en-US" altLang="zh-CN" sz="1400" b="1" dirty="0">
                <a:latin typeface="微软雅黑" panose="020B0503020204020204" charset="-122"/>
                <a:ea typeface="微软雅黑" panose="020B0503020204020204" charset="-122"/>
                <a:cs typeface="微软雅黑" panose="020B0503020204020204" charset="-122"/>
              </a:rPr>
              <a:t>result = </a:t>
            </a:r>
            <a:r>
              <a:rPr lang="en-US" altLang="zh-CN" sz="1400" b="1" dirty="0" err="1">
                <a:latin typeface="微软雅黑" panose="020B0503020204020204" charset="-122"/>
                <a:ea typeface="微软雅黑" panose="020B0503020204020204" charset="-122"/>
                <a:cs typeface="微软雅黑" panose="020B0503020204020204" charset="-122"/>
              </a:rPr>
              <a:t>sess.run</a:t>
            </a:r>
            <a:r>
              <a:rPr lang="en-US" altLang="zh-CN" sz="1400" b="1" dirty="0">
                <a:latin typeface="微软雅黑" panose="020B0503020204020204" charset="-122"/>
                <a:ea typeface="微软雅黑" panose="020B0503020204020204" charset="-122"/>
                <a:cs typeface="微软雅黑" panose="020B0503020204020204" charset="-122"/>
              </a:rPr>
              <a:t>(output, </a:t>
            </a:r>
            <a:r>
              <a:rPr lang="en-US" altLang="zh-CN" sz="1400" b="1" dirty="0" err="1">
                <a:latin typeface="微软雅黑" panose="020B0503020204020204" charset="-122"/>
                <a:ea typeface="微软雅黑" panose="020B0503020204020204" charset="-122"/>
                <a:cs typeface="微软雅黑" panose="020B0503020204020204" charset="-122"/>
              </a:rPr>
              <a:t>feed_dict</a:t>
            </a:r>
            <a:r>
              <a:rPr lang="en-US" altLang="zh-CN" sz="1400" b="1" dirty="0">
                <a:latin typeface="微软雅黑" panose="020B0503020204020204" charset="-122"/>
                <a:ea typeface="微软雅黑" panose="020B0503020204020204" charset="-122"/>
                <a:cs typeface="微软雅黑" panose="020B0503020204020204" charset="-122"/>
              </a:rPr>
              <a:t>={input2</a:t>
            </a:r>
            <a:r>
              <a:rPr lang="zh-CN" altLang="en-US" sz="1400" b="1" dirty="0">
                <a:latin typeface="微软雅黑" panose="020B0503020204020204" charset="-122"/>
                <a:ea typeface="微软雅黑" panose="020B0503020204020204" charset="-122"/>
                <a:cs typeface="微软雅黑" panose="020B0503020204020204" charset="-122"/>
              </a:rPr>
              <a:t> </a:t>
            </a:r>
            <a:r>
              <a:rPr lang="en-US" altLang="zh-CN" sz="1400" b="1" dirty="0">
                <a:latin typeface="微软雅黑" panose="020B0503020204020204" charset="-122"/>
                <a:ea typeface="微软雅黑" panose="020B0503020204020204" charset="-122"/>
                <a:cs typeface="微软雅黑" panose="020B0503020204020204" charset="-122"/>
              </a:rPr>
              <a:t>:</a:t>
            </a:r>
            <a:r>
              <a:rPr lang="zh-CN" altLang="en-US" sz="1400" b="1" dirty="0">
                <a:latin typeface="微软雅黑" panose="020B0503020204020204" charset="-122"/>
                <a:ea typeface="微软雅黑" panose="020B0503020204020204" charset="-122"/>
                <a:cs typeface="微软雅黑" panose="020B0503020204020204" charset="-122"/>
              </a:rPr>
              <a:t> </a:t>
            </a:r>
            <a:r>
              <a:rPr lang="en-US" altLang="zh-CN" sz="1400" b="1" dirty="0">
                <a:latin typeface="微软雅黑" panose="020B0503020204020204" charset="-122"/>
                <a:ea typeface="微软雅黑" panose="020B0503020204020204" charset="-122"/>
                <a:cs typeface="微软雅黑" panose="020B0503020204020204" charset="-122"/>
              </a:rPr>
              <a:t>[6.0, 6.0, 6.0]})</a:t>
            </a:r>
            <a:endParaRPr lang="en-US" altLang="zh-CN" sz="1400" b="1" dirty="0">
              <a:latin typeface="微软雅黑" panose="020B0503020204020204" charset="-122"/>
              <a:ea typeface="微软雅黑" panose="020B0503020204020204" charset="-122"/>
              <a:cs typeface="微软雅黑" panose="020B0503020204020204" charset="-122"/>
            </a:endParaRPr>
          </a:p>
          <a:p>
            <a:pPr eaLnBrk="0" fontAlgn="base" hangingPunct="0">
              <a:spcBef>
                <a:spcPct val="0"/>
              </a:spcBef>
              <a:spcAft>
                <a:spcPct val="0"/>
              </a:spcAft>
            </a:pPr>
            <a:r>
              <a:rPr lang="en-US" altLang="zh-CN" sz="1400" b="1" dirty="0">
                <a:solidFill>
                  <a:srgbClr val="00B050"/>
                </a:solidFill>
                <a:latin typeface="微软雅黑" panose="020B0503020204020204" charset="-122"/>
                <a:ea typeface="微软雅黑" panose="020B0503020204020204" charset="-122"/>
                <a:cs typeface="微软雅黑" panose="020B0503020204020204" charset="-122"/>
              </a:rPr>
              <a:t># </a:t>
            </a:r>
            <a:r>
              <a:rPr lang="zh-CN" altLang="en-US" sz="1400" b="1" dirty="0">
                <a:solidFill>
                  <a:srgbClr val="00B050"/>
                </a:solidFill>
                <a:latin typeface="微软雅黑" panose="020B0503020204020204" charset="-122"/>
                <a:ea typeface="微软雅黑" panose="020B0503020204020204" charset="-122"/>
                <a:cs typeface="微软雅黑" panose="020B0503020204020204" charset="-122"/>
              </a:rPr>
              <a:t>返回值 </a:t>
            </a:r>
            <a:r>
              <a:rPr lang="en-US" altLang="zh-CN" sz="1400" b="1" dirty="0">
                <a:solidFill>
                  <a:srgbClr val="00B050"/>
                </a:solidFill>
                <a:latin typeface="微软雅黑" panose="020B0503020204020204" charset="-122"/>
                <a:ea typeface="微软雅黑" panose="020B0503020204020204" charset="-122"/>
                <a:cs typeface="微软雅黑" panose="020B0503020204020204" charset="-122"/>
              </a:rPr>
              <a:t>'result' </a:t>
            </a:r>
            <a:r>
              <a:rPr lang="zh-CN" altLang="en-US" sz="1400" b="1" dirty="0">
                <a:solidFill>
                  <a:srgbClr val="00B050"/>
                </a:solidFill>
                <a:latin typeface="微软雅黑" panose="020B0503020204020204" charset="-122"/>
                <a:ea typeface="微软雅黑" panose="020B0503020204020204" charset="-122"/>
                <a:cs typeface="微软雅黑" panose="020B0503020204020204" charset="-122"/>
              </a:rPr>
              <a:t>是一个 </a:t>
            </a:r>
            <a:r>
              <a:rPr lang="en-US" altLang="zh-CN" sz="1400" b="1" dirty="0" err="1">
                <a:solidFill>
                  <a:srgbClr val="00B050"/>
                </a:solidFill>
                <a:latin typeface="微软雅黑" panose="020B0503020204020204" charset="-122"/>
                <a:ea typeface="微软雅黑" panose="020B0503020204020204" charset="-122"/>
                <a:cs typeface="微软雅黑" panose="020B0503020204020204" charset="-122"/>
              </a:rPr>
              <a:t>numpy</a:t>
            </a:r>
            <a:r>
              <a:rPr lang="en-US" altLang="zh-CN" sz="1400" b="1" dirty="0">
                <a:solidFill>
                  <a:srgbClr val="00B050"/>
                </a:solidFill>
                <a:latin typeface="微软雅黑" panose="020B0503020204020204" charset="-122"/>
                <a:ea typeface="微软雅黑" panose="020B0503020204020204" charset="-122"/>
                <a:cs typeface="微软雅黑" panose="020B0503020204020204" charset="-122"/>
              </a:rPr>
              <a:t> `</a:t>
            </a:r>
            <a:r>
              <a:rPr lang="en-US" altLang="zh-CN" sz="1400" b="1" dirty="0" err="1">
                <a:solidFill>
                  <a:srgbClr val="00B050"/>
                </a:solidFill>
                <a:latin typeface="微软雅黑" panose="020B0503020204020204" charset="-122"/>
                <a:ea typeface="微软雅黑" panose="020B0503020204020204" charset="-122"/>
                <a:cs typeface="微软雅黑" panose="020B0503020204020204" charset="-122"/>
              </a:rPr>
              <a:t>ndarray</a:t>
            </a:r>
            <a:r>
              <a:rPr lang="en-US" altLang="zh-CN" sz="1400" b="1" dirty="0">
                <a:solidFill>
                  <a:srgbClr val="00B050"/>
                </a:solidFill>
                <a:latin typeface="微软雅黑" panose="020B0503020204020204" charset="-122"/>
                <a:ea typeface="微软雅黑" panose="020B0503020204020204" charset="-122"/>
                <a:cs typeface="微软雅黑" panose="020B0503020204020204" charset="-122"/>
              </a:rPr>
              <a:t>` </a:t>
            </a:r>
            <a:r>
              <a:rPr lang="zh-CN" altLang="en-US" sz="1400" b="1" dirty="0">
                <a:solidFill>
                  <a:srgbClr val="00B050"/>
                </a:solidFill>
                <a:latin typeface="微软雅黑" panose="020B0503020204020204" charset="-122"/>
                <a:ea typeface="微软雅黑" panose="020B0503020204020204" charset="-122"/>
                <a:cs typeface="微软雅黑" panose="020B0503020204020204" charset="-122"/>
              </a:rPr>
              <a:t>对象</a:t>
            </a:r>
            <a:r>
              <a:rPr lang="en-US" altLang="zh-CN" sz="1400" b="1" dirty="0">
                <a:solidFill>
                  <a:srgbClr val="00B050"/>
                </a:solidFill>
                <a:latin typeface="微软雅黑" panose="020B0503020204020204" charset="-122"/>
                <a:ea typeface="微软雅黑" panose="020B0503020204020204" charset="-122"/>
                <a:cs typeface="微软雅黑" panose="020B0503020204020204" charset="-122"/>
              </a:rPr>
              <a:t>.</a:t>
            </a:r>
            <a:endParaRPr lang="en-US" altLang="zh-CN" sz="1400" b="1" dirty="0">
              <a:latin typeface="微软雅黑" panose="020B0503020204020204" charset="-122"/>
              <a:ea typeface="微软雅黑" panose="020B0503020204020204" charset="-122"/>
              <a:cs typeface="微软雅黑" panose="020B0503020204020204" charset="-122"/>
            </a:endParaRPr>
          </a:p>
          <a:p>
            <a:pPr lvl="0" eaLnBrk="0" fontAlgn="base" hangingPunct="0">
              <a:spcBef>
                <a:spcPct val="0"/>
              </a:spcBef>
              <a:spcAft>
                <a:spcPct val="0"/>
              </a:spcAft>
            </a:pPr>
            <a:r>
              <a:rPr lang="en-US" altLang="zh-CN" sz="1400" b="1" dirty="0">
                <a:latin typeface="微软雅黑" panose="020B0503020204020204" charset="-122"/>
                <a:ea typeface="微软雅黑" panose="020B0503020204020204" charset="-122"/>
                <a:cs typeface="微软雅黑" panose="020B0503020204020204" charset="-122"/>
              </a:rPr>
              <a:t>print "result: ",result, ",type: ",type(result)</a:t>
            </a:r>
            <a:endParaRPr lang="en-US" altLang="zh-CN" sz="1400" b="1" dirty="0">
              <a:latin typeface="微软雅黑" panose="020B0503020204020204" charset="-122"/>
              <a:ea typeface="微软雅黑" panose="020B0503020204020204" charset="-122"/>
              <a:cs typeface="微软雅黑" panose="020B0503020204020204" charset="-122"/>
            </a:endParaRPr>
          </a:p>
          <a:p>
            <a:pPr lvl="0" eaLnBrk="0" fontAlgn="base" hangingPunct="0">
              <a:spcBef>
                <a:spcPct val="0"/>
              </a:spcBef>
              <a:spcAft>
                <a:spcPct val="0"/>
              </a:spcAft>
            </a:pPr>
            <a:r>
              <a:rPr lang="en-US" altLang="zh-CN" sz="1400" b="1" dirty="0">
                <a:solidFill>
                  <a:srgbClr val="00B050"/>
                </a:solidFill>
                <a:latin typeface="微软雅黑" panose="020B0503020204020204" charset="-122"/>
                <a:ea typeface="微软雅黑" panose="020B0503020204020204" charset="-122"/>
                <a:cs typeface="微软雅黑" panose="020B0503020204020204" charset="-122"/>
              </a:rPr>
              <a:t># </a:t>
            </a:r>
            <a:r>
              <a:rPr lang="zh-CN" altLang="en-US" sz="1400" b="1" dirty="0">
                <a:solidFill>
                  <a:srgbClr val="00B050"/>
                </a:solidFill>
                <a:latin typeface="微软雅黑" panose="020B0503020204020204" charset="-122"/>
                <a:ea typeface="微软雅黑" panose="020B0503020204020204" charset="-122"/>
                <a:cs typeface="微软雅黑" panose="020B0503020204020204" charset="-122"/>
              </a:rPr>
              <a:t>任务完成</a:t>
            </a:r>
            <a:r>
              <a:rPr lang="en-US" altLang="zh-CN" sz="1400" b="1" dirty="0">
                <a:solidFill>
                  <a:srgbClr val="00B050"/>
                </a:solidFill>
                <a:latin typeface="微软雅黑" panose="020B0503020204020204" charset="-122"/>
                <a:ea typeface="微软雅黑" panose="020B0503020204020204" charset="-122"/>
                <a:cs typeface="微软雅黑" panose="020B0503020204020204" charset="-122"/>
              </a:rPr>
              <a:t>, </a:t>
            </a:r>
            <a:r>
              <a:rPr lang="zh-CN" altLang="en-US" sz="1400" b="1" dirty="0">
                <a:solidFill>
                  <a:srgbClr val="00B050"/>
                </a:solidFill>
                <a:latin typeface="微软雅黑" panose="020B0503020204020204" charset="-122"/>
                <a:ea typeface="微软雅黑" panose="020B0503020204020204" charset="-122"/>
                <a:cs typeface="微软雅黑" panose="020B0503020204020204" charset="-122"/>
              </a:rPr>
              <a:t>关闭会话</a:t>
            </a:r>
            <a:r>
              <a:rPr lang="en-US" altLang="zh-CN" sz="1400" b="1" dirty="0">
                <a:solidFill>
                  <a:srgbClr val="00B050"/>
                </a:solidFill>
                <a:latin typeface="微软雅黑" panose="020B0503020204020204" charset="-122"/>
                <a:ea typeface="微软雅黑" panose="020B0503020204020204" charset="-122"/>
                <a:cs typeface="微软雅黑" panose="020B0503020204020204" charset="-122"/>
              </a:rPr>
              <a:t>.</a:t>
            </a:r>
            <a:endParaRPr lang="en-US" altLang="zh-CN" sz="1400" b="1" dirty="0">
              <a:solidFill>
                <a:srgbClr val="00B050"/>
              </a:solidFill>
              <a:latin typeface="微软雅黑" panose="020B0503020204020204" charset="-122"/>
              <a:ea typeface="微软雅黑" panose="020B0503020204020204" charset="-122"/>
              <a:cs typeface="微软雅黑" panose="020B0503020204020204" charset="-122"/>
            </a:endParaRPr>
          </a:p>
          <a:p>
            <a:pPr lvl="0" eaLnBrk="0" fontAlgn="base" hangingPunct="0">
              <a:spcBef>
                <a:spcPct val="0"/>
              </a:spcBef>
              <a:spcAft>
                <a:spcPct val="0"/>
              </a:spcAft>
            </a:pPr>
            <a:r>
              <a:rPr lang="en-US" altLang="zh-CN" sz="1400" b="1" dirty="0" err="1">
                <a:latin typeface="微软雅黑" panose="020B0503020204020204" charset="-122"/>
                <a:ea typeface="微软雅黑" panose="020B0503020204020204" charset="-122"/>
                <a:cs typeface="微软雅黑" panose="020B0503020204020204" charset="-122"/>
              </a:rPr>
              <a:t>sess.close</a:t>
            </a:r>
            <a:r>
              <a:rPr lang="en-US" altLang="zh-CN" sz="1400" b="1" dirty="0">
                <a:latin typeface="微软雅黑" panose="020B0503020204020204" charset="-122"/>
                <a:ea typeface="微软雅黑" panose="020B0503020204020204" charset="-122"/>
                <a:cs typeface="微软雅黑" panose="020B0503020204020204" charset="-122"/>
              </a:rPr>
              <a:t>()</a:t>
            </a:r>
            <a:endParaRPr kumimoji="0" lang="zh-CN" altLang="zh-CN" sz="14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p:txBody>
      </p:sp>
      <p:sp>
        <p:nvSpPr>
          <p:cNvPr id="4" name="Rectangle 2"/>
          <p:cNvSpPr>
            <a:spLocks noChangeArrowheads="1"/>
          </p:cNvSpPr>
          <p:nvPr/>
        </p:nvSpPr>
        <p:spPr bwMode="auto">
          <a:xfrm>
            <a:off x="1557908" y="6453336"/>
            <a:ext cx="6948263" cy="307777"/>
          </a:xfrm>
          <a:prstGeom prst="rect">
            <a:avLst/>
          </a:prstGeom>
          <a:solidFill>
            <a:srgbClr val="00B050"/>
          </a:solidFill>
          <a:ln>
            <a:noFill/>
          </a:ln>
          <a:effectLst/>
        </p:spPr>
        <p:txBody>
          <a:bodyPr vert="horz" wrap="square" lIns="91440" tIns="45720" rIns="91440" bIns="45720" numCol="1" anchor="ctr" anchorCtr="0" compatLnSpc="1">
            <a:spAutoFit/>
          </a:bodyPr>
          <a:lstStyle/>
          <a:p>
            <a:pPr lvl="0" eaLnBrk="0" fontAlgn="base" hangingPunct="0">
              <a:spcBef>
                <a:spcPct val="0"/>
              </a:spcBef>
              <a:spcAft>
                <a:spcPct val="0"/>
              </a:spcAft>
            </a:pPr>
            <a:r>
              <a:rPr lang="en-US" altLang="zh-CN" sz="1400" dirty="0" err="1">
                <a:latin typeface="微软雅黑" panose="020B0503020204020204" charset="-122"/>
                <a:ea typeface="微软雅黑" panose="020B0503020204020204" charset="-122"/>
                <a:cs typeface="微软雅黑" panose="020B0503020204020204" charset="-122"/>
              </a:rPr>
              <a:t>result</a:t>
            </a:r>
            <a:r>
              <a:rPr lang="en-US" altLang="zh-CN" sz="1400" dirty="0">
                <a:latin typeface="微软雅黑" panose="020B0503020204020204" charset="-122"/>
                <a:ea typeface="微软雅黑" panose="020B0503020204020204" charset="-122"/>
                <a:cs typeface="微软雅黑" panose="020B0503020204020204" charset="-122"/>
              </a:rPr>
              <a:t>:  [ 7.  8.  9.] ,</a:t>
            </a:r>
            <a:r>
              <a:rPr lang="en-US" altLang="zh-CN" sz="1400" dirty="0" err="1">
                <a:latin typeface="微软雅黑" panose="020B0503020204020204" charset="-122"/>
                <a:ea typeface="微软雅黑" panose="020B0503020204020204" charset="-122"/>
                <a:cs typeface="微软雅黑" panose="020B0503020204020204" charset="-122"/>
              </a:rPr>
              <a:t>type</a:t>
            </a:r>
            <a:r>
              <a:rPr lang="en-US" altLang="zh-CN" sz="1400" dirty="0">
                <a:latin typeface="微软雅黑" panose="020B0503020204020204" charset="-122"/>
                <a:ea typeface="微软雅黑" panose="020B0503020204020204" charset="-122"/>
                <a:cs typeface="微软雅黑" panose="020B0503020204020204" charset="-122"/>
              </a:rPr>
              <a:t>:  &lt;</a:t>
            </a:r>
            <a:r>
              <a:rPr lang="en-US" altLang="zh-CN" sz="1400" dirty="0" err="1">
                <a:latin typeface="微软雅黑" panose="020B0503020204020204" charset="-122"/>
                <a:ea typeface="微软雅黑" panose="020B0503020204020204" charset="-122"/>
                <a:cs typeface="微软雅黑" panose="020B0503020204020204" charset="-122"/>
              </a:rPr>
              <a:t>type</a:t>
            </a:r>
            <a:r>
              <a:rPr lang="en-US" altLang="zh-CN" sz="1400" dirty="0">
                <a:latin typeface="微软雅黑" panose="020B0503020204020204" charset="-122"/>
                <a:ea typeface="微软雅黑" panose="020B0503020204020204" charset="-122"/>
                <a:cs typeface="微软雅黑" panose="020B0503020204020204" charset="-122"/>
              </a:rPr>
              <a:t> '</a:t>
            </a:r>
            <a:r>
              <a:rPr lang="en-US" altLang="zh-CN" sz="1400" dirty="0" err="1">
                <a:latin typeface="微软雅黑" panose="020B0503020204020204" charset="-122"/>
                <a:ea typeface="微软雅黑" panose="020B0503020204020204" charset="-122"/>
                <a:cs typeface="微软雅黑" panose="020B0503020204020204" charset="-122"/>
              </a:rPr>
              <a:t>numpy.ndarray</a:t>
            </a:r>
            <a:r>
              <a:rPr lang="en-US" altLang="zh-CN" sz="1400" dirty="0">
                <a:latin typeface="微软雅黑" panose="020B0503020204020204" charset="-122"/>
                <a:ea typeface="微软雅黑" panose="020B0503020204020204" charset="-122"/>
                <a:cs typeface="微软雅黑" panose="020B0503020204020204" charset="-122"/>
              </a:rPr>
              <a:t>'&gt;</a:t>
            </a:r>
            <a:endParaRPr kumimoji="0" lang="zh-CN"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8601891" y="2538958"/>
            <a:ext cx="3098800" cy="4254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algn="ctr" rtl="0"/>
            <a:r>
              <a:rPr lang="en-US" altLang="zh-CN" sz="6600" dirty="0" smtClean="0"/>
              <a:t>Thanks</a:t>
            </a:r>
            <a:endParaRPr lang="en-US" altLang="zh-CN" dirty="0">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机器学习是</a:t>
            </a:r>
            <a:r>
              <a:rPr lang="zh-CN" altLang="en-US" dirty="0"/>
              <a:t>什么？</a:t>
            </a:r>
            <a:endParaRPr lang="zh-CN" altLang="en-US" dirty="0">
              <a:latin typeface="Microsoft YaHei UI" panose="020B0503020204020204" pitchFamily="34" charset="-122"/>
              <a:ea typeface="Microsoft YaHei UI" panose="020B0503020204020204" pitchFamily="34" charset="-122"/>
            </a:endParaRPr>
          </a:p>
        </p:txBody>
      </p:sp>
      <p:sp>
        <p:nvSpPr>
          <p:cNvPr id="5" name="内容占位符 4"/>
          <p:cNvSpPr>
            <a:spLocks noGrp="1"/>
          </p:cNvSpPr>
          <p:nvPr>
            <p:ph sz="half" idx="1"/>
          </p:nvPr>
        </p:nvSpPr>
        <p:spPr>
          <a:xfrm>
            <a:off x="1482194" y="1700808"/>
            <a:ext cx="10228842" cy="1368152"/>
          </a:xfrm>
        </p:spPr>
        <p:txBody>
          <a:bodyPr rtlCol="0">
            <a:normAutofit/>
          </a:bodyPr>
          <a:lstStyle/>
          <a:p>
            <a:r>
              <a:rPr lang="zh-CN" altLang="en-US" dirty="0" smtClean="0"/>
              <a:t>定义</a:t>
            </a:r>
            <a:endParaRPr lang="en-US" altLang="zh-CN" dirty="0"/>
          </a:p>
          <a:p>
            <a:pPr marL="0" indent="0">
              <a:buNone/>
            </a:pPr>
            <a:r>
              <a:rPr lang="zh-CN" altLang="en-US" sz="2000" b="1" dirty="0" smtClean="0"/>
              <a:t>计算机</a:t>
            </a:r>
            <a:r>
              <a:rPr lang="zh-CN" altLang="en-US" sz="2000" b="1" dirty="0"/>
              <a:t>利用</a:t>
            </a:r>
            <a:r>
              <a:rPr lang="zh-CN" altLang="en-US" sz="2000" b="1" dirty="0">
                <a:solidFill>
                  <a:schemeClr val="accent1">
                    <a:lumMod val="75000"/>
                  </a:schemeClr>
                </a:solidFill>
              </a:rPr>
              <a:t>已有的数据</a:t>
            </a:r>
            <a:r>
              <a:rPr lang="en-US" altLang="zh-CN" sz="2000" b="1" dirty="0"/>
              <a:t>(</a:t>
            </a:r>
            <a:r>
              <a:rPr lang="zh-CN" altLang="en-US" sz="2000" b="1" dirty="0"/>
              <a:t>经验</a:t>
            </a:r>
            <a:r>
              <a:rPr lang="en-US" altLang="zh-CN" sz="2000" b="1" dirty="0"/>
              <a:t>)</a:t>
            </a:r>
            <a:r>
              <a:rPr lang="zh-CN" altLang="en-US" sz="2000" b="1" dirty="0" smtClean="0"/>
              <a:t>，得出</a:t>
            </a:r>
            <a:r>
              <a:rPr lang="zh-CN" altLang="en-US" sz="2000" b="1" dirty="0"/>
              <a:t>了某种</a:t>
            </a:r>
            <a:r>
              <a:rPr lang="zh-CN" altLang="en-US" sz="2000" b="1" dirty="0">
                <a:solidFill>
                  <a:schemeClr val="accent5">
                    <a:lumMod val="75000"/>
                  </a:schemeClr>
                </a:solidFill>
              </a:rPr>
              <a:t>模型</a:t>
            </a:r>
            <a:r>
              <a:rPr lang="en-US" altLang="zh-CN" sz="2000" b="1" dirty="0" smtClean="0"/>
              <a:t>(</a:t>
            </a:r>
            <a:r>
              <a:rPr lang="zh-CN" altLang="en-US" sz="2000" b="1" dirty="0" smtClean="0"/>
              <a:t>规律</a:t>
            </a:r>
            <a:r>
              <a:rPr lang="en-US" altLang="zh-CN" sz="2000" b="1" dirty="0"/>
              <a:t>)</a:t>
            </a:r>
            <a:r>
              <a:rPr lang="zh-CN" altLang="en-US" sz="2000" b="1" dirty="0"/>
              <a:t>，并利用此模型</a:t>
            </a:r>
            <a:r>
              <a:rPr lang="zh-CN" altLang="en-US" sz="2000" b="1" dirty="0">
                <a:solidFill>
                  <a:schemeClr val="accent1">
                    <a:lumMod val="75000"/>
                  </a:schemeClr>
                </a:solidFill>
              </a:rPr>
              <a:t>预测</a:t>
            </a:r>
            <a:r>
              <a:rPr lang="zh-CN" altLang="en-US" sz="2000" b="1" dirty="0" smtClean="0"/>
              <a:t>未来数据特征的</a:t>
            </a:r>
            <a:r>
              <a:rPr lang="zh-CN" altLang="en-US" sz="2000" b="1" dirty="0"/>
              <a:t>一种方法</a:t>
            </a:r>
            <a:r>
              <a:rPr lang="zh-CN" altLang="en-US" sz="2000" b="1" dirty="0" smtClean="0"/>
              <a:t>。</a:t>
            </a:r>
            <a:endParaRPr lang="en-US" altLang="zh-CN" sz="2000" dirty="0"/>
          </a:p>
        </p:txBody>
      </p:sp>
      <p:pic>
        <p:nvPicPr>
          <p:cNvPr id="3" name="图片 2"/>
          <p:cNvPicPr>
            <a:picLocks noChangeAspect="1"/>
          </p:cNvPicPr>
          <p:nvPr/>
        </p:nvPicPr>
        <p:blipFill>
          <a:blip r:embed="rId1"/>
          <a:stretch>
            <a:fillRect/>
          </a:stretch>
        </p:blipFill>
        <p:spPr>
          <a:xfrm>
            <a:off x="2886849" y="2780928"/>
            <a:ext cx="7775906" cy="37444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机器学习的方法</a:t>
            </a:r>
            <a:endParaRPr lang="zh-CN" altLang="en-US" dirty="0">
              <a:latin typeface="Microsoft YaHei UI" panose="020B0503020204020204" pitchFamily="34" charset="-122"/>
              <a:ea typeface="Microsoft YaHei UI" panose="020B0503020204020204" pitchFamily="34" charset="-122"/>
            </a:endParaRPr>
          </a:p>
        </p:txBody>
      </p:sp>
      <p:pic>
        <p:nvPicPr>
          <p:cNvPr id="6" name="图片 5"/>
          <p:cNvPicPr>
            <a:picLocks noChangeAspect="1"/>
          </p:cNvPicPr>
          <p:nvPr/>
        </p:nvPicPr>
        <p:blipFill>
          <a:blip r:embed="rId1"/>
          <a:stretch>
            <a:fillRect/>
          </a:stretch>
        </p:blipFill>
        <p:spPr>
          <a:xfrm>
            <a:off x="5330080" y="1700808"/>
            <a:ext cx="6596980" cy="4798738"/>
          </a:xfrm>
          <a:prstGeom prst="rect">
            <a:avLst/>
          </a:prstGeom>
        </p:spPr>
      </p:pic>
      <p:sp>
        <p:nvSpPr>
          <p:cNvPr id="8" name="内容占位符 4"/>
          <p:cNvSpPr>
            <a:spLocks noGrp="1"/>
          </p:cNvSpPr>
          <p:nvPr>
            <p:ph sz="half" idx="1"/>
          </p:nvPr>
        </p:nvSpPr>
        <p:spPr>
          <a:xfrm>
            <a:off x="1234382" y="1942630"/>
            <a:ext cx="4211958" cy="4654722"/>
          </a:xfrm>
        </p:spPr>
        <p:txBody>
          <a:bodyPr rtlCol="0">
            <a:normAutofit/>
          </a:bodyPr>
          <a:lstStyle/>
          <a:p>
            <a:r>
              <a:rPr lang="zh-CN" altLang="en-US" dirty="0" smtClean="0"/>
              <a:t>监督式学习算法</a:t>
            </a:r>
            <a:endParaRPr lang="en-US" altLang="zh-CN" dirty="0"/>
          </a:p>
          <a:p>
            <a:pPr lvl="1"/>
            <a:r>
              <a:rPr lang="zh-CN" altLang="en-US" sz="1600" dirty="0" smtClean="0">
                <a:solidFill>
                  <a:schemeClr val="accent1">
                    <a:lumMod val="75000"/>
                  </a:schemeClr>
                </a:solidFill>
              </a:rPr>
              <a:t>从带标签</a:t>
            </a:r>
            <a:r>
              <a:rPr lang="en-US" altLang="zh-CN" sz="1600" dirty="0" smtClean="0">
                <a:solidFill>
                  <a:schemeClr val="accent1">
                    <a:lumMod val="75000"/>
                  </a:schemeClr>
                </a:solidFill>
              </a:rPr>
              <a:t>(</a:t>
            </a:r>
            <a:r>
              <a:rPr lang="zh-CN" altLang="en-US" sz="1600" dirty="0" smtClean="0">
                <a:solidFill>
                  <a:schemeClr val="accent1">
                    <a:lumMod val="75000"/>
                  </a:schemeClr>
                </a:solidFill>
              </a:rPr>
              <a:t>标注</a:t>
            </a:r>
            <a:r>
              <a:rPr lang="en-US" altLang="zh-CN" sz="1600" dirty="0" smtClean="0">
                <a:solidFill>
                  <a:schemeClr val="accent1">
                    <a:lumMod val="75000"/>
                  </a:schemeClr>
                </a:solidFill>
              </a:rPr>
              <a:t>)</a:t>
            </a:r>
            <a:r>
              <a:rPr lang="zh-CN" altLang="en-US" sz="1600" dirty="0" smtClean="0">
                <a:solidFill>
                  <a:schemeClr val="accent1">
                    <a:lumMod val="75000"/>
                  </a:schemeClr>
                </a:solidFill>
              </a:rPr>
              <a:t>的训练样本中</a:t>
            </a:r>
            <a:r>
              <a:rPr lang="zh-CN" altLang="en-US" sz="1600" dirty="0">
                <a:solidFill>
                  <a:schemeClr val="accent1">
                    <a:lumMod val="75000"/>
                  </a:schemeClr>
                </a:solidFill>
              </a:rPr>
              <a:t>建立一个模式（模型），并依此模式推测新的数据标签的</a:t>
            </a:r>
            <a:r>
              <a:rPr lang="zh-CN" altLang="en-US" sz="1600" dirty="0" smtClean="0">
                <a:solidFill>
                  <a:schemeClr val="accent1">
                    <a:lumMod val="75000"/>
                  </a:schemeClr>
                </a:solidFill>
              </a:rPr>
              <a:t>算法</a:t>
            </a:r>
            <a:endParaRPr lang="en-US" altLang="zh-CN" sz="1600" dirty="0"/>
          </a:p>
          <a:p>
            <a:r>
              <a:rPr lang="zh-CN" altLang="en-US" dirty="0" smtClean="0"/>
              <a:t>无监督式学习算法</a:t>
            </a:r>
            <a:endParaRPr lang="en-US" altLang="zh-CN" dirty="0" smtClean="0"/>
          </a:p>
          <a:p>
            <a:pPr lvl="1"/>
            <a:r>
              <a:rPr lang="zh-CN" altLang="en-US" sz="1600" dirty="0">
                <a:solidFill>
                  <a:schemeClr val="accent1">
                    <a:lumMod val="75000"/>
                  </a:schemeClr>
                </a:solidFill>
              </a:rPr>
              <a:t>在学习时并不知道其分类</a:t>
            </a:r>
            <a:r>
              <a:rPr lang="zh-CN" altLang="en-US" sz="1600" dirty="0" smtClean="0">
                <a:solidFill>
                  <a:schemeClr val="accent1">
                    <a:lumMod val="75000"/>
                  </a:schemeClr>
                </a:solidFill>
              </a:rPr>
              <a:t>结果，其</a:t>
            </a:r>
            <a:r>
              <a:rPr lang="zh-CN" altLang="en-US" sz="1600" dirty="0">
                <a:solidFill>
                  <a:schemeClr val="accent1">
                    <a:lumMod val="75000"/>
                  </a:schemeClr>
                </a:solidFill>
              </a:rPr>
              <a:t>目的是去对原始资料进行分类，以便了解资料内部</a:t>
            </a:r>
            <a:r>
              <a:rPr lang="zh-CN" altLang="en-US" sz="1600" dirty="0" smtClean="0">
                <a:solidFill>
                  <a:schemeClr val="accent1">
                    <a:lumMod val="75000"/>
                  </a:schemeClr>
                </a:solidFill>
              </a:rPr>
              <a:t>结构的算法</a:t>
            </a:r>
            <a:endParaRPr lang="en-US" altLang="zh-CN" sz="1600" dirty="0">
              <a:solidFill>
                <a:schemeClr val="accent1">
                  <a:lumMod val="75000"/>
                </a:schemeClr>
              </a:solidFill>
            </a:endParaRPr>
          </a:p>
          <a:p>
            <a:r>
              <a:rPr lang="zh-CN" altLang="en-US" dirty="0" smtClean="0"/>
              <a:t>半监督式学习算法</a:t>
            </a:r>
            <a:endParaRPr lang="en-US" altLang="zh-CN" dirty="0" smtClean="0"/>
          </a:p>
          <a:p>
            <a:pPr lvl="1"/>
            <a:r>
              <a:rPr lang="zh-CN" altLang="en-US" sz="1600" dirty="0">
                <a:solidFill>
                  <a:schemeClr val="accent1">
                    <a:lumMod val="75000"/>
                  </a:schemeClr>
                </a:solidFill>
              </a:rPr>
              <a:t>利用少量标注样本和大量未标注样本进行机器学习，利用数据分布上的模型假设</a:t>
            </a:r>
            <a:r>
              <a:rPr lang="en-US" altLang="zh-CN" sz="1600" dirty="0">
                <a:solidFill>
                  <a:schemeClr val="accent1">
                    <a:lumMod val="75000"/>
                  </a:schemeClr>
                </a:solidFill>
              </a:rPr>
              <a:t>, </a:t>
            </a:r>
            <a:r>
              <a:rPr lang="zh-CN" altLang="en-US" sz="1600" dirty="0">
                <a:solidFill>
                  <a:schemeClr val="accent1">
                    <a:lumMod val="75000"/>
                  </a:schemeClr>
                </a:solidFill>
              </a:rPr>
              <a:t>建立学习器对未标签样本进行标签</a:t>
            </a:r>
            <a:endParaRPr lang="en-US" altLang="zh-CN" sz="1600" dirty="0">
              <a:solidFill>
                <a:schemeClr val="accent1">
                  <a:lumMod val="75000"/>
                </a:schemeClr>
              </a:solidFill>
            </a:endParaRPr>
          </a:p>
          <a:p>
            <a:endParaRPr lang="en-US" altLang="zh-CN" dirty="0" smtClean="0"/>
          </a:p>
          <a:p>
            <a:pPr marL="0" indent="0">
              <a:buNone/>
            </a:pPr>
            <a:endParaRPr lang="en-US" altLang="zh-CN" sz="1800" dirty="0"/>
          </a:p>
          <a:p>
            <a:pPr marL="0" indent="0">
              <a:buNone/>
            </a:pPr>
            <a:endParaRPr lang="en-US" altLang="zh-CN" sz="1800" dirty="0"/>
          </a:p>
          <a:p>
            <a:pPr marL="0" indent="0">
              <a:buNone/>
            </a:pPr>
            <a:endParaRPr lang="en-US" altLang="zh-CN" sz="1800" dirty="0"/>
          </a:p>
        </p:txBody>
      </p:sp>
      <p:sp>
        <p:nvSpPr>
          <p:cNvPr id="10" name="文本框 9"/>
          <p:cNvSpPr txBox="1"/>
          <p:nvPr/>
        </p:nvSpPr>
        <p:spPr>
          <a:xfrm>
            <a:off x="1482031" y="6165304"/>
            <a:ext cx="3600400" cy="258532"/>
          </a:xfrm>
          <a:prstGeom prst="rect">
            <a:avLst/>
          </a:prstGeom>
          <a:noFill/>
        </p:spPr>
        <p:txBody>
          <a:bodyPr wrap="square" rtlCol="0">
            <a:spAutoFit/>
          </a:bodyPr>
          <a:lstStyle/>
          <a:p>
            <a:pPr>
              <a:lnSpc>
                <a:spcPct val="90000"/>
              </a:lnSpc>
            </a:pPr>
            <a:r>
              <a:rPr kumimoji="1" lang="zh-CN" altLang="en-US" sz="1200" dirty="0" smtClean="0"/>
              <a:t>*上述只是其中一种</a:t>
            </a:r>
            <a:r>
              <a:rPr kumimoji="1" lang="zh-CN" altLang="en-US" sz="1200" smtClean="0"/>
              <a:t>机器学习算法的分类</a:t>
            </a:r>
            <a:r>
              <a:rPr kumimoji="1" lang="zh-CN" altLang="en-US" sz="1200" dirty="0" smtClean="0"/>
              <a:t>方式</a:t>
            </a:r>
            <a:endParaRPr kumimoji="1" lang="zh-CN" altLang="en-US" sz="1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机器学习的领域</a:t>
            </a:r>
            <a:endParaRPr lang="zh-CN" altLang="en-US" dirty="0">
              <a:latin typeface="Microsoft YaHei UI" panose="020B0503020204020204" pitchFamily="34" charset="-122"/>
              <a:ea typeface="Microsoft YaHei UI" panose="020B0503020204020204" pitchFamily="34" charset="-122"/>
            </a:endParaRPr>
          </a:p>
        </p:txBody>
      </p:sp>
      <p:pic>
        <p:nvPicPr>
          <p:cNvPr id="4" name="图片 3"/>
          <p:cNvPicPr>
            <a:picLocks noChangeAspect="1"/>
          </p:cNvPicPr>
          <p:nvPr/>
        </p:nvPicPr>
        <p:blipFill rotWithShape="1">
          <a:blip r:embed="rId1"/>
          <a:srcRect t="1666" r="3268"/>
          <a:stretch>
            <a:fillRect/>
          </a:stretch>
        </p:blipFill>
        <p:spPr>
          <a:xfrm>
            <a:off x="4726260" y="1979839"/>
            <a:ext cx="7278098" cy="4248472"/>
          </a:xfrm>
          <a:prstGeom prst="rect">
            <a:avLst/>
          </a:prstGeom>
        </p:spPr>
      </p:pic>
      <p:graphicFrame>
        <p:nvGraphicFramePr>
          <p:cNvPr id="7" name="内容占位符 3"/>
          <p:cNvGraphicFramePr>
            <a:graphicFrameLocks noGrp="1"/>
          </p:cNvGraphicFramePr>
          <p:nvPr>
            <p:ph sz="half" idx="2"/>
          </p:nvPr>
        </p:nvGraphicFramePr>
        <p:xfrm>
          <a:off x="405780" y="2150858"/>
          <a:ext cx="4176464" cy="3906434"/>
        </p:xfrm>
        <a:graphic>
          <a:graphicData uri="http://schemas.openxmlformats.org/drawingml/2006/table">
            <a:tbl>
              <a:tblPr firstRow="1" bandRow="1">
                <a:tableStyleId>{6E25E649-3F16-4E02-A733-19D2CDBF48F0}</a:tableStyleId>
              </a:tblPr>
              <a:tblGrid>
                <a:gridCol w="1584176"/>
                <a:gridCol w="2592288"/>
              </a:tblGrid>
              <a:tr h="558062">
                <a:tc>
                  <a:txBody>
                    <a:bodyPr/>
                    <a:lstStyle/>
                    <a:p>
                      <a:pPr rtl="0"/>
                      <a:r>
                        <a:rPr lang="zh-CN" altLang="en-US" b="1" dirty="0" smtClean="0">
                          <a:latin typeface="微软雅黑" panose="020B0503020204020204" charset="-122"/>
                          <a:ea typeface="微软雅黑" panose="020B0503020204020204" charset="-122"/>
                          <a:cs typeface="微软雅黑" panose="020B0503020204020204" charset="-122"/>
                        </a:rPr>
                        <a:t>范围</a:t>
                      </a:r>
                      <a:endParaRPr lang="zh-CN" altLang="en-US" b="1" dirty="0">
                        <a:latin typeface="微软雅黑" panose="020B0503020204020204" charset="-122"/>
                        <a:ea typeface="微软雅黑" panose="020B0503020204020204" charset="-122"/>
                        <a:cs typeface="微软雅黑" panose="020B0503020204020204" charset="-122"/>
                      </a:endParaRPr>
                    </a:p>
                  </a:txBody>
                  <a:tcPr anchor="ctr"/>
                </a:tc>
                <a:tc>
                  <a:txBody>
                    <a:bodyPr/>
                    <a:lstStyle/>
                    <a:p>
                      <a:pPr algn="ctr" rtl="0"/>
                      <a:r>
                        <a:rPr lang="zh-CN" altLang="en-US" dirty="0" smtClean="0">
                          <a:latin typeface="Microsoft YaHei UI" panose="020B0503020204020204" pitchFamily="34" charset="-122"/>
                          <a:ea typeface="Microsoft YaHei UI" panose="020B0503020204020204" pitchFamily="34" charset="-122"/>
                        </a:rPr>
                        <a:t>领域</a:t>
                      </a:r>
                      <a:endParaRPr lang="en-US" altLang="zh-CN" dirty="0">
                        <a:latin typeface="Microsoft YaHei UI" panose="020B0503020204020204" pitchFamily="34" charset="-122"/>
                        <a:ea typeface="Microsoft YaHei UI" panose="020B0503020204020204" pitchFamily="34" charset="-122"/>
                      </a:endParaRPr>
                    </a:p>
                  </a:txBody>
                  <a:tcPr anchor="ctr"/>
                </a:tc>
              </a:tr>
              <a:tr h="558062">
                <a:tc>
                  <a:txBody>
                    <a:bodyPr/>
                    <a:lstStyle/>
                    <a:p>
                      <a:pPr rtl="0"/>
                      <a:r>
                        <a:rPr lang="zh-CN" altLang="en-US" sz="1800" b="0" i="0" kern="1200" dirty="0" smtClean="0">
                          <a:solidFill>
                            <a:schemeClr val="dk1"/>
                          </a:solidFill>
                          <a:effectLst/>
                          <a:latin typeface="+mn-lt"/>
                          <a:ea typeface="+mn-ea"/>
                          <a:cs typeface="+mn-cs"/>
                        </a:rPr>
                        <a:t>模式识别</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zh-CN" altLang="en-US" sz="1800" b="0" i="0" kern="1200" dirty="0" smtClean="0">
                          <a:solidFill>
                            <a:schemeClr val="dk1"/>
                          </a:solidFill>
                          <a:effectLst/>
                          <a:latin typeface="+mn-lt"/>
                          <a:ea typeface="+mn-ea"/>
                          <a:cs typeface="+mn-cs"/>
                        </a:rPr>
                        <a:t>机器学习</a:t>
                      </a:r>
                      <a:endParaRPr lang="en-US" altLang="zh-CN" dirty="0">
                        <a:latin typeface="Microsoft YaHei UI" panose="020B0503020204020204" pitchFamily="34" charset="-122"/>
                        <a:ea typeface="Microsoft YaHei UI" panose="020B0503020204020204" pitchFamily="34" charset="-122"/>
                      </a:endParaRPr>
                    </a:p>
                  </a:txBody>
                  <a:tcPr anchor="ctr"/>
                </a:tc>
              </a:tr>
              <a:tr h="558062">
                <a:tc>
                  <a:txBody>
                    <a:bodyPr/>
                    <a:lstStyle/>
                    <a:p>
                      <a:pPr rtl="0"/>
                      <a:r>
                        <a:rPr lang="zh-CN" altLang="en-US" sz="1800" b="0" i="0" kern="1200" dirty="0" smtClean="0">
                          <a:solidFill>
                            <a:schemeClr val="dk1"/>
                          </a:solidFill>
                          <a:effectLst/>
                          <a:latin typeface="+mn-lt"/>
                          <a:ea typeface="+mn-ea"/>
                          <a:cs typeface="+mn-cs"/>
                        </a:rPr>
                        <a:t>数据挖掘</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zh-CN" altLang="en-US" sz="1800" b="0" i="0" kern="1200" dirty="0" smtClean="0">
                          <a:solidFill>
                            <a:schemeClr val="dk1"/>
                          </a:solidFill>
                          <a:effectLst/>
                          <a:latin typeface="+mn-lt"/>
                          <a:ea typeface="+mn-ea"/>
                          <a:cs typeface="+mn-cs"/>
                        </a:rPr>
                        <a:t>机器学习</a:t>
                      </a:r>
                      <a:r>
                        <a:rPr lang="en-US" altLang="zh-CN" sz="1800" b="0" i="0" kern="1200" dirty="0" smtClean="0">
                          <a:solidFill>
                            <a:schemeClr val="dk1"/>
                          </a:solidFill>
                          <a:effectLst/>
                          <a:latin typeface="+mn-lt"/>
                          <a:ea typeface="+mn-ea"/>
                          <a:cs typeface="+mn-cs"/>
                        </a:rPr>
                        <a:t>+</a:t>
                      </a:r>
                      <a:r>
                        <a:rPr lang="zh-CN" altLang="en-US" sz="1800" b="0" i="0" kern="1200" dirty="0" smtClean="0">
                          <a:solidFill>
                            <a:schemeClr val="dk1"/>
                          </a:solidFill>
                          <a:effectLst/>
                          <a:latin typeface="+mn-lt"/>
                          <a:ea typeface="+mn-ea"/>
                          <a:cs typeface="+mn-cs"/>
                        </a:rPr>
                        <a:t>数据库</a:t>
                      </a:r>
                      <a:endParaRPr lang="en-US" altLang="zh-CN" dirty="0">
                        <a:latin typeface="Microsoft YaHei UI" panose="020B0503020204020204" pitchFamily="34" charset="-122"/>
                        <a:ea typeface="Microsoft YaHei UI" panose="020B0503020204020204" pitchFamily="34" charset="-122"/>
                      </a:endParaRPr>
                    </a:p>
                  </a:txBody>
                  <a:tcPr anchor="ctr"/>
                </a:tc>
              </a:tr>
              <a:tr h="558062">
                <a:tc>
                  <a:txBody>
                    <a:bodyPr/>
                    <a:lstStyle/>
                    <a:p>
                      <a:pPr rtl="0"/>
                      <a:r>
                        <a:rPr lang="zh-CN" altLang="en-US" sz="1800" b="0" i="0" kern="1200" dirty="0" smtClean="0">
                          <a:solidFill>
                            <a:schemeClr val="dk1"/>
                          </a:solidFill>
                          <a:effectLst/>
                          <a:latin typeface="+mn-lt"/>
                          <a:ea typeface="+mn-ea"/>
                          <a:cs typeface="+mn-cs"/>
                        </a:rPr>
                        <a:t>统计学习</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zh-CN" altLang="en-US" sz="1800" b="0" i="0" kern="1200" dirty="0" smtClean="0">
                          <a:solidFill>
                            <a:schemeClr val="dk1"/>
                          </a:solidFill>
                          <a:effectLst/>
                          <a:latin typeface="+mn-lt"/>
                          <a:ea typeface="+mn-ea"/>
                          <a:cs typeface="+mn-cs"/>
                        </a:rPr>
                        <a:t>统计</a:t>
                      </a:r>
                      <a:r>
                        <a:rPr lang="en-US" altLang="zh-CN" sz="1800" b="0" i="0" kern="1200" dirty="0" smtClean="0">
                          <a:solidFill>
                            <a:schemeClr val="dk1"/>
                          </a:solidFill>
                          <a:effectLst/>
                          <a:latin typeface="+mn-lt"/>
                          <a:ea typeface="+mn-ea"/>
                          <a:cs typeface="+mn-cs"/>
                        </a:rPr>
                        <a:t>+</a:t>
                      </a:r>
                      <a:r>
                        <a:rPr lang="zh-CN" altLang="en-US" sz="1800" b="0" i="0" kern="1200" dirty="0" smtClean="0">
                          <a:solidFill>
                            <a:schemeClr val="dk1"/>
                          </a:solidFill>
                          <a:effectLst/>
                          <a:latin typeface="+mn-lt"/>
                          <a:ea typeface="+mn-ea"/>
                          <a:cs typeface="+mn-cs"/>
                        </a:rPr>
                        <a:t>机器学习</a:t>
                      </a:r>
                      <a:endParaRPr lang="en-US" altLang="zh-CN" dirty="0">
                        <a:latin typeface="Microsoft YaHei UI" panose="020B0503020204020204" pitchFamily="34" charset="-122"/>
                        <a:ea typeface="Microsoft YaHei UI" panose="020B0503020204020204" pitchFamily="34" charset="-122"/>
                      </a:endParaRPr>
                    </a:p>
                  </a:txBody>
                  <a:tcPr anchor="ctr"/>
                </a:tc>
              </a:tr>
              <a:tr h="558062">
                <a:tc>
                  <a:txBody>
                    <a:bodyPr/>
                    <a:lstStyle/>
                    <a:p>
                      <a:pPr rtl="0"/>
                      <a:r>
                        <a:rPr lang="zh-CN" altLang="en-US" sz="1800" b="0" i="0" kern="1200" dirty="0" smtClean="0">
                          <a:solidFill>
                            <a:schemeClr val="dk1"/>
                          </a:solidFill>
                          <a:effectLst/>
                          <a:latin typeface="+mn-lt"/>
                          <a:ea typeface="+mn-ea"/>
                          <a:cs typeface="+mn-cs"/>
                        </a:rPr>
                        <a:t>计算机视觉</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zh-CN" altLang="en-US" sz="1800" b="0" i="0" kern="1200" dirty="0" smtClean="0">
                          <a:solidFill>
                            <a:schemeClr val="dk1"/>
                          </a:solidFill>
                          <a:effectLst/>
                          <a:latin typeface="+mn-lt"/>
                          <a:ea typeface="+mn-ea"/>
                          <a:cs typeface="+mn-cs"/>
                        </a:rPr>
                        <a:t>图像处理</a:t>
                      </a:r>
                      <a:r>
                        <a:rPr lang="en-US" altLang="zh-CN" sz="1800" b="0" i="0" kern="1200" dirty="0" smtClean="0">
                          <a:solidFill>
                            <a:schemeClr val="dk1"/>
                          </a:solidFill>
                          <a:effectLst/>
                          <a:latin typeface="+mn-lt"/>
                          <a:ea typeface="+mn-ea"/>
                          <a:cs typeface="+mn-cs"/>
                        </a:rPr>
                        <a:t>+</a:t>
                      </a:r>
                      <a:r>
                        <a:rPr lang="zh-CN" altLang="en-US" sz="1800" b="0" i="0" kern="1200" dirty="0" smtClean="0">
                          <a:solidFill>
                            <a:schemeClr val="dk1"/>
                          </a:solidFill>
                          <a:effectLst/>
                          <a:latin typeface="+mn-lt"/>
                          <a:ea typeface="+mn-ea"/>
                          <a:cs typeface="+mn-cs"/>
                        </a:rPr>
                        <a:t>机器学习</a:t>
                      </a:r>
                      <a:endParaRPr lang="en-US" altLang="zh-CN" dirty="0">
                        <a:latin typeface="Microsoft YaHei UI" panose="020B0503020204020204" pitchFamily="34" charset="-122"/>
                        <a:ea typeface="Microsoft YaHei UI" panose="020B0503020204020204" pitchFamily="34" charset="-122"/>
                      </a:endParaRPr>
                    </a:p>
                  </a:txBody>
                  <a:tcPr anchor="ctr"/>
                </a:tc>
              </a:tr>
              <a:tr h="558062">
                <a:tc>
                  <a:txBody>
                    <a:bodyPr/>
                    <a:lstStyle/>
                    <a:p>
                      <a:pPr rtl="0"/>
                      <a:r>
                        <a:rPr lang="zh-CN" altLang="en-US" sz="1800" b="0" i="0" kern="1200" dirty="0" smtClean="0">
                          <a:solidFill>
                            <a:schemeClr val="dk1"/>
                          </a:solidFill>
                          <a:effectLst/>
                          <a:latin typeface="+mn-lt"/>
                          <a:ea typeface="+mn-ea"/>
                          <a:cs typeface="+mn-cs"/>
                        </a:rPr>
                        <a:t>语音识别</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zh-CN" altLang="en-US" sz="1800" b="0" i="0" kern="1200" dirty="0" smtClean="0">
                          <a:solidFill>
                            <a:schemeClr val="dk1"/>
                          </a:solidFill>
                          <a:effectLst/>
                          <a:latin typeface="+mn-lt"/>
                          <a:ea typeface="+mn-ea"/>
                          <a:cs typeface="+mn-cs"/>
                        </a:rPr>
                        <a:t>语音处理</a:t>
                      </a:r>
                      <a:r>
                        <a:rPr lang="en-US" altLang="zh-CN" sz="1800" b="0" i="0" kern="1200" dirty="0" smtClean="0">
                          <a:solidFill>
                            <a:schemeClr val="dk1"/>
                          </a:solidFill>
                          <a:effectLst/>
                          <a:latin typeface="+mn-lt"/>
                          <a:ea typeface="+mn-ea"/>
                          <a:cs typeface="+mn-cs"/>
                        </a:rPr>
                        <a:t>+</a:t>
                      </a:r>
                      <a:r>
                        <a:rPr lang="zh-CN" altLang="en-US" sz="1800" b="0" i="0" kern="1200" dirty="0" smtClean="0">
                          <a:solidFill>
                            <a:schemeClr val="dk1"/>
                          </a:solidFill>
                          <a:effectLst/>
                          <a:latin typeface="+mn-lt"/>
                          <a:ea typeface="+mn-ea"/>
                          <a:cs typeface="+mn-cs"/>
                        </a:rPr>
                        <a:t>机器学习</a:t>
                      </a:r>
                      <a:endParaRPr lang="en-US" altLang="zh-CN" dirty="0">
                        <a:latin typeface="Microsoft YaHei UI" panose="020B0503020204020204" pitchFamily="34" charset="-122"/>
                        <a:ea typeface="Microsoft YaHei UI" panose="020B0503020204020204" pitchFamily="34" charset="-122"/>
                      </a:endParaRPr>
                    </a:p>
                  </a:txBody>
                  <a:tcPr anchor="ctr"/>
                </a:tc>
              </a:tr>
              <a:tr h="558062">
                <a:tc>
                  <a:txBody>
                    <a:bodyPr/>
                    <a:lstStyle/>
                    <a:p>
                      <a:pPr rtl="0"/>
                      <a:r>
                        <a:rPr lang="zh-CN" altLang="en-US" sz="1800" b="0" i="0" kern="1200" dirty="0" smtClean="0">
                          <a:solidFill>
                            <a:schemeClr val="dk1"/>
                          </a:solidFill>
                          <a:effectLst/>
                          <a:latin typeface="+mn-lt"/>
                          <a:ea typeface="+mn-ea"/>
                          <a:cs typeface="+mn-cs"/>
                        </a:rPr>
                        <a:t>自然语言处理</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zh-CN" altLang="en-US" sz="1800" b="0" i="0" kern="1200" dirty="0" smtClean="0">
                          <a:solidFill>
                            <a:schemeClr val="dk1"/>
                          </a:solidFill>
                          <a:effectLst/>
                          <a:latin typeface="+mn-lt"/>
                          <a:ea typeface="+mn-ea"/>
                          <a:cs typeface="+mn-cs"/>
                        </a:rPr>
                        <a:t>文本处理</a:t>
                      </a:r>
                      <a:r>
                        <a:rPr lang="en-US" altLang="zh-CN" sz="1800" b="0" i="0" kern="1200" dirty="0" smtClean="0">
                          <a:solidFill>
                            <a:schemeClr val="dk1"/>
                          </a:solidFill>
                          <a:effectLst/>
                          <a:latin typeface="+mn-lt"/>
                          <a:ea typeface="+mn-ea"/>
                          <a:cs typeface="+mn-cs"/>
                        </a:rPr>
                        <a:t>+</a:t>
                      </a:r>
                      <a:r>
                        <a:rPr lang="zh-CN" altLang="en-US" sz="1800" b="0" i="0" kern="1200" dirty="0" smtClean="0">
                          <a:solidFill>
                            <a:schemeClr val="dk1"/>
                          </a:solidFill>
                          <a:effectLst/>
                          <a:latin typeface="+mn-lt"/>
                          <a:ea typeface="+mn-ea"/>
                          <a:cs typeface="+mn-cs"/>
                        </a:rPr>
                        <a:t>机器学习</a:t>
                      </a:r>
                      <a:endParaRPr lang="en-US" altLang="zh-CN" dirty="0">
                        <a:latin typeface="Microsoft YaHei UI" panose="020B0503020204020204" pitchFamily="34" charset="-122"/>
                        <a:ea typeface="Microsoft YaHei UI" panose="020B0503020204020204" pitchFamily="34" charset="-122"/>
                      </a:endParaRP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主流机器学习框架</a:t>
            </a:r>
            <a:endParaRPr lang="zh-CN" altLang="en-US" dirty="0">
              <a:latin typeface="Microsoft YaHei UI" panose="020B0503020204020204" pitchFamily="34" charset="-122"/>
              <a:ea typeface="Microsoft YaHei UI" panose="020B0503020204020204" pitchFamily="34" charset="-122"/>
            </a:endParaRPr>
          </a:p>
        </p:txBody>
      </p:sp>
      <p:graphicFrame>
        <p:nvGraphicFramePr>
          <p:cNvPr id="4" name="内容占位符 3"/>
          <p:cNvGraphicFramePr>
            <a:graphicFrameLocks noGrp="1"/>
          </p:cNvGraphicFramePr>
          <p:nvPr>
            <p:ph sz="half" idx="2"/>
          </p:nvPr>
        </p:nvGraphicFramePr>
        <p:xfrm>
          <a:off x="693812" y="1781894"/>
          <a:ext cx="10801200" cy="4743450"/>
        </p:xfrm>
        <a:graphic>
          <a:graphicData uri="http://schemas.openxmlformats.org/drawingml/2006/table">
            <a:tbl>
              <a:tblPr firstRow="1" bandRow="1">
                <a:tableStyleId>{B301B821-A1FF-4177-AEE7-76D212191A09}</a:tableStyleId>
              </a:tblPr>
              <a:tblGrid>
                <a:gridCol w="2160239"/>
                <a:gridCol w="2520280"/>
                <a:gridCol w="3024336"/>
                <a:gridCol w="3096345"/>
              </a:tblGrid>
              <a:tr h="514350">
                <a:tc>
                  <a:txBody>
                    <a:bodyPr/>
                    <a:lstStyle/>
                    <a:p>
                      <a:pPr rtl="0"/>
                      <a:r>
                        <a:rPr lang="zh-CN" altLang="en-US" dirty="0">
                          <a:latin typeface="微软雅黑" panose="020B0503020204020204" charset="-122"/>
                          <a:ea typeface="微软雅黑" panose="020B0503020204020204" charset="-122"/>
                          <a:cs typeface="微软雅黑" panose="020B0503020204020204" charset="-122"/>
                        </a:rPr>
                        <a:t>库名</a:t>
                      </a:r>
                      <a:endParaRPr lang="zh-CN" altLang="en-US" dirty="0">
                        <a:latin typeface="微软雅黑" panose="020B0503020204020204" charset="-122"/>
                        <a:ea typeface="微软雅黑" panose="020B0503020204020204" charset="-122"/>
                        <a:cs typeface="微软雅黑" panose="020B0503020204020204" charset="-122"/>
                      </a:endParaRPr>
                    </a:p>
                  </a:txBody>
                  <a:tcPr anchor="ctr">
                    <a:solidFill>
                      <a:schemeClr val="accent1">
                        <a:lumMod val="75000"/>
                      </a:schemeClr>
                    </a:solidFill>
                  </a:tcPr>
                </a:tc>
                <a:tc>
                  <a:txBody>
                    <a:bodyPr/>
                    <a:lstStyle/>
                    <a:p>
                      <a:pPr algn="ctr" rtl="0"/>
                      <a:r>
                        <a:rPr lang="zh-CN" altLang="en-US" dirty="0">
                          <a:latin typeface="微软雅黑" panose="020B0503020204020204" charset="-122"/>
                          <a:ea typeface="微软雅黑" panose="020B0503020204020204" charset="-122"/>
                          <a:cs typeface="微软雅黑" panose="020B0503020204020204" charset="-122"/>
                        </a:rPr>
                        <a:t>发布者</a:t>
                      </a:r>
                      <a:endParaRPr lang="en-US" altLang="zh-CN" dirty="0">
                        <a:latin typeface="微软雅黑" panose="020B0503020204020204" charset="-122"/>
                        <a:ea typeface="微软雅黑" panose="020B0503020204020204" charset="-122"/>
                        <a:cs typeface="微软雅黑" panose="020B0503020204020204" charset="-122"/>
                      </a:endParaRPr>
                    </a:p>
                  </a:txBody>
                  <a:tcPr anchor="ctr">
                    <a:solidFill>
                      <a:schemeClr val="accent1">
                        <a:lumMod val="75000"/>
                      </a:schemeClr>
                    </a:solidFill>
                  </a:tcPr>
                </a:tc>
                <a:tc>
                  <a:txBody>
                    <a:bodyPr/>
                    <a:lstStyle/>
                    <a:p>
                      <a:pPr algn="ctr" rtl="0"/>
                      <a:r>
                        <a:rPr lang="zh-CN" altLang="en-US" dirty="0">
                          <a:latin typeface="微软雅黑" panose="020B0503020204020204" charset="-122"/>
                          <a:ea typeface="微软雅黑" panose="020B0503020204020204" charset="-122"/>
                          <a:cs typeface="微软雅黑" panose="020B0503020204020204" charset="-122"/>
                        </a:rPr>
                        <a:t>支持语言</a:t>
                      </a:r>
                      <a:endParaRPr lang="zh-CN" altLang="en-US" dirty="0">
                        <a:latin typeface="微软雅黑" panose="020B0503020204020204" charset="-122"/>
                        <a:ea typeface="微软雅黑" panose="020B0503020204020204" charset="-122"/>
                        <a:cs typeface="微软雅黑" panose="020B0503020204020204" charset="-122"/>
                      </a:endParaRPr>
                    </a:p>
                  </a:txBody>
                  <a:tcPr anchor="ctr">
                    <a:solidFill>
                      <a:schemeClr val="accent1">
                        <a:lumMod val="75000"/>
                      </a:schemeClr>
                    </a:solidFill>
                  </a:tcPr>
                </a:tc>
                <a:tc>
                  <a:txBody>
                    <a:bodyPr/>
                    <a:lstStyle/>
                    <a:p>
                      <a:pPr algn="ctr" rtl="0"/>
                      <a:r>
                        <a:rPr lang="zh-CN" altLang="en-US" dirty="0">
                          <a:latin typeface="微软雅黑" panose="020B0503020204020204" charset="-122"/>
                          <a:ea typeface="微软雅黑" panose="020B0503020204020204" charset="-122"/>
                          <a:cs typeface="微软雅黑" panose="020B0503020204020204" charset="-122"/>
                        </a:rPr>
                        <a:t>支持系统</a:t>
                      </a:r>
                      <a:endParaRPr lang="zh-CN" altLang="en-US" dirty="0">
                        <a:latin typeface="微软雅黑" panose="020B0503020204020204" charset="-122"/>
                        <a:ea typeface="微软雅黑" panose="020B0503020204020204" charset="-122"/>
                        <a:cs typeface="微软雅黑" panose="020B0503020204020204" charset="-122"/>
                      </a:endParaRPr>
                    </a:p>
                  </a:txBody>
                  <a:tcPr anchor="ctr">
                    <a:solidFill>
                      <a:schemeClr val="accent1">
                        <a:lumMod val="75000"/>
                      </a:schemeClr>
                    </a:solidFill>
                  </a:tcPr>
                </a:tc>
              </a:tr>
              <a:tr h="514350">
                <a:tc>
                  <a:txBody>
                    <a:bodyPr/>
                    <a:lstStyle/>
                    <a:p>
                      <a:pPr rtl="0"/>
                      <a:r>
                        <a:rPr lang="en-US" altLang="zh-CN" sz="1800" kern="1200" dirty="0" err="1">
                          <a:effectLst/>
                        </a:rPr>
                        <a:t>TensorFlow</a:t>
                      </a:r>
                      <a:endParaRPr lang="en-US" altLang="zh-CN" dirty="0">
                        <a:latin typeface="微软雅黑" panose="020B0503020204020204" charset="-122"/>
                        <a:ea typeface="微软雅黑" panose="020B0503020204020204" charset="-122"/>
                        <a:cs typeface="微软雅黑" panose="020B0503020204020204" charset="-122"/>
                      </a:endParaRPr>
                    </a:p>
                  </a:txBody>
                  <a:tcPr anchor="ctr"/>
                </a:tc>
                <a:tc>
                  <a:txBody>
                    <a:bodyPr/>
                    <a:lstStyle/>
                    <a:p>
                      <a:pPr algn="ctr" rtl="0"/>
                      <a:r>
                        <a:rPr lang="en-US" altLang="zh-CN" dirty="0"/>
                        <a:t>Google</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en-US" altLang="zh-CN" dirty="0"/>
                        <a:t>Python/C++/</a:t>
                      </a:r>
                      <a:endParaRPr lang="en-US" altLang="zh-CN" dirty="0"/>
                    </a:p>
                    <a:p>
                      <a:pPr algn="ctr" rtl="0"/>
                      <a:r>
                        <a:rPr lang="en-US" altLang="zh-CN" dirty="0"/>
                        <a:t>Java/Go</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en-US" altLang="zh-CN" dirty="0"/>
                        <a:t>Linux/Mac</a:t>
                      </a:r>
                      <a:r>
                        <a:rPr lang="zh-CN" altLang="en-US" dirty="0"/>
                        <a:t> </a:t>
                      </a:r>
                      <a:r>
                        <a:rPr lang="en-US" altLang="zh-CN" dirty="0"/>
                        <a:t>OS/Android/iOS</a:t>
                      </a:r>
                      <a:endParaRPr lang="en-US" altLang="zh-CN" dirty="0">
                        <a:latin typeface="Microsoft YaHei UI" panose="020B0503020204020204" pitchFamily="34" charset="-122"/>
                        <a:ea typeface="Microsoft YaHei UI" panose="020B0503020204020204" pitchFamily="34" charset="-122"/>
                      </a:endParaRPr>
                    </a:p>
                  </a:txBody>
                  <a:tcPr anchor="ctr"/>
                </a:tc>
              </a:tr>
              <a:tr h="514350">
                <a:tc>
                  <a:txBody>
                    <a:bodyPr/>
                    <a:lstStyle/>
                    <a:p>
                      <a:pPr rtl="0"/>
                      <a:r>
                        <a:rPr lang="en-US" altLang="zh-CN" dirty="0" err="1"/>
                        <a:t>Caffe</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en-US" altLang="zh-CN" sz="1800" kern="1200" dirty="0">
                          <a:effectLst/>
                        </a:rPr>
                        <a:t>UC Berkeley</a:t>
                      </a:r>
                      <a:endParaRPr lang="en-US" altLang="zh-CN" dirty="0">
                        <a:latin typeface="微软雅黑" panose="020B0503020204020204" charset="-122"/>
                        <a:ea typeface="微软雅黑" panose="020B0503020204020204" charset="-122"/>
                        <a:cs typeface="微软雅黑" panose="020B0503020204020204" charset="-122"/>
                      </a:endParaRPr>
                    </a:p>
                  </a:txBody>
                  <a:tcPr anchor="ctr"/>
                </a:tc>
                <a:tc>
                  <a:txBody>
                    <a:bodyPr/>
                    <a:lstStyle/>
                    <a:p>
                      <a:pPr algn="ctr" rtl="0"/>
                      <a:r>
                        <a:rPr lang="en-US" altLang="zh-CN" dirty="0"/>
                        <a:t>Python/C++/</a:t>
                      </a:r>
                      <a:endParaRPr lang="en-US" altLang="zh-CN" dirty="0"/>
                    </a:p>
                    <a:p>
                      <a:pPr algn="ctr" rtl="0"/>
                      <a:r>
                        <a:rPr lang="en-US" altLang="zh-CN" dirty="0" err="1"/>
                        <a:t>Matlab</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en-US" altLang="zh-CN" dirty="0"/>
                        <a:t>Linux/Mac</a:t>
                      </a:r>
                      <a:r>
                        <a:rPr lang="zh-CN" altLang="en-US" dirty="0"/>
                        <a:t> </a:t>
                      </a:r>
                      <a:r>
                        <a:rPr lang="en-US" altLang="zh-CN" dirty="0"/>
                        <a:t>OS/Windows</a:t>
                      </a:r>
                      <a:endParaRPr lang="en-US" altLang="zh-CN" dirty="0">
                        <a:latin typeface="Microsoft YaHei UI" panose="020B0503020204020204" pitchFamily="34" charset="-122"/>
                        <a:ea typeface="Microsoft YaHei UI" panose="020B0503020204020204" pitchFamily="34" charset="-122"/>
                      </a:endParaRPr>
                    </a:p>
                  </a:txBody>
                  <a:tcPr anchor="ctr"/>
                </a:tc>
              </a:tr>
              <a:tr h="514350">
                <a:tc>
                  <a:txBody>
                    <a:bodyPr/>
                    <a:lstStyle/>
                    <a:p>
                      <a:pPr rtl="0"/>
                      <a:r>
                        <a:rPr lang="en-US" altLang="zh-CN" dirty="0"/>
                        <a:t>CNTK</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en-US" altLang="zh-CN" dirty="0"/>
                        <a:t>Microsoft</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en-US" altLang="zh-CN" dirty="0"/>
                        <a:t>Python/C++/</a:t>
                      </a:r>
                      <a:endParaRPr lang="en-US" altLang="zh-CN" dirty="0"/>
                    </a:p>
                    <a:p>
                      <a:pPr algn="ctr" rtl="0"/>
                      <a:r>
                        <a:rPr lang="en-US" altLang="zh-CN" dirty="0" err="1"/>
                        <a:t>BrainScript</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en-US" altLang="zh-CN" dirty="0"/>
                        <a:t>Linux/Windows</a:t>
                      </a:r>
                      <a:endParaRPr lang="en-US" altLang="zh-CN" dirty="0">
                        <a:latin typeface="Microsoft YaHei UI" panose="020B0503020204020204" pitchFamily="34" charset="-122"/>
                        <a:ea typeface="Microsoft YaHei UI" panose="020B0503020204020204" pitchFamily="34" charset="-122"/>
                      </a:endParaRPr>
                    </a:p>
                  </a:txBody>
                  <a:tcPr anchor="ctr"/>
                </a:tc>
              </a:tr>
              <a:tr h="514350">
                <a:tc>
                  <a:txBody>
                    <a:bodyPr/>
                    <a:lstStyle/>
                    <a:p>
                      <a:pPr rtl="0"/>
                      <a:r>
                        <a:rPr lang="en-US" altLang="zh-CN" dirty="0" err="1"/>
                        <a:t>MXNet</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en-US" altLang="zh-CN" dirty="0"/>
                        <a:t>DMLC</a:t>
                      </a:r>
                      <a:endParaRPr lang="en-US" altLang="zh-CN" dirty="0"/>
                    </a:p>
                    <a:p>
                      <a:pPr algn="ctr" rtl="0"/>
                      <a:r>
                        <a:rPr lang="en-US" altLang="zh-CN" dirty="0"/>
                        <a:t>(</a:t>
                      </a:r>
                      <a:r>
                        <a:rPr lang="zh-CN" altLang="en-US" dirty="0"/>
                        <a:t>分布式机器学习社区</a:t>
                      </a:r>
                      <a:r>
                        <a:rPr lang="en-US" altLang="zh-CN" dirty="0"/>
                        <a:t>)</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en-US" altLang="zh-CN" dirty="0"/>
                        <a:t>Python/C++/</a:t>
                      </a:r>
                      <a:r>
                        <a:rPr lang="en-US" altLang="zh-CN" dirty="0" err="1"/>
                        <a:t>Matlab</a:t>
                      </a:r>
                      <a:r>
                        <a:rPr lang="en-US" altLang="zh-CN" dirty="0"/>
                        <a:t>/</a:t>
                      </a:r>
                      <a:endParaRPr lang="en-US" altLang="zh-CN" dirty="0"/>
                    </a:p>
                    <a:p>
                      <a:pPr algn="ctr" rtl="0"/>
                      <a:r>
                        <a:rPr lang="en-US" altLang="zh-CN" dirty="0"/>
                        <a:t>Julia/Go/R/Scala</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en-US" altLang="zh-CN" dirty="0"/>
                        <a:t>Linux/Mac</a:t>
                      </a:r>
                      <a:r>
                        <a:rPr lang="zh-CN" altLang="en-US" dirty="0"/>
                        <a:t> </a:t>
                      </a:r>
                      <a:r>
                        <a:rPr lang="en-US" altLang="zh-CN" dirty="0"/>
                        <a:t>OS/</a:t>
                      </a:r>
                      <a:endParaRPr lang="en-US" altLang="zh-CN" dirty="0"/>
                    </a:p>
                    <a:p>
                      <a:pPr algn="ctr" rtl="0"/>
                      <a:r>
                        <a:rPr lang="en-US" altLang="zh-CN" dirty="0"/>
                        <a:t>Windows/Android/iOS</a:t>
                      </a:r>
                      <a:endParaRPr lang="en-US" altLang="zh-CN" dirty="0">
                        <a:latin typeface="Microsoft YaHei UI" panose="020B0503020204020204" pitchFamily="34" charset="-122"/>
                        <a:ea typeface="Microsoft YaHei UI" panose="020B0503020204020204" pitchFamily="34" charset="-122"/>
                      </a:endParaRPr>
                    </a:p>
                  </a:txBody>
                  <a:tcPr anchor="ctr"/>
                </a:tc>
              </a:tr>
              <a:tr h="514350">
                <a:tc>
                  <a:txBody>
                    <a:bodyPr/>
                    <a:lstStyle/>
                    <a:p>
                      <a:pPr rtl="0"/>
                      <a:r>
                        <a:rPr lang="en-US" altLang="zh-CN" dirty="0"/>
                        <a:t>Torch</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en-US" altLang="zh-CN" dirty="0"/>
                        <a:t>Facebook</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en-US" altLang="zh-CN" dirty="0"/>
                        <a:t>C/</a:t>
                      </a:r>
                      <a:r>
                        <a:rPr lang="en-US" altLang="zh-CN" dirty="0" err="1"/>
                        <a:t>Lua</a:t>
                      </a:r>
                      <a:r>
                        <a:rPr lang="en-US" altLang="zh-CN" dirty="0"/>
                        <a:t>/</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a:t>Linux/Mac</a:t>
                      </a:r>
                      <a:r>
                        <a:rPr lang="zh-CN" altLang="en-US" dirty="0"/>
                        <a:t> </a:t>
                      </a:r>
                      <a:r>
                        <a:rPr lang="en-US" altLang="zh-CN" dirty="0"/>
                        <a:t>OS/</a:t>
                      </a:r>
                      <a:endParaRPr lang="en-US" altLang="zh-CN" dirty="0"/>
                    </a:p>
                    <a:p>
                      <a:pPr marL="0" marR="0" indent="0" algn="ctr" defTabSz="914400" rtl="0" eaLnBrk="1" fontAlgn="auto" latinLnBrk="0" hangingPunct="1">
                        <a:lnSpc>
                          <a:spcPct val="100000"/>
                        </a:lnSpc>
                        <a:spcBef>
                          <a:spcPts val="0"/>
                        </a:spcBef>
                        <a:spcAft>
                          <a:spcPts val="0"/>
                        </a:spcAft>
                        <a:buClrTx/>
                        <a:buSzTx/>
                        <a:buFontTx/>
                        <a:buNone/>
                        <a:defRPr/>
                      </a:pPr>
                      <a:r>
                        <a:rPr lang="en-US" altLang="zh-CN" dirty="0"/>
                        <a:t>Windows/Android/iOS</a:t>
                      </a:r>
                      <a:endParaRPr lang="en-US" altLang="zh-CN" dirty="0">
                        <a:latin typeface="Microsoft YaHei UI" panose="020B0503020204020204" pitchFamily="34" charset="-122"/>
                        <a:ea typeface="Microsoft YaHei UI" panose="020B0503020204020204" pitchFamily="34" charset="-122"/>
                      </a:endParaRPr>
                    </a:p>
                  </a:txBody>
                  <a:tcPr anchor="ctr"/>
                </a:tc>
              </a:tr>
              <a:tr h="514350">
                <a:tc>
                  <a:txBody>
                    <a:bodyPr/>
                    <a:lstStyle/>
                    <a:p>
                      <a:pPr rtl="0"/>
                      <a:r>
                        <a:rPr lang="en-US" altLang="zh-CN" dirty="0" err="1"/>
                        <a:t>Theano</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zh-CN" altLang="en-US" dirty="0"/>
                        <a:t>蒙特利尔大学</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en-US" altLang="zh-CN" dirty="0"/>
                        <a:t>Python</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a:t>Linux/Mac</a:t>
                      </a:r>
                      <a:r>
                        <a:rPr lang="zh-CN" altLang="en-US" dirty="0"/>
                        <a:t> </a:t>
                      </a:r>
                      <a:r>
                        <a:rPr lang="en-US" altLang="zh-CN" dirty="0"/>
                        <a:t>OS/Windows</a:t>
                      </a:r>
                      <a:endParaRPr lang="en-US" altLang="zh-CN" dirty="0">
                        <a:latin typeface="Microsoft YaHei UI" panose="020B0503020204020204" pitchFamily="34" charset="-122"/>
                        <a:ea typeface="Microsoft YaHei UI" panose="020B0503020204020204" pitchFamily="34" charset="-122"/>
                      </a:endParaRPr>
                    </a:p>
                  </a:txBody>
                  <a:tcPr anchor="ctr"/>
                </a:tc>
              </a:tr>
              <a:tr h="514350">
                <a:tc>
                  <a:txBody>
                    <a:bodyPr/>
                    <a:lstStyle/>
                    <a:p>
                      <a:pPr rtl="0"/>
                      <a:r>
                        <a:rPr lang="en-US" altLang="zh-CN" dirty="0"/>
                        <a:t>Neon</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en-US" altLang="zh-CN" dirty="0"/>
                        <a:t>Intel</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en-US" altLang="zh-CN" dirty="0"/>
                        <a:t>Python</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a:t>Linux</a:t>
                      </a:r>
                      <a:endParaRPr lang="en-US" altLang="zh-CN" dirty="0">
                        <a:latin typeface="Microsoft YaHei UI" panose="020B0503020204020204" pitchFamily="34" charset="-122"/>
                        <a:ea typeface="Microsoft YaHei UI" panose="020B0503020204020204" pitchFamily="34" charset="-122"/>
                      </a:endParaRP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主流机器学习框架</a:t>
            </a:r>
            <a:endParaRPr lang="zh-CN" altLang="en-US" dirty="0">
              <a:latin typeface="Microsoft YaHei UI" panose="020B0503020204020204" pitchFamily="34" charset="-122"/>
              <a:ea typeface="Microsoft YaHei UI" panose="020B0503020204020204" pitchFamily="34" charset="-122"/>
            </a:endParaRPr>
          </a:p>
        </p:txBody>
      </p:sp>
      <p:graphicFrame>
        <p:nvGraphicFramePr>
          <p:cNvPr id="4" name="内容占位符 3"/>
          <p:cNvGraphicFramePr>
            <a:graphicFrameLocks noGrp="1"/>
          </p:cNvGraphicFramePr>
          <p:nvPr>
            <p:ph sz="half" idx="2"/>
          </p:nvPr>
        </p:nvGraphicFramePr>
        <p:xfrm>
          <a:off x="693806" y="1700808"/>
          <a:ext cx="10801214" cy="4238228"/>
        </p:xfrm>
        <a:graphic>
          <a:graphicData uri="http://schemas.openxmlformats.org/drawingml/2006/table">
            <a:tbl>
              <a:tblPr firstRow="1" bandRow="1">
                <a:tableStyleId>{B301B821-A1FF-4177-AEE7-76D212191A09}</a:tableStyleId>
              </a:tblPr>
              <a:tblGrid>
                <a:gridCol w="1296144"/>
                <a:gridCol w="1224136"/>
                <a:gridCol w="1584182"/>
                <a:gridCol w="1584176"/>
                <a:gridCol w="1584176"/>
                <a:gridCol w="1656182"/>
                <a:gridCol w="1872218"/>
              </a:tblGrid>
              <a:tr h="514350">
                <a:tc>
                  <a:txBody>
                    <a:bodyPr/>
                    <a:lstStyle/>
                    <a:p>
                      <a:pPr rtl="0"/>
                      <a:r>
                        <a:rPr lang="zh-CN" altLang="en-US" dirty="0">
                          <a:latin typeface="微软雅黑" panose="020B0503020204020204" charset="-122"/>
                          <a:ea typeface="微软雅黑" panose="020B0503020204020204" charset="-122"/>
                          <a:cs typeface="微软雅黑" panose="020B0503020204020204" charset="-122"/>
                        </a:rPr>
                        <a:t>库名</a:t>
                      </a:r>
                      <a:endParaRPr lang="zh-CN" altLang="en-US" dirty="0">
                        <a:latin typeface="微软雅黑" panose="020B0503020204020204" charset="-122"/>
                        <a:ea typeface="微软雅黑" panose="020B0503020204020204" charset="-122"/>
                        <a:cs typeface="微软雅黑" panose="020B0503020204020204" charset="-122"/>
                      </a:endParaRPr>
                    </a:p>
                  </a:txBody>
                  <a:tcPr anchor="ctr">
                    <a:solidFill>
                      <a:schemeClr val="tx1">
                        <a:lumMod val="65000"/>
                      </a:schemeClr>
                    </a:solidFill>
                  </a:tcPr>
                </a:tc>
                <a:tc>
                  <a:txBody>
                    <a:bodyPr/>
                    <a:lstStyle/>
                    <a:p>
                      <a:pPr algn="ctr" rtl="0"/>
                      <a:r>
                        <a:rPr lang="zh-CN" altLang="en-US" dirty="0">
                          <a:latin typeface="微软雅黑" panose="020B0503020204020204" charset="-122"/>
                          <a:ea typeface="微软雅黑" panose="020B0503020204020204" charset="-122"/>
                          <a:cs typeface="微软雅黑" panose="020B0503020204020204" charset="-122"/>
                        </a:rPr>
                        <a:t>学习材料</a:t>
                      </a:r>
                      <a:endParaRPr lang="en-US" altLang="zh-CN" dirty="0">
                        <a:latin typeface="微软雅黑" panose="020B0503020204020204" charset="-122"/>
                        <a:ea typeface="微软雅黑" panose="020B0503020204020204" charset="-122"/>
                        <a:cs typeface="微软雅黑" panose="020B0503020204020204" charset="-122"/>
                      </a:endParaRPr>
                    </a:p>
                    <a:p>
                      <a:pPr algn="ctr" rtl="0"/>
                      <a:r>
                        <a:rPr lang="zh-CN" altLang="en-US" dirty="0">
                          <a:latin typeface="微软雅黑" panose="020B0503020204020204" charset="-122"/>
                          <a:ea typeface="微软雅黑" panose="020B0503020204020204" charset="-122"/>
                          <a:cs typeface="微软雅黑" panose="020B0503020204020204" charset="-122"/>
                        </a:rPr>
                        <a:t>丰富程度</a:t>
                      </a:r>
                      <a:endParaRPr lang="en-US" altLang="zh-CN" dirty="0">
                        <a:latin typeface="微软雅黑" panose="020B0503020204020204" charset="-122"/>
                        <a:ea typeface="微软雅黑" panose="020B0503020204020204" charset="-122"/>
                        <a:cs typeface="微软雅黑" panose="020B0503020204020204" charset="-122"/>
                      </a:endParaRPr>
                    </a:p>
                  </a:txBody>
                  <a:tcPr anchor="ctr">
                    <a:solidFill>
                      <a:schemeClr val="tx1">
                        <a:lumMod val="65000"/>
                      </a:schemeClr>
                    </a:solidFill>
                  </a:tcPr>
                </a:tc>
                <a:tc>
                  <a:txBody>
                    <a:bodyPr/>
                    <a:lstStyle/>
                    <a:p>
                      <a:pPr algn="ctr" rtl="0"/>
                      <a:r>
                        <a:rPr lang="en-US" altLang="zh-CN" dirty="0">
                          <a:latin typeface="微软雅黑" panose="020B0503020204020204" charset="-122"/>
                          <a:ea typeface="微软雅黑" panose="020B0503020204020204" charset="-122"/>
                          <a:cs typeface="微软雅黑" panose="020B0503020204020204" charset="-122"/>
                        </a:rPr>
                        <a:t>CNN</a:t>
                      </a:r>
                      <a:r>
                        <a:rPr lang="zh-CN" altLang="en-US" dirty="0">
                          <a:latin typeface="微软雅黑" panose="020B0503020204020204" charset="-122"/>
                          <a:ea typeface="微软雅黑" panose="020B0503020204020204" charset="-122"/>
                          <a:cs typeface="微软雅黑" panose="020B0503020204020204" charset="-122"/>
                        </a:rPr>
                        <a:t>建模</a:t>
                      </a:r>
                      <a:endParaRPr lang="en-US" altLang="zh-CN" dirty="0">
                        <a:latin typeface="微软雅黑" panose="020B0503020204020204" charset="-122"/>
                        <a:ea typeface="微软雅黑" panose="020B0503020204020204" charset="-122"/>
                        <a:cs typeface="微软雅黑" panose="020B0503020204020204" charset="-122"/>
                      </a:endParaRPr>
                    </a:p>
                    <a:p>
                      <a:pPr algn="ctr" rtl="0"/>
                      <a:r>
                        <a:rPr lang="zh-CN" altLang="en-US" dirty="0">
                          <a:latin typeface="微软雅黑" panose="020B0503020204020204" charset="-122"/>
                          <a:ea typeface="微软雅黑" panose="020B0503020204020204" charset="-122"/>
                          <a:cs typeface="微软雅黑" panose="020B0503020204020204" charset="-122"/>
                        </a:rPr>
                        <a:t>能力</a:t>
                      </a:r>
                      <a:endParaRPr lang="zh-CN" altLang="en-US" dirty="0">
                        <a:latin typeface="微软雅黑" panose="020B0503020204020204" charset="-122"/>
                        <a:ea typeface="微软雅黑" panose="020B0503020204020204" charset="-122"/>
                        <a:cs typeface="微软雅黑" panose="020B0503020204020204" charset="-122"/>
                      </a:endParaRPr>
                    </a:p>
                  </a:txBody>
                  <a:tcPr anchor="ctr">
                    <a:solidFill>
                      <a:schemeClr val="tx1">
                        <a:lumMod val="65000"/>
                      </a:schemeClr>
                    </a:solidFill>
                  </a:tcPr>
                </a:tc>
                <a:tc>
                  <a:txBody>
                    <a:bodyPr/>
                    <a:lstStyle/>
                    <a:p>
                      <a:pPr algn="ctr" rtl="0"/>
                      <a:r>
                        <a:rPr lang="en-US" altLang="zh-CN" dirty="0">
                          <a:latin typeface="微软雅黑" panose="020B0503020204020204" charset="-122"/>
                          <a:ea typeface="微软雅黑" panose="020B0503020204020204" charset="-122"/>
                          <a:cs typeface="微软雅黑" panose="020B0503020204020204" charset="-122"/>
                        </a:rPr>
                        <a:t>RNN</a:t>
                      </a:r>
                      <a:r>
                        <a:rPr lang="zh-CN" altLang="en-US" dirty="0">
                          <a:latin typeface="微软雅黑" panose="020B0503020204020204" charset="-122"/>
                          <a:ea typeface="微软雅黑" panose="020B0503020204020204" charset="-122"/>
                          <a:cs typeface="微软雅黑" panose="020B0503020204020204" charset="-122"/>
                        </a:rPr>
                        <a:t>建模</a:t>
                      </a:r>
                      <a:endParaRPr lang="en-US" altLang="zh-CN" dirty="0">
                        <a:latin typeface="微软雅黑" panose="020B0503020204020204" charset="-122"/>
                        <a:ea typeface="微软雅黑" panose="020B0503020204020204" charset="-122"/>
                        <a:cs typeface="微软雅黑" panose="020B0503020204020204" charset="-122"/>
                      </a:endParaRPr>
                    </a:p>
                    <a:p>
                      <a:pPr algn="ctr" rtl="0"/>
                      <a:r>
                        <a:rPr lang="zh-CN" altLang="en-US" dirty="0">
                          <a:latin typeface="微软雅黑" panose="020B0503020204020204" charset="-122"/>
                          <a:ea typeface="微软雅黑" panose="020B0503020204020204" charset="-122"/>
                          <a:cs typeface="微软雅黑" panose="020B0503020204020204" charset="-122"/>
                        </a:rPr>
                        <a:t>能力</a:t>
                      </a:r>
                      <a:endParaRPr lang="zh-CN" altLang="en-US" dirty="0">
                        <a:latin typeface="微软雅黑" panose="020B0503020204020204" charset="-122"/>
                        <a:ea typeface="微软雅黑" panose="020B0503020204020204" charset="-122"/>
                        <a:cs typeface="微软雅黑" panose="020B0503020204020204" charset="-122"/>
                      </a:endParaRPr>
                    </a:p>
                  </a:txBody>
                  <a:tcPr anchor="ctr">
                    <a:solidFill>
                      <a:schemeClr val="tx1">
                        <a:lumMod val="65000"/>
                      </a:schemeClr>
                    </a:solidFill>
                  </a:tcPr>
                </a:tc>
                <a:tc>
                  <a:txBody>
                    <a:bodyPr/>
                    <a:lstStyle/>
                    <a:p>
                      <a:pPr algn="ctr" rtl="0"/>
                      <a:r>
                        <a:rPr lang="zh-CN" altLang="en-US" dirty="0">
                          <a:latin typeface="Microsoft YaHei UI" panose="020B0503020204020204" pitchFamily="34" charset="-122"/>
                          <a:ea typeface="Microsoft YaHei UI" panose="020B0503020204020204" pitchFamily="34" charset="-122"/>
                        </a:rPr>
                        <a:t>易用程度</a:t>
                      </a:r>
                      <a:endParaRPr lang="zh-CN" altLang="en-US" dirty="0">
                        <a:latin typeface="Microsoft YaHei UI" panose="020B0503020204020204" pitchFamily="34" charset="-122"/>
                        <a:ea typeface="Microsoft YaHei UI" panose="020B0503020204020204" pitchFamily="34" charset="-122"/>
                      </a:endParaRPr>
                    </a:p>
                  </a:txBody>
                  <a:tcPr anchor="ctr">
                    <a:solidFill>
                      <a:schemeClr val="tx1">
                        <a:lumMod val="65000"/>
                      </a:schemeClr>
                    </a:solidFill>
                  </a:tcPr>
                </a:tc>
                <a:tc>
                  <a:txBody>
                    <a:bodyPr/>
                    <a:lstStyle/>
                    <a:p>
                      <a:pPr algn="ctr" rtl="0"/>
                      <a:r>
                        <a:rPr lang="zh-CN" altLang="en-US" dirty="0">
                          <a:latin typeface="Microsoft YaHei UI" panose="020B0503020204020204" pitchFamily="34" charset="-122"/>
                          <a:ea typeface="Microsoft YaHei UI" panose="020B0503020204020204" pitchFamily="34" charset="-122"/>
                        </a:rPr>
                        <a:t>运行速度</a:t>
                      </a:r>
                      <a:endParaRPr lang="zh-CN" altLang="en-US" dirty="0">
                        <a:latin typeface="Microsoft YaHei UI" panose="020B0503020204020204" pitchFamily="34" charset="-122"/>
                        <a:ea typeface="Microsoft YaHei UI" panose="020B0503020204020204" pitchFamily="34" charset="-122"/>
                      </a:endParaRPr>
                    </a:p>
                  </a:txBody>
                  <a:tcPr anchor="ctr">
                    <a:solidFill>
                      <a:schemeClr val="tx1">
                        <a:lumMod val="65000"/>
                      </a:schemeClr>
                    </a:solidFill>
                  </a:tcPr>
                </a:tc>
                <a:tc>
                  <a:txBody>
                    <a:bodyPr/>
                    <a:lstStyle/>
                    <a:p>
                      <a:pPr algn="ctr" rtl="0"/>
                      <a:r>
                        <a:rPr lang="zh-CN" altLang="en-US" dirty="0">
                          <a:latin typeface="Microsoft YaHei UI" panose="020B0503020204020204" pitchFamily="34" charset="-122"/>
                          <a:ea typeface="Microsoft YaHei UI" panose="020B0503020204020204" pitchFamily="34" charset="-122"/>
                        </a:rPr>
                        <a:t>多</a:t>
                      </a:r>
                      <a:r>
                        <a:rPr lang="en-US" altLang="zh-CN" dirty="0">
                          <a:latin typeface="Microsoft YaHei UI" panose="020B0503020204020204" pitchFamily="34" charset="-122"/>
                          <a:ea typeface="Microsoft YaHei UI" panose="020B0503020204020204" pitchFamily="34" charset="-122"/>
                        </a:rPr>
                        <a:t>GPU</a:t>
                      </a:r>
                      <a:r>
                        <a:rPr lang="zh-CN" altLang="en-US" dirty="0">
                          <a:latin typeface="Microsoft YaHei UI" panose="020B0503020204020204" pitchFamily="34" charset="-122"/>
                          <a:ea typeface="Microsoft YaHei UI" panose="020B0503020204020204" pitchFamily="34" charset="-122"/>
                        </a:rPr>
                        <a:t>支持</a:t>
                      </a:r>
                      <a:endParaRPr lang="en-US" altLang="zh-CN" dirty="0">
                        <a:latin typeface="Microsoft YaHei UI" panose="020B0503020204020204" pitchFamily="34" charset="-122"/>
                        <a:ea typeface="Microsoft YaHei UI" panose="020B0503020204020204" pitchFamily="34" charset="-122"/>
                      </a:endParaRPr>
                    </a:p>
                    <a:p>
                      <a:pPr algn="ctr" rtl="0"/>
                      <a:r>
                        <a:rPr lang="zh-CN" altLang="en-US" dirty="0">
                          <a:latin typeface="Microsoft YaHei UI" panose="020B0503020204020204" pitchFamily="34" charset="-122"/>
                          <a:ea typeface="Microsoft YaHei UI" panose="020B0503020204020204" pitchFamily="34" charset="-122"/>
                        </a:rPr>
                        <a:t>程度</a:t>
                      </a:r>
                      <a:endParaRPr lang="zh-CN" altLang="en-US" dirty="0">
                        <a:latin typeface="Microsoft YaHei UI" panose="020B0503020204020204" pitchFamily="34" charset="-122"/>
                        <a:ea typeface="Microsoft YaHei UI" panose="020B0503020204020204" pitchFamily="34" charset="-122"/>
                      </a:endParaRPr>
                    </a:p>
                  </a:txBody>
                  <a:tcPr anchor="ctr">
                    <a:solidFill>
                      <a:schemeClr val="tx1">
                        <a:lumMod val="65000"/>
                      </a:schemeClr>
                    </a:solidFill>
                  </a:tcPr>
                </a:tc>
              </a:tr>
              <a:tr h="512048">
                <a:tc>
                  <a:txBody>
                    <a:bodyPr/>
                    <a:lstStyle/>
                    <a:p>
                      <a:pPr rtl="0"/>
                      <a:r>
                        <a:rPr lang="en-US" altLang="zh-CN" sz="1800" kern="1200" dirty="0" err="1">
                          <a:effectLst/>
                        </a:rPr>
                        <a:t>TensorFlow</a:t>
                      </a:r>
                      <a:endParaRPr lang="en-US" altLang="zh-CN" dirty="0">
                        <a:latin typeface="微软雅黑" panose="020B0503020204020204" charset="-122"/>
                        <a:ea typeface="微软雅黑" panose="020B0503020204020204" charset="-122"/>
                        <a:cs typeface="微软雅黑" panose="020B050302020402020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accent1">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accent1">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accent1">
                        <a:lumMod val="60000"/>
                        <a:lumOff val="40000"/>
                      </a:schemeClr>
                    </a:solidFill>
                  </a:tcPr>
                </a:tc>
              </a:tr>
              <a:tr h="514350">
                <a:tc>
                  <a:txBody>
                    <a:bodyPr/>
                    <a:lstStyle/>
                    <a:p>
                      <a:pPr rtl="0"/>
                      <a:r>
                        <a:rPr lang="en-US" altLang="zh-CN" dirty="0" err="1"/>
                        <a:t>Caffe</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tc>
              </a:tr>
              <a:tr h="514350">
                <a:tc>
                  <a:txBody>
                    <a:bodyPr/>
                    <a:lstStyle/>
                    <a:p>
                      <a:pPr rtl="0"/>
                      <a:r>
                        <a:rPr lang="en-US" altLang="zh-CN" dirty="0"/>
                        <a:t>CNTK</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tx1"/>
                    </a:solidFill>
                  </a:tcPr>
                </a:tc>
              </a:tr>
              <a:tr h="514350">
                <a:tc>
                  <a:txBody>
                    <a:bodyPr/>
                    <a:lstStyle/>
                    <a:p>
                      <a:pPr rtl="0"/>
                      <a:r>
                        <a:rPr lang="en-US" altLang="zh-CN" dirty="0" err="1"/>
                        <a:t>MXNet</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rgbClr val="00B0F0"/>
                    </a:solidFill>
                  </a:tcPr>
                </a:tc>
              </a:tr>
              <a:tr h="514350">
                <a:tc>
                  <a:txBody>
                    <a:bodyPr/>
                    <a:lstStyle/>
                    <a:p>
                      <a:pPr rtl="0"/>
                      <a:r>
                        <a:rPr lang="en-US" altLang="zh-CN" dirty="0"/>
                        <a:t>Torch</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accent1">
                        <a:lumMod val="40000"/>
                        <a:lumOff val="60000"/>
                      </a:schemeClr>
                    </a:solidFill>
                  </a:tcPr>
                </a:tc>
              </a:tr>
              <a:tr h="514350">
                <a:tc>
                  <a:txBody>
                    <a:bodyPr/>
                    <a:lstStyle/>
                    <a:p>
                      <a:pPr rtl="0"/>
                      <a:r>
                        <a:rPr lang="en-US" altLang="zh-CN" dirty="0" err="1"/>
                        <a:t>Theano</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accent1">
                        <a:lumMod val="40000"/>
                        <a:lumOff val="60000"/>
                      </a:schemeClr>
                    </a:solidFill>
                  </a:tcPr>
                </a:tc>
              </a:tr>
              <a:tr h="514350">
                <a:tc>
                  <a:txBody>
                    <a:bodyPr/>
                    <a:lstStyle/>
                    <a:p>
                      <a:pPr rtl="0"/>
                      <a:r>
                        <a:rPr lang="en-US" altLang="zh-CN" dirty="0"/>
                        <a:t>Neon</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txBody>
                  <a:tcPr anchor="ctr">
                    <a:solidFill>
                      <a:schemeClr val="accent1">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err="1"/>
              <a:t>TensorFlow</a:t>
            </a:r>
            <a:r>
              <a:rPr lang="zh-CN" altLang="en-US" dirty="0"/>
              <a:t>是什么？</a:t>
            </a:r>
            <a:endParaRPr lang="zh-CN" altLang="en-US" dirty="0">
              <a:latin typeface="Microsoft YaHei UI" panose="020B0503020204020204" pitchFamily="34" charset="-122"/>
              <a:ea typeface="Microsoft YaHei UI" panose="020B0503020204020204" pitchFamily="34" charset="-122"/>
            </a:endParaRPr>
          </a:p>
        </p:txBody>
      </p:sp>
      <p:sp>
        <p:nvSpPr>
          <p:cNvPr id="5" name="内容占位符 4"/>
          <p:cNvSpPr>
            <a:spLocks noGrp="1"/>
          </p:cNvSpPr>
          <p:nvPr>
            <p:ph sz="half" idx="1"/>
          </p:nvPr>
        </p:nvSpPr>
        <p:spPr>
          <a:xfrm>
            <a:off x="1522413" y="1905000"/>
            <a:ext cx="10260631" cy="4267200"/>
          </a:xfrm>
        </p:spPr>
        <p:txBody>
          <a:bodyPr rtlCol="0">
            <a:normAutofit/>
          </a:bodyPr>
          <a:lstStyle/>
          <a:p>
            <a:r>
              <a:rPr lang="en-US" altLang="zh-CN" dirty="0" err="1">
                <a:latin typeface="+mj-ea"/>
                <a:ea typeface="+mj-ea"/>
              </a:rPr>
              <a:t>TensorFlow</a:t>
            </a:r>
            <a:r>
              <a:rPr lang="en-US" altLang="zh-CN" dirty="0">
                <a:latin typeface="+mj-ea"/>
                <a:ea typeface="+mj-ea"/>
              </a:rPr>
              <a:t>™ </a:t>
            </a:r>
            <a:r>
              <a:rPr lang="zh-CN" altLang="en-US" dirty="0">
                <a:latin typeface="+mj-ea"/>
                <a:ea typeface="+mj-ea"/>
              </a:rPr>
              <a:t>是一个采用计算图的形式表述数值计算的编程系统，本身是一个开源软件库。</a:t>
            </a:r>
            <a:r>
              <a:rPr lang="en-US" altLang="zh-CN" dirty="0" err="1">
                <a:latin typeface="+mj-ea"/>
                <a:ea typeface="+mj-ea"/>
              </a:rPr>
              <a:t>TensorFlow</a:t>
            </a:r>
            <a:r>
              <a:rPr lang="zh-CN" altLang="en-US" dirty="0">
                <a:latin typeface="+mj-ea"/>
                <a:ea typeface="+mj-ea"/>
              </a:rPr>
              <a:t>计算图中每一个节点表示一次数学计算，每一条边表示计算之间的依赖关系。</a:t>
            </a:r>
            <a:endParaRPr lang="en-US" altLang="zh-CN" dirty="0">
              <a:latin typeface="+mj-ea"/>
              <a:ea typeface="+mj-ea"/>
            </a:endParaRPr>
          </a:p>
          <a:p>
            <a:r>
              <a:rPr lang="zh-CN" altLang="en-US" dirty="0">
                <a:latin typeface="+mj-ea"/>
                <a:ea typeface="+mj-ea"/>
              </a:rPr>
              <a:t>张量（</a:t>
            </a:r>
            <a:r>
              <a:rPr lang="en-US" altLang="zh-CN" dirty="0">
                <a:latin typeface="+mj-ea"/>
                <a:ea typeface="+mj-ea"/>
              </a:rPr>
              <a:t>tensor</a:t>
            </a:r>
            <a:r>
              <a:rPr lang="zh-CN" altLang="en-US" dirty="0">
                <a:latin typeface="+mj-ea"/>
                <a:ea typeface="+mj-ea"/>
              </a:rPr>
              <a:t>）是计算图的基本数据结构，可以理解为多维数据，流</a:t>
            </a:r>
            <a:r>
              <a:rPr lang="en-US" altLang="zh-CN" dirty="0">
                <a:latin typeface="+mj-ea"/>
                <a:ea typeface="+mj-ea"/>
              </a:rPr>
              <a:t>(Flow)</a:t>
            </a:r>
            <a:r>
              <a:rPr lang="zh-CN" altLang="en-US" dirty="0">
                <a:latin typeface="+mj-ea"/>
                <a:ea typeface="+mj-ea"/>
              </a:rPr>
              <a:t>表达了张量之间通过计算互相转化的过程。</a:t>
            </a:r>
            <a:endParaRPr lang="en-US" altLang="zh-CN" dirty="0"/>
          </a:p>
          <a:p>
            <a:r>
              <a:rPr lang="zh-CN" altLang="en-US" dirty="0">
                <a:latin typeface="+mj-ea"/>
                <a:ea typeface="+mj-ea"/>
              </a:rPr>
              <a:t>它灵活的架构可以在多种平台上展开计算，例如台式计算机中的一个或多个</a:t>
            </a:r>
            <a:r>
              <a:rPr lang="en-US" altLang="zh-CN" dirty="0">
                <a:latin typeface="+mj-ea"/>
                <a:ea typeface="+mj-ea"/>
              </a:rPr>
              <a:t>CPU</a:t>
            </a:r>
            <a:r>
              <a:rPr lang="zh-CN" altLang="en-US" dirty="0">
                <a:latin typeface="+mj-ea"/>
                <a:ea typeface="+mj-ea"/>
              </a:rPr>
              <a:t>（或</a:t>
            </a:r>
            <a:r>
              <a:rPr lang="en-US" altLang="zh-CN" dirty="0">
                <a:latin typeface="+mj-ea"/>
                <a:ea typeface="+mj-ea"/>
              </a:rPr>
              <a:t>GPU</a:t>
            </a:r>
            <a:r>
              <a:rPr lang="zh-CN" altLang="en-US" dirty="0">
                <a:latin typeface="+mj-ea"/>
                <a:ea typeface="+mj-ea"/>
              </a:rPr>
              <a:t>），服务器，移动设备等等。</a:t>
            </a:r>
            <a:endParaRPr lang="zh-CN" altLang="en-US" dirty="0">
              <a:latin typeface="Microsoft YaHei UI" panose="020B0503020204020204" pitchFamily="34" charset="-122"/>
              <a:ea typeface="Microsoft YaHei UI" panose="020B0503020204020204" pitchFamily="34" charset="-122"/>
            </a:endParaRPr>
          </a:p>
          <a:p>
            <a:r>
              <a:rPr lang="en-US" altLang="zh-CN" dirty="0" err="1">
                <a:latin typeface="+mj-ea"/>
                <a:ea typeface="+mj-ea"/>
              </a:rPr>
              <a:t>TensorFlow</a:t>
            </a:r>
            <a:r>
              <a:rPr lang="en-US" altLang="zh-CN" dirty="0">
                <a:latin typeface="+mj-ea"/>
                <a:ea typeface="+mj-ea"/>
              </a:rPr>
              <a:t> </a:t>
            </a:r>
            <a:r>
              <a:rPr lang="zh-CN" altLang="en-US" dirty="0">
                <a:latin typeface="+mj-ea"/>
                <a:ea typeface="+mj-ea"/>
              </a:rPr>
              <a:t>最初由</a:t>
            </a:r>
            <a:r>
              <a:rPr lang="en-US" altLang="zh-CN" dirty="0">
                <a:latin typeface="+mj-ea"/>
                <a:ea typeface="+mj-ea"/>
              </a:rPr>
              <a:t>Google</a:t>
            </a:r>
            <a:r>
              <a:rPr lang="zh-CN" altLang="en-US" dirty="0">
                <a:latin typeface="+mj-ea"/>
                <a:ea typeface="+mj-ea"/>
              </a:rPr>
              <a:t>大脑小组（隶属于</a:t>
            </a:r>
            <a:r>
              <a:rPr lang="en-US" altLang="zh-CN" dirty="0">
                <a:latin typeface="+mj-ea"/>
                <a:ea typeface="+mj-ea"/>
              </a:rPr>
              <a:t>Google</a:t>
            </a:r>
            <a:r>
              <a:rPr lang="zh-CN" altLang="en-US" dirty="0">
                <a:latin typeface="+mj-ea"/>
                <a:ea typeface="+mj-ea"/>
              </a:rPr>
              <a:t>机器智能研究机构）的研究员和工程师们开发出来，用于机器学习和深度神经网络方面的研究，但这个系统的通用性使其也可广泛用于其他计算领域。 </a:t>
            </a:r>
            <a:endParaRPr lang="zh-CN" altLang="en-US" dirty="0">
              <a:latin typeface="+mj-ea"/>
              <a:ea typeface="+mj-ea"/>
            </a:endParaRPr>
          </a:p>
        </p:txBody>
      </p:sp>
      <p:pic>
        <p:nvPicPr>
          <p:cNvPr id="3" name="图片 2"/>
          <p:cNvPicPr>
            <a:picLocks noChangeAspect="1"/>
          </p:cNvPicPr>
          <p:nvPr/>
        </p:nvPicPr>
        <p:blipFill>
          <a:blip r:embed="rId1"/>
          <a:stretch>
            <a:fillRect/>
          </a:stretch>
        </p:blipFill>
        <p:spPr>
          <a:xfrm>
            <a:off x="26293" y="5229200"/>
            <a:ext cx="1592153" cy="1375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err="1"/>
              <a:t>TensorFlow</a:t>
            </a:r>
            <a:r>
              <a:rPr lang="zh-CN" altLang="en-US" dirty="0"/>
              <a:t>是什么？</a:t>
            </a:r>
            <a:endParaRPr lang="zh-CN" altLang="en-US" dirty="0">
              <a:latin typeface="Microsoft YaHei UI" panose="020B0503020204020204" pitchFamily="34" charset="-122"/>
              <a:ea typeface="Microsoft YaHei UI" panose="020B0503020204020204" pitchFamily="34" charset="-122"/>
            </a:endParaRPr>
          </a:p>
        </p:txBody>
      </p:sp>
      <p:sp>
        <p:nvSpPr>
          <p:cNvPr id="5" name="内容占位符 4"/>
          <p:cNvSpPr>
            <a:spLocks noGrp="1"/>
          </p:cNvSpPr>
          <p:nvPr>
            <p:ph sz="half" idx="1"/>
          </p:nvPr>
        </p:nvSpPr>
        <p:spPr>
          <a:xfrm>
            <a:off x="1522413" y="1905000"/>
            <a:ext cx="6588223" cy="4267200"/>
          </a:xfrm>
        </p:spPr>
        <p:txBody>
          <a:bodyPr rtlCol="0">
            <a:normAutofit lnSpcReduction="10000"/>
          </a:bodyPr>
          <a:lstStyle/>
          <a:p>
            <a:r>
              <a:rPr lang="zh-CN" altLang="en-US" dirty="0"/>
              <a:t>张量（</a:t>
            </a:r>
            <a:r>
              <a:rPr lang="en-US" altLang="zh-CN" dirty="0"/>
              <a:t>Tensor</a:t>
            </a:r>
            <a:r>
              <a:rPr lang="zh-CN" altLang="en-US" dirty="0"/>
              <a:t>）</a:t>
            </a:r>
            <a:endParaRPr lang="en-US" altLang="zh-CN" dirty="0"/>
          </a:p>
          <a:p>
            <a:pPr marL="0" indent="0">
              <a:buNone/>
            </a:pPr>
            <a:r>
              <a:rPr lang="zh-CN" altLang="en-US" sz="2000" dirty="0">
                <a:latin typeface="+mj-ea"/>
                <a:ea typeface="+mj-ea"/>
              </a:rPr>
              <a:t>是一个物理量，对高维 </a:t>
            </a:r>
            <a:r>
              <a:rPr lang="en-US" altLang="zh-CN" sz="2000" dirty="0">
                <a:latin typeface="+mj-ea"/>
                <a:ea typeface="+mj-ea"/>
              </a:rPr>
              <a:t>(</a:t>
            </a:r>
            <a:r>
              <a:rPr lang="zh-CN" altLang="en-US" sz="2000" dirty="0">
                <a:latin typeface="+mj-ea"/>
                <a:ea typeface="+mj-ea"/>
              </a:rPr>
              <a:t>维数 ≥ </a:t>
            </a:r>
            <a:r>
              <a:rPr lang="en-US" altLang="zh-CN" sz="2000" dirty="0">
                <a:latin typeface="+mj-ea"/>
                <a:ea typeface="+mj-ea"/>
              </a:rPr>
              <a:t>2) </a:t>
            </a:r>
            <a:r>
              <a:rPr lang="zh-CN" altLang="en-US" sz="2000" dirty="0">
                <a:latin typeface="+mj-ea"/>
                <a:ea typeface="+mj-ea"/>
              </a:rPr>
              <a:t>的物理量进行 “量纲分析” 的一种工具。简单的可以理解为：一维数组称为矢量，二维数组为二阶张量，三维数组为三阶张量 </a:t>
            </a:r>
            <a:r>
              <a:rPr lang="en-US" altLang="zh-CN" sz="2000" dirty="0">
                <a:latin typeface="+mj-ea"/>
                <a:ea typeface="+mj-ea"/>
              </a:rPr>
              <a:t>…</a:t>
            </a:r>
            <a:endParaRPr lang="en-US" altLang="zh-CN" sz="2000" dirty="0">
              <a:latin typeface="+mj-ea"/>
              <a:ea typeface="+mj-ea"/>
            </a:endParaRPr>
          </a:p>
          <a:p>
            <a:endParaRPr lang="en-US" altLang="zh-CN" sz="2000" dirty="0"/>
          </a:p>
          <a:p>
            <a:r>
              <a:rPr lang="zh-CN" altLang="en-US" dirty="0"/>
              <a:t>计算图 </a:t>
            </a:r>
            <a:endParaRPr lang="en-US" altLang="zh-CN" dirty="0"/>
          </a:p>
          <a:p>
            <a:pPr marL="0" indent="0">
              <a:buNone/>
            </a:pPr>
            <a:r>
              <a:rPr lang="zh-CN" altLang="en-US" sz="2000" dirty="0">
                <a:latin typeface="+mj-ea"/>
                <a:ea typeface="+mj-ea"/>
              </a:rPr>
              <a:t>用“结点”（</a:t>
            </a:r>
            <a:r>
              <a:rPr lang="en-US" altLang="zh-CN" sz="2000" dirty="0">
                <a:latin typeface="+mj-ea"/>
                <a:ea typeface="+mj-ea"/>
              </a:rPr>
              <a:t>nodes</a:t>
            </a:r>
            <a:r>
              <a:rPr lang="zh-CN" altLang="en-US" sz="2000" dirty="0">
                <a:latin typeface="+mj-ea"/>
                <a:ea typeface="+mj-ea"/>
              </a:rPr>
              <a:t>）和“线”</a:t>
            </a:r>
            <a:r>
              <a:rPr lang="en-US" altLang="zh-CN" sz="2000" dirty="0">
                <a:latin typeface="+mj-ea"/>
                <a:ea typeface="+mj-ea"/>
              </a:rPr>
              <a:t>(edges)</a:t>
            </a:r>
            <a:r>
              <a:rPr lang="zh-CN" altLang="en-US" sz="2000" dirty="0">
                <a:latin typeface="+mj-ea"/>
                <a:ea typeface="+mj-ea"/>
              </a:rPr>
              <a:t>的有向图来描述数学计算的图像。“节点” 一般用来表示施加的数学操作，但也可以表示数据输入（</a:t>
            </a:r>
            <a:r>
              <a:rPr lang="en-US" altLang="zh-CN" sz="2000" dirty="0">
                <a:latin typeface="+mj-ea"/>
                <a:ea typeface="+mj-ea"/>
              </a:rPr>
              <a:t>feed in</a:t>
            </a:r>
            <a:r>
              <a:rPr lang="zh-CN" altLang="en-US" sz="2000" dirty="0">
                <a:latin typeface="+mj-ea"/>
                <a:ea typeface="+mj-ea"/>
              </a:rPr>
              <a:t>）的起点</a:t>
            </a:r>
            <a:r>
              <a:rPr lang="en-US" altLang="zh-CN" sz="2000" dirty="0">
                <a:latin typeface="+mj-ea"/>
                <a:ea typeface="+mj-ea"/>
              </a:rPr>
              <a:t>/</a:t>
            </a:r>
            <a:r>
              <a:rPr lang="zh-CN" altLang="en-US" sz="2000" dirty="0">
                <a:latin typeface="+mj-ea"/>
                <a:ea typeface="+mj-ea"/>
              </a:rPr>
              <a:t>输出（</a:t>
            </a:r>
            <a:r>
              <a:rPr lang="en-US" altLang="zh-CN" sz="2000" dirty="0">
                <a:latin typeface="+mj-ea"/>
                <a:ea typeface="+mj-ea"/>
              </a:rPr>
              <a:t>push out</a:t>
            </a:r>
            <a:r>
              <a:rPr lang="zh-CN" altLang="en-US" sz="2000" dirty="0">
                <a:latin typeface="+mj-ea"/>
                <a:ea typeface="+mj-ea"/>
              </a:rPr>
              <a:t>）的终点，或者是读取</a:t>
            </a:r>
            <a:r>
              <a:rPr lang="en-US" altLang="zh-CN" sz="2000" dirty="0">
                <a:latin typeface="+mj-ea"/>
                <a:ea typeface="+mj-ea"/>
              </a:rPr>
              <a:t>/</a:t>
            </a:r>
            <a:r>
              <a:rPr lang="zh-CN" altLang="en-US" sz="2000" dirty="0">
                <a:latin typeface="+mj-ea"/>
                <a:ea typeface="+mj-ea"/>
              </a:rPr>
              <a:t>写入持久变量（</a:t>
            </a:r>
            <a:r>
              <a:rPr lang="en-US" altLang="zh-CN" sz="2000" dirty="0">
                <a:latin typeface="+mj-ea"/>
                <a:ea typeface="+mj-ea"/>
              </a:rPr>
              <a:t>persistent variable</a:t>
            </a:r>
            <a:r>
              <a:rPr lang="zh-CN" altLang="en-US" sz="2000" dirty="0">
                <a:latin typeface="+mj-ea"/>
                <a:ea typeface="+mj-ea"/>
              </a:rPr>
              <a:t>）的终点。“线”表示“节点”之间的输入</a:t>
            </a:r>
            <a:r>
              <a:rPr lang="en-US" altLang="zh-CN" sz="2000" dirty="0">
                <a:latin typeface="+mj-ea"/>
                <a:ea typeface="+mj-ea"/>
              </a:rPr>
              <a:t>/</a:t>
            </a:r>
            <a:r>
              <a:rPr lang="zh-CN" altLang="en-US" sz="2000" dirty="0">
                <a:latin typeface="+mj-ea"/>
                <a:ea typeface="+mj-ea"/>
              </a:rPr>
              <a:t>输出关系。这些数据“线”可以输运“</a:t>
            </a:r>
            <a:r>
              <a:rPr lang="en-US" altLang="zh-CN" sz="2000" dirty="0">
                <a:latin typeface="+mj-ea"/>
                <a:ea typeface="+mj-ea"/>
              </a:rPr>
              <a:t>size</a:t>
            </a:r>
            <a:r>
              <a:rPr lang="zh-CN" altLang="en-US" sz="2000" dirty="0">
                <a:latin typeface="+mj-ea"/>
                <a:ea typeface="+mj-ea"/>
              </a:rPr>
              <a:t>可动态调整”的多维数据数组，即“张量”（</a:t>
            </a:r>
            <a:r>
              <a:rPr lang="en-US" altLang="zh-CN" sz="2000" dirty="0">
                <a:latin typeface="+mj-ea"/>
                <a:ea typeface="+mj-ea"/>
              </a:rPr>
              <a:t>tensor</a:t>
            </a:r>
            <a:r>
              <a:rPr lang="zh-CN" altLang="en-US" sz="2000" dirty="0">
                <a:latin typeface="+mj-ea"/>
                <a:ea typeface="+mj-ea"/>
              </a:rPr>
              <a:t>） </a:t>
            </a:r>
            <a:endParaRPr lang="zh-CN" altLang="en-US" sz="2000" dirty="0">
              <a:latin typeface="+mj-ea"/>
              <a:ea typeface="+mj-ea"/>
            </a:endParaRPr>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r="41847"/>
          <a:stretch>
            <a:fillRect/>
          </a:stretch>
        </p:blipFill>
        <p:spPr>
          <a:xfrm>
            <a:off x="8398668" y="2420888"/>
            <a:ext cx="2376264" cy="333783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err="1">
                <a:latin typeface="Microsoft YaHei UI" panose="020B0503020204020204" pitchFamily="34" charset="-122"/>
                <a:ea typeface="Microsoft YaHei UI" panose="020B0503020204020204" pitchFamily="34" charset="-122"/>
              </a:rPr>
              <a:t>TensorFlow</a:t>
            </a:r>
            <a:r>
              <a:rPr lang="zh-CN" altLang="en-US" dirty="0">
                <a:latin typeface="Microsoft YaHei UI" panose="020B0503020204020204" pitchFamily="34" charset="-122"/>
                <a:ea typeface="Microsoft YaHei UI" panose="020B0503020204020204" pitchFamily="34" charset="-122"/>
              </a:rPr>
              <a:t>基本使用</a:t>
            </a:r>
            <a:endParaRPr lang="zh-CN" altLang="en-US" dirty="0">
              <a:latin typeface="Microsoft YaHei UI" panose="020B0503020204020204" pitchFamily="34" charset="-122"/>
              <a:ea typeface="Microsoft YaHei UI" panose="020B0503020204020204" pitchFamily="34" charset="-122"/>
            </a:endParaRPr>
          </a:p>
        </p:txBody>
      </p:sp>
      <p:sp>
        <p:nvSpPr>
          <p:cNvPr id="5" name="内容占位符 4"/>
          <p:cNvSpPr>
            <a:spLocks noGrp="1"/>
          </p:cNvSpPr>
          <p:nvPr>
            <p:ph sz="half" idx="1"/>
          </p:nvPr>
        </p:nvSpPr>
        <p:spPr>
          <a:xfrm>
            <a:off x="1522413" y="1905000"/>
            <a:ext cx="10116615" cy="4267200"/>
          </a:xfrm>
        </p:spPr>
        <p:txBody>
          <a:bodyPr rtlCol="0">
            <a:normAutofit/>
          </a:bodyPr>
          <a:lstStyle/>
          <a:p>
            <a:endParaRPr lang="en-US" altLang="zh-CN" dirty="0"/>
          </a:p>
          <a:p>
            <a:r>
              <a:rPr lang="zh-CN" altLang="en-US" dirty="0"/>
              <a:t>使用 </a:t>
            </a:r>
            <a:r>
              <a:rPr lang="en-US" altLang="zh-CN" dirty="0"/>
              <a:t>tensor </a:t>
            </a:r>
            <a:r>
              <a:rPr lang="zh-CN" altLang="en-US" smtClean="0"/>
              <a:t>表示数据</a:t>
            </a:r>
            <a:endParaRPr lang="en-US" altLang="zh-CN" dirty="0"/>
          </a:p>
          <a:p>
            <a:r>
              <a:rPr lang="zh-CN" altLang="en-US" dirty="0" smtClean="0"/>
              <a:t>通过变量 </a:t>
            </a:r>
            <a:r>
              <a:rPr lang="en-US" altLang="zh-CN" dirty="0"/>
              <a:t>(Variable) </a:t>
            </a:r>
            <a:r>
              <a:rPr lang="zh-CN" altLang="en-US" dirty="0" smtClean="0"/>
              <a:t>输入训练数据，维护状态</a:t>
            </a:r>
            <a:endParaRPr lang="en-US" altLang="zh-CN" dirty="0"/>
          </a:p>
          <a:p>
            <a:r>
              <a:rPr lang="zh-CN" altLang="en-US" dirty="0" smtClean="0"/>
              <a:t>使用计算图 </a:t>
            </a:r>
            <a:r>
              <a:rPr lang="en-US" altLang="zh-CN" dirty="0" smtClean="0"/>
              <a:t>(computational</a:t>
            </a:r>
            <a:r>
              <a:rPr lang="zh-CN" altLang="en-US" dirty="0" smtClean="0"/>
              <a:t> </a:t>
            </a:r>
            <a:r>
              <a:rPr lang="en-US" altLang="zh-CN" dirty="0" smtClean="0"/>
              <a:t>graph</a:t>
            </a:r>
            <a:r>
              <a:rPr lang="en-US" altLang="zh-CN" dirty="0"/>
              <a:t>) </a:t>
            </a:r>
            <a:r>
              <a:rPr lang="zh-CN" altLang="en-US" dirty="0"/>
              <a:t>来表示计算任务</a:t>
            </a:r>
            <a:endParaRPr lang="en-US" altLang="zh-CN" dirty="0"/>
          </a:p>
          <a:p>
            <a:r>
              <a:rPr lang="zh-CN" altLang="en-US" dirty="0"/>
              <a:t>在会话 </a:t>
            </a:r>
            <a:r>
              <a:rPr lang="en-US" altLang="zh-CN" dirty="0"/>
              <a:t>(Session) </a:t>
            </a:r>
            <a:r>
              <a:rPr lang="zh-CN" altLang="en-US" dirty="0"/>
              <a:t>的上下文 </a:t>
            </a:r>
            <a:r>
              <a:rPr lang="en-US" altLang="zh-CN" dirty="0"/>
              <a:t>(context) </a:t>
            </a:r>
            <a:r>
              <a:rPr lang="zh-CN" altLang="en-US" dirty="0"/>
              <a:t>中</a:t>
            </a:r>
            <a:r>
              <a:rPr lang="zh-CN" altLang="en-US" dirty="0" smtClean="0"/>
              <a:t>执行计算图</a:t>
            </a:r>
            <a:endParaRPr lang="zh-CN" altLang="en-US" dirty="0">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黑板 16 x 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fillRect/>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黑板教育演示文稿（宽屏）</Template>
  <TotalTime>0</TotalTime>
  <Words>3363</Words>
  <Application>WPS 演示</Application>
  <PresentationFormat>自定义</PresentationFormat>
  <Paragraphs>331</Paragraphs>
  <Slides>13</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宋体</vt:lpstr>
      <vt:lpstr>Wingdings</vt:lpstr>
      <vt:lpstr>Microsoft YaHei UI</vt:lpstr>
      <vt:lpstr>Consolas</vt:lpstr>
      <vt:lpstr>微软雅黑</vt:lpstr>
      <vt:lpstr>Arial Unicode MS</vt:lpstr>
      <vt:lpstr>Corbel</vt:lpstr>
      <vt:lpstr>华文楷体</vt:lpstr>
      <vt:lpstr>黑板 16 x 9</vt:lpstr>
      <vt:lpstr>TensorFlow</vt:lpstr>
      <vt:lpstr>机器学习是什么？</vt:lpstr>
      <vt:lpstr>机器学习的方法</vt:lpstr>
      <vt:lpstr>机器学习的领域</vt:lpstr>
      <vt:lpstr>主流机器学习框架</vt:lpstr>
      <vt:lpstr>主流机器学习框架</vt:lpstr>
      <vt:lpstr>TensorFlow是什么？</vt:lpstr>
      <vt:lpstr>TensorFlow是什么？</vt:lpstr>
      <vt:lpstr>TensorFlow基本使用</vt:lpstr>
      <vt:lpstr>TensorFlow基本使用---Tensor</vt:lpstr>
      <vt:lpstr>TensorFlow基本使用---计算图</vt:lpstr>
      <vt:lpstr>TensorFlow基本使用---计算图</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 简介</dc:title>
  <dc:creator>瑞哥</dc:creator>
  <cp:lastModifiedBy>仰望謃空1420766317</cp:lastModifiedBy>
  <cp:revision>176</cp:revision>
  <dcterms:created xsi:type="dcterms:W3CDTF">2017-06-11T15:25:00Z</dcterms:created>
  <dcterms:modified xsi:type="dcterms:W3CDTF">2018-04-28T09:27:15Z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