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5"/>
  </p:notesMasterIdLst>
  <p:sldIdLst>
    <p:sldId id="258" r:id="rId4"/>
    <p:sldId id="358" r:id="rId6"/>
    <p:sldId id="359" r:id="rId7"/>
    <p:sldId id="375" r:id="rId8"/>
    <p:sldId id="360" r:id="rId9"/>
    <p:sldId id="361" r:id="rId10"/>
    <p:sldId id="397" r:id="rId11"/>
    <p:sldId id="362" r:id="rId12"/>
    <p:sldId id="363" r:id="rId13"/>
    <p:sldId id="377" r:id="rId14"/>
    <p:sldId id="378" r:id="rId15"/>
    <p:sldId id="379" r:id="rId16"/>
    <p:sldId id="29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87464" autoAdjust="0"/>
  </p:normalViewPr>
  <p:slideViewPr>
    <p:cSldViewPr snapToGrid="0">
      <p:cViewPr varScale="1">
        <p:scale>
          <a:sx n="65" d="100"/>
          <a:sy n="65" d="100"/>
        </p:scale>
        <p:origin x="1560" y="60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DB23A-EC78-43C8-95EC-8E5983F418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9552C-DE3A-4DA1-8179-5F5D3FE491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552C-DE3A-4DA1-8179-5F5D3FE49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552C-DE3A-4DA1-8179-5F5D3FE49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552C-DE3A-4DA1-8179-5F5D3FE49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552C-DE3A-4DA1-8179-5F5D3FE49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552C-DE3A-4DA1-8179-5F5D3FE49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552C-DE3A-4DA1-8179-5F5D3FE49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552C-DE3A-4DA1-8179-5F5D3FE49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552C-DE3A-4DA1-8179-5F5D3FE49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D9552C-DE3A-4DA1-8179-5F5D3FE491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552C-DE3A-4DA1-8179-5F5D3FE49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552C-DE3A-4DA1-8179-5F5D3FE491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78494" y="387275"/>
            <a:ext cx="243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9494" y="135275"/>
            <a:ext cx="189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420006" y="6318000"/>
            <a:ext cx="405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101012" y="6405445"/>
            <a:ext cx="1042988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tyle B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5726075"/>
            <a:ext cx="9144000" cy="321599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7" tIns="91427" rIns="91427" bIns="91427" anchor="ctr" anchorCtr="0">
            <a:noAutofit/>
          </a:bodyPr>
          <a:lstStyle/>
          <a:p>
            <a:endParaRPr sz="2160">
              <a:solidFill>
                <a:prstClr val="black"/>
              </a:solidFill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8"/>
            <a:ext cx="9144000" cy="7075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7" tIns="91427" rIns="91427" bIns="91427" anchor="ctr" anchorCtr="0">
            <a:noAutofit/>
          </a:bodyPr>
          <a:lstStyle/>
          <a:p>
            <a:endParaRPr sz="2160">
              <a:solidFill>
                <a:srgbClr val="114454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0" y="667500"/>
            <a:ext cx="9144000" cy="50988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7" tIns="91427" rIns="91427" bIns="91427" anchor="ctr" anchorCtr="0">
            <a:noAutofit/>
          </a:bodyPr>
          <a:lstStyle/>
          <a:p>
            <a:endParaRPr sz="2160">
              <a:solidFill>
                <a:prstClr val="black"/>
              </a:solidFill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5991473"/>
            <a:ext cx="9144000" cy="1576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7" tIns="91427" rIns="91427" bIns="91427" anchor="ctr" anchorCtr="0">
            <a:noAutofit/>
          </a:bodyPr>
          <a:lstStyle/>
          <a:p>
            <a:endParaRPr sz="2160">
              <a:solidFill>
                <a:prstClr val="black"/>
              </a:solidFill>
            </a:endParaRPr>
          </a:p>
        </p:txBody>
      </p:sp>
      <p:sp>
        <p:nvSpPr>
          <p:cNvPr id="92" name="Shape 92"/>
          <p:cNvSpPr/>
          <p:nvPr/>
        </p:nvSpPr>
        <p:spPr>
          <a:xfrm>
            <a:off x="0" y="6112109"/>
            <a:ext cx="9144000" cy="745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7" tIns="91427" rIns="91427" bIns="91427" anchor="ctr" anchorCtr="0">
            <a:noAutofit/>
          </a:bodyPr>
          <a:lstStyle/>
          <a:p>
            <a:endParaRPr sz="216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7DAA-DE82-41D7-ABD3-5CC4A23EC5DC}" type="datetime1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D8E6-2D87-465E-A62E-45E8853DCF17}" type="datetime1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E803-4981-47B6-A55C-84A51CEC11FB}" type="datetime1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93C1-E34F-4506-B27C-EA21CC61D8B1}" type="datetime1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AE82-6401-411C-B207-59B2759ACDC7}" type="datetime1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7061-F0FF-4B32-8534-F8D94EE2A210}" type="datetime1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2748-E7FC-4C87-A1F1-4CB166DB8395}" type="datetime1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81C3-78CD-454F-B0CF-9422B6FE4475}" type="datetime1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54D6-3567-4793-A2CB-7A1025256A3D}" type="datetime1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EC59-CE86-4413-9AB5-0520C58532DF}" type="datetime1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C48F-4F83-4329-AD46-A81C89C8B49C}" type="datetime1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 descr="北方民族大学校徽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903210" y="90170"/>
            <a:ext cx="1113155" cy="1114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9C48F-4F83-4329-AD46-A81C89C8B49C}" type="datetime1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4.png"/><Relationship Id="rId1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931042"/>
            <a:ext cx="9144000" cy="518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958586"/>
            <a:ext cx="9144000" cy="972457"/>
          </a:xfrm>
          <a:prstGeom prst="rect">
            <a:avLst/>
          </a:prstGeom>
          <a:solidFill>
            <a:srgbClr val="3F4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64734" y="2178613"/>
            <a:ext cx="5454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LeNet</a:t>
            </a:r>
            <a:r>
              <a:rPr lang="zh-CN" altLang="en-US" sz="3200" b="1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</a:t>
            </a:r>
            <a:endParaRPr lang="zh-CN" altLang="en-US" sz="3200" b="1" dirty="0" smtClean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26435" y="3945255"/>
            <a:ext cx="44646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en-US" sz="2000" dirty="0" smtClean="0">
                <a:solidFill>
                  <a:srgbClr val="453D3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主讲人：司庆龙</a:t>
            </a:r>
            <a:r>
              <a:rPr lang="zh-CN" altLang="en-US" sz="2000" dirty="0" smtClean="0">
                <a:solidFill>
                  <a:srgbClr val="453D3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000" dirty="0" smtClean="0">
              <a:solidFill>
                <a:srgbClr val="453D3A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60000"/>
              </a:lnSpc>
            </a:pPr>
            <a:r>
              <a:rPr lang="zh-CN" altLang="en-US" sz="2000" dirty="0">
                <a:solidFill>
                  <a:srgbClr val="453D3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北方民族大学</a:t>
            </a:r>
            <a:r>
              <a:rPr lang="zh-CN" altLang="en-US" sz="2000" dirty="0" smtClean="0">
                <a:solidFill>
                  <a:srgbClr val="453D3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计算机科学与工程学院</a:t>
            </a:r>
            <a:endParaRPr lang="zh-CN" altLang="en-US" sz="2000" dirty="0" smtClean="0">
              <a:solidFill>
                <a:srgbClr val="453D3A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8030187" y="2200074"/>
            <a:ext cx="555624" cy="489479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85811" y="1623279"/>
            <a:ext cx="324000" cy="324000"/>
          </a:xfrm>
          <a:prstGeom prst="rect">
            <a:avLst/>
          </a:prstGeom>
          <a:solidFill>
            <a:srgbClr val="0053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33811" y="1371279"/>
            <a:ext cx="252000" cy="252000"/>
          </a:xfrm>
          <a:prstGeom prst="rect">
            <a:avLst/>
          </a:prstGeom>
          <a:solidFill>
            <a:srgbClr val="0053A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 descr="北方民族大学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3210" y="90170"/>
            <a:ext cx="1113155" cy="111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B22D-62DF-4930-B3E3-DE99F60B5BE8}" type="datetime1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46661" y="6356351"/>
            <a:ext cx="2057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6587" y="392361"/>
            <a:ext cx="280582" cy="287582"/>
          </a:xfrm>
          <a:prstGeom prst="rect">
            <a:avLst/>
          </a:prstGeom>
          <a:solidFill>
            <a:srgbClr val="0053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8357" y="179572"/>
            <a:ext cx="218230" cy="223675"/>
          </a:xfrm>
          <a:prstGeom prst="rect">
            <a:avLst/>
          </a:prstGeom>
          <a:solidFill>
            <a:srgbClr val="0053A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9568" y="301019"/>
            <a:ext cx="612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Dropout - 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解决过拟合问题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53821" y="1325879"/>
            <a:ext cx="7750240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CC7832"/>
                </a:solidFill>
                <a:latin typeface="宋体" panose="02010600030101010101" pitchFamily="2" charset="-122"/>
              </a:rPr>
              <a:t>def </a:t>
            </a:r>
            <a:r>
              <a:rPr lang="zh-CN" altLang="zh-CN" sz="1600" b="1" dirty="0">
                <a:solidFill>
                  <a:srgbClr val="A9B7C6"/>
                </a:solidFill>
                <a:latin typeface="宋体" panose="02010600030101010101" pitchFamily="2" charset="-122"/>
              </a:rPr>
              <a:t>inference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(input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FF0000"/>
                </a:solidFill>
                <a:latin typeface="宋体" panose="02010600030101010101" pitchFamily="2" charset="-122"/>
              </a:rPr>
              <a:t>keep_prob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):</a:t>
            </a:r>
            <a:b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808080"/>
                </a:solidFill>
                <a:latin typeface="宋体" panose="02010600030101010101" pitchFamily="2" charset="-122"/>
              </a:rPr>
              <a:t># conv1</a:t>
            </a:r>
            <a:br>
              <a:rPr lang="zh-CN" altLang="zh-CN" sz="1600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80808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conv1 = conv_layer(input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1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32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    conv1_pool = tf.nn.max_pool(conv1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AA4926"/>
                </a:solidFill>
                <a:latin typeface="宋体" panose="02010600030101010101" pitchFamily="2" charset="-122"/>
              </a:rPr>
              <a:t>ksize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=[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1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2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2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1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]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AA4926"/>
                </a:solidFill>
                <a:latin typeface="宋体" panose="02010600030101010101" pitchFamily="2" charset="-122"/>
              </a:rPr>
              <a:t>strides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=[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1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2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2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1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]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AA4926"/>
                </a:solidFill>
                <a:latin typeface="宋体" panose="02010600030101010101" pitchFamily="2" charset="-122"/>
              </a:rPr>
              <a:t>padding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=</a:t>
            </a:r>
            <a:r>
              <a:rPr lang="zh-CN" altLang="zh-CN" sz="1600" dirty="0">
                <a:solidFill>
                  <a:srgbClr val="008080"/>
                </a:solidFill>
                <a:latin typeface="宋体" panose="02010600030101010101" pitchFamily="2" charset="-122"/>
              </a:rPr>
              <a:t>"SAME"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808080"/>
                </a:solidFill>
                <a:latin typeface="宋体" panose="02010600030101010101" pitchFamily="2" charset="-122"/>
              </a:rPr>
              <a:t># conv2</a:t>
            </a:r>
            <a:br>
              <a:rPr lang="zh-CN" altLang="zh-CN" sz="1600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80808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conv2= conv_layer(conv1_pool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32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64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    conv2_pool = tf.nn.max_pool(conv2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AA4926"/>
                </a:solidFill>
                <a:latin typeface="宋体" panose="02010600030101010101" pitchFamily="2" charset="-122"/>
              </a:rPr>
              <a:t>ksize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=[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1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2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2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1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]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AA4926"/>
                </a:solidFill>
                <a:latin typeface="宋体" panose="02010600030101010101" pitchFamily="2" charset="-122"/>
              </a:rPr>
              <a:t>strides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=[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1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2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2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1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]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AA4926"/>
                </a:solidFill>
                <a:latin typeface="宋体" panose="02010600030101010101" pitchFamily="2" charset="-122"/>
              </a:rPr>
              <a:t>padding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=</a:t>
            </a:r>
            <a:r>
              <a:rPr lang="zh-CN" altLang="zh-CN" sz="1600" dirty="0">
                <a:solidFill>
                  <a:srgbClr val="008080"/>
                </a:solidFill>
                <a:latin typeface="宋体" panose="02010600030101010101" pitchFamily="2" charset="-122"/>
              </a:rPr>
              <a:t>"SAME"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    conv_flaten = tf.reshape(conv2_pool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AA4926"/>
                </a:solidFill>
                <a:latin typeface="宋体" panose="02010600030101010101" pitchFamily="2" charset="-122"/>
              </a:rPr>
              <a:t>shape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=[-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1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7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*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7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*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64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])</a:t>
            </a:r>
            <a:b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808080"/>
                </a:solidFill>
                <a:latin typeface="宋体" panose="02010600030101010101" pitchFamily="2" charset="-122"/>
              </a:rPr>
              <a:t># fc1</a:t>
            </a:r>
            <a:br>
              <a:rPr lang="zh-CN" altLang="zh-CN" sz="1600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80808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fc1 = tf.nn.relu(fc_layer(conv_flaten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7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*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7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*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64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1024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))</a:t>
            </a:r>
            <a:b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FF0000"/>
                </a:solidFill>
                <a:latin typeface="宋体" panose="02010600030101010101" pitchFamily="2" charset="-122"/>
              </a:rPr>
              <a:t>fc1 = tf.nn.dropout(fc1, keep_prob=keep_prob)</a:t>
            </a:r>
            <a:br>
              <a:rPr lang="zh-CN" altLang="zh-CN" sz="1600" dirty="0">
                <a:solidFill>
                  <a:srgbClr val="FF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600" b="1" dirty="0">
                <a:solidFill>
                  <a:srgbClr val="CC7832"/>
                </a:solidFill>
                <a:latin typeface="宋体" panose="02010600030101010101" pitchFamily="2" charset="-122"/>
              </a:rPr>
              <a:t>return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fc_layer(fc1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1024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10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  <a:endParaRPr lang="zh-CN" altLang="zh-CN" sz="3600" dirty="0"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6878" y="925496"/>
            <a:ext cx="7524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在第一层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层后面添加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层（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一般用于全连接层）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53821" y="5572189"/>
            <a:ext cx="6758739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keep_prob= tf.placeholder(tf.float32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name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"keep_prob"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8650" y="5171806"/>
            <a:ext cx="7524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输入的部分添加</a:t>
            </a:r>
            <a:r>
              <a:rPr lang="en-US" altLang="zh-CN" dirty="0" err="1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keep_prob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概率输入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B22D-62DF-4930-B3E3-DE99F60B5BE8}" type="datetime1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46661" y="6356351"/>
            <a:ext cx="2057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6587" y="392361"/>
            <a:ext cx="280582" cy="287582"/>
          </a:xfrm>
          <a:prstGeom prst="rect">
            <a:avLst/>
          </a:prstGeom>
          <a:solidFill>
            <a:srgbClr val="0053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8357" y="179572"/>
            <a:ext cx="218230" cy="223675"/>
          </a:xfrm>
          <a:prstGeom prst="rect">
            <a:avLst/>
          </a:prstGeom>
          <a:solidFill>
            <a:srgbClr val="0053A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2710" y="857295"/>
            <a:ext cx="7524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训练的时候</a:t>
            </a:r>
            <a:r>
              <a:rPr lang="en-US" altLang="zh-CN" dirty="0" err="1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keep_prob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 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测试时设置为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97169" y="1545444"/>
            <a:ext cx="7548545" cy="477053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(TRAINING_STEPS):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xs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ys = mnist.train.next_batch(BATCH_SIZE)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_,loss_value,step = sess.run([train_step, xent, global_step],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feed_dict={x: xs, y: ys,keep_prob:0.5})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%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500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"After %d training step(s), loss on training batch is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%g."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 (step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loss_value))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%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valid_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acc = sess.run(accuracy,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feed_dict={x: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mnist.validation.images,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y: mnist.validation.labels,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keep_prob:1.})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"After %d training step(s), accuracy on validation is </a:t>
            </a:r>
            <a:r>
              <a:rPr lang="en-US" altLang="zh-CN" sz="1600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endParaRPr lang="en-US" altLang="zh-CN" sz="1600" dirty="0" smtClean="0">
              <a:solidFill>
                <a:srgbClr val="0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%g."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 (step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acc))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test_acc = sess.run(accuracy, feed_dict={x:mnist.test.images,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y:mnist.test.labels, keep_prob:1.})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"After %d training step(s), accuracy on test is %g."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(TRAINING_STEPS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test_acc))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9568" y="301019"/>
            <a:ext cx="612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Dropout - 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解决过拟合问题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B22D-62DF-4930-B3E3-DE99F60B5BE8}" type="datetime1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6587" y="392361"/>
            <a:ext cx="280582" cy="287582"/>
          </a:xfrm>
          <a:prstGeom prst="rect">
            <a:avLst/>
          </a:prstGeom>
          <a:solidFill>
            <a:srgbClr val="0053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8357" y="179572"/>
            <a:ext cx="218230" cy="223675"/>
          </a:xfrm>
          <a:prstGeom prst="rect">
            <a:avLst/>
          </a:prstGeom>
          <a:solidFill>
            <a:srgbClr val="0053A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7169" y="305319"/>
            <a:ext cx="6947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训练参数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6747" y="4463509"/>
            <a:ext cx="510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10000</a:t>
            </a:r>
            <a:r>
              <a:rPr lang="zh-CN" altLang="en-US" dirty="0" smtClean="0">
                <a:solidFill>
                  <a:srgbClr val="FF0000"/>
                </a:solidFill>
              </a:rPr>
              <a:t>次迭代后，在测试集上能达到</a:t>
            </a:r>
            <a:r>
              <a:rPr lang="en-US" altLang="zh-CN" dirty="0" smtClean="0">
                <a:solidFill>
                  <a:srgbClr val="FF0000"/>
                </a:solidFill>
              </a:rPr>
              <a:t>99.2</a:t>
            </a:r>
            <a:r>
              <a:rPr lang="zh-CN" altLang="en-US" dirty="0" smtClean="0">
                <a:solidFill>
                  <a:srgbClr val="FF0000"/>
                </a:solidFill>
              </a:rPr>
              <a:t>的准确率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6747" y="1136316"/>
            <a:ext cx="4572000" cy="29578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learning_rate</a:t>
            </a:r>
            <a:r>
              <a:rPr lang="en-US" altLang="zh-CN" dirty="0" smtClean="0"/>
              <a:t>:   </a:t>
            </a:r>
            <a:r>
              <a:rPr lang="en-US" altLang="zh-CN" dirty="0"/>
              <a:t>0.001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TRAINING_STEPS :</a:t>
            </a:r>
            <a:r>
              <a:rPr lang="en-US" altLang="zh-CN" dirty="0" smtClean="0"/>
              <a:t>10000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BATCH_SIZE:  64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Conv1_filters: 32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Conv2_filters: 64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fc1: 1024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fc2: 10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D8E6-2D87-465E-A62E-45E8853DCF17}" type="datetime1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14397" y="2550476"/>
            <a:ext cx="33152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B22D-62DF-4930-B3E3-DE99F60B5BE8}" type="datetime1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6587" y="392361"/>
            <a:ext cx="280582" cy="287582"/>
          </a:xfrm>
          <a:prstGeom prst="rect">
            <a:avLst/>
          </a:prstGeom>
          <a:solidFill>
            <a:srgbClr val="0053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8357" y="179572"/>
            <a:ext cx="218230" cy="223675"/>
          </a:xfrm>
          <a:prstGeom prst="rect">
            <a:avLst/>
          </a:prstGeom>
          <a:solidFill>
            <a:srgbClr val="0053A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7169" y="305319"/>
            <a:ext cx="6947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卷积网络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Mnist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手写数字分类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207" y="1168952"/>
            <a:ext cx="7457143" cy="21619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58207" y="3643274"/>
            <a:ext cx="723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2</a:t>
            </a:r>
            <a:r>
              <a:rPr lang="zh-CN" altLang="en-US" dirty="0" smtClean="0">
                <a:latin typeface="Consolas" panose="020B0609020204030204" pitchFamily="49" charset="0"/>
              </a:rPr>
              <a:t>层的全连接网络：     </a:t>
            </a:r>
            <a:r>
              <a:rPr lang="en-US" altLang="zh-CN" dirty="0" smtClean="0">
                <a:latin typeface="Consolas" panose="020B0609020204030204" pitchFamily="49" charset="0"/>
              </a:rPr>
              <a:t>96.4%</a:t>
            </a:r>
            <a:r>
              <a:rPr lang="zh-CN" altLang="en-US" dirty="0" smtClean="0">
                <a:latin typeface="Consolas" panose="020B0609020204030204" pitchFamily="49" charset="0"/>
              </a:rPr>
              <a:t>正确率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优化后的全连接网络：   </a:t>
            </a:r>
            <a:r>
              <a:rPr lang="en-US" altLang="zh-CN" dirty="0" smtClean="0">
                <a:latin typeface="Consolas" panose="020B0609020204030204" pitchFamily="49" charset="0"/>
              </a:rPr>
              <a:t>98.2%</a:t>
            </a:r>
            <a:r>
              <a:rPr lang="zh-CN" altLang="en-US" dirty="0">
                <a:latin typeface="Consolas" panose="020B0609020204030204" pitchFamily="49" charset="0"/>
              </a:rPr>
              <a:t>正确率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8207" y="4520438"/>
            <a:ext cx="723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使用卷积神经网络，效果如何？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B22D-62DF-4930-B3E3-DE99F60B5BE8}" type="datetime1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6587" y="392361"/>
            <a:ext cx="280582" cy="287582"/>
          </a:xfrm>
          <a:prstGeom prst="rect">
            <a:avLst/>
          </a:prstGeom>
          <a:solidFill>
            <a:srgbClr val="0053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8357" y="179572"/>
            <a:ext cx="218230" cy="223675"/>
          </a:xfrm>
          <a:prstGeom prst="rect">
            <a:avLst/>
          </a:prstGeom>
          <a:solidFill>
            <a:srgbClr val="0053A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7169" y="305319"/>
            <a:ext cx="6947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卷积神经网络结构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7169" y="1088100"/>
            <a:ext cx="723453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Consolas" panose="020B0609020204030204" pitchFamily="49" charset="0"/>
              </a:rPr>
              <a:t>一</a:t>
            </a:r>
            <a:r>
              <a:rPr lang="zh-CN" altLang="en-US" dirty="0" smtClean="0">
                <a:latin typeface="Consolas" panose="020B0609020204030204" pitchFamily="49" charset="0"/>
              </a:rPr>
              <a:t>个最基本的卷积神经网络主要有：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Consolas" panose="020B0609020204030204" pitchFamily="49" charset="0"/>
              <a:buChar char="⁻"/>
            </a:pPr>
            <a:r>
              <a:rPr lang="zh-CN" altLang="en-US" dirty="0" smtClean="0">
                <a:latin typeface="Consolas" panose="020B0609020204030204" pitchFamily="49" charset="0"/>
              </a:rPr>
              <a:t>输入层：输入图像的像素矩阵，</a:t>
            </a:r>
            <a:r>
              <a:rPr lang="en-US" altLang="zh-CN" dirty="0" smtClean="0">
                <a:latin typeface="Consolas" panose="020B0609020204030204" pitchFamily="49" charset="0"/>
              </a:rPr>
              <a:t>[height, width, channels]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Consolas" panose="020B0609020204030204" pitchFamily="49" charset="0"/>
              <a:buChar char="⁻"/>
            </a:pPr>
            <a:r>
              <a:rPr lang="zh-CN" altLang="en-US" dirty="0" smtClean="0">
                <a:latin typeface="Consolas" panose="020B0609020204030204" pitchFamily="49" charset="0"/>
              </a:rPr>
              <a:t>卷积层：对上层输入进行卷积操作，获得更加抽象的特征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Consolas" panose="020B0609020204030204" pitchFamily="49" charset="0"/>
              <a:buChar char="⁻"/>
            </a:pPr>
            <a:r>
              <a:rPr lang="zh-CN" altLang="en-US" dirty="0" smtClean="0">
                <a:latin typeface="Consolas" panose="020B0609020204030204" pitchFamily="49" charset="0"/>
              </a:rPr>
              <a:t>池化层：在卷积特征上进行池化采样，进一步缩小特征维度，从而减小整个网络中参数数目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Consolas" panose="020B0609020204030204" pitchFamily="49" charset="0"/>
              <a:buChar char="⁻"/>
            </a:pPr>
            <a:r>
              <a:rPr lang="zh-CN" altLang="en-US" dirty="0">
                <a:latin typeface="Consolas" panose="020B0609020204030204" pitchFamily="49" charset="0"/>
              </a:rPr>
              <a:t>全连接</a:t>
            </a:r>
            <a:r>
              <a:rPr lang="zh-CN" altLang="en-US" dirty="0" smtClean="0">
                <a:latin typeface="Consolas" panose="020B0609020204030204" pitchFamily="49" charset="0"/>
              </a:rPr>
              <a:t>层：全连接层一般在多轮的卷积和池化之后，给出最后的分类结果。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Consolas" panose="020B0609020204030204" pitchFamily="49" charset="0"/>
              <a:buChar char="⁻"/>
            </a:pPr>
            <a:r>
              <a:rPr lang="en-US" altLang="zh-CN" dirty="0" err="1" smtClean="0">
                <a:latin typeface="Consolas" panose="020B0609020204030204" pitchFamily="49" charset="0"/>
              </a:rPr>
              <a:t>Softmax</a:t>
            </a:r>
            <a:r>
              <a:rPr lang="zh-CN" altLang="en-US" dirty="0" smtClean="0">
                <a:latin typeface="Consolas" panose="020B0609020204030204" pitchFamily="49" charset="0"/>
              </a:rPr>
              <a:t>层：对于分类任务，一般会添加一个</a:t>
            </a:r>
            <a:r>
              <a:rPr lang="en-US" altLang="zh-CN" dirty="0" err="1" smtClean="0">
                <a:latin typeface="Consolas" panose="020B0609020204030204" pitchFamily="49" charset="0"/>
              </a:rPr>
              <a:t>softmax</a:t>
            </a:r>
            <a:r>
              <a:rPr lang="zh-CN" altLang="en-US" dirty="0" smtClean="0">
                <a:latin typeface="Consolas" panose="020B0609020204030204" pitchFamily="49" charset="0"/>
              </a:rPr>
              <a:t>层来得到各个类别归一化之后的概率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B22D-62DF-4930-B3E3-DE99F60B5BE8}" type="datetime1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6587" y="392361"/>
            <a:ext cx="280582" cy="287582"/>
          </a:xfrm>
          <a:prstGeom prst="rect">
            <a:avLst/>
          </a:prstGeom>
          <a:solidFill>
            <a:srgbClr val="0053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8357" y="179572"/>
            <a:ext cx="218230" cy="223675"/>
          </a:xfrm>
          <a:prstGeom prst="rect">
            <a:avLst/>
          </a:prstGeom>
          <a:solidFill>
            <a:srgbClr val="0053A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7169" y="305319"/>
            <a:ext cx="6947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卷积神经网络结构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7169" y="1088100"/>
            <a:ext cx="723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Consolas" panose="020B0609020204030204" pitchFamily="49" charset="0"/>
              </a:rPr>
              <a:t>对于</a:t>
            </a:r>
            <a:r>
              <a:rPr lang="en-US" altLang="zh-CN" dirty="0" err="1" smtClean="0">
                <a:latin typeface="Consolas" panose="020B0609020204030204" pitchFamily="49" charset="0"/>
              </a:rPr>
              <a:t>Mnist</a:t>
            </a:r>
            <a:r>
              <a:rPr lang="zh-CN" altLang="en-US" dirty="0" smtClean="0">
                <a:latin typeface="Consolas" panose="020B0609020204030204" pitchFamily="49" charset="0"/>
              </a:rPr>
              <a:t>分类，使用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053773" y="1716013"/>
            <a:ext cx="2721329" cy="4097765"/>
            <a:chOff x="1490134" y="1540507"/>
            <a:chExt cx="2596444" cy="4176539"/>
          </a:xfrm>
        </p:grpSpPr>
        <p:sp>
          <p:nvSpPr>
            <p:cNvPr id="3" name="矩形 2"/>
            <p:cNvSpPr/>
            <p:nvPr/>
          </p:nvSpPr>
          <p:spPr>
            <a:xfrm>
              <a:off x="1490134" y="1892695"/>
              <a:ext cx="2596444" cy="327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Convolution 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90134" y="2524385"/>
              <a:ext cx="2596444" cy="327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Pooling 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490134" y="3156075"/>
              <a:ext cx="2596444" cy="327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Convolution  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490134" y="3783210"/>
              <a:ext cx="2596444" cy="327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Pooling 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490134" y="4410345"/>
              <a:ext cx="2596444" cy="327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Fully connected 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490134" y="5037480"/>
              <a:ext cx="2596444" cy="327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Fully connected 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endCxn id="3" idx="0"/>
            </p:cNvCxnSpPr>
            <p:nvPr/>
          </p:nvCxnSpPr>
          <p:spPr>
            <a:xfrm>
              <a:off x="2788356" y="1540507"/>
              <a:ext cx="0" cy="352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2788356" y="2163202"/>
              <a:ext cx="0" cy="352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2788356" y="2794892"/>
              <a:ext cx="0" cy="352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2782712" y="3437871"/>
              <a:ext cx="0" cy="352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2788357" y="4058157"/>
              <a:ext cx="0" cy="352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2782712" y="4685292"/>
              <a:ext cx="0" cy="352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2794002" y="5364858"/>
              <a:ext cx="0" cy="352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2397293" y="5987019"/>
            <a:ext cx="478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2 convolutions 2 fc neural network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B22D-62DF-4930-B3E3-DE99F60B5BE8}" type="datetime1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6587" y="392361"/>
            <a:ext cx="280582" cy="287582"/>
          </a:xfrm>
          <a:prstGeom prst="rect">
            <a:avLst/>
          </a:prstGeom>
          <a:solidFill>
            <a:srgbClr val="0053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8357" y="179572"/>
            <a:ext cx="218230" cy="223675"/>
          </a:xfrm>
          <a:prstGeom prst="rect">
            <a:avLst/>
          </a:prstGeom>
          <a:solidFill>
            <a:srgbClr val="0053A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7169" y="305319"/>
            <a:ext cx="6947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definition   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97169" y="2924537"/>
            <a:ext cx="7417917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def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conv_layer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(input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in_channel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out_channel):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# 定义卷积层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w = tf.Variable(tf.truncated_normal([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in_channel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out_channel]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stddev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0.1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))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b = tf.Variable(tf.constant(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0.1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shape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=[out_channel]))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conv = tf.nn.conv2d(input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w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strides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=[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]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padding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"SAME"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act = tf.nn.relu(conv + b)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return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act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def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fc_layer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(input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size_in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size_out):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# 定义全连接层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w = tf.Variable(tf.truncated_normal([size_in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size_out]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stddev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0.1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))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b = tf.Variable(tf.constant(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0.1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shape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=[size_out]))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fc = tf.matmul(input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w) + b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return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fc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7169" y="2343829"/>
            <a:ext cx="723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定义几个辅助函数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pic>
        <p:nvPicPr>
          <p:cNvPr id="2050" name="Picture 2" descr="http://upload-images.jianshu.io/upload_images/2422746-9ded7092b6d00761.gif?imageMogr2/auto-orient/strip%7CimageView2/2/w/526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297177" y="679943"/>
            <a:ext cx="2917909" cy="213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344077" y="1019933"/>
          <a:ext cx="1162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350"/>
                <a:gridCol w="387350"/>
                <a:gridCol w="387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522648" y="2200736"/>
            <a:ext cx="819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Filter 1</a:t>
            </a:r>
            <a:endParaRPr lang="zh-CN" altLang="en-US" sz="1600" b="1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67" y="978360"/>
            <a:ext cx="2151383" cy="1315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B22D-62DF-4930-B3E3-DE99F60B5BE8}" type="datetime1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6587" y="392361"/>
            <a:ext cx="280582" cy="287582"/>
          </a:xfrm>
          <a:prstGeom prst="rect">
            <a:avLst/>
          </a:prstGeom>
          <a:solidFill>
            <a:srgbClr val="0053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8357" y="179572"/>
            <a:ext cx="218230" cy="223675"/>
          </a:xfrm>
          <a:prstGeom prst="rect">
            <a:avLst/>
          </a:prstGeom>
          <a:solidFill>
            <a:srgbClr val="0053A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7169" y="305319"/>
            <a:ext cx="6947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Bulid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model    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16587" y="1186008"/>
            <a:ext cx="8008151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lang="zh-CN" altLang="zh-CN" sz="1600" dirty="0">
                <a:solidFill>
                  <a:srgbClr val="FFC66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inputs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():</a:t>
            </a:r>
            <a:b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定义输入</a:t>
            </a:r>
            <a:br>
              <a:rPr lang="zh-CN" altLang="zh-CN" sz="16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6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tf.placeholder(tf.float32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AA49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shape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=[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None, 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784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AA49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zh-CN" sz="1600" dirty="0">
                <a:solidFill>
                  <a:srgbClr val="6A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"x"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y = tf.placeholder(tf.float32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AA49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shape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=[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None, 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AA49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zh-CN" sz="1600" dirty="0">
                <a:solidFill>
                  <a:srgbClr val="6A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"labels"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16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endParaRPr lang="en-US" altLang="zh-CN" sz="1600" dirty="0" smtClean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kumimoji="0" lang="en-US" altLang="zh-CN" sz="1600" i="0" u="none" strike="noStrike" cap="none" normalizeH="0" baseline="0" dirty="0" err="1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image.shape</a:t>
            </a:r>
            <a:r>
              <a:rPr lang="en-US" altLang="zh-CN" sz="1600" dirty="0" smtClean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en-US" altLang="zh-CN" sz="1600" i="0" u="none" strike="noStrike" cap="none" normalizeH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[batch_size,28,28,1] 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lang="zh-CN" altLang="zh-CN" sz="1600" dirty="0">
                <a:solidFill>
                  <a:srgbClr val="FFC66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inference</a:t>
            </a:r>
            <a:r>
              <a:rPr lang="zh-CN" altLang="zh-CN" sz="16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6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image</a:t>
            </a:r>
            <a:r>
              <a:rPr lang="zh-CN" altLang="zh-CN" sz="16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conv1</a:t>
            </a:r>
            <a:br>
              <a:rPr lang="zh-CN" altLang="zh-CN" sz="16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conv1 = conv_layer</a:t>
            </a:r>
            <a:r>
              <a:rPr lang="zh-CN" altLang="zh-CN" sz="16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6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image</a:t>
            </a:r>
            <a:r>
              <a:rPr lang="zh-CN" altLang="zh-CN" sz="16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zh-CN" sz="16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16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600" dirty="0" smtClean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conv1.shape:[batch_size,28,28,32)</a:t>
            </a:r>
            <a:br>
              <a:rPr lang="zh-CN" altLang="zh-CN" sz="1600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conv1_pool = tf.nn.max_pool(conv1</a:t>
            </a:r>
            <a:r>
              <a:rPr lang="zh-CN" altLang="zh-CN" sz="16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1600" dirty="0" smtClean="0">
                <a:solidFill>
                  <a:srgbClr val="AA49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ksize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=[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6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sz="16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1600" dirty="0" smtClean="0">
                <a:solidFill>
                  <a:srgbClr val="AA49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strides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=[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AA49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padding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zh-CN" sz="1600" dirty="0">
                <a:solidFill>
                  <a:srgbClr val="6A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"SAME</a:t>
            </a:r>
            <a:r>
              <a:rPr lang="zh-CN" altLang="zh-CN" sz="1600" dirty="0" smtClean="0">
                <a:solidFill>
                  <a:srgbClr val="6A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zh-CN" sz="16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16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600" dirty="0" smtClean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conv1_pool.shape: [batch_size,14,14,32]</a:t>
            </a:r>
            <a:br>
              <a:rPr lang="zh-CN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conv2</a:t>
            </a:r>
            <a:br>
              <a:rPr lang="zh-CN" altLang="zh-CN" sz="16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conv2= conv_layer(conv1_pool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lang="zh-CN" altLang="zh-CN" sz="16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92D050"/>
                </a:solidFill>
                <a:latin typeface="宋体" panose="02010600030101010101" pitchFamily="2" charset="-122"/>
              </a:rPr>
              <a:t># </a:t>
            </a:r>
            <a:r>
              <a:rPr lang="en-US" altLang="zh-CN" sz="1600" dirty="0" smtClean="0">
                <a:solidFill>
                  <a:srgbClr val="92D050"/>
                </a:solidFill>
                <a:latin typeface="宋体" panose="02010600030101010101" pitchFamily="2" charset="-122"/>
              </a:rPr>
              <a:t>conv2.shape:[batch_size,14,14,64]</a:t>
            </a:r>
            <a:br>
              <a:rPr lang="zh-CN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conv2_pool = tf.nn.max_pool(conv2</a:t>
            </a:r>
            <a:r>
              <a:rPr lang="zh-CN" altLang="zh-CN" sz="16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1600" dirty="0" smtClean="0">
                <a:solidFill>
                  <a:srgbClr val="AA49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ksize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=[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6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sz="16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1600" dirty="0" smtClean="0">
                <a:solidFill>
                  <a:srgbClr val="AA49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strides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=[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AA49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padding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zh-CN" sz="1600" dirty="0">
                <a:solidFill>
                  <a:srgbClr val="6A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"SAME</a:t>
            </a:r>
            <a:r>
              <a:rPr lang="zh-CN" altLang="zh-CN" sz="1600" dirty="0" smtClean="0">
                <a:solidFill>
                  <a:srgbClr val="6A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zh-CN" sz="16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92D050"/>
                </a:solidFill>
                <a:latin typeface="宋体" panose="02010600030101010101" pitchFamily="2" charset="-122"/>
              </a:rPr>
              <a:t># conv1_pool.shape: [</a:t>
            </a:r>
            <a:r>
              <a:rPr lang="en-US" altLang="zh-CN" sz="1600" dirty="0" smtClean="0">
                <a:solidFill>
                  <a:srgbClr val="92D050"/>
                </a:solidFill>
                <a:latin typeface="宋体" panose="02010600030101010101" pitchFamily="2" charset="-122"/>
              </a:rPr>
              <a:t>batch_size,7,7,64]</a:t>
            </a:r>
            <a:br>
              <a:rPr lang="zh-CN" altLang="zh-CN" sz="1600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conv_flaten = tf.reshape(conv2_pool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AA49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shape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=[-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fc1</a:t>
            </a:r>
            <a:br>
              <a:rPr lang="zh-CN" altLang="zh-CN" sz="16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fc1 = tf.nn.relu(fc_layer(conv_flaten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1024</a:t>
            </a:r>
            <a:r>
              <a:rPr lang="zh-CN" altLang="zh-CN" sz="16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fc_layer(fc1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1024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30" name="Picture 6" descr="“池化”的图片搜索结果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639" y="274666"/>
            <a:ext cx="3690711" cy="213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ED2B22D-62DF-4930-B3E3-DE99F60B5BE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6587" y="392361"/>
            <a:ext cx="280582" cy="287582"/>
          </a:xfrm>
          <a:prstGeom prst="rect">
            <a:avLst/>
          </a:prstGeom>
          <a:solidFill>
            <a:srgbClr val="0053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8357" y="179572"/>
            <a:ext cx="218230" cy="223675"/>
          </a:xfrm>
          <a:prstGeom prst="rect">
            <a:avLst/>
          </a:prstGeom>
          <a:solidFill>
            <a:srgbClr val="0053A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7169" y="305319"/>
            <a:ext cx="6947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 &amp; Train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56878" y="1173621"/>
            <a:ext cx="7992835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def 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loss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(y_pred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y_real):</a:t>
            </a:r>
            <a:b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# 定义损失函数, 这里使用softmax_cross_entropy_with_logits, 首先在对inference输出</a:t>
            </a:r>
            <a:b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#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添加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一个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softmax层归一化概率，然后计算inference的误差</a:t>
            </a:r>
            <a:b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cross_entropy=tf.nn.softmax_cross_entropy_with_logits(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A492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logits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=y_pred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A492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labels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=y_real)</a:t>
            </a:r>
            <a:b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loss = tf.reduce_mean(cross_entropy)</a:t>
            </a:r>
            <a:b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return 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loss</a:t>
            </a:r>
            <a:b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b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b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def 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accuracy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(y_pred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y_real):</a:t>
            </a:r>
            <a:b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correct_prediction = tf.equal(tf.argmax(y_pred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tf.argmax(y_real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))</a:t>
            </a:r>
            <a:b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acc= tf.reduce_mean(tf.cast(correct_prediction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tf.float32))</a:t>
            </a:r>
            <a:b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return 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acc</a:t>
            </a:r>
            <a:b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b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def 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train_optimizer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(loss):</a:t>
            </a:r>
            <a:b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train_step = tf.train.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Adam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Optimizer(learning_rate).minimize(loss)</a:t>
            </a:r>
            <a:b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return 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train_step</a:t>
            </a:r>
            <a:endParaRPr kumimoji="0" lang="zh-CN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15906" y="5114430"/>
          <a:ext cx="194028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28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  ,0.1,…,0.8 ,0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0.1,0.7,…,  0  ,0.1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686599" y="6015571"/>
          <a:ext cx="194028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289"/>
              </a:tblGrid>
              <a:tr h="3648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0,0,0,0,0,0,0,0,1,0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1,0,0,0,0,0,0,0,0,0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012376" y="5114430"/>
          <a:ext cx="29734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42"/>
              </a:tblGrid>
              <a:tr h="3648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001713" y="6017082"/>
          <a:ext cx="29734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42"/>
              </a:tblGrid>
              <a:tr h="3648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59398" y="5298064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y_pred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2075" y="6090337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y_real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57950" y="566739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Acc:0.5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右大括号 13"/>
          <p:cNvSpPr/>
          <p:nvPr/>
        </p:nvSpPr>
        <p:spPr>
          <a:xfrm>
            <a:off x="4609151" y="5456454"/>
            <a:ext cx="471588" cy="9274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5205195" y="5538403"/>
          <a:ext cx="29734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42"/>
              </a:tblGrid>
              <a:tr h="3648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右箭头 15"/>
          <p:cNvSpPr/>
          <p:nvPr/>
        </p:nvSpPr>
        <p:spPr>
          <a:xfrm>
            <a:off x="5823833" y="5735477"/>
            <a:ext cx="419725" cy="231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B22D-62DF-4930-B3E3-DE99F60B5BE8}" type="datetime1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6587" y="392361"/>
            <a:ext cx="280582" cy="287582"/>
          </a:xfrm>
          <a:prstGeom prst="rect">
            <a:avLst/>
          </a:prstGeom>
          <a:solidFill>
            <a:srgbClr val="0053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8357" y="179572"/>
            <a:ext cx="218230" cy="223675"/>
          </a:xfrm>
          <a:prstGeom prst="rect">
            <a:avLst/>
          </a:prstGeom>
          <a:solidFill>
            <a:srgbClr val="0053A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7169" y="305319"/>
            <a:ext cx="6947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完整流程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8650" y="1180413"/>
            <a:ext cx="7998763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 = inputs()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x_image = tf.reshape(x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[-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global_step = tf.Variable(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trainable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logits = inference(x_image)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定义模型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losses = loss(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y_pred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=logits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y_real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=y)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train_step = train_optimizer(loss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global_step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=global_step)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acc = accuracy(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y_pred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=logits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y_real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=y)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tf.Session()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sess: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sess.run(tf.global_variables_initializer())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(TRAINING_STEPS):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xs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ys = mnist.train.next_batch(BATCH_SIZE)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_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loss_value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step = sess.run([train_step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losses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global_step]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feed_dict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={x: xs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y: ys})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%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"After %d training step(s), loss on training batch is %g."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 (step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loss_value))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%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valid_acc = sess.run(acc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feed_dict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={x: mnist.validation.images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y: mnist.validation.labels})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"After %d training step(s), accuracy on validation is %g."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 (step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valid_acc))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test_acc = sess.run(acc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feed_dict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={x:mnist.test.images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y:mnist.test.labels})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"After %d training step(s), accuracy on test is %g."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 (TRAINING_STEPS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test_acc))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B22D-62DF-4930-B3E3-DE99F60B5BE8}" type="datetime1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46661" y="6356351"/>
            <a:ext cx="2057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6587" y="392361"/>
            <a:ext cx="280582" cy="287582"/>
          </a:xfrm>
          <a:prstGeom prst="rect">
            <a:avLst/>
          </a:prstGeom>
          <a:solidFill>
            <a:srgbClr val="0053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8357" y="179572"/>
            <a:ext cx="218230" cy="223675"/>
          </a:xfrm>
          <a:prstGeom prst="rect">
            <a:avLst/>
          </a:prstGeom>
          <a:solidFill>
            <a:srgbClr val="0053A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7169" y="305319"/>
            <a:ext cx="6947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Dropout - 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解决过拟合问题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1400" y="1041591"/>
            <a:ext cx="5288608" cy="25200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97169" y="3561667"/>
            <a:ext cx="75243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是指在深度学习网络的训练过程中，对于神经网络单元，按照一定的概率将其暂时从网络中丢弃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。对于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随机梯度下降来说，由于是随机丢弃，故而每一个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mini-batch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都在训练不同的网络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Dropout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0.5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4586249"/>
            <a:ext cx="6104762" cy="1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EU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5718</Words>
  <Application>WPS 演示</Application>
  <PresentationFormat>全屏显示(4:3)</PresentationFormat>
  <Paragraphs>199</Paragraphs>
  <Slides>13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黑体</vt:lpstr>
      <vt:lpstr>Verdana</vt:lpstr>
      <vt:lpstr>微软雅黑</vt:lpstr>
      <vt:lpstr>Consolas</vt:lpstr>
      <vt:lpstr>Times New Roman</vt:lpstr>
      <vt:lpstr>Yu Gothic UI</vt:lpstr>
      <vt:lpstr>Calibri</vt:lpstr>
      <vt:lpstr>Arial Unicode MS</vt:lpstr>
      <vt:lpstr>Calibri Light</vt:lpstr>
      <vt:lpstr>Office 主题</vt:lpstr>
      <vt:lpstr>1_SEU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zhang</dc:creator>
  <cp:lastModifiedBy>仰望謃空1420766317</cp:lastModifiedBy>
  <cp:revision>519</cp:revision>
  <dcterms:created xsi:type="dcterms:W3CDTF">2016-10-06T05:05:00Z</dcterms:created>
  <dcterms:modified xsi:type="dcterms:W3CDTF">2018-04-28T08:05:10Z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