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8" r:id="rId5"/>
    <p:sldId id="278" r:id="rId6"/>
    <p:sldId id="451" r:id="rId7"/>
    <p:sldId id="462" r:id="rId8"/>
    <p:sldId id="463" r:id="rId9"/>
    <p:sldId id="464" r:id="rId10"/>
    <p:sldId id="259" r:id="rId11"/>
    <p:sldId id="465" r:id="rId12"/>
    <p:sldId id="466" r:id="rId13"/>
    <p:sldId id="467" r:id="rId14"/>
    <p:sldId id="469" r:id="rId15"/>
    <p:sldId id="46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234"/>
      </p:cViewPr>
      <p:guideLst>
        <p:guide orient="horz" pos="2203"/>
        <p:guide pos="38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728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72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57920" y="2394857"/>
            <a:ext cx="5142780" cy="1441089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57920" y="3983037"/>
            <a:ext cx="5142780" cy="82119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590635" y="3915321"/>
            <a:ext cx="319680" cy="0"/>
          </a:xfrm>
          <a:prstGeom prst="line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19" name="椭圆 18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椭圆 19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119000" y="551543"/>
            <a:ext cx="102348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920" y="2385693"/>
            <a:ext cx="4825280" cy="1325563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6"/>
            </p:custDataLst>
          </p:nvPr>
        </p:nvCxnSpPr>
        <p:spPr>
          <a:xfrm>
            <a:off x="610320" y="3839120"/>
            <a:ext cx="31968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4963480" y="2164712"/>
            <a:ext cx="842639" cy="842639"/>
          </a:xfrm>
          <a:prstGeom prst="ellipse">
            <a:avLst/>
          </a:prstGeom>
          <a:gradFill flip="none" rotWithShape="1">
            <a:gsLst>
              <a:gs pos="649">
                <a:schemeClr val="accent3"/>
              </a:gs>
              <a:gs pos="39000">
                <a:schemeClr val="accent4"/>
              </a:gs>
              <a:gs pos="69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B2A63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57920" y="3983037"/>
            <a:ext cx="4825280" cy="82119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7600" y="365125"/>
            <a:ext cx="102362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17600" y="1825625"/>
            <a:ext cx="1023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0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50950" y="1905000"/>
            <a:ext cx="5575300" cy="1573499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1250950" y="3734291"/>
            <a:ext cx="5575300" cy="85041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3915449" y="3580994"/>
            <a:ext cx="24630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16000" y="363600"/>
            <a:ext cx="102348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1116000" y="1825625"/>
            <a:ext cx="50054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  <p:custDataLst>
              <p:tags r:id="rId11"/>
            </p:custDataLst>
          </p:nvPr>
        </p:nvSpPr>
        <p:spPr>
          <a:xfrm>
            <a:off x="6345400" y="1825625"/>
            <a:ext cx="50054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43000" y="410822"/>
            <a:ext cx="595200" cy="595540"/>
            <a:chOff x="268400" y="295448"/>
            <a:chExt cx="595200" cy="595540"/>
          </a:xfrm>
        </p:grpSpPr>
        <p:sp>
          <p:nvSpPr>
            <p:cNvPr id="11" name="椭圆 10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066799" y="742950"/>
            <a:ext cx="4102101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321300" y="742950"/>
            <a:ext cx="60331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1066799" y="2411232"/>
            <a:ext cx="4102101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2017/8/9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835" y="1565910"/>
            <a:ext cx="6711950" cy="14408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The Management System </a:t>
            </a:r>
            <a:br>
              <a:rPr lang="zh-CN" altLang="en-US"/>
            </a:br>
            <a:r>
              <a:rPr lang="zh-CN" altLang="en-US"/>
              <a:t>for Student Organizations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835" y="3982720"/>
            <a:ext cx="5646420" cy="125476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/>
              <a:t> Group 15: Yu Chenxi</a:t>
            </a:r>
            <a:endParaRPr lang="en-US" altLang="zh-CN" dirty="0" err="1"/>
          </a:p>
          <a:p>
            <a:pPr algn="r"/>
            <a:r>
              <a:rPr lang="en-US" altLang="zh-CN" dirty="0" err="1"/>
              <a:t>                                               Fu Xinyu</a:t>
            </a:r>
            <a:endParaRPr lang="en-US" altLang="zh-CN" dirty="0" err="1"/>
          </a:p>
          <a:p>
            <a:pPr algn="r"/>
            <a:r>
              <a:rPr lang="en-US" altLang="zh-CN" dirty="0" err="1"/>
              <a:t>                                              Tu Yuan</a:t>
            </a:r>
            <a:endParaRPr lang="en-US" altLang="zh-CN" dirty="0" err="1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Register part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940" y="1691005"/>
            <a:ext cx="5307330" cy="483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70" y="1877060"/>
            <a:ext cx="5426710" cy="3558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zh-CN" altLang="en-US"/>
              <a:t>og in part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075" y="1612900"/>
            <a:ext cx="4481195" cy="4395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495935"/>
            <a:ext cx="5102225" cy="6288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255" y="270510"/>
            <a:ext cx="11703685" cy="1325880"/>
          </a:xfrm>
        </p:spPr>
        <p:txBody>
          <a:bodyPr>
            <a:normAutofit/>
          </a:bodyPr>
          <a:p>
            <a:r>
              <a:rPr lang="zh-CN" altLang="en-US"/>
              <a:t>submit/find the grade and student information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080" y="1712595"/>
            <a:ext cx="5295900" cy="4580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40" y="1889760"/>
            <a:ext cx="7050405" cy="4226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0" y="2533015"/>
            <a:ext cx="10236200" cy="1325563"/>
          </a:xfrm>
        </p:spPr>
        <p:txBody>
          <a:bodyPr/>
          <a:p>
            <a:pPr algn="ctr"/>
            <a:r>
              <a:rPr lang="en-US" altLang="zh-CN" sz="7200"/>
              <a:t>TEST</a:t>
            </a:r>
            <a:endParaRPr lang="en-US" altLang="zh-CN" sz="7200"/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83" y="2215515"/>
            <a:ext cx="10515600" cy="1325563"/>
          </a:xfrm>
        </p:spPr>
        <p:txBody>
          <a:bodyPr/>
          <a:lstStyle/>
          <a:p>
            <a:pPr algn="ctr"/>
            <a:r>
              <a:rPr lang="en-US" altLang="zh-CN" sz="4800"/>
              <a:t>Thank you for your carefully listening!</a:t>
            </a:r>
            <a:endParaRPr lang="en-US" altLang="zh-CN" sz="4800"/>
          </a:p>
        </p:txBody>
      </p:sp>
      <p:sp>
        <p:nvSpPr>
          <p:cNvPr id="7" name="文本框 6"/>
          <p:cNvSpPr txBox="1"/>
          <p:nvPr/>
        </p:nvSpPr>
        <p:spPr>
          <a:xfrm>
            <a:off x="8606790" y="4406265"/>
            <a:ext cx="2347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Group 15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Xinyu Once faced a problem: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4255" y="1162685"/>
            <a:ext cx="2552065" cy="453263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35" y="2509520"/>
            <a:ext cx="1944370" cy="260286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4058285" y="1489710"/>
            <a:ext cx="3315970" cy="21805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81830" y="2042160"/>
            <a:ext cx="2526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</a:rPr>
              <a:t>Miss the time to join his favorite club !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685" y="4155440"/>
            <a:ext cx="10373995" cy="17532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tx2">
                    <a:lumMod val="90000"/>
                    <a:lumOff val="10000"/>
                  </a:schemeClr>
                </a:solidFill>
              </a:rPr>
              <a:t>Problems faced by JLU students:</a:t>
            </a:r>
            <a:endParaRPr lang="en-US" altLang="zh-CN" sz="36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altLang="zh-CN" sz="3600">
                <a:solidFill>
                  <a:schemeClr val="tx2">
                    <a:lumMod val="90000"/>
                    <a:lumOff val="10000"/>
                  </a:schemeClr>
                </a:solidFill>
              </a:rPr>
              <a:t>Do not have an unified system to get informations about all the student organizations.</a:t>
            </a:r>
            <a:endParaRPr lang="en-US" altLang="zh-CN" sz="3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Analysis  ---- what JLUers need 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2388235"/>
            <a:ext cx="5541645" cy="3167380"/>
          </a:xfrm>
          <a:ln w="38100"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endParaRPr lang="en-US" altLang="zh-CN" sz="3600"/>
          </a:p>
          <a:p>
            <a:r>
              <a:rPr lang="en-US" altLang="zh-CN" sz="3600"/>
              <a:t>For </a:t>
            </a:r>
            <a:r>
              <a:rPr lang="en-US" altLang="zh-CN" sz="3600" b="1">
                <a:solidFill>
                  <a:srgbClr val="FFFF00"/>
                </a:solidFill>
              </a:rPr>
              <a:t>Organizer</a:t>
            </a:r>
            <a:r>
              <a:rPr lang="en-US" altLang="zh-CN" sz="3600"/>
              <a:t> : </a:t>
            </a:r>
            <a:endParaRPr lang="en-US" altLang="zh-CN" sz="3600"/>
          </a:p>
          <a:p>
            <a:r>
              <a:rPr lang="en-US" altLang="zh-CN" sz="3600"/>
              <a:t>1) Publishing their notice</a:t>
            </a:r>
            <a:endParaRPr lang="en-US" altLang="zh-CN" sz="3600"/>
          </a:p>
          <a:p>
            <a:r>
              <a:rPr lang="en-US" altLang="zh-CN" sz="3600"/>
              <a:t>2) Collecting applications</a:t>
            </a:r>
            <a:endParaRPr lang="en-US" altLang="zh-CN" sz="3600"/>
          </a:p>
          <a:p>
            <a:r>
              <a:rPr lang="en-US" altLang="zh-CN" sz="3600"/>
              <a:t>3) Publishing grades</a:t>
            </a:r>
            <a:endParaRPr lang="en-US" altLang="zh-CN" sz="36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320155" y="2387600"/>
            <a:ext cx="5192395" cy="316801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/>
          </a:p>
          <a:p>
            <a:r>
              <a:rPr lang="en-US" altLang="zh-CN" sz="2800"/>
              <a:t>For </a:t>
            </a:r>
            <a:r>
              <a:rPr lang="en-US" altLang="zh-CN" sz="2800" b="1">
                <a:solidFill>
                  <a:srgbClr val="FFFF00"/>
                </a:solidFill>
              </a:rPr>
              <a:t>Students</a:t>
            </a:r>
            <a:r>
              <a:rPr lang="en-US" altLang="zh-CN" sz="2800"/>
              <a:t> :</a:t>
            </a:r>
            <a:endParaRPr lang="en-US" altLang="zh-CN" sz="2800"/>
          </a:p>
          <a:p>
            <a:r>
              <a:rPr lang="en-US" altLang="zh-CN" sz="2800"/>
              <a:t>1)  Searching all recruiting information</a:t>
            </a:r>
            <a:endParaRPr lang="en-US" altLang="zh-CN" sz="2800"/>
          </a:p>
          <a:p>
            <a:r>
              <a:rPr lang="en-US" altLang="zh-CN" sz="2800"/>
              <a:t>2) Finding their favorite clubs</a:t>
            </a:r>
            <a:endParaRPr lang="en-US" altLang="zh-CN" sz="2800"/>
          </a:p>
          <a:p>
            <a:r>
              <a:rPr lang="en-US" altLang="zh-CN" sz="2800"/>
              <a:t>3) Submiting applications</a:t>
            </a:r>
            <a:endParaRPr lang="en-US" altLang="zh-CN" sz="2800"/>
          </a:p>
        </p:txBody>
      </p:sp>
      <p:pic>
        <p:nvPicPr>
          <p:cNvPr id="4" name="图片 3" descr="next26_recrui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1691005"/>
            <a:ext cx="6080760" cy="4560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51554" y="1322005"/>
            <a:ext cx="2011362" cy="548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03" name="文本框 3"/>
          <p:cNvSpPr txBox="1"/>
          <p:nvPr/>
        </p:nvSpPr>
        <p:spPr>
          <a:xfrm>
            <a:off x="5430839" y="1347148"/>
            <a:ext cx="11287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Start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 rot="5400000">
            <a:off x="3998913" y="1165226"/>
            <a:ext cx="165100" cy="126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2125664" y="1824039"/>
            <a:ext cx="2462213" cy="1116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849939" y="1835151"/>
            <a:ext cx="142875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下箭头 11"/>
          <p:cNvSpPr/>
          <p:nvPr/>
        </p:nvSpPr>
        <p:spPr>
          <a:xfrm rot="16200000">
            <a:off x="7458075" y="1131889"/>
            <a:ext cx="165100" cy="126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7320757" y="1815307"/>
            <a:ext cx="1954213" cy="76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4899026" y="2195513"/>
            <a:ext cx="2011363" cy="947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13" name="文本框 14"/>
          <p:cNvSpPr txBox="1"/>
          <p:nvPr/>
        </p:nvSpPr>
        <p:spPr>
          <a:xfrm>
            <a:off x="2590801" y="1878013"/>
            <a:ext cx="1489075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Personal account&amp;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enrollment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4" name="文本框 15"/>
          <p:cNvSpPr txBox="1"/>
          <p:nvPr/>
        </p:nvSpPr>
        <p:spPr>
          <a:xfrm>
            <a:off x="5172076" y="2336801"/>
            <a:ext cx="148907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Activity&amp;gra-de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5" name="文本框 16"/>
          <p:cNvSpPr txBox="1"/>
          <p:nvPr/>
        </p:nvSpPr>
        <p:spPr>
          <a:xfrm>
            <a:off x="7733822" y="2012712"/>
            <a:ext cx="121443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330576" y="2940050"/>
            <a:ext cx="14287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9" name="流程图: 预定义过程 18"/>
          <p:cNvSpPr/>
          <p:nvPr/>
        </p:nvSpPr>
        <p:spPr>
          <a:xfrm>
            <a:off x="2203451" y="3302001"/>
            <a:ext cx="2263775" cy="6445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18" name="文本框 19"/>
          <p:cNvSpPr txBox="1"/>
          <p:nvPr/>
        </p:nvSpPr>
        <p:spPr>
          <a:xfrm>
            <a:off x="2454276" y="3302001"/>
            <a:ext cx="1782763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Input&amp;save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information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390901" y="3946525"/>
            <a:ext cx="144463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2" name="流程图: 预定义过程 21"/>
          <p:cNvSpPr/>
          <p:nvPr/>
        </p:nvSpPr>
        <p:spPr>
          <a:xfrm>
            <a:off x="2481263" y="4308476"/>
            <a:ext cx="1784350" cy="6445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21" name="文本框 22"/>
          <p:cNvSpPr txBox="1"/>
          <p:nvPr/>
        </p:nvSpPr>
        <p:spPr>
          <a:xfrm>
            <a:off x="2498725" y="4308476"/>
            <a:ext cx="178435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Research the information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5849939" y="3143251"/>
            <a:ext cx="144463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7" name="流程图: 预定义过程 26"/>
          <p:cNvSpPr/>
          <p:nvPr/>
        </p:nvSpPr>
        <p:spPr>
          <a:xfrm>
            <a:off x="4721226" y="3444876"/>
            <a:ext cx="2263775" cy="6461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24" name="文本框 27"/>
          <p:cNvSpPr txBox="1"/>
          <p:nvPr/>
        </p:nvSpPr>
        <p:spPr>
          <a:xfrm>
            <a:off x="5026026" y="3444876"/>
            <a:ext cx="1782763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 and save the information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832476" y="4090989"/>
            <a:ext cx="144463" cy="30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0" name="流程图: 预定义过程 29"/>
          <p:cNvSpPr/>
          <p:nvPr/>
        </p:nvSpPr>
        <p:spPr>
          <a:xfrm>
            <a:off x="4721226" y="4394201"/>
            <a:ext cx="2263775" cy="6461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27" name="文本框 30"/>
          <p:cNvSpPr txBox="1"/>
          <p:nvPr/>
        </p:nvSpPr>
        <p:spPr>
          <a:xfrm>
            <a:off x="4994275" y="4394201"/>
            <a:ext cx="178435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Announcement of information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8237539" y="2562226"/>
            <a:ext cx="144463" cy="30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3" name="流程图: 预定义过程 32"/>
          <p:cNvSpPr/>
          <p:nvPr/>
        </p:nvSpPr>
        <p:spPr>
          <a:xfrm>
            <a:off x="7216776" y="2865438"/>
            <a:ext cx="2308225" cy="8509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30" name="文本框 33"/>
          <p:cNvSpPr txBox="1"/>
          <p:nvPr/>
        </p:nvSpPr>
        <p:spPr>
          <a:xfrm>
            <a:off x="7499350" y="2865438"/>
            <a:ext cx="1784350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 the welcome interface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8262939" y="3730626"/>
            <a:ext cx="1444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6" name="流程图: 预定义过程 35"/>
          <p:cNvSpPr/>
          <p:nvPr/>
        </p:nvSpPr>
        <p:spPr>
          <a:xfrm>
            <a:off x="7189789" y="4090989"/>
            <a:ext cx="2265363" cy="6461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33" name="文本框 36"/>
          <p:cNvSpPr txBox="1"/>
          <p:nvPr/>
        </p:nvSpPr>
        <p:spPr>
          <a:xfrm>
            <a:off x="7494588" y="4090989"/>
            <a:ext cx="178435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 the main menu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直角上箭头 37"/>
          <p:cNvSpPr/>
          <p:nvPr/>
        </p:nvSpPr>
        <p:spPr>
          <a:xfrm rot="5400000">
            <a:off x="3629820" y="4679156"/>
            <a:ext cx="684213" cy="1231900"/>
          </a:xfrm>
          <a:prstGeom prst="bentUpArrow">
            <a:avLst>
              <a:gd name="adj1" fmla="val 11353"/>
              <a:gd name="adj2" fmla="val 10778"/>
              <a:gd name="adj3" fmla="val 1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5845176" y="5040314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4645025" y="5246689"/>
            <a:ext cx="2393950" cy="682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37" name="文本框 40"/>
          <p:cNvSpPr txBox="1"/>
          <p:nvPr/>
        </p:nvSpPr>
        <p:spPr>
          <a:xfrm>
            <a:off x="4924426" y="5284789"/>
            <a:ext cx="1884363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Concordance three parts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直角上箭头 41"/>
          <p:cNvSpPr/>
          <p:nvPr/>
        </p:nvSpPr>
        <p:spPr>
          <a:xfrm rot="5400000" flipV="1">
            <a:off x="7265195" y="4520406"/>
            <a:ext cx="900113" cy="1333500"/>
          </a:xfrm>
          <a:prstGeom prst="bentUpArrow">
            <a:avLst>
              <a:gd name="adj1" fmla="val 9699"/>
              <a:gd name="adj2" fmla="val 10778"/>
              <a:gd name="adj3" fmla="val 1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4" name="直角上箭头 43"/>
          <p:cNvSpPr/>
          <p:nvPr/>
        </p:nvSpPr>
        <p:spPr>
          <a:xfrm rot="5400000">
            <a:off x="5522913" y="5837238"/>
            <a:ext cx="414338" cy="598488"/>
          </a:xfrm>
          <a:prstGeom prst="bentUpArrow">
            <a:avLst>
              <a:gd name="adj1" fmla="val 16284"/>
              <a:gd name="adj2" fmla="val 23356"/>
              <a:gd name="adj3" fmla="val 38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41" name="文本框 45"/>
          <p:cNvSpPr txBox="1"/>
          <p:nvPr/>
        </p:nvSpPr>
        <p:spPr>
          <a:xfrm>
            <a:off x="5795169" y="6147592"/>
            <a:ext cx="214788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096000" y="6023598"/>
            <a:ext cx="1022350" cy="48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6844" name="文本框 49"/>
          <p:cNvSpPr txBox="1"/>
          <p:nvPr/>
        </p:nvSpPr>
        <p:spPr>
          <a:xfrm>
            <a:off x="6227763" y="6073515"/>
            <a:ext cx="9890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pc="0" noProof="0" dirty="0">
                <a:solidFill>
                  <a:srgbClr val="62C2D3"/>
                </a:solidFill>
                <a:latin typeface="Arial" panose="020B0604020202020204"/>
                <a:ea typeface="黑体" panose="02010609060101010101" pitchFamily="49" charset="-122"/>
              </a:rPr>
              <a:t>Design ---- How we fulfill our task?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ogin part </a:t>
            </a:r>
            <a:r>
              <a:rPr lang="en-US" altLang="zh-CN"/>
              <a:t>&amp; enrollment part</a:t>
            </a:r>
            <a:endParaRPr lang="en-US" altLang="zh-CN"/>
          </a:p>
        </p:txBody>
      </p:sp>
      <p:pic>
        <p:nvPicPr>
          <p:cNvPr id="4" name="图片 2" descr="Cache_-8d9b77d7f28f0dc.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205" y="1814830"/>
            <a:ext cx="5001260" cy="4351655"/>
          </a:xfrm>
          <a:prstGeom prst="rect">
            <a:avLst/>
          </a:prstGeom>
        </p:spPr>
      </p:pic>
      <p:pic>
        <p:nvPicPr>
          <p:cNvPr id="10" name="图片 10" descr="QQ图片201907071535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80" y="1641793"/>
            <a:ext cx="3333750" cy="4524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nterface</a:t>
            </a:r>
            <a:endParaRPr lang="en-US" altLang="zh-CN"/>
          </a:p>
        </p:txBody>
      </p:sp>
      <p:pic>
        <p:nvPicPr>
          <p:cNvPr id="12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8715" y="1543050"/>
            <a:ext cx="7029450" cy="4645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Export function</a:t>
            </a:r>
            <a:endParaRPr lang="en-US" altLang="zh-CN"/>
          </a:p>
        </p:txBody>
      </p:sp>
      <p:pic>
        <p:nvPicPr>
          <p:cNvPr id="17" name="图片 17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3175" y="53340"/>
            <a:ext cx="6724015" cy="6751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ACTIVITY PART</a:t>
            </a:r>
            <a:r>
              <a:rPr lang="en-US" altLang="zh-CN"/>
              <a:t>    (Made by Yu chenxi)</a:t>
            </a:r>
            <a:endParaRPr lang="en-US" altLang="zh-CN"/>
          </a:p>
          <a:p>
            <a:r>
              <a:rPr lang="en-US" altLang="zh-CN"/>
              <a:t>registration notice &amp; </a:t>
            </a:r>
            <a:r>
              <a:rPr lang="en-US" altLang="zh-CN">
                <a:sym typeface="+mn-ea"/>
              </a:rPr>
              <a:t>examination grades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3200">
                <a:sym typeface="+mn-ea"/>
              </a:rPr>
              <a:t>PERSONAL ACCOUNT PART </a:t>
            </a:r>
            <a:r>
              <a:rPr lang="en-US" altLang="zh-CN">
                <a:sym typeface="+mn-ea"/>
              </a:rPr>
              <a:t>  (Made by Fu Xinyu)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log-in part &amp; submit application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3200">
                <a:sym typeface="+mn-ea"/>
              </a:rPr>
              <a:t>MENU PART</a:t>
            </a:r>
            <a:r>
              <a:rPr lang="en-US" altLang="zh-CN">
                <a:sym typeface="+mn-ea"/>
              </a:rPr>
              <a:t>    (Made by Tu Yuan)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 smart interface &amp; integrade functions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0" y="2639695"/>
            <a:ext cx="1301750" cy="1742440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35" y="3691890"/>
            <a:ext cx="1599565" cy="267017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365125"/>
            <a:ext cx="1642745" cy="2921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MENU PART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305" y="1691005"/>
            <a:ext cx="7026275" cy="428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40" y="882650"/>
            <a:ext cx="4697730" cy="5229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7430"/>
</p:tagLst>
</file>

<file path=ppt/tags/tag8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743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889_1"/>
  <p:tag name="KSO_WM_TEMPLATE_CATEGORY" val="custom"/>
  <p:tag name="KSO_WM_TEMPLATE_INDEX" val="20177430"/>
  <p:tag name="KSO_WM_TEMPLATE_SUBCATEGORY" val="0"/>
  <p:tag name="KSO_WM_TEMPLATE_THUMBS_INDEX" val="1、2、5、11、17、18、25、28、30、3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" val="线条时尚星空主题商业计划书"/>
  <p:tag name="KSO_WM_TEMPLATE_CATEGORY" val="custom"/>
  <p:tag name="KSO_WM_TEMPLATE_INDEX" val="20177430"/>
  <p:tag name="KSO_WM_UNIT_ID" val="custom20177430_1*a*1"/>
  <p:tag name="KSO_WM_UNIT_NOCLEAR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3"/>
  <p:tag name="KSO_WM_UNIT_ISCONTENTSTITLE" val="0"/>
  <p:tag name="KSO_WM_UNIT_HIGHLIGHT" val="0"/>
  <p:tag name="KSO_WM_UNIT_COMPATIBLE" val="0"/>
  <p:tag name="KSO_WM_TEMPLATE_CATEGORY" val="custom"/>
  <p:tag name="KSO_WM_TEMPLATE_INDEX" val="20177430"/>
  <p:tag name="KSO_WM_UNIT_ID" val="custom20177430_1*b*1"/>
  <p:tag name="KSO_WM_UNIT_NOCLEAR" val="0"/>
  <p:tag name="KSO_WM_UNIT_DIAGRAM_ISNUMVISUAL" val="0"/>
  <p:tag name="KSO_WM_UNIT_DIAGRAM_ISREFERUNIT" val="0"/>
  <p:tag name="KSO_WM_UNIT_PRESET_TEXT" val="Lorem ipsum dolor sit amet, consectetur adipisicing elit."/>
</p:tagLst>
</file>

<file path=ppt/tags/tag89.xml><?xml version="1.0" encoding="utf-8"?>
<p:tagLst xmlns:p="http://schemas.openxmlformats.org/presentationml/2006/main">
  <p:tag name="KSO_WM_TEMPLATE_THUMBS_INDEX" val="1、2、5、11、17、18、25、28、30、31"/>
  <p:tag name="KSO_WM_SLIDE_ID" val="custom20177430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430"/>
  <p:tag name="KSO_WM_SLIDE_LAYOUT" val="a_b"/>
  <p:tag name="KSO_WM_SLIDE_LAYOUT_CNT" val="1_1"/>
  <p:tag name="KSO_WM_COMBINE_RELATE_SLIDE_ID" val="background20176889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92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5*177"/>
  <p:tag name="KSO_WM_SLIDE_SIZE" val="125*298"/>
  <p:tag name="KSO_WM_COMBINE_RELATE_SLIDE_ID" val="diagram20168521_1"/>
  <p:tag name="KSO_WM_TEMPLATE_CATEGORY" val="custom"/>
  <p:tag name="KSO_WM_TEMPLATE_INDEX" val="20183211"/>
  <p:tag name="KSO_WM_SLIDE_ID" val="custom20184850_12"/>
  <p:tag name="KSO_WM_SLIDE_INDEX" val="12"/>
  <p:tag name="KSO_WM_DIAGRAM_GROUP_CODE" val="l1-2"/>
  <p:tag name="KSO_WM_TEMPLATE_SUBCATEGORY" val="combine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321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321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321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heme/theme1.xml><?xml version="1.0" encoding="utf-8"?>
<a:theme xmlns:a="http://schemas.openxmlformats.org/drawingml/2006/main" name="Office 主题">
  <a:themeElements>
    <a:clrScheme name="自定义 34">
      <a:dk1>
        <a:srgbClr val="62C2D3"/>
      </a:dk1>
      <a:lt1>
        <a:srgbClr val="FFFFFF"/>
      </a:lt1>
      <a:dk2>
        <a:srgbClr val="081239"/>
      </a:dk2>
      <a:lt2>
        <a:srgbClr val="E7E6E6"/>
      </a:lt2>
      <a:accent1>
        <a:srgbClr val="5DB7CA"/>
      </a:accent1>
      <a:accent2>
        <a:srgbClr val="BAF6FE"/>
      </a:accent2>
      <a:accent3>
        <a:srgbClr val="FFFFFF"/>
      </a:accent3>
      <a:accent4>
        <a:srgbClr val="F39AA9"/>
      </a:accent4>
      <a:accent5>
        <a:srgbClr val="08123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宽屏</PresentationFormat>
  <Paragraphs>91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黑体</vt:lpstr>
      <vt:lpstr>Arial Unicode MS</vt:lpstr>
      <vt:lpstr>Times New Roman</vt:lpstr>
      <vt:lpstr>新宋体</vt:lpstr>
      <vt:lpstr>Office 主题</vt:lpstr>
      <vt:lpstr>The Management System  for Student Organizations</vt:lpstr>
      <vt:lpstr>Xinyu Once faced a problem: </vt:lpstr>
      <vt:lpstr>Analysis  ---- what JLUers need ?</vt:lpstr>
      <vt:lpstr>Design ---- How we fulfill our task?</vt:lpstr>
      <vt:lpstr>PowerPoint 演示文稿</vt:lpstr>
      <vt:lpstr>PowerPoint 演示文稿</vt:lpstr>
      <vt:lpstr>PowerPoint 演示文稿</vt:lpstr>
      <vt:lpstr>Main functions</vt:lpstr>
      <vt:lpstr>PowerPoint 演示文稿</vt:lpstr>
      <vt:lpstr>PowerPoint 演示文稿</vt:lpstr>
      <vt:lpstr>PowerPoint 演示文稿</vt:lpstr>
      <vt:lpstr>PowerPoint 演示文稿</vt:lpstr>
      <vt:lpstr>TEST</vt:lpstr>
      <vt:lpstr>Thank you for your carefully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Management System  for Student Organizations</dc:title>
  <dc:creator/>
  <cp:lastModifiedBy>早晨的鱼和兔子</cp:lastModifiedBy>
  <cp:revision>20</cp:revision>
  <dcterms:created xsi:type="dcterms:W3CDTF">2019-06-02T01:45:00Z</dcterms:created>
  <dcterms:modified xsi:type="dcterms:W3CDTF">2019-07-07T09:09:01Z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