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76" r:id="rId4"/>
    <p:sldId id="277" r:id="rId5"/>
    <p:sldId id="279" r:id="rId6"/>
    <p:sldId id="280" r:id="rId7"/>
    <p:sldId id="270" r:id="rId8"/>
    <p:sldId id="283" r:id="rId9"/>
    <p:sldId id="284" r:id="rId10"/>
    <p:sldId id="263" r:id="rId11"/>
    <p:sldId id="285" r:id="rId12"/>
    <p:sldId id="271" r:id="rId13"/>
    <p:sldId id="286" r:id="rId14"/>
    <p:sldId id="266" r:id="rId15"/>
    <p:sldId id="287" r:id="rId16"/>
    <p:sldId id="267" r:id="rId17"/>
    <p:sldId id="268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6"/>
    <p:restoredTop sz="94671"/>
  </p:normalViewPr>
  <p:slideViewPr>
    <p:cSldViewPr snapToGrid="0" snapToObjects="1">
      <p:cViewPr varScale="1">
        <p:scale>
          <a:sx n="90" d="100"/>
          <a:sy n="90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96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2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9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7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2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42D6F3-C3DB-E44E-94A4-74C5C746A9CB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B6FAB9-AA3E-B347-83D8-4E68297EC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DBF82-E2D5-624C-BB95-A779F94AF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Cardiovascular Disease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49E97-E335-3840-AAB6-7CA561B8B5A5}"/>
              </a:ext>
            </a:extLst>
          </p:cNvPr>
          <p:cNvSpPr txBox="1"/>
          <p:nvPr/>
        </p:nvSpPr>
        <p:spPr>
          <a:xfrm>
            <a:off x="2419850" y="4703336"/>
            <a:ext cx="7625052" cy="170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ALY6020 Predictive Analytics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Justin Rodgers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Kailun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Chenyuan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Zhenwu Yang, Tian Yue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May 14, 2019</a:t>
            </a:r>
          </a:p>
        </p:txBody>
      </p:sp>
    </p:spTree>
    <p:extLst>
      <p:ext uri="{BB962C8B-B14F-4D97-AF65-F5344CB8AC3E}">
        <p14:creationId xmlns:p14="http://schemas.microsoft.com/office/powerpoint/2010/main" val="408221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BFB9-BEAF-0D46-B1BB-F89C6A22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Tree model -Results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00FF71-9267-F143-9267-753738F2D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16447"/>
              </p:ext>
            </p:extLst>
          </p:nvPr>
        </p:nvGraphicFramePr>
        <p:xfrm>
          <a:off x="483177" y="2636953"/>
          <a:ext cx="10104966" cy="274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322">
                  <a:extLst>
                    <a:ext uri="{9D8B030D-6E8A-4147-A177-3AD203B41FA5}">
                      <a16:colId xmlns:a16="http://schemas.microsoft.com/office/drawing/2014/main" val="4291027620"/>
                    </a:ext>
                  </a:extLst>
                </a:gridCol>
                <a:gridCol w="3368322">
                  <a:extLst>
                    <a:ext uri="{9D8B030D-6E8A-4147-A177-3AD203B41FA5}">
                      <a16:colId xmlns:a16="http://schemas.microsoft.com/office/drawing/2014/main" val="2260181766"/>
                    </a:ext>
                  </a:extLst>
                </a:gridCol>
                <a:gridCol w="3368322">
                  <a:extLst>
                    <a:ext uri="{9D8B030D-6E8A-4147-A177-3AD203B41FA5}">
                      <a16:colId xmlns:a16="http://schemas.microsoft.com/office/drawing/2014/main" val="3685866997"/>
                    </a:ext>
                  </a:extLst>
                </a:gridCol>
              </a:tblGrid>
              <a:tr h="686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 rate of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Cardio rate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160927"/>
                  </a:ext>
                </a:extLst>
              </a:tr>
              <a:tr h="6868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model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953791"/>
                  </a:ext>
                </a:extLst>
              </a:tr>
              <a:tr h="6868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Boosted model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51297"/>
                  </a:ext>
                </a:extLst>
              </a:tr>
              <a:tr h="68685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matrix model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60.33%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94%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212876"/>
                  </a:ext>
                </a:extLst>
              </a:tr>
            </a:tbl>
          </a:graphicData>
        </a:graphic>
      </p:graphicFrame>
      <p:pic>
        <p:nvPicPr>
          <p:cNvPr id="1025" name="Picture 1" descr="page4image45299968">
            <a:extLst>
              <a:ext uri="{FF2B5EF4-FFF2-40B4-BE49-F238E27FC236}">
                <a16:creationId xmlns:a16="http://schemas.microsoft.com/office/drawing/2014/main" id="{668E58DF-32B8-204A-8D42-299983CB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4image45300736">
            <a:extLst>
              <a:ext uri="{FF2B5EF4-FFF2-40B4-BE49-F238E27FC236}">
                <a16:creationId xmlns:a16="http://schemas.microsoft.com/office/drawing/2014/main" id="{6F9BE451-81CB-EF47-A10A-FFB55441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45301120">
            <a:extLst>
              <a:ext uri="{FF2B5EF4-FFF2-40B4-BE49-F238E27FC236}">
                <a16:creationId xmlns:a16="http://schemas.microsoft.com/office/drawing/2014/main" id="{37035A8B-4E49-B64C-B68F-943F0185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4image45212672">
            <a:extLst>
              <a:ext uri="{FF2B5EF4-FFF2-40B4-BE49-F238E27FC236}">
                <a16:creationId xmlns:a16="http://schemas.microsoft.com/office/drawing/2014/main" id="{BBEC79DA-9DAC-AC4E-A716-2A4113082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4image45204224">
            <a:extLst>
              <a:ext uri="{FF2B5EF4-FFF2-40B4-BE49-F238E27FC236}">
                <a16:creationId xmlns:a16="http://schemas.microsoft.com/office/drawing/2014/main" id="{0018B210-2C83-CF49-A983-6F84BEBC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4image45209408">
            <a:extLst>
              <a:ext uri="{FF2B5EF4-FFF2-40B4-BE49-F238E27FC236}">
                <a16:creationId xmlns:a16="http://schemas.microsoft.com/office/drawing/2014/main" id="{A8A0B5A0-ECA3-3D4B-8F7E-6F35EAF6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45267584">
            <a:extLst>
              <a:ext uri="{FF2B5EF4-FFF2-40B4-BE49-F238E27FC236}">
                <a16:creationId xmlns:a16="http://schemas.microsoft.com/office/drawing/2014/main" id="{1B44631E-30F1-3C46-9A21-082440C1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92FB-2C83-A64B-A705-B677C713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71" y="873307"/>
            <a:ext cx="8761413" cy="706964"/>
          </a:xfrm>
        </p:spPr>
        <p:txBody>
          <a:bodyPr/>
          <a:lstStyle/>
          <a:p>
            <a:r>
              <a:rPr lang="en-US" dirty="0"/>
              <a:t>Results: 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F2959-A4FE-8B46-95D4-056691676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538151" y="2417736"/>
            <a:ext cx="7569608" cy="40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8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C59-586B-6F4C-A12E-3189F112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76" y="828702"/>
            <a:ext cx="8761413" cy="706964"/>
          </a:xfrm>
        </p:spPr>
        <p:txBody>
          <a:bodyPr/>
          <a:lstStyle/>
          <a:p>
            <a:r>
              <a:rPr lang="en-US" dirty="0"/>
              <a:t>Evaluation: Tune using Caret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5092E-A19B-174B-913F-88B0A3A58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629"/>
          <a:stretch/>
        </p:blipFill>
        <p:spPr>
          <a:xfrm>
            <a:off x="467698" y="2231483"/>
            <a:ext cx="8245773" cy="4470400"/>
          </a:xfrm>
        </p:spPr>
      </p:pic>
    </p:spTree>
    <p:extLst>
      <p:ext uri="{BB962C8B-B14F-4D97-AF65-F5344CB8AC3E}">
        <p14:creationId xmlns:p14="http://schemas.microsoft.com/office/powerpoint/2010/main" val="186461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C59-586B-6F4C-A12E-3189F112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76" y="828702"/>
            <a:ext cx="9628275" cy="706964"/>
          </a:xfrm>
        </p:spPr>
        <p:txBody>
          <a:bodyPr/>
          <a:lstStyle/>
          <a:p>
            <a:r>
              <a:rPr lang="en-US" dirty="0"/>
              <a:t>Evaluation: Grid Search</a:t>
            </a: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739E36-FC80-074A-AB79-D28E2E12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90"/>
          <a:stretch/>
        </p:blipFill>
        <p:spPr>
          <a:xfrm>
            <a:off x="528928" y="2264880"/>
            <a:ext cx="8010638" cy="45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8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4D6C-682C-EC47-BA00-52C3DA0B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10" y="839854"/>
            <a:ext cx="8761413" cy="7069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AFF7-B4C0-424D-9E0E-39407A68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67" y="2737313"/>
            <a:ext cx="10623758" cy="3280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decision tree models, the cost matrix model has the highest accuracy rate of predicting cardio diseases.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random forest, after using the tune algorithm of the Caret packages in R, when the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2, we got the highest accuracy (0.728)and kappa value(0.455).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6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A1D7-53FB-7E40-B432-85798B37F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066" y="1030350"/>
            <a:ext cx="3654686" cy="2677648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17890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4A84-E509-C340-A423-9C5E712F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</a:t>
            </a:r>
            <a:r>
              <a:rPr lang="en-US" i="1" dirty="0"/>
              <a:t>Dataset citation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6162-FDC0-F94B-B0AD-A46F2207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00" y="2638514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 err="1"/>
              <a:t>Ulianova</a:t>
            </a:r>
            <a:r>
              <a:rPr lang="en-US" sz="2000" dirty="0"/>
              <a:t>, S. (2019, January 20). Cardiovascular Disease dataset. Retrieved May 14, 2019, from https://</a:t>
            </a:r>
            <a:r>
              <a:rPr lang="en-US" sz="2000" dirty="0" err="1"/>
              <a:t>www.kaggle.com</a:t>
            </a:r>
            <a:r>
              <a:rPr lang="en-US" sz="2000" dirty="0"/>
              <a:t>/</a:t>
            </a:r>
            <a:r>
              <a:rPr lang="en-US" sz="2000" dirty="0" err="1"/>
              <a:t>sulianova</a:t>
            </a:r>
            <a:r>
              <a:rPr lang="en-US" sz="2000" dirty="0"/>
              <a:t>/cardiovascular-disease-dataset</a:t>
            </a:r>
          </a:p>
        </p:txBody>
      </p:sp>
    </p:spTree>
    <p:extLst>
      <p:ext uri="{BB962C8B-B14F-4D97-AF65-F5344CB8AC3E}">
        <p14:creationId xmlns:p14="http://schemas.microsoft.com/office/powerpoint/2010/main" val="220387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E2C0-9A88-1E40-A7B9-57E0A651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R 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45DF1-CCDF-6E46-B776-5AF26DB2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23" y="2278250"/>
            <a:ext cx="9766300" cy="41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5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1B2B-BE2E-9941-AB8B-1A9E9837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R coding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D3D24-2C75-EA4E-880D-0384FBD4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5" y="2324745"/>
            <a:ext cx="11404600" cy="43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5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135D-A6BC-BD44-8284-3FE1C088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R 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8C9F0-0681-A14D-AD78-3E227F2D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307309"/>
            <a:ext cx="11264900" cy="45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862A-B5DA-6A40-9BF1-83A766CC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78" y="755188"/>
            <a:ext cx="8761413" cy="706964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8E4F6-CAE7-5F42-B4EB-6358BA160E6B}"/>
              </a:ext>
            </a:extLst>
          </p:cNvPr>
          <p:cNvSpPr txBox="1"/>
          <p:nvPr/>
        </p:nvSpPr>
        <p:spPr>
          <a:xfrm>
            <a:off x="473007" y="2274849"/>
            <a:ext cx="7426712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7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98A1D6-3E7F-2941-B714-CD96B857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You~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64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4014-4AAA-E447-9D55-996B5FBE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61" y="862156"/>
            <a:ext cx="8761413" cy="706964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6D387-0055-864C-B9CE-638AB89953DC}"/>
              </a:ext>
            </a:extLst>
          </p:cNvPr>
          <p:cNvSpPr txBox="1"/>
          <p:nvPr/>
        </p:nvSpPr>
        <p:spPr>
          <a:xfrm>
            <a:off x="390292" y="2096429"/>
            <a:ext cx="8129239" cy="461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Background: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etiology of heart disease is arteriosclerosis, hypertension, virus infection, respiratory disease, and other causes.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patient's heart disease can be tested based on blood pressure, cholesterol levels, and bad habits.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Research Question: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we fit models in R studio to predict whether patients have a high probability of heart diseases?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Hypotheses: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According to the binary datasets, the researchers could fit tree models or random forests to solve the research question. </a:t>
            </a:r>
          </a:p>
        </p:txBody>
      </p:sp>
    </p:spTree>
    <p:extLst>
      <p:ext uri="{BB962C8B-B14F-4D97-AF65-F5344CB8AC3E}">
        <p14:creationId xmlns:p14="http://schemas.microsoft.com/office/powerpoint/2010/main" val="33235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92FB-2C83-A64B-A705-B677C713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71" y="873307"/>
            <a:ext cx="8761413" cy="706964"/>
          </a:xfrm>
        </p:spPr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80D84-5050-F545-BBF4-C81C253B6DDA}"/>
              </a:ext>
            </a:extLst>
          </p:cNvPr>
          <p:cNvSpPr txBox="1"/>
          <p:nvPr/>
        </p:nvSpPr>
        <p:spPr>
          <a:xfrm>
            <a:off x="390292" y="2531326"/>
            <a:ext cx="10103005" cy="253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Methods: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Decision Tree models : C5.0 Tree model / Boosted Tree model / Cost Matrix Tree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Forests: Tune using Caret Evaluation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Dataset: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dataset is mainly based on factual information; Results of medical examination and information given by the patient. </a:t>
            </a:r>
          </a:p>
        </p:txBody>
      </p:sp>
    </p:spTree>
    <p:extLst>
      <p:ext uri="{BB962C8B-B14F-4D97-AF65-F5344CB8AC3E}">
        <p14:creationId xmlns:p14="http://schemas.microsoft.com/office/powerpoint/2010/main" val="103522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92FB-2C83-A64B-A705-B677C713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71" y="873307"/>
            <a:ext cx="8761413" cy="706964"/>
          </a:xfrm>
        </p:spPr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91656-8774-3E4D-8928-BC0DDFFA96F6}"/>
              </a:ext>
            </a:extLst>
          </p:cNvPr>
          <p:cNvSpPr/>
          <p:nvPr/>
        </p:nvSpPr>
        <p:spPr>
          <a:xfrm>
            <a:off x="460917" y="2200384"/>
            <a:ext cx="6096000" cy="4108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highlight>
                  <a:srgbClr val="800080"/>
                </a:highlight>
              </a:rPr>
              <a:t>Variables: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Gender: 1 - women, 2 - 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Hi: Systolic blood pressure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Lo: Diastolic blood pressure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Cholesterol: 1-normal, 2-above normal, 3-well above normal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Glucose: 1-normal, 2-above normal, 3-well above normal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Smoke: whether patient smokes or not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Alcohol: Binary 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Active: Binary 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Cardio: Target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17DD3-D03E-1945-B417-A4EBA4F53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3"/>
          <a:stretch/>
        </p:blipFill>
        <p:spPr>
          <a:xfrm>
            <a:off x="6556917" y="2781649"/>
            <a:ext cx="5137563" cy="35268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03789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92FB-2C83-A64B-A705-B677C713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71" y="873307"/>
            <a:ext cx="8761413" cy="706964"/>
          </a:xfrm>
        </p:spPr>
        <p:txBody>
          <a:bodyPr/>
          <a:lstStyle/>
          <a:p>
            <a:r>
              <a:rPr lang="en-US" dirty="0"/>
              <a:t>Results: Tree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9D00D-C3DB-704E-8A14-8363A333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91" y="2861082"/>
            <a:ext cx="5563809" cy="292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22">
            <a:extLst>
              <a:ext uri="{FF2B5EF4-FFF2-40B4-BE49-F238E27FC236}">
                <a16:creationId xmlns:a16="http://schemas.microsoft.com/office/drawing/2014/main" id="{15D038F6-BFB6-374C-95E2-C8A489A2ACBC}"/>
              </a:ext>
            </a:extLst>
          </p:cNvPr>
          <p:cNvSpPr txBox="1">
            <a:spLocks/>
          </p:cNvSpPr>
          <p:nvPr/>
        </p:nvSpPr>
        <p:spPr>
          <a:xfrm>
            <a:off x="6605828" y="2708248"/>
            <a:ext cx="4775200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Accuracy rate of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(2833+2330)/7000 = 0.7375714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Predicted Cardio rate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2330/3459 = 0.6736051</a:t>
            </a:r>
          </a:p>
        </p:txBody>
      </p:sp>
    </p:spTree>
    <p:extLst>
      <p:ext uri="{BB962C8B-B14F-4D97-AF65-F5344CB8AC3E}">
        <p14:creationId xmlns:p14="http://schemas.microsoft.com/office/powerpoint/2010/main" val="305556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E117F1-7DDA-784F-9272-09CC7FA18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753" y="465667"/>
            <a:ext cx="11452493" cy="59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1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92FB-2C83-A64B-A705-B677C713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71" y="873307"/>
            <a:ext cx="9427553" cy="706964"/>
          </a:xfrm>
        </p:spPr>
        <p:txBody>
          <a:bodyPr/>
          <a:lstStyle/>
          <a:p>
            <a:r>
              <a:rPr lang="en-US" dirty="0"/>
              <a:t>Results: Boosted Tree Model (Trials = 10)</a:t>
            </a:r>
          </a:p>
        </p:txBody>
      </p:sp>
      <p:sp>
        <p:nvSpPr>
          <p:cNvPr id="5" name="Content Placeholder 22">
            <a:extLst>
              <a:ext uri="{FF2B5EF4-FFF2-40B4-BE49-F238E27FC236}">
                <a16:creationId xmlns:a16="http://schemas.microsoft.com/office/drawing/2014/main" id="{B9275C85-851F-7C4D-80BD-965DB5BE8473}"/>
              </a:ext>
            </a:extLst>
          </p:cNvPr>
          <p:cNvSpPr txBox="1">
            <a:spLocks/>
          </p:cNvSpPr>
          <p:nvPr/>
        </p:nvSpPr>
        <p:spPr>
          <a:xfrm>
            <a:off x="6605828" y="2708248"/>
            <a:ext cx="4775200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Accuracy rate of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(2804+2350)/7000 = 0.7362857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Predicted Cardio rate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2350/3459 = 0.6793871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4E505-D2A9-6644-AE3B-F0926D03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1" y="2993998"/>
            <a:ext cx="5346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4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92FB-2C83-A64B-A705-B677C713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71" y="873307"/>
            <a:ext cx="9338344" cy="706964"/>
          </a:xfrm>
        </p:spPr>
        <p:txBody>
          <a:bodyPr/>
          <a:lstStyle/>
          <a:p>
            <a:r>
              <a:rPr lang="en-US" dirty="0"/>
              <a:t>Results: Cost Matrix Tree Model (0-1-3-0)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25207-4AAD-364B-93E6-DE9F0DBD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43" y="2787102"/>
            <a:ext cx="567993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2">
            <a:extLst>
              <a:ext uri="{FF2B5EF4-FFF2-40B4-BE49-F238E27FC236}">
                <a16:creationId xmlns:a16="http://schemas.microsoft.com/office/drawing/2014/main" id="{D99CD7C8-FB24-524B-8BD8-8324876FB7B7}"/>
              </a:ext>
            </a:extLst>
          </p:cNvPr>
          <p:cNvSpPr txBox="1">
            <a:spLocks/>
          </p:cNvSpPr>
          <p:nvPr/>
        </p:nvSpPr>
        <p:spPr>
          <a:xfrm>
            <a:off x="628774" y="2697096"/>
            <a:ext cx="4775200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Accuracy rate of model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(937+3286)/7000 = 0. 6032857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Predicted Cardio rate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3286/3459 = 0.9499855</a:t>
            </a:r>
          </a:p>
        </p:txBody>
      </p:sp>
    </p:spTree>
    <p:extLst>
      <p:ext uri="{BB962C8B-B14F-4D97-AF65-F5344CB8AC3E}">
        <p14:creationId xmlns:p14="http://schemas.microsoft.com/office/powerpoint/2010/main" val="125003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425</Words>
  <Application>Microsoft Macintosh PowerPoint</Application>
  <PresentationFormat>宽屏</PresentationFormat>
  <Paragraphs>78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Times New Roman</vt:lpstr>
      <vt:lpstr>Wingdings</vt:lpstr>
      <vt:lpstr>Wingdings 3</vt:lpstr>
      <vt:lpstr>Ion Boardroom</vt:lpstr>
      <vt:lpstr>Cardiovascular Disease</vt:lpstr>
      <vt:lpstr>CONTEXT</vt:lpstr>
      <vt:lpstr>Introduction </vt:lpstr>
      <vt:lpstr>Methods </vt:lpstr>
      <vt:lpstr>Methods </vt:lpstr>
      <vt:lpstr>Results: Tree Model</vt:lpstr>
      <vt:lpstr>PowerPoint 演示文稿</vt:lpstr>
      <vt:lpstr>Results: Boosted Tree Model (Trials = 10)</vt:lpstr>
      <vt:lpstr>Results: Cost Matrix Tree Model (0-1-3-0)</vt:lpstr>
      <vt:lpstr>Total Tree model -Results</vt:lpstr>
      <vt:lpstr>Results: Random Forest</vt:lpstr>
      <vt:lpstr>Evaluation: Tune using Caret </vt:lpstr>
      <vt:lpstr>Evaluation: Grid Search</vt:lpstr>
      <vt:lpstr>Conclusion</vt:lpstr>
      <vt:lpstr>Q &amp; A</vt:lpstr>
      <vt:lpstr>Appendix - Dataset citation</vt:lpstr>
      <vt:lpstr>Appendix - R coding</vt:lpstr>
      <vt:lpstr>Appendix - R coding</vt:lpstr>
      <vt:lpstr>Appendix - R coding</vt:lpstr>
      <vt:lpstr>Thank You~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</dc:title>
  <dc:creator>Kailun Chen</dc:creator>
  <cp:lastModifiedBy>Tian Yue</cp:lastModifiedBy>
  <cp:revision>9</cp:revision>
  <dcterms:created xsi:type="dcterms:W3CDTF">2019-05-14T05:46:16Z</dcterms:created>
  <dcterms:modified xsi:type="dcterms:W3CDTF">2019-05-14T20:16:40Z</dcterms:modified>
</cp:coreProperties>
</file>