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5" r:id="rId5"/>
  </p:sldMasterIdLst>
  <p:notesMasterIdLst>
    <p:notesMasterId r:id="rId19"/>
  </p:notesMasterIdLst>
  <p:handoutMasterIdLst>
    <p:handoutMasterId r:id="rId20"/>
  </p:handoutMasterIdLst>
  <p:sldIdLst>
    <p:sldId id="270" r:id="rId6"/>
    <p:sldId id="272" r:id="rId7"/>
    <p:sldId id="266" r:id="rId8"/>
    <p:sldId id="280" r:id="rId9"/>
    <p:sldId id="263" r:id="rId10"/>
    <p:sldId id="279" r:id="rId11"/>
    <p:sldId id="2455" r:id="rId12"/>
    <p:sldId id="260" r:id="rId13"/>
    <p:sldId id="267" r:id="rId14"/>
    <p:sldId id="2454" r:id="rId15"/>
    <p:sldId id="277" r:id="rId16"/>
    <p:sldId id="27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6E6E6"/>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96"/>
  </p:normalViewPr>
  <p:slideViewPr>
    <p:cSldViewPr snapToGrid="0">
      <p:cViewPr>
        <p:scale>
          <a:sx n="75" d="100"/>
          <a:sy n="75" d="100"/>
        </p:scale>
        <p:origin x="1170" y="9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10/14/2020</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10/14/2020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01478534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141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5726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901080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109997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41941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264897854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314271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224646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80739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1514790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00899352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2.xml"/><Relationship Id="rId5" Type="http://schemas.openxmlformats.org/officeDocument/2006/relationships/image" Target="../media/image10.pn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11EF75A3-C09D-4991-B66E-2CADD8AFE1EC}"/>
              </a:ext>
            </a:extLst>
          </p:cNvPr>
          <p:cNvSpPr/>
          <p:nvPr/>
        </p:nvSpPr>
        <p:spPr>
          <a:xfrm>
            <a:off x="5254934" y="626558"/>
            <a:ext cx="1682133" cy="41335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Logo here</a:t>
            </a:r>
          </a:p>
        </p:txBody>
      </p:sp>
      <p:sp>
        <p:nvSpPr>
          <p:cNvPr id="13" name="Title 12">
            <a:extLst>
              <a:ext uri="{FF2B5EF4-FFF2-40B4-BE49-F238E27FC236}">
                <a16:creationId xmlns:a16="http://schemas.microsoft.com/office/drawing/2014/main" id="{A1BF7DBB-67AA-4599-B44E-07D280BDFAA5}"/>
              </a:ext>
            </a:extLst>
          </p:cNvPr>
          <p:cNvSpPr>
            <a:spLocks noGrp="1"/>
          </p:cNvSpPr>
          <p:nvPr>
            <p:ph type="ctrTitle"/>
          </p:nvPr>
        </p:nvSpPr>
        <p:spPr/>
        <p:txBody>
          <a:bodyPr/>
          <a:lstStyle/>
          <a:p>
            <a:r>
              <a:rPr lang="en-US" b="0" dirty="0"/>
              <a:t>TITLE</a:t>
            </a:r>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F5E856BA-8A49-437A-AC08-57B28491C5FE}"/>
              </a:ext>
            </a:extLst>
          </p:cNvPr>
          <p:cNvSpPr>
            <a:spLocks noGrp="1"/>
          </p:cNvSpPr>
          <p:nvPr>
            <p:ph type="subTitle" idx="1"/>
          </p:nvPr>
        </p:nvSpPr>
        <p:spPr/>
        <p:txBody>
          <a:bodyPr/>
          <a:lstStyle/>
          <a:p>
            <a:r>
              <a:rPr lang="en-US" dirty="0"/>
              <a:t>Subtitle</a:t>
            </a:r>
          </a:p>
        </p:txBody>
      </p:sp>
      <p:sp>
        <p:nvSpPr>
          <p:cNvPr id="15" name="Text Placeholder 14">
            <a:extLst>
              <a:ext uri="{FF2B5EF4-FFF2-40B4-BE49-F238E27FC236}">
                <a16:creationId xmlns:a16="http://schemas.microsoft.com/office/drawing/2014/main" id="{A7ECF636-D45E-4307-9E3A-89A2B5960270}"/>
              </a:ext>
            </a:extLst>
          </p:cNvPr>
          <p:cNvSpPr>
            <a:spLocks noGrp="1"/>
          </p:cNvSpPr>
          <p:nvPr>
            <p:ph type="body" sz="quarter" idx="13"/>
          </p:nvPr>
        </p:nvSpPr>
        <p:spPr>
          <a:xfrm>
            <a:off x="4641140" y="5795479"/>
            <a:ext cx="2915816" cy="258532"/>
          </a:xfrm>
        </p:spPr>
        <p:txBody>
          <a:bodyPr/>
          <a:lstStyle/>
          <a:p>
            <a:r>
              <a:rPr lang="en-US" dirty="0"/>
              <a:t>Date</a:t>
            </a:r>
          </a:p>
        </p:txBody>
      </p:sp>
      <p:pic>
        <p:nvPicPr>
          <p:cNvPr id="9" name="Picture 8" descr="Radar chart&#10;&#10;Description automatically generated">
            <a:extLst>
              <a:ext uri="{FF2B5EF4-FFF2-40B4-BE49-F238E27FC236}">
                <a16:creationId xmlns:a16="http://schemas.microsoft.com/office/drawing/2014/main" id="{040C54F8-9C62-48B6-BD38-0C07CC20B20F}"/>
              </a:ext>
            </a:extLst>
          </p:cNvPr>
          <p:cNvPicPr>
            <a:picLocks noChangeAspect="1"/>
          </p:cNvPicPr>
          <p:nvPr/>
        </p:nvPicPr>
        <p:blipFill>
          <a:blip r:embed="rId2"/>
          <a:stretch>
            <a:fillRect/>
          </a:stretch>
        </p:blipFill>
        <p:spPr>
          <a:xfrm>
            <a:off x="3012381" y="412100"/>
            <a:ext cx="6167237" cy="61672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Placeholder 17" descr="Radar chart&#10;&#10;Description automatically generated">
            <a:extLst>
              <a:ext uri="{FF2B5EF4-FFF2-40B4-BE49-F238E27FC236}">
                <a16:creationId xmlns:a16="http://schemas.microsoft.com/office/drawing/2014/main" id="{934D07E6-25BC-4AFA-80F7-AE23F87E955F}"/>
              </a:ext>
            </a:extLst>
          </p:cNvPr>
          <p:cNvPicPr>
            <a:picLocks noGrp="1" noChangeAspect="1"/>
          </p:cNvPicPr>
          <p:nvPr>
            <p:ph type="pic" sz="quarter" idx="14"/>
          </p:nvPr>
        </p:nvPicPr>
        <p:blipFill>
          <a:blip r:embed="rId2"/>
          <a:srcRect/>
          <a:stretch>
            <a:fillRect/>
          </a:stretch>
        </p:blipFill>
        <p:spPr/>
      </p:pic>
      <p:pic>
        <p:nvPicPr>
          <p:cNvPr id="7" name="Picture 6" descr="Text, logo&#10;&#10;Description automatically generated">
            <a:extLst>
              <a:ext uri="{FF2B5EF4-FFF2-40B4-BE49-F238E27FC236}">
                <a16:creationId xmlns:a16="http://schemas.microsoft.com/office/drawing/2014/main" id="{C80BCCDB-8A60-4545-BAF4-A92C31AE798E}"/>
              </a:ext>
            </a:extLst>
          </p:cNvPr>
          <p:cNvPicPr>
            <a:picLocks noChangeAspect="1"/>
          </p:cNvPicPr>
          <p:nvPr/>
        </p:nvPicPr>
        <p:blipFill>
          <a:blip r:embed="rId3"/>
          <a:stretch>
            <a:fillRect/>
          </a:stretch>
        </p:blipFill>
        <p:spPr>
          <a:xfrm>
            <a:off x="3248865" y="-1521041"/>
            <a:ext cx="5694268" cy="10033517"/>
          </a:xfrm>
          <a:prstGeom prst="rect">
            <a:avLst/>
          </a:prstGeom>
          <a:noFill/>
        </p:spPr>
      </p:pic>
      <p:sp>
        <p:nvSpPr>
          <p:cNvPr id="21" name="TextBox 20">
            <a:extLst>
              <a:ext uri="{FF2B5EF4-FFF2-40B4-BE49-F238E27FC236}">
                <a16:creationId xmlns:a16="http://schemas.microsoft.com/office/drawing/2014/main" id="{FC2D5938-51FF-4D9A-82F8-CB72B5633B43}"/>
              </a:ext>
            </a:extLst>
          </p:cNvPr>
          <p:cNvSpPr txBox="1"/>
          <p:nvPr/>
        </p:nvSpPr>
        <p:spPr>
          <a:xfrm>
            <a:off x="6489117" y="3949699"/>
            <a:ext cx="6653634" cy="461665"/>
          </a:xfrm>
          <a:prstGeom prst="rect">
            <a:avLst/>
          </a:prstGeom>
          <a:noFill/>
        </p:spPr>
        <p:txBody>
          <a:bodyPr wrap="square">
            <a:spAutoFit/>
          </a:bodyPr>
          <a:lstStyle/>
          <a:p>
            <a:r>
              <a:rPr lang="en-US" sz="2400" b="1" dirty="0"/>
              <a:t>Team Id : 227</a:t>
            </a:r>
          </a:p>
        </p:txBody>
      </p:sp>
    </p:spTree>
    <p:extLst>
      <p:ext uri="{BB962C8B-B14F-4D97-AF65-F5344CB8AC3E}">
        <p14:creationId xmlns:p14="http://schemas.microsoft.com/office/powerpoint/2010/main" val="29061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4600" b="1" spc="-150">
                <a:solidFill>
                  <a:srgbClr val="C00000"/>
                </a:solidFill>
                <a:latin typeface="Century Gothic" panose="020B0502020202020204" pitchFamily="34" charset="0"/>
              </a:rPr>
              <a:t>Types of Sensors</a:t>
            </a:r>
            <a:endParaRPr lang="en-US" sz="4600" b="1" spc="-150" dirty="0">
              <a:solidFill>
                <a:srgbClr val="C00000"/>
              </a:solidFill>
              <a:latin typeface="Century Gothic" panose="020B0502020202020204" pitchFamily="34" charset="0"/>
            </a:endParaRPr>
          </a:p>
        </p:txBody>
      </p:sp>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p:txBody>
          <a:bodyPr>
            <a:normAutofit/>
          </a:bodyPr>
          <a:lstStyle/>
          <a:p>
            <a:pPr marL="0" indent="0">
              <a:lnSpc>
                <a:spcPct val="100000"/>
              </a:lnSpc>
              <a:spcBef>
                <a:spcPts val="0"/>
              </a:spcBef>
              <a:buNone/>
              <a:defRPr/>
            </a:pPr>
            <a:r>
              <a:rPr lang="en-US" spc="300"/>
              <a:t>Capacitive Soil Moisture Sensor</a:t>
            </a:r>
          </a:p>
          <a:p>
            <a:pPr marL="228600" indent="-228600">
              <a:lnSpc>
                <a:spcPct val="100000"/>
              </a:lnSpc>
              <a:buFont typeface="Wingdings" panose="05000000000000000000" pitchFamily="2" charset="2"/>
              <a:buChar char="§"/>
              <a:defRPr/>
            </a:pPr>
            <a:r>
              <a:rPr lang="en-US" sz="1400" spc="0"/>
              <a:t>Measures moisture in soil and give its reading to database.</a:t>
            </a:r>
          </a:p>
          <a:p>
            <a:pPr marL="0" indent="0">
              <a:lnSpc>
                <a:spcPct val="100000"/>
              </a:lnSpc>
              <a:spcBef>
                <a:spcPts val="0"/>
              </a:spcBef>
              <a:buNone/>
              <a:defRPr/>
            </a:pPr>
            <a:endParaRPr lang="en-US" spc="30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spc="300" dirty="0">
                <a:solidFill>
                  <a:prstClr val="black"/>
                </a:solidFill>
                <a:latin typeface="Calibri" panose="020F0502020204030204"/>
              </a:rPr>
              <a:t>DHT-11 Sensor</a:t>
            </a:r>
            <a:endParaRPr kumimoji="0" lang="en-US" sz="2400" b="0" i="0" u="none" strike="noStrike" kern="1200" cap="none" spc="30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Measures temperature and humidity and give reading to database</a:t>
            </a:r>
          </a:p>
          <a:p>
            <a:pPr marL="0" marR="0" lvl="0" indent="0" algn="l" defTabSz="914400" rtl="0" eaLnBrk="1" fontAlgn="auto" latinLnBrk="0" hangingPunct="1">
              <a:lnSpc>
                <a:spcPct val="150000"/>
              </a:lnSpc>
              <a:spcBef>
                <a:spcPts val="1000"/>
              </a:spcBef>
              <a:spcAft>
                <a:spcPts val="0"/>
              </a:spcAft>
              <a:buClrTx/>
              <a:buSz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00" normalizeH="0" baseline="0" noProof="0" dirty="0">
                <a:ln>
                  <a:noFill/>
                </a:ln>
                <a:solidFill>
                  <a:prstClr val="black"/>
                </a:solidFill>
                <a:effectLst/>
                <a:uLnTx/>
                <a:uFillTx/>
                <a:latin typeface="Calibri" panose="020F0502020204030204"/>
                <a:ea typeface="+mn-ea"/>
                <a:cs typeface="+mn-cs"/>
              </a:rPr>
              <a:t>Ultra Sonic Sensor</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Measures water level of tank and give its reading to database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2E478F-E849-4A8C-AF1F-CBCC78A7CBF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Placeholder 7" descr="Text, whiteboard&#10;&#10;Description automatically generated">
            <a:extLst>
              <a:ext uri="{FF2B5EF4-FFF2-40B4-BE49-F238E27FC236}">
                <a16:creationId xmlns:a16="http://schemas.microsoft.com/office/drawing/2014/main" id="{D0CD67CE-6F87-4DC9-B879-F5F81D548D5D}"/>
              </a:ext>
            </a:extLst>
          </p:cNvPr>
          <p:cNvPicPr>
            <a:picLocks noGrp="1" noChangeAspect="1"/>
          </p:cNvPicPr>
          <p:nvPr>
            <p:ph type="pic" sz="quarter" idx="10"/>
          </p:nvPr>
        </p:nvPicPr>
        <p:blipFill rotWithShape="1">
          <a:blip r:embed="rId2"/>
          <a:srcRect l="-12613" t="20315" r="-8476" b="5968"/>
          <a:stretch/>
        </p:blipFill>
        <p:spPr>
          <a:xfrm>
            <a:off x="960438" y="1624013"/>
            <a:ext cx="3108325" cy="1892300"/>
          </a:xfrm>
        </p:spPr>
      </p:pic>
      <p:pic>
        <p:nvPicPr>
          <p:cNvPr id="17" name="Picture Placeholder 16" descr="A circuit board&#10;&#10;Description automatically generated">
            <a:extLst>
              <a:ext uri="{FF2B5EF4-FFF2-40B4-BE49-F238E27FC236}">
                <a16:creationId xmlns:a16="http://schemas.microsoft.com/office/drawing/2014/main" id="{320478CC-D2B4-485F-987B-566E4B6AF1A7}"/>
              </a:ext>
            </a:extLst>
          </p:cNvPr>
          <p:cNvPicPr>
            <a:picLocks noGrp="1" noChangeAspect="1"/>
          </p:cNvPicPr>
          <p:nvPr>
            <p:ph type="pic" sz="quarter" idx="11"/>
          </p:nvPr>
        </p:nvPicPr>
        <p:blipFill rotWithShape="1">
          <a:blip r:embed="rId3"/>
          <a:srcRect l="-8522" t="14354" r="-8583" b="14354"/>
          <a:stretch/>
        </p:blipFill>
        <p:spPr>
          <a:xfrm>
            <a:off x="4542155" y="1623219"/>
            <a:ext cx="3108325" cy="1892300"/>
          </a:xfrm>
        </p:spPr>
      </p:pic>
      <p:pic>
        <p:nvPicPr>
          <p:cNvPr id="23" name="Picture Placeholder 22" descr="A close up of electronics&#10;&#10;Description automatically generated">
            <a:extLst>
              <a:ext uri="{FF2B5EF4-FFF2-40B4-BE49-F238E27FC236}">
                <a16:creationId xmlns:a16="http://schemas.microsoft.com/office/drawing/2014/main" id="{45D5328F-DFE0-43A9-A359-5E09090465B0}"/>
              </a:ext>
            </a:extLst>
          </p:cNvPr>
          <p:cNvPicPr>
            <a:picLocks noGrp="1" noChangeAspect="1"/>
          </p:cNvPicPr>
          <p:nvPr>
            <p:ph type="pic" sz="quarter" idx="12"/>
          </p:nvPr>
        </p:nvPicPr>
        <p:blipFill>
          <a:blip r:embed="rId4"/>
          <a:srcRect t="10039" b="10039"/>
          <a:stretch>
            <a:fillRect/>
          </a:stretch>
        </p:blipFill>
        <p:spPr/>
      </p:pic>
      <p:pic>
        <p:nvPicPr>
          <p:cNvPr id="25" name="Picture 24" descr="Text, logo&#10;&#10;Description automatically generated">
            <a:extLst>
              <a:ext uri="{FF2B5EF4-FFF2-40B4-BE49-F238E27FC236}">
                <a16:creationId xmlns:a16="http://schemas.microsoft.com/office/drawing/2014/main" id="{211FCF42-DC59-4FE3-B91C-5B6F30306014}"/>
              </a:ext>
            </a:extLst>
          </p:cNvPr>
          <p:cNvPicPr>
            <a:picLocks noChangeAspect="1"/>
          </p:cNvPicPr>
          <p:nvPr/>
        </p:nvPicPr>
        <p:blipFill>
          <a:blip r:embed="rId5"/>
          <a:stretch>
            <a:fillRect/>
          </a:stretch>
        </p:blipFill>
        <p:spPr>
          <a:xfrm>
            <a:off x="423276" y="5331984"/>
            <a:ext cx="1073688" cy="2272638"/>
          </a:xfrm>
          <a:prstGeom prst="rect">
            <a:avLst/>
          </a:prstGeom>
          <a:noFill/>
        </p:spPr>
      </p:pic>
    </p:spTree>
    <p:extLst>
      <p:ext uri="{BB962C8B-B14F-4D97-AF65-F5344CB8AC3E}">
        <p14:creationId xmlns:p14="http://schemas.microsoft.com/office/powerpoint/2010/main" val="71496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A033A0FF-37A3-4191-A81D-E09755B8C68B}"/>
              </a:ext>
            </a:extLst>
          </p:cNvPr>
          <p:cNvSpPr/>
          <p:nvPr/>
        </p:nvSpPr>
        <p:spPr>
          <a:xfrm>
            <a:off x="711201" y="896684"/>
            <a:ext cx="1802782" cy="655928"/>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p:txBody>
          <a:bodyPr/>
          <a:lstStyle/>
          <a:p>
            <a:r>
              <a:rPr lang="en-US" dirty="0"/>
              <a:t>Data Flow Chart</a:t>
            </a:r>
            <a:endParaRPr lang="en-GB"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p:txBody>
          <a:bodyPr/>
          <a:lstStyle/>
          <a:p>
            <a:r>
              <a:rPr lang="en-US" dirty="0"/>
              <a:t>Subtitle</a:t>
            </a:r>
            <a:endParaRPr lang="en-GB" dirty="0"/>
          </a:p>
        </p:txBody>
      </p:sp>
      <p:pic>
        <p:nvPicPr>
          <p:cNvPr id="5" name="Picture 4" descr="A picture containing application&#10;&#10;Description automatically generated">
            <a:extLst>
              <a:ext uri="{FF2B5EF4-FFF2-40B4-BE49-F238E27FC236}">
                <a16:creationId xmlns:a16="http://schemas.microsoft.com/office/drawing/2014/main" id="{FD3D0A08-AC66-4304-9351-A8BF20F21476}"/>
              </a:ext>
            </a:extLst>
          </p:cNvPr>
          <p:cNvPicPr>
            <a:picLocks noChangeAspect="1"/>
          </p:cNvPicPr>
          <p:nvPr/>
        </p:nvPicPr>
        <p:blipFill>
          <a:blip r:embed="rId2"/>
          <a:stretch>
            <a:fillRect/>
          </a:stretch>
        </p:blipFill>
        <p:spPr>
          <a:xfrm>
            <a:off x="5407026" y="419515"/>
            <a:ext cx="5953125" cy="5823437"/>
          </a:xfrm>
          <a:prstGeom prst="rect">
            <a:avLst/>
          </a:prstGeom>
        </p:spPr>
      </p:pic>
      <p:pic>
        <p:nvPicPr>
          <p:cNvPr id="6" name="Picture 5" descr="Text, logo&#10;&#10;Description automatically generated">
            <a:extLst>
              <a:ext uri="{FF2B5EF4-FFF2-40B4-BE49-F238E27FC236}">
                <a16:creationId xmlns:a16="http://schemas.microsoft.com/office/drawing/2014/main" id="{89C6A962-78BE-4DA5-9E4F-4BE7D6BA18F1}"/>
              </a:ext>
            </a:extLst>
          </p:cNvPr>
          <p:cNvPicPr>
            <a:picLocks noChangeAspect="1"/>
          </p:cNvPicPr>
          <p:nvPr/>
        </p:nvPicPr>
        <p:blipFill>
          <a:blip r:embed="rId3"/>
          <a:stretch>
            <a:fillRect/>
          </a:stretch>
        </p:blipFill>
        <p:spPr>
          <a:xfrm>
            <a:off x="931266" y="-179391"/>
            <a:ext cx="1362652" cy="2884278"/>
          </a:xfrm>
          <a:prstGeom prst="rect">
            <a:avLst/>
          </a:prstGeom>
          <a:noFill/>
        </p:spPr>
      </p:pic>
    </p:spTree>
    <p:extLst>
      <p:ext uri="{BB962C8B-B14F-4D97-AF65-F5344CB8AC3E}">
        <p14:creationId xmlns:p14="http://schemas.microsoft.com/office/powerpoint/2010/main" val="321508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dog portrait funny expression">
            <a:extLst>
              <a:ext uri="{FF2B5EF4-FFF2-40B4-BE49-F238E27FC236}">
                <a16:creationId xmlns:a16="http://schemas.microsoft.com/office/drawing/2014/main" id="{FDC60EB8-8563-A04B-B4E8-DE80832D319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2" name="Title 11">
            <a:extLst>
              <a:ext uri="{FF2B5EF4-FFF2-40B4-BE49-F238E27FC236}">
                <a16:creationId xmlns:a16="http://schemas.microsoft.com/office/drawing/2014/main" id="{446BE206-C4BE-4BB3-9114-F18129E1AC77}"/>
              </a:ext>
            </a:extLst>
          </p:cNvPr>
          <p:cNvSpPr>
            <a:spLocks noGrp="1"/>
          </p:cNvSpPr>
          <p:nvPr>
            <p:ph type="title"/>
          </p:nvPr>
        </p:nvSpPr>
        <p:spPr>
          <a:xfrm>
            <a:off x="1776770" y="4752155"/>
            <a:ext cx="9355687" cy="1310968"/>
          </a:xfrm>
        </p:spPr>
        <p:txBody>
          <a:bodyPr/>
          <a:lstStyle/>
          <a:p>
            <a:r>
              <a:rPr lang="en-US" dirty="0"/>
              <a:t>Lorem ipsum dolor sit amet, consectetuer adipiscing elit. Maecenas porttitor congue massa. Fusce posuere, magna sed pulvinar ultricies, purus lectus malesuada libero, sit amet</a:t>
            </a:r>
          </a:p>
        </p:txBody>
      </p:sp>
      <p:sp>
        <p:nvSpPr>
          <p:cNvPr id="23" name="Rectangle: Rounded Corners 22">
            <a:extLst>
              <a:ext uri="{FF2B5EF4-FFF2-40B4-BE49-F238E27FC236}">
                <a16:creationId xmlns:a16="http://schemas.microsoft.com/office/drawing/2014/main" id="{D9FF0B67-8327-4649-B70F-C5371FB6AB2B}"/>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22" name="Slide Number Placeholder 21">
            <a:extLst>
              <a:ext uri="{FF2B5EF4-FFF2-40B4-BE49-F238E27FC236}">
                <a16:creationId xmlns:a16="http://schemas.microsoft.com/office/drawing/2014/main" id="{D4BDA5F0-D940-4649-AA56-1C6A6E6F817B}"/>
              </a:ext>
            </a:extLst>
          </p:cNvPr>
          <p:cNvSpPr>
            <a:spLocks noGrp="1"/>
          </p:cNvSpPr>
          <p:nvPr>
            <p:ph type="sldNum" sz="quarter" idx="19"/>
          </p:nvPr>
        </p:nvSpPr>
        <p:spPr/>
        <p:txBody>
          <a:bodyPr/>
          <a:lstStyle/>
          <a:p>
            <a:fld id="{DCB4E619-4CA9-4A22-920F-20396BF50470}" type="slidenum">
              <a:rPr lang="en-US" smtClean="0"/>
              <a:pPr/>
              <a:t>12</a:t>
            </a:fld>
            <a:endParaRPr lang="en-US" dirty="0"/>
          </a:p>
        </p:txBody>
      </p:sp>
      <p:pic>
        <p:nvPicPr>
          <p:cNvPr id="3" name="Picture 2" descr="Text, logo&#10;&#10;Description automatically generated">
            <a:extLst>
              <a:ext uri="{FF2B5EF4-FFF2-40B4-BE49-F238E27FC236}">
                <a16:creationId xmlns:a16="http://schemas.microsoft.com/office/drawing/2014/main" id="{C8ACC5BF-D280-4B90-958E-983C8BE4550A}"/>
              </a:ext>
            </a:extLst>
          </p:cNvPr>
          <p:cNvPicPr>
            <a:picLocks noChangeAspect="1"/>
          </p:cNvPicPr>
          <p:nvPr/>
        </p:nvPicPr>
        <p:blipFill>
          <a:blip r:embed="rId3"/>
          <a:stretch>
            <a:fillRect/>
          </a:stretch>
        </p:blipFill>
        <p:spPr>
          <a:xfrm>
            <a:off x="678545" y="5432757"/>
            <a:ext cx="1073688" cy="2272638"/>
          </a:xfrm>
          <a:prstGeom prst="rect">
            <a:avLst/>
          </a:prstGeom>
          <a:noFill/>
        </p:spPr>
      </p:pic>
    </p:spTree>
    <p:extLst>
      <p:ext uri="{BB962C8B-B14F-4D97-AF65-F5344CB8AC3E}">
        <p14:creationId xmlns:p14="http://schemas.microsoft.com/office/powerpoint/2010/main" val="228553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bstract blue and red lines">
            <a:extLst>
              <a:ext uri="{FF2B5EF4-FFF2-40B4-BE49-F238E27FC236}">
                <a16:creationId xmlns:a16="http://schemas.microsoft.com/office/drawing/2014/main" id="{3EEC4240-EFB3-C948-9A50-7B6C9A8EDD0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2667000" y="0"/>
            <a:ext cx="6858000" cy="6858000"/>
          </a:xfrm>
        </p:spPr>
      </p:pic>
      <p:sp>
        <p:nvSpPr>
          <p:cNvPr id="2" name="Title 1">
            <a:extLst>
              <a:ext uri="{FF2B5EF4-FFF2-40B4-BE49-F238E27FC236}">
                <a16:creationId xmlns:a16="http://schemas.microsoft.com/office/drawing/2014/main" id="{8E34323A-4440-4925-884C-BF32AF969623}"/>
              </a:ext>
            </a:extLst>
          </p:cNvPr>
          <p:cNvSpPr>
            <a:spLocks noGrp="1"/>
          </p:cNvSpPr>
          <p:nvPr>
            <p:ph type="ctrTitle"/>
          </p:nvPr>
        </p:nvSpPr>
        <p:spPr/>
        <p:txBody>
          <a:bodyPr/>
          <a:lstStyle/>
          <a:p>
            <a:r>
              <a:rPr lang="en-US" dirty="0"/>
              <a:t>THANK YOU!</a:t>
            </a:r>
            <a:endParaRPr lang="en-GB" dirty="0"/>
          </a:p>
        </p:txBody>
      </p:sp>
      <p:pic>
        <p:nvPicPr>
          <p:cNvPr id="8" name="Picture 7" descr="Text, logo&#10;&#10;Description automatically generated">
            <a:extLst>
              <a:ext uri="{FF2B5EF4-FFF2-40B4-BE49-F238E27FC236}">
                <a16:creationId xmlns:a16="http://schemas.microsoft.com/office/drawing/2014/main" id="{169ECC13-BB15-4CBE-8B7D-4DA7226CE5A9}"/>
              </a:ext>
            </a:extLst>
          </p:cNvPr>
          <p:cNvPicPr>
            <a:picLocks noChangeAspect="1"/>
          </p:cNvPicPr>
          <p:nvPr/>
        </p:nvPicPr>
        <p:blipFill>
          <a:blip r:embed="rId3"/>
          <a:stretch>
            <a:fillRect/>
          </a:stretch>
        </p:blipFill>
        <p:spPr>
          <a:xfrm>
            <a:off x="399145" y="5178757"/>
            <a:ext cx="1073688" cy="2272638"/>
          </a:xfrm>
          <a:prstGeom prst="rect">
            <a:avLst/>
          </a:prstGeom>
          <a:noFill/>
        </p:spPr>
      </p:pic>
    </p:spTree>
    <p:extLst>
      <p:ext uri="{BB962C8B-B14F-4D97-AF65-F5344CB8AC3E}">
        <p14:creationId xmlns:p14="http://schemas.microsoft.com/office/powerpoint/2010/main" val="149720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5082447" y="2440543"/>
            <a:ext cx="6354526" cy="3577863"/>
          </a:xfrm>
        </p:spPr>
        <p:txBody>
          <a:bodyPr/>
          <a:lstStyle/>
          <a:p>
            <a:r>
              <a:rPr lang="en-US" i="1" u="sng" dirty="0"/>
              <a:t>Problem Statement </a:t>
            </a:r>
            <a:br>
              <a:rPr lang="en-US" dirty="0"/>
            </a:br>
            <a:r>
              <a:rPr lang="en-US" sz="1600" b="0" dirty="0">
                <a:effectLst/>
              </a:rPr>
              <a:t>Water my plants is an IoT based mobile application. When you are out on vacation or away from home for long, your plants remain thirsty and when you come back they are dead almost. This project can help the soil moisture sensors to continually sense the water level in the plants. The moisture level can be watched on the mobile app. When the moisture or water level drops a certain level the mobile app notifies you. Now you can turn on the water supply to the plants from the app itself. This can be sensor based setup.</a:t>
            </a:r>
            <a:br>
              <a:rPr lang="en-US" sz="1600" dirty="0">
                <a:effectLst/>
                <a:latin typeface="-apple-system"/>
              </a:rPr>
            </a:br>
            <a:br>
              <a:rPr lang="en-US" sz="1600" b="0" i="0" dirty="0">
                <a:solidFill>
                  <a:srgbClr val="586069"/>
                </a:solidFill>
                <a:effectLst/>
                <a:latin typeface="-apple-system"/>
              </a:rPr>
            </a:br>
            <a:endParaRPr lang="en-US" b="0" i="1" dirty="0"/>
          </a:p>
        </p:txBody>
      </p:sp>
      <p:sp>
        <p:nvSpPr>
          <p:cNvPr id="19" name="Rectangle: Rounded Corners 18">
            <a:extLst>
              <a:ext uri="{FF2B5EF4-FFF2-40B4-BE49-F238E27FC236}">
                <a16:creationId xmlns:a16="http://schemas.microsoft.com/office/drawing/2014/main" id="{24585D30-ADD3-403E-B097-1A606B9BCB8E}"/>
              </a:ext>
            </a:extLst>
          </p:cNvPr>
          <p:cNvSpPr/>
          <p:nvPr/>
        </p:nvSpPr>
        <p:spPr>
          <a:xfrm>
            <a:off x="799142" y="6162675"/>
            <a:ext cx="1321664" cy="558801"/>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18" name="Slide Number Placeholder 17">
            <a:extLst>
              <a:ext uri="{FF2B5EF4-FFF2-40B4-BE49-F238E27FC236}">
                <a16:creationId xmlns:a16="http://schemas.microsoft.com/office/drawing/2014/main" id="{DE90A7E6-8214-4B8D-9F7F-0BE3175CBE71}"/>
              </a:ext>
            </a:extLst>
          </p:cNvPr>
          <p:cNvSpPr>
            <a:spLocks noGrp="1"/>
          </p:cNvSpPr>
          <p:nvPr>
            <p:ph type="sldNum" sz="quarter" idx="19"/>
          </p:nvPr>
        </p:nvSpPr>
        <p:spPr/>
        <p:txBody>
          <a:bodyPr/>
          <a:lstStyle/>
          <a:p>
            <a:fld id="{DCB4E619-4CA9-4A22-920F-20396BF50470}" type="slidenum">
              <a:rPr lang="en-US" smtClean="0"/>
              <a:pPr/>
              <a:t>2</a:t>
            </a:fld>
            <a:endParaRPr lang="en-US" dirty="0"/>
          </a:p>
        </p:txBody>
      </p:sp>
      <p:pic>
        <p:nvPicPr>
          <p:cNvPr id="8" name="Picture Placeholder 7" descr="A picture containing graphical user interface&#10;&#10;Description automatically generated">
            <a:extLst>
              <a:ext uri="{FF2B5EF4-FFF2-40B4-BE49-F238E27FC236}">
                <a16:creationId xmlns:a16="http://schemas.microsoft.com/office/drawing/2014/main" id="{B3407C26-FBF0-438D-A8E0-2738AFE6AD68}"/>
              </a:ext>
            </a:extLst>
          </p:cNvPr>
          <p:cNvPicPr>
            <a:picLocks noGrp="1" noChangeAspect="1"/>
          </p:cNvPicPr>
          <p:nvPr>
            <p:ph type="pic" sz="quarter" idx="14"/>
          </p:nvPr>
        </p:nvPicPr>
        <p:blipFill>
          <a:blip r:embed="rId2"/>
          <a:srcRect t="3725" b="3725"/>
          <a:stretch>
            <a:fillRect/>
          </a:stretch>
        </p:blipFill>
        <p:spPr/>
      </p:pic>
      <p:pic>
        <p:nvPicPr>
          <p:cNvPr id="9" name="Picture 8" descr="Text, logo&#10;&#10;Description automatically generated">
            <a:extLst>
              <a:ext uri="{FF2B5EF4-FFF2-40B4-BE49-F238E27FC236}">
                <a16:creationId xmlns:a16="http://schemas.microsoft.com/office/drawing/2014/main" id="{7951D621-E744-4BD5-B01D-1B4AAA2D7B91}"/>
              </a:ext>
            </a:extLst>
          </p:cNvPr>
          <p:cNvPicPr>
            <a:picLocks noChangeAspect="1"/>
          </p:cNvPicPr>
          <p:nvPr/>
        </p:nvPicPr>
        <p:blipFill>
          <a:blip r:embed="rId3"/>
          <a:stretch>
            <a:fillRect/>
          </a:stretch>
        </p:blipFill>
        <p:spPr>
          <a:xfrm>
            <a:off x="875342" y="5248275"/>
            <a:ext cx="1166332" cy="2468734"/>
          </a:xfrm>
          <a:prstGeom prst="rect">
            <a:avLst/>
          </a:prstGeom>
          <a:noFill/>
        </p:spPr>
      </p:pic>
    </p:spTree>
    <p:extLst>
      <p:ext uri="{BB962C8B-B14F-4D97-AF65-F5344CB8AC3E}">
        <p14:creationId xmlns:p14="http://schemas.microsoft.com/office/powerpoint/2010/main" val="317451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p:txBody>
          <a:bodyPr/>
          <a:lstStyle/>
          <a:p>
            <a:r>
              <a:rPr lang="en-US" dirty="0"/>
              <a:t>We Divided Problem Into Two Major Parts</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p:txBody>
          <a:bodyPr/>
          <a:lstStyle/>
          <a:p>
            <a:r>
              <a:rPr lang="en-US" sz="1800" b="1" dirty="0">
                <a:latin typeface="+mj-lt"/>
              </a:rPr>
              <a:t>Software</a:t>
            </a:r>
          </a:p>
          <a:p>
            <a:r>
              <a:rPr lang="en-US" dirty="0">
                <a:latin typeface="+mj-lt"/>
              </a:rPr>
              <a:t>Android Application</a:t>
            </a:r>
          </a:p>
          <a:p>
            <a:r>
              <a:rPr lang="en-US" dirty="0">
                <a:latin typeface="+mj-lt"/>
              </a:rPr>
              <a:t>Website</a:t>
            </a:r>
          </a:p>
          <a:p>
            <a:r>
              <a:rPr lang="en-US" dirty="0">
                <a:latin typeface="+mj-lt"/>
              </a:rPr>
              <a:t>Database</a:t>
            </a:r>
          </a:p>
        </p:txBody>
      </p:sp>
      <p:sp>
        <p:nvSpPr>
          <p:cNvPr id="16" name="Text Placeholder 15">
            <a:extLst>
              <a:ext uri="{FF2B5EF4-FFF2-40B4-BE49-F238E27FC236}">
                <a16:creationId xmlns:a16="http://schemas.microsoft.com/office/drawing/2014/main" id="{6A4B00A2-8957-4883-BF2C-980043E124C5}"/>
              </a:ext>
            </a:extLst>
          </p:cNvPr>
          <p:cNvSpPr>
            <a:spLocks noGrp="1"/>
          </p:cNvSpPr>
          <p:nvPr>
            <p:ph type="body" sz="quarter" idx="16"/>
          </p:nvPr>
        </p:nvSpPr>
        <p:spPr/>
        <p:txBody>
          <a:bodyPr/>
          <a:lstStyle/>
          <a:p>
            <a:r>
              <a:rPr lang="en-US" sz="1800" b="1" dirty="0">
                <a:latin typeface="+mj-lt"/>
              </a:rPr>
              <a:t>Hardware</a:t>
            </a:r>
          </a:p>
          <a:p>
            <a:r>
              <a:rPr lang="en-US" dirty="0">
                <a:latin typeface="+mj-lt"/>
              </a:rPr>
              <a:t>Custom designed PCB using  ESP32 Module</a:t>
            </a:r>
          </a:p>
        </p:txBody>
      </p:sp>
      <p:sp>
        <p:nvSpPr>
          <p:cNvPr id="41" name="Rectangle: Rounded Corners 40">
            <a:extLst>
              <a:ext uri="{FF2B5EF4-FFF2-40B4-BE49-F238E27FC236}">
                <a16:creationId xmlns:a16="http://schemas.microsoft.com/office/drawing/2014/main" id="{590299DC-93E7-4276-B2CA-3EAC7970D19A}"/>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3</a:t>
            </a:fld>
            <a:endParaRPr lang="en-US" dirty="0"/>
          </a:p>
        </p:txBody>
      </p:sp>
      <p:pic>
        <p:nvPicPr>
          <p:cNvPr id="32" name="Picture Placeholder 31" descr="A close up of a toy&#10;&#10;Description automatically generated">
            <a:extLst>
              <a:ext uri="{FF2B5EF4-FFF2-40B4-BE49-F238E27FC236}">
                <a16:creationId xmlns:a16="http://schemas.microsoft.com/office/drawing/2014/main" id="{AD42228F-D2D6-4A70-809A-CAC3095C6C4C}"/>
              </a:ext>
            </a:extLst>
          </p:cNvPr>
          <p:cNvPicPr>
            <a:picLocks noGrp="1" noChangeAspect="1"/>
          </p:cNvPicPr>
          <p:nvPr>
            <p:ph type="pic" sz="quarter" idx="14"/>
          </p:nvPr>
        </p:nvPicPr>
        <p:blipFill>
          <a:blip r:embed="rId2"/>
          <a:srcRect l="5163" r="5163"/>
          <a:stretch>
            <a:fillRect/>
          </a:stretch>
        </p:blipFill>
        <p:spPr/>
      </p:pic>
      <p:pic>
        <p:nvPicPr>
          <p:cNvPr id="33" name="Picture 32" descr="Text, logo&#10;&#10;Description automatically generated">
            <a:extLst>
              <a:ext uri="{FF2B5EF4-FFF2-40B4-BE49-F238E27FC236}">
                <a16:creationId xmlns:a16="http://schemas.microsoft.com/office/drawing/2014/main" id="{02558C9F-E957-4868-919A-F518A50B39AD}"/>
              </a:ext>
            </a:extLst>
          </p:cNvPr>
          <p:cNvPicPr>
            <a:picLocks noChangeAspect="1"/>
          </p:cNvPicPr>
          <p:nvPr/>
        </p:nvPicPr>
        <p:blipFill>
          <a:blip r:embed="rId3"/>
          <a:stretch>
            <a:fillRect/>
          </a:stretch>
        </p:blipFill>
        <p:spPr>
          <a:xfrm>
            <a:off x="678545" y="5432757"/>
            <a:ext cx="1073688" cy="2272638"/>
          </a:xfrm>
          <a:prstGeom prst="rect">
            <a:avLst/>
          </a:prstGeom>
          <a:noFill/>
        </p:spPr>
      </p:pic>
    </p:spTree>
    <p:extLst>
      <p:ext uri="{BB962C8B-B14F-4D97-AF65-F5344CB8AC3E}">
        <p14:creationId xmlns:p14="http://schemas.microsoft.com/office/powerpoint/2010/main" val="246661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A033A0FF-37A3-4191-A81D-E09755B8C68B}"/>
              </a:ext>
            </a:extLst>
          </p:cNvPr>
          <p:cNvSpPr/>
          <p:nvPr/>
        </p:nvSpPr>
        <p:spPr>
          <a:xfrm>
            <a:off x="711201" y="896684"/>
            <a:ext cx="1802782" cy="655928"/>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p:txBody>
          <a:bodyPr/>
          <a:lstStyle/>
          <a:p>
            <a:r>
              <a:rPr lang="en-US" dirty="0"/>
              <a:t>Software Section</a:t>
            </a:r>
            <a:endParaRPr lang="en-GB" dirty="0"/>
          </a:p>
        </p:txBody>
      </p:sp>
      <p:pic>
        <p:nvPicPr>
          <p:cNvPr id="5" name="Picture Placeholder 4" descr="A picture containing icon&#10;&#10;Description automatically generated">
            <a:extLst>
              <a:ext uri="{FF2B5EF4-FFF2-40B4-BE49-F238E27FC236}">
                <a16:creationId xmlns:a16="http://schemas.microsoft.com/office/drawing/2014/main" id="{66994C0E-A2FD-4E93-B207-E8C1649D7868}"/>
              </a:ext>
            </a:extLst>
          </p:cNvPr>
          <p:cNvPicPr>
            <a:picLocks noGrp="1" noChangeAspect="1"/>
          </p:cNvPicPr>
          <p:nvPr>
            <p:ph type="pic" sz="quarter" idx="14"/>
          </p:nvPr>
        </p:nvPicPr>
        <p:blipFill rotWithShape="1">
          <a:blip r:embed="rId2"/>
          <a:srcRect l="49331" t="190" r="669" b="-190"/>
          <a:stretch/>
        </p:blipFill>
        <p:spPr>
          <a:xfrm>
            <a:off x="6715973" y="335810"/>
            <a:ext cx="5010912" cy="5010912"/>
          </a:xfrm>
        </p:spPr>
      </p:pic>
      <p:pic>
        <p:nvPicPr>
          <p:cNvPr id="6" name="Picture 5" descr="Text, logo&#10;&#10;Description automatically generated">
            <a:extLst>
              <a:ext uri="{FF2B5EF4-FFF2-40B4-BE49-F238E27FC236}">
                <a16:creationId xmlns:a16="http://schemas.microsoft.com/office/drawing/2014/main" id="{A75A90BD-0C7F-47C0-9283-DAFBF321A1BC}"/>
              </a:ext>
            </a:extLst>
          </p:cNvPr>
          <p:cNvPicPr>
            <a:picLocks noChangeAspect="1"/>
          </p:cNvPicPr>
          <p:nvPr/>
        </p:nvPicPr>
        <p:blipFill>
          <a:blip r:embed="rId3"/>
          <a:stretch>
            <a:fillRect/>
          </a:stretch>
        </p:blipFill>
        <p:spPr>
          <a:xfrm>
            <a:off x="931266" y="-179391"/>
            <a:ext cx="1362652" cy="2884278"/>
          </a:xfrm>
          <a:prstGeom prst="rect">
            <a:avLst/>
          </a:prstGeom>
          <a:noFill/>
        </p:spPr>
      </p:pic>
    </p:spTree>
    <p:extLst>
      <p:ext uri="{BB962C8B-B14F-4D97-AF65-F5344CB8AC3E}">
        <p14:creationId xmlns:p14="http://schemas.microsoft.com/office/powerpoint/2010/main" val="82139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p:txBody>
          <a:bodyPr/>
          <a:lstStyle/>
          <a:p>
            <a:r>
              <a:rPr lang="en-US" dirty="0"/>
              <a:t>Android Application</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We are going to make a mobile application as per solution of our statement.</a:t>
            </a:r>
          </a:p>
          <a:p>
            <a:pPr marL="285750" indent="-285750">
              <a:buFont typeface="Arial" panose="020B0604020202020204" pitchFamily="34" charset="0"/>
              <a:buChar char="•"/>
            </a:pPr>
            <a:r>
              <a:rPr lang="en-US" dirty="0"/>
              <a:t>With help of Android Studio , We are going for android version 4.0 KitKat</a:t>
            </a:r>
          </a:p>
          <a:p>
            <a:pPr marL="285750" indent="-285750">
              <a:buFont typeface="Arial" panose="020B0604020202020204" pitchFamily="34" charset="0"/>
              <a:buChar char="•"/>
            </a:pPr>
            <a:r>
              <a:rPr lang="en-US" dirty="0"/>
              <a:t>KitKat supports 99.0% devices</a:t>
            </a:r>
          </a:p>
          <a:p>
            <a:pPr marL="285750" indent="-285750">
              <a:buFont typeface="Arial" panose="020B0604020202020204" pitchFamily="34" charset="0"/>
              <a:buChar char="•"/>
            </a:pPr>
            <a:r>
              <a:rPr lang="en-US" dirty="0"/>
              <a:t>With minimalistic approach we keep the design simple as well as more user-friendly UI. </a:t>
            </a:r>
          </a:p>
          <a:p>
            <a:endParaRPr lang="en-US" dirty="0"/>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pic>
        <p:nvPicPr>
          <p:cNvPr id="11" name="Picture Placeholder 10" descr="A picture containing drawing&#10;&#10;Description automatically generated">
            <a:extLst>
              <a:ext uri="{FF2B5EF4-FFF2-40B4-BE49-F238E27FC236}">
                <a16:creationId xmlns:a16="http://schemas.microsoft.com/office/drawing/2014/main" id="{C14FBC1D-AA91-4B5B-A1AA-2CC69B46B5CC}"/>
              </a:ext>
            </a:extLst>
          </p:cNvPr>
          <p:cNvPicPr>
            <a:picLocks noGrp="1" noChangeAspect="1"/>
          </p:cNvPicPr>
          <p:nvPr>
            <p:ph type="pic" idx="1"/>
          </p:nvPr>
        </p:nvPicPr>
        <p:blipFill rotWithShape="1">
          <a:blip r:embed="rId2"/>
          <a:srcRect t="45321" b="7095"/>
          <a:stretch/>
        </p:blipFill>
        <p:spPr>
          <a:xfrm>
            <a:off x="5576326" y="1251145"/>
            <a:ext cx="6615674" cy="5596389"/>
          </a:xfrm>
        </p:spPr>
      </p:pic>
      <p:pic>
        <p:nvPicPr>
          <p:cNvPr id="13" name="Picture 12" descr="Text, logo&#10;&#10;Description automatically generated">
            <a:extLst>
              <a:ext uri="{FF2B5EF4-FFF2-40B4-BE49-F238E27FC236}">
                <a16:creationId xmlns:a16="http://schemas.microsoft.com/office/drawing/2014/main" id="{E85AE152-F7BE-4B23-8B9F-7C61630662F1}"/>
              </a:ext>
            </a:extLst>
          </p:cNvPr>
          <p:cNvPicPr>
            <a:picLocks noChangeAspect="1"/>
          </p:cNvPicPr>
          <p:nvPr/>
        </p:nvPicPr>
        <p:blipFill>
          <a:blip r:embed="rId3"/>
          <a:stretch>
            <a:fillRect/>
          </a:stretch>
        </p:blipFill>
        <p:spPr>
          <a:xfrm>
            <a:off x="678545" y="5432757"/>
            <a:ext cx="1073688" cy="2272638"/>
          </a:xfrm>
          <a:prstGeom prst="rect">
            <a:avLst/>
          </a:prstGeom>
          <a:noFill/>
        </p:spPr>
      </p:pic>
    </p:spTree>
    <p:extLst>
      <p:ext uri="{BB962C8B-B14F-4D97-AF65-F5344CB8AC3E}">
        <p14:creationId xmlns:p14="http://schemas.microsoft.com/office/powerpoint/2010/main" val="94841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p:txBody>
          <a:bodyPr/>
          <a:lstStyle/>
          <a:p>
            <a:r>
              <a:rPr lang="en-US" dirty="0"/>
              <a:t>Web Dashboard</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We will use bootstrap for web designing, as it makes website responsive.</a:t>
            </a:r>
          </a:p>
          <a:p>
            <a:pPr marL="285750" indent="-285750">
              <a:buFont typeface="Arial" panose="020B0604020202020204" pitchFamily="34" charset="0"/>
              <a:buChar char="•"/>
            </a:pPr>
            <a:r>
              <a:rPr lang="en-US" dirty="0"/>
              <a:t>Responsive website is necessity because of different screen sizes.</a:t>
            </a:r>
          </a:p>
          <a:p>
            <a:pPr marL="285750" indent="-285750">
              <a:buFont typeface="Arial" panose="020B0604020202020204" pitchFamily="34" charset="0"/>
              <a:buChar char="•"/>
            </a:pPr>
            <a:r>
              <a:rPr lang="en-US" dirty="0"/>
              <a:t>We will take data from firebase’s             real-time database. </a:t>
            </a:r>
          </a:p>
          <a:p>
            <a:pPr marL="285750" indent="-285750">
              <a:buFont typeface="Arial" panose="020B0604020202020204" pitchFamily="34" charset="0"/>
              <a:buChar char="•"/>
            </a:pPr>
            <a:r>
              <a:rPr lang="en-US" dirty="0"/>
              <a:t>Main uses of website is to detail analysis of sensor’s data. </a:t>
            </a:r>
          </a:p>
          <a:p>
            <a:pPr marL="285750" indent="-285750">
              <a:buFont typeface="Arial" panose="020B0604020202020204" pitchFamily="34" charset="0"/>
              <a:buChar char="•"/>
            </a:pPr>
            <a:r>
              <a:rPr lang="en-US" dirty="0"/>
              <a:t>We can also plot graphs with help of opensource </a:t>
            </a:r>
            <a:r>
              <a:rPr lang="en-US" dirty="0" err="1"/>
              <a:t>Thingspeak</a:t>
            </a:r>
            <a:r>
              <a:rPr lang="en-US" dirty="0"/>
              <a:t>.</a:t>
            </a:r>
          </a:p>
          <a:p>
            <a:pPr marL="285750" indent="-285750">
              <a:buFont typeface="Arial" panose="020B0604020202020204" pitchFamily="34" charset="0"/>
              <a:buChar char="•"/>
            </a:pPr>
            <a:r>
              <a:rPr lang="en-US" dirty="0"/>
              <a:t>Person who is not having android can also use our hardware through website.</a:t>
            </a:r>
          </a:p>
          <a:p>
            <a:endParaRPr lang="en-US" dirty="0"/>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pic>
        <p:nvPicPr>
          <p:cNvPr id="5" name="Picture Placeholder 4" descr="Graphical user interface&#10;&#10;Description automatically generated">
            <a:extLst>
              <a:ext uri="{FF2B5EF4-FFF2-40B4-BE49-F238E27FC236}">
                <a16:creationId xmlns:a16="http://schemas.microsoft.com/office/drawing/2014/main" id="{390567F6-9CC9-4002-B6FD-6BA75B651F55}"/>
              </a:ext>
            </a:extLst>
          </p:cNvPr>
          <p:cNvPicPr>
            <a:picLocks noGrp="1" noChangeAspect="1"/>
          </p:cNvPicPr>
          <p:nvPr>
            <p:ph type="pic" idx="1"/>
          </p:nvPr>
        </p:nvPicPr>
        <p:blipFill rotWithShape="1">
          <a:blip r:embed="rId2"/>
          <a:srcRect l="5290" t="-3744" r="11962" b="3744"/>
          <a:stretch/>
        </p:blipFill>
        <p:spPr>
          <a:xfrm>
            <a:off x="5576326" y="1251145"/>
            <a:ext cx="6615674" cy="5596389"/>
          </a:xfrm>
        </p:spPr>
      </p:pic>
      <p:pic>
        <p:nvPicPr>
          <p:cNvPr id="6" name="Picture 5" descr="Text, logo&#10;&#10;Description automatically generated">
            <a:extLst>
              <a:ext uri="{FF2B5EF4-FFF2-40B4-BE49-F238E27FC236}">
                <a16:creationId xmlns:a16="http://schemas.microsoft.com/office/drawing/2014/main" id="{F4792ABE-8E62-4A34-A168-FFB8E3C3C9EE}"/>
              </a:ext>
            </a:extLst>
          </p:cNvPr>
          <p:cNvPicPr>
            <a:picLocks noChangeAspect="1"/>
          </p:cNvPicPr>
          <p:nvPr/>
        </p:nvPicPr>
        <p:blipFill>
          <a:blip r:embed="rId3"/>
          <a:stretch>
            <a:fillRect/>
          </a:stretch>
        </p:blipFill>
        <p:spPr>
          <a:xfrm>
            <a:off x="678545" y="5432757"/>
            <a:ext cx="1073688" cy="2272638"/>
          </a:xfrm>
          <a:prstGeom prst="rect">
            <a:avLst/>
          </a:prstGeom>
          <a:noFill/>
        </p:spPr>
      </p:pic>
    </p:spTree>
    <p:extLst>
      <p:ext uri="{BB962C8B-B14F-4D97-AF65-F5344CB8AC3E}">
        <p14:creationId xmlns:p14="http://schemas.microsoft.com/office/powerpoint/2010/main" val="351897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p:txBody>
          <a:bodyPr/>
          <a:lstStyle/>
          <a:p>
            <a:r>
              <a:rPr lang="en-US" dirty="0" err="1"/>
              <a:t>DataBase</a:t>
            </a:r>
            <a:r>
              <a:rPr lang="en-US" dirty="0"/>
              <a:t> - Firebase</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We are going to use firebase as our real-time database which is open source.</a:t>
            </a:r>
          </a:p>
          <a:p>
            <a:pPr marL="285750" indent="-285750">
              <a:buFont typeface="Arial" panose="020B0604020202020204" pitchFamily="34" charset="0"/>
              <a:buChar char="•"/>
            </a:pPr>
            <a:r>
              <a:rPr lang="en-US" dirty="0"/>
              <a:t>We will upload our data database with 2 sec refresh rate.</a:t>
            </a:r>
          </a:p>
          <a:p>
            <a:pPr marL="285750" indent="-285750">
              <a:buFont typeface="Arial" panose="020B0604020202020204" pitchFamily="34" charset="0"/>
              <a:buChar char="•"/>
            </a:pPr>
            <a:r>
              <a:rPr lang="en-US" dirty="0"/>
              <a:t>Our android application as well as our web dashboard will use this database.</a:t>
            </a:r>
          </a:p>
          <a:p>
            <a:pPr marL="285750" indent="-285750">
              <a:buFont typeface="Arial" panose="020B0604020202020204" pitchFamily="34" charset="0"/>
              <a:buChar char="•"/>
            </a:pPr>
            <a:r>
              <a:rPr lang="en-US" dirty="0"/>
              <a:t>Every function will be pass through this database to our hardware. </a:t>
            </a:r>
          </a:p>
          <a:p>
            <a:endParaRPr lang="en-US" dirty="0"/>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pic>
        <p:nvPicPr>
          <p:cNvPr id="5" name="Picture Placeholder 4" descr="Logo, company name&#10;&#10;Description automatically generated">
            <a:extLst>
              <a:ext uri="{FF2B5EF4-FFF2-40B4-BE49-F238E27FC236}">
                <a16:creationId xmlns:a16="http://schemas.microsoft.com/office/drawing/2014/main" id="{7B389F0F-3CD5-441F-BAD6-A7B3880C1B85}"/>
              </a:ext>
            </a:extLst>
          </p:cNvPr>
          <p:cNvPicPr>
            <a:picLocks noGrp="1" noChangeAspect="1"/>
          </p:cNvPicPr>
          <p:nvPr>
            <p:ph type="pic" idx="1"/>
          </p:nvPr>
        </p:nvPicPr>
        <p:blipFill>
          <a:blip r:embed="rId2"/>
          <a:srcRect l="5670" r="5670"/>
          <a:stretch>
            <a:fillRect/>
          </a:stretch>
        </p:blipFill>
        <p:spPr/>
      </p:pic>
      <p:pic>
        <p:nvPicPr>
          <p:cNvPr id="6" name="Picture 5" descr="Text, logo&#10;&#10;Description automatically generated">
            <a:extLst>
              <a:ext uri="{FF2B5EF4-FFF2-40B4-BE49-F238E27FC236}">
                <a16:creationId xmlns:a16="http://schemas.microsoft.com/office/drawing/2014/main" id="{CD40F299-C4F2-4A32-A18C-3706814C2236}"/>
              </a:ext>
            </a:extLst>
          </p:cNvPr>
          <p:cNvPicPr>
            <a:picLocks noChangeAspect="1"/>
          </p:cNvPicPr>
          <p:nvPr/>
        </p:nvPicPr>
        <p:blipFill>
          <a:blip r:embed="rId3"/>
          <a:stretch>
            <a:fillRect/>
          </a:stretch>
        </p:blipFill>
        <p:spPr>
          <a:xfrm>
            <a:off x="678545" y="5432757"/>
            <a:ext cx="1073688" cy="2272638"/>
          </a:xfrm>
          <a:prstGeom prst="rect">
            <a:avLst/>
          </a:prstGeom>
          <a:noFill/>
        </p:spPr>
      </p:pic>
    </p:spTree>
    <p:extLst>
      <p:ext uri="{BB962C8B-B14F-4D97-AF65-F5344CB8AC3E}">
        <p14:creationId xmlns:p14="http://schemas.microsoft.com/office/powerpoint/2010/main" val="311109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A033A0FF-37A3-4191-A81D-E09755B8C68B}"/>
              </a:ext>
            </a:extLst>
          </p:cNvPr>
          <p:cNvSpPr/>
          <p:nvPr/>
        </p:nvSpPr>
        <p:spPr>
          <a:xfrm>
            <a:off x="711201" y="896684"/>
            <a:ext cx="1802782" cy="655928"/>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p:txBody>
          <a:bodyPr/>
          <a:lstStyle/>
          <a:p>
            <a:r>
              <a:rPr lang="en-US" dirty="0"/>
              <a:t>Hardware Section</a:t>
            </a:r>
            <a:endParaRPr lang="en-GB"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p:txBody>
          <a:bodyPr/>
          <a:lstStyle/>
          <a:p>
            <a:r>
              <a:rPr lang="en-US" dirty="0"/>
              <a:t>Subtitle</a:t>
            </a:r>
            <a:endParaRPr lang="en-GB" dirty="0"/>
          </a:p>
        </p:txBody>
      </p:sp>
      <p:pic>
        <p:nvPicPr>
          <p:cNvPr id="5" name="Picture Placeholder 4" descr="A circuit board&#10;&#10;Description automatically generated">
            <a:extLst>
              <a:ext uri="{FF2B5EF4-FFF2-40B4-BE49-F238E27FC236}">
                <a16:creationId xmlns:a16="http://schemas.microsoft.com/office/drawing/2014/main" id="{A9B80497-4479-4F4F-B0C8-706E2BAA0CAD}"/>
              </a:ext>
            </a:extLst>
          </p:cNvPr>
          <p:cNvPicPr>
            <a:picLocks noGrp="1" noChangeAspect="1"/>
          </p:cNvPicPr>
          <p:nvPr>
            <p:ph type="pic" sz="quarter" idx="14"/>
          </p:nvPr>
        </p:nvPicPr>
        <p:blipFill>
          <a:blip r:embed="rId2"/>
          <a:srcRect l="16650" r="16650"/>
          <a:stretch>
            <a:fillRect/>
          </a:stretch>
        </p:blipFill>
        <p:spPr/>
      </p:pic>
      <p:pic>
        <p:nvPicPr>
          <p:cNvPr id="6" name="Picture 5" descr="Text, logo&#10;&#10;Description automatically generated">
            <a:extLst>
              <a:ext uri="{FF2B5EF4-FFF2-40B4-BE49-F238E27FC236}">
                <a16:creationId xmlns:a16="http://schemas.microsoft.com/office/drawing/2014/main" id="{6717548A-866D-434E-9B0B-1B656977B133}"/>
              </a:ext>
            </a:extLst>
          </p:cNvPr>
          <p:cNvPicPr>
            <a:picLocks noChangeAspect="1"/>
          </p:cNvPicPr>
          <p:nvPr/>
        </p:nvPicPr>
        <p:blipFill>
          <a:blip r:embed="rId3"/>
          <a:stretch>
            <a:fillRect/>
          </a:stretch>
        </p:blipFill>
        <p:spPr>
          <a:xfrm>
            <a:off x="931266" y="-179391"/>
            <a:ext cx="1362652" cy="2884278"/>
          </a:xfrm>
          <a:prstGeom prst="rect">
            <a:avLst/>
          </a:prstGeom>
          <a:noFill/>
        </p:spPr>
      </p:pic>
    </p:spTree>
    <p:extLst>
      <p:ext uri="{BB962C8B-B14F-4D97-AF65-F5344CB8AC3E}">
        <p14:creationId xmlns:p14="http://schemas.microsoft.com/office/powerpoint/2010/main" val="1834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p:txBody>
          <a:bodyPr/>
          <a:lstStyle/>
          <a:p>
            <a:r>
              <a:rPr lang="en-US" dirty="0">
                <a:latin typeface="+mj-lt"/>
              </a:rPr>
              <a:t>Custom </a:t>
            </a:r>
            <a:r>
              <a:rPr lang="en-US" dirty="0"/>
              <a:t>D</a:t>
            </a:r>
            <a:r>
              <a:rPr lang="en-US" dirty="0">
                <a:latin typeface="+mj-lt"/>
              </a:rPr>
              <a:t>esigned PCB Using ESP32 </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a:xfrm>
            <a:off x="5215796" y="2526124"/>
            <a:ext cx="6015010" cy="3291840"/>
          </a:xfrm>
        </p:spPr>
        <p:txBody>
          <a:bodyPr/>
          <a:lstStyle/>
          <a:p>
            <a:r>
              <a:rPr lang="en-US" dirty="0"/>
              <a:t>We will make custom designed PCB using ESP 32 as micro-processor </a:t>
            </a:r>
          </a:p>
          <a:p>
            <a:r>
              <a:rPr lang="en-US" dirty="0"/>
              <a:t>This micro processor has </a:t>
            </a:r>
            <a:r>
              <a:rPr lang="en-US" dirty="0" err="1"/>
              <a:t>wifi</a:t>
            </a:r>
            <a:r>
              <a:rPr lang="en-US" dirty="0"/>
              <a:t> module too.</a:t>
            </a:r>
          </a:p>
          <a:p>
            <a:r>
              <a:rPr lang="en-US" dirty="0"/>
              <a:t>With help of various sensors like :</a:t>
            </a:r>
          </a:p>
          <a:p>
            <a:pPr lvl="1"/>
            <a:r>
              <a:rPr lang="en-US" dirty="0"/>
              <a:t>Ultra sonic Sensor</a:t>
            </a:r>
          </a:p>
          <a:p>
            <a:pPr lvl="1"/>
            <a:r>
              <a:rPr lang="en-US" dirty="0"/>
              <a:t>DHP 11 Sensor</a:t>
            </a:r>
          </a:p>
          <a:p>
            <a:pPr lvl="1"/>
            <a:r>
              <a:rPr lang="en-US" dirty="0"/>
              <a:t>Capacitive Soil Moisture Sensor</a:t>
            </a:r>
          </a:p>
          <a:p>
            <a:endParaRPr lang="en-US" dirty="0"/>
          </a:p>
          <a:p>
            <a:r>
              <a:rPr lang="en-US" dirty="0"/>
              <a:t>Which will give our problem statement to its solution.</a:t>
            </a:r>
          </a:p>
          <a:p>
            <a:r>
              <a:rPr lang="en-US" dirty="0"/>
              <a:t>This hardware is connected to software using Firebase Cloud Database.</a:t>
            </a:r>
          </a:p>
          <a:p>
            <a:pPr marL="457200" lvl="1" indent="0">
              <a:buNone/>
            </a:pPr>
            <a:endParaRPr lang="en-US" dirty="0"/>
          </a:p>
        </p:txBody>
      </p:sp>
      <p:sp>
        <p:nvSpPr>
          <p:cNvPr id="22" name="Rectangle: Rounded Corners 21">
            <a:extLst>
              <a:ext uri="{FF2B5EF4-FFF2-40B4-BE49-F238E27FC236}">
                <a16:creationId xmlns:a16="http://schemas.microsoft.com/office/drawing/2014/main" id="{5A00AE9C-1AA0-4C74-B1A1-888D976F28BD}"/>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9</a:t>
            </a:fld>
            <a:endParaRPr lang="en-US" dirty="0"/>
          </a:p>
        </p:txBody>
      </p:sp>
      <p:pic>
        <p:nvPicPr>
          <p:cNvPr id="6" name="Picture Placeholder 5" descr="A circuit board&#10;&#10;Description automatically generated">
            <a:extLst>
              <a:ext uri="{FF2B5EF4-FFF2-40B4-BE49-F238E27FC236}">
                <a16:creationId xmlns:a16="http://schemas.microsoft.com/office/drawing/2014/main" id="{07C8E4EB-F588-49B4-B6F6-55C878B9C86C}"/>
              </a:ext>
            </a:extLst>
          </p:cNvPr>
          <p:cNvPicPr>
            <a:picLocks noGrp="1" noChangeAspect="1"/>
          </p:cNvPicPr>
          <p:nvPr>
            <p:ph type="pic" sz="quarter" idx="14"/>
          </p:nvPr>
        </p:nvPicPr>
        <p:blipFill rotWithShape="1">
          <a:blip r:embed="rId2"/>
          <a:srcRect l="21309" t="-1" r="21086" b="702"/>
          <a:stretch/>
        </p:blipFill>
        <p:spPr>
          <a:xfrm>
            <a:off x="-2" y="1"/>
            <a:ext cx="4546213" cy="6179312"/>
          </a:xfrm>
        </p:spPr>
      </p:pic>
      <p:pic>
        <p:nvPicPr>
          <p:cNvPr id="7" name="Picture 6" descr="Text, logo&#10;&#10;Description automatically generated">
            <a:extLst>
              <a:ext uri="{FF2B5EF4-FFF2-40B4-BE49-F238E27FC236}">
                <a16:creationId xmlns:a16="http://schemas.microsoft.com/office/drawing/2014/main" id="{B8E2798D-0901-4C4C-BEF2-897FE7E81DE5}"/>
              </a:ext>
            </a:extLst>
          </p:cNvPr>
          <p:cNvPicPr>
            <a:picLocks noChangeAspect="1"/>
          </p:cNvPicPr>
          <p:nvPr/>
        </p:nvPicPr>
        <p:blipFill>
          <a:blip r:embed="rId3"/>
          <a:stretch>
            <a:fillRect/>
          </a:stretch>
        </p:blipFill>
        <p:spPr>
          <a:xfrm>
            <a:off x="678545" y="5432757"/>
            <a:ext cx="1073688" cy="2272638"/>
          </a:xfrm>
          <a:prstGeom prst="rect">
            <a:avLst/>
          </a:prstGeom>
          <a:noFill/>
        </p:spPr>
      </p:pic>
    </p:spTree>
    <p:extLst>
      <p:ext uri="{BB962C8B-B14F-4D97-AF65-F5344CB8AC3E}">
        <p14:creationId xmlns:p14="http://schemas.microsoft.com/office/powerpoint/2010/main" val="1751441848"/>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1_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8F95F1-64A1-4047-9BA0-D956C28342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466AFDE-A9D6-4DD8-B471-43BFA03A3F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Creative red presentation</Template>
  <TotalTime>255</TotalTime>
  <Words>469</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-apple-system</vt:lpstr>
      <vt:lpstr>Arial</vt:lpstr>
      <vt:lpstr>Calibri</vt:lpstr>
      <vt:lpstr>Calibri Light</vt:lpstr>
      <vt:lpstr>Century Gothic</vt:lpstr>
      <vt:lpstr>Wingdings</vt:lpstr>
      <vt:lpstr>Office Theme</vt:lpstr>
      <vt:lpstr>1_Office Theme</vt:lpstr>
      <vt:lpstr>TITLE</vt:lpstr>
      <vt:lpstr>Problem Statement  Water my plants is an IoT based mobile application. When you are out on vacation or away from home for long, your plants remain thirsty and when you come back they are dead almost. This project can help the soil moisture sensors to continually sense the water level in the plants. The moisture level can be watched on the mobile app. When the moisture or water level drops a certain level the mobile app notifies you. Now you can turn on the water supply to the plants from the app itself. This can be sensor based setup.  </vt:lpstr>
      <vt:lpstr>We Divided Problem Into Two Major Parts</vt:lpstr>
      <vt:lpstr>Software Section</vt:lpstr>
      <vt:lpstr>Android Application</vt:lpstr>
      <vt:lpstr>Web Dashboard</vt:lpstr>
      <vt:lpstr>DataBase - Firebase</vt:lpstr>
      <vt:lpstr>Hardware Section</vt:lpstr>
      <vt:lpstr>Custom Designed PCB Using ESP32 </vt:lpstr>
      <vt:lpstr>Types of Sensors</vt:lpstr>
      <vt:lpstr>Data Flow Chart</vt:lpstr>
      <vt:lpstr>Lorem ipsum dolor sit amet, consectetuer adipiscing elit. Maecenas porttitor congue massa. Fusce posuere, magna sed pulvinar ultricies, purus lectus malesuada libero, sit amet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YUG RAVAL</dc:creator>
  <cp:lastModifiedBy>YUG RAVAL</cp:lastModifiedBy>
  <cp:revision>18</cp:revision>
  <dcterms:created xsi:type="dcterms:W3CDTF">2020-10-14T16:57:52Z</dcterms:created>
  <dcterms:modified xsi:type="dcterms:W3CDTF">2020-10-14T21:21:40Z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