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7" r:id="rId6"/>
    <p:sldId id="267" r:id="rId7"/>
    <p:sldId id="262" r:id="rId8"/>
    <p:sldId id="261" r:id="rId9"/>
    <p:sldId id="271" r:id="rId10"/>
    <p:sldId id="263" r:id="rId11"/>
    <p:sldId id="268" r:id="rId12"/>
    <p:sldId id="264" r:id="rId13"/>
    <p:sldId id="265"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8E7A-B4C1-52A5-1094-A18F2CDD4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34E7C-3AE7-69BD-5927-D58839722C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FD95A2-B2FF-667C-7C84-C8A2B6E3A8DE}"/>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5" name="Footer Placeholder 4">
            <a:extLst>
              <a:ext uri="{FF2B5EF4-FFF2-40B4-BE49-F238E27FC236}">
                <a16:creationId xmlns:a16="http://schemas.microsoft.com/office/drawing/2014/main" id="{B868B614-E0F1-288F-1ADF-F5E52808A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CCBE1-C981-4C41-93BC-18C35DE6879F}"/>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136759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106B-854C-5089-DF74-76BAE5B5AC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FA2E5E-6972-FE16-C5DC-8FEB1DD07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F9C86-5148-7A39-F8F5-98CBC016F92A}"/>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5" name="Footer Placeholder 4">
            <a:extLst>
              <a:ext uri="{FF2B5EF4-FFF2-40B4-BE49-F238E27FC236}">
                <a16:creationId xmlns:a16="http://schemas.microsoft.com/office/drawing/2014/main" id="{C277EFE5-7408-350E-DD60-14FE03B17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26343-3006-714A-C07F-07C76F91C862}"/>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254276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DB047-2C60-1C2C-CC83-7ED5A60C4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C1CE8-B790-B108-2B87-35C800B73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75D0F-21A6-26CA-9C3E-2EF583423AA5}"/>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5" name="Footer Placeholder 4">
            <a:extLst>
              <a:ext uri="{FF2B5EF4-FFF2-40B4-BE49-F238E27FC236}">
                <a16:creationId xmlns:a16="http://schemas.microsoft.com/office/drawing/2014/main" id="{A74A7E5B-CE18-EA9D-9F8E-D2987F3D9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FF6D2-7026-867B-1F27-BBE286D93E7D}"/>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315010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9897-355F-7C92-EB6A-1BCA46D58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52F95-0975-80CA-A9A3-DD0314DCC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81529-41F3-C3B8-4FBF-EF944121731A}"/>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5" name="Footer Placeholder 4">
            <a:extLst>
              <a:ext uri="{FF2B5EF4-FFF2-40B4-BE49-F238E27FC236}">
                <a16:creationId xmlns:a16="http://schemas.microsoft.com/office/drawing/2014/main" id="{CDB23B22-F006-403A-52CF-7B700BD71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754FA-A429-1710-54D4-B45851DC2B06}"/>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211221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1044-5CED-4128-EC5B-4F183906C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2549F7-3780-BE09-106C-B33F3524CC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46D760-3351-389F-4A84-17BDC57728C6}"/>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5" name="Footer Placeholder 4">
            <a:extLst>
              <a:ext uri="{FF2B5EF4-FFF2-40B4-BE49-F238E27FC236}">
                <a16:creationId xmlns:a16="http://schemas.microsoft.com/office/drawing/2014/main" id="{69387ED6-7F65-0050-F813-D16BE2C39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5EB0B-5E5C-2974-43E3-B031AD08A47E}"/>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397873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6070-CE12-ABDA-B0B7-F05D4CB07A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3723-A25B-46A7-8E74-1761C0B7B6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1B6093-0F77-3F9E-8367-7EA176E7F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70F710-97E2-E641-2D5C-FD995F0953C2}"/>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6" name="Footer Placeholder 5">
            <a:extLst>
              <a:ext uri="{FF2B5EF4-FFF2-40B4-BE49-F238E27FC236}">
                <a16:creationId xmlns:a16="http://schemas.microsoft.com/office/drawing/2014/main" id="{A4EA940E-0780-84D3-A241-9720275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08592-B169-6F42-8F48-343D4CB69069}"/>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293740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3128-C0B8-A52F-5040-B770E5343D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CA5703-573C-A628-1656-78FD0C78A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60C32D-D95A-6D49-3B48-22F3A161B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1BCF61-D22D-2DD7-68E4-59FF42C74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6FC5D8-5804-C386-52CB-D87327C29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9B2364-59EA-1C53-188C-7FA8FACED17A}"/>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8" name="Footer Placeholder 7">
            <a:extLst>
              <a:ext uri="{FF2B5EF4-FFF2-40B4-BE49-F238E27FC236}">
                <a16:creationId xmlns:a16="http://schemas.microsoft.com/office/drawing/2014/main" id="{C43EDEB9-8FD2-42CF-4103-414AE7373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03725-BC8F-B977-5A80-CEC24E3A5B7B}"/>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314880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C84C-6EFC-A82F-48D8-8BA595327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02BC2-EB6E-3D73-1355-2362F9F8F305}"/>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4" name="Footer Placeholder 3">
            <a:extLst>
              <a:ext uri="{FF2B5EF4-FFF2-40B4-BE49-F238E27FC236}">
                <a16:creationId xmlns:a16="http://schemas.microsoft.com/office/drawing/2014/main" id="{BACE2C87-59FC-A844-5AA2-E06591984E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CE652-52A9-C7DF-CD7B-ED32C3C0A674}"/>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330689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73F4B-4A86-300C-85DA-77644D1F3D8A}"/>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3" name="Footer Placeholder 2">
            <a:extLst>
              <a:ext uri="{FF2B5EF4-FFF2-40B4-BE49-F238E27FC236}">
                <a16:creationId xmlns:a16="http://schemas.microsoft.com/office/drawing/2014/main" id="{CC3E6C21-AFA2-512E-38CB-69348FDE57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B76C3-ED32-9D08-57F4-9A79AD98B934}"/>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24305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E698-028D-4819-562F-BDA5A118E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7D1372-45BC-C6E8-FFD3-F5AA6B9A7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061EE0-2CEC-9887-1AF3-5192A846B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8FA94-373B-D2BC-78AC-3B36F668B0B9}"/>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6" name="Footer Placeholder 5">
            <a:extLst>
              <a:ext uri="{FF2B5EF4-FFF2-40B4-BE49-F238E27FC236}">
                <a16:creationId xmlns:a16="http://schemas.microsoft.com/office/drawing/2014/main" id="{F1FD4B4B-E588-C418-786D-F5EFE58CF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B6A0B-3B8F-FC74-7A2D-6CE0BCB2CF72}"/>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324476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F09-F190-E4BB-7B86-F09612FBB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32398-6387-5128-BBD7-97890F5930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AE3417-7673-AEA4-7E32-DABFB50E7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28BF8-3D53-6AC9-5A3A-651B01CDB856}"/>
              </a:ext>
            </a:extLst>
          </p:cNvPr>
          <p:cNvSpPr>
            <a:spLocks noGrp="1"/>
          </p:cNvSpPr>
          <p:nvPr>
            <p:ph type="dt" sz="half" idx="10"/>
          </p:nvPr>
        </p:nvSpPr>
        <p:spPr/>
        <p:txBody>
          <a:bodyPr/>
          <a:lstStyle/>
          <a:p>
            <a:fld id="{2FC61206-18C7-4A2D-A3CD-D2E6779C4EB2}" type="datetimeFigureOut">
              <a:rPr lang="en-US" smtClean="0"/>
              <a:t>11/7/2024</a:t>
            </a:fld>
            <a:endParaRPr lang="en-US"/>
          </a:p>
        </p:txBody>
      </p:sp>
      <p:sp>
        <p:nvSpPr>
          <p:cNvPr id="6" name="Footer Placeholder 5">
            <a:extLst>
              <a:ext uri="{FF2B5EF4-FFF2-40B4-BE49-F238E27FC236}">
                <a16:creationId xmlns:a16="http://schemas.microsoft.com/office/drawing/2014/main" id="{F9896B63-13E9-22ED-054C-7ABBFFF91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F23E7-9B9C-C665-0572-0AA75F524535}"/>
              </a:ext>
            </a:extLst>
          </p:cNvPr>
          <p:cNvSpPr>
            <a:spLocks noGrp="1"/>
          </p:cNvSpPr>
          <p:nvPr>
            <p:ph type="sldNum" sz="quarter" idx="12"/>
          </p:nvPr>
        </p:nvSpPr>
        <p:spPr/>
        <p:txBody>
          <a:bodyPr/>
          <a:lstStyle/>
          <a:p>
            <a:fld id="{F1BA9D24-CBD6-4476-A2F0-E9B583D23B90}" type="slidenum">
              <a:rPr lang="en-US" smtClean="0"/>
              <a:t>‹#›</a:t>
            </a:fld>
            <a:endParaRPr lang="en-US"/>
          </a:p>
        </p:txBody>
      </p:sp>
    </p:spTree>
    <p:extLst>
      <p:ext uri="{BB962C8B-B14F-4D97-AF65-F5344CB8AC3E}">
        <p14:creationId xmlns:p14="http://schemas.microsoft.com/office/powerpoint/2010/main" val="220696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C5114-80FC-4527-E3DA-611102325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B838C-4F7B-45E6-3648-B25F086C3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72F3D-F7B6-5079-9945-54B5FF52E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C61206-18C7-4A2D-A3CD-D2E6779C4EB2}" type="datetimeFigureOut">
              <a:rPr lang="en-US" smtClean="0"/>
              <a:t>11/7/2024</a:t>
            </a:fld>
            <a:endParaRPr lang="en-US"/>
          </a:p>
        </p:txBody>
      </p:sp>
      <p:sp>
        <p:nvSpPr>
          <p:cNvPr id="5" name="Footer Placeholder 4">
            <a:extLst>
              <a:ext uri="{FF2B5EF4-FFF2-40B4-BE49-F238E27FC236}">
                <a16:creationId xmlns:a16="http://schemas.microsoft.com/office/drawing/2014/main" id="{EB3C0AF6-ED23-0712-AB6E-F16BBFE7F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57D47D-8408-7C11-C4CC-EE690C1B0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BA9D24-CBD6-4476-A2F0-E9B583D23B90}" type="slidenum">
              <a:rPr lang="en-US" smtClean="0"/>
              <a:t>‹#›</a:t>
            </a:fld>
            <a:endParaRPr lang="en-US"/>
          </a:p>
        </p:txBody>
      </p:sp>
    </p:spTree>
    <p:extLst>
      <p:ext uri="{BB962C8B-B14F-4D97-AF65-F5344CB8AC3E}">
        <p14:creationId xmlns:p14="http://schemas.microsoft.com/office/powerpoint/2010/main" val="512203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freepngimg.com/png/19305-thank-you-png-clipart" TargetMode="External"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1C7C-7665-4485-856F-DB778C9003E3}"/>
              </a:ext>
            </a:extLst>
          </p:cNvPr>
          <p:cNvSpPr>
            <a:spLocks noGrp="1"/>
          </p:cNvSpPr>
          <p:nvPr>
            <p:ph type="ctrTitle"/>
          </p:nvPr>
        </p:nvSpPr>
        <p:spPr>
          <a:xfrm>
            <a:off x="462116" y="2348348"/>
            <a:ext cx="11606980" cy="1655762"/>
          </a:xfrm>
        </p:spPr>
        <p:txBody>
          <a:bodyPr>
            <a:normAutofit fontScale="90000"/>
          </a:bodyPr>
          <a:lstStyle/>
          <a:p>
            <a:r>
              <a:rPr lang="en-IN" sz="3200">
                <a:solidFill>
                  <a:srgbClr val="FF0000"/>
                </a:solidFill>
                <a:latin typeface="Times New Roman" panose="02020603050405020304" pitchFamily="18" charset="0"/>
                <a:cs typeface="Times New Roman" panose="02020603050405020304" pitchFamily="18" charset="0"/>
              </a:rPr>
              <a:t>DEPARTMENT OF MECHANICAL ENGINEERING</a:t>
            </a:r>
            <a:br>
              <a:rPr lang="en-IN" sz="3200">
                <a:solidFill>
                  <a:srgbClr val="FF0000"/>
                </a:solidFill>
                <a:latin typeface="Times New Roman" panose="02020603050405020304" pitchFamily="18" charset="0"/>
                <a:cs typeface="Times New Roman" panose="02020603050405020304" pitchFamily="18" charset="0"/>
              </a:rPr>
            </a:br>
            <a:r>
              <a:rPr lang="en-IN" sz="3200">
                <a:solidFill>
                  <a:srgbClr val="FF0000"/>
                </a:solidFill>
                <a:latin typeface="Times New Roman" panose="02020603050405020304" pitchFamily="18" charset="0"/>
                <a:cs typeface="Times New Roman" panose="02020603050405020304" pitchFamily="18" charset="0"/>
              </a:rPr>
              <a:t> </a:t>
            </a:r>
            <a:r>
              <a:rPr lang="en-IN" sz="3200">
                <a:solidFill>
                  <a:srgbClr val="0070C0"/>
                </a:solidFill>
                <a:latin typeface="Times New Roman" panose="02020603050405020304" pitchFamily="18" charset="0"/>
                <a:cs typeface="Times New Roman" panose="02020603050405020304" pitchFamily="18" charset="0"/>
              </a:rPr>
              <a:t>Temperature Based Traffic and Comfort Management System </a:t>
            </a:r>
            <a:br>
              <a:rPr lang="en-IN" sz="3200">
                <a:solidFill>
                  <a:srgbClr val="0070C0"/>
                </a:solidFill>
                <a:latin typeface="Times New Roman" panose="02020603050405020304" pitchFamily="18" charset="0"/>
                <a:cs typeface="Times New Roman" panose="02020603050405020304" pitchFamily="18" charset="0"/>
              </a:rPr>
            </a:br>
            <a:r>
              <a:rPr lang="en-IN" sz="3200">
                <a:solidFill>
                  <a:srgbClr val="0070C0"/>
                </a:solidFill>
                <a:latin typeface="Times New Roman" panose="02020603050405020304" pitchFamily="18" charset="0"/>
                <a:cs typeface="Times New Roman" panose="02020603050405020304" pitchFamily="18" charset="0"/>
              </a:rPr>
              <a:t>For Pedestrian and Vehicles        </a:t>
            </a:r>
            <a:br>
              <a:rPr lang="en-IN" sz="3200">
                <a:solidFill>
                  <a:srgbClr val="0070C0"/>
                </a:solidFill>
                <a:latin typeface="Times New Roman" panose="02020603050405020304" pitchFamily="18" charset="0"/>
                <a:cs typeface="Times New Roman" panose="02020603050405020304" pitchFamily="18" charset="0"/>
              </a:rPr>
            </a:br>
            <a:r>
              <a:rPr lang="en-IN" sz="3200">
                <a:latin typeface="Times New Roman" panose="02020603050405020304" pitchFamily="18" charset="0"/>
                <a:cs typeface="Times New Roman" panose="02020603050405020304" pitchFamily="18" charset="0"/>
              </a:rPr>
              <a:t>MINOR PROJECT SECOND REVIEW</a:t>
            </a:r>
            <a:br>
              <a:rPr lang="en-IN" sz="3200">
                <a:solidFill>
                  <a:schemeClr val="accent1">
                    <a:lumMod val="50000"/>
                  </a:schemeClr>
                </a:solidFill>
                <a:latin typeface="Times New Roman" panose="02020603050405020304" pitchFamily="18" charset="0"/>
                <a:cs typeface="Times New Roman" panose="02020603050405020304" pitchFamily="18" charset="0"/>
              </a:rPr>
            </a:br>
            <a:endParaRPr lang="en-US" sz="32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64888C-85B5-F539-CCE1-EF16A8E2302B}"/>
              </a:ext>
            </a:extLst>
          </p:cNvPr>
          <p:cNvSpPr>
            <a:spLocks noGrp="1"/>
          </p:cNvSpPr>
          <p:nvPr>
            <p:ph type="subTitle" idx="1"/>
          </p:nvPr>
        </p:nvSpPr>
        <p:spPr>
          <a:xfrm>
            <a:off x="412955" y="4586747"/>
            <a:ext cx="4380271" cy="1393723"/>
          </a:xfrm>
        </p:spPr>
        <p:txBody>
          <a:bodyPr/>
          <a:lstStyle/>
          <a:p>
            <a:r>
              <a:rPr lang="en-US"/>
              <a:t>Guided by</a:t>
            </a:r>
          </a:p>
          <a:p>
            <a:r>
              <a:rPr lang="en-US" err="1"/>
              <a:t>Dr.S.SARAVANAKUMAR</a:t>
            </a:r>
            <a:endParaRPr lang="en-US"/>
          </a:p>
        </p:txBody>
      </p:sp>
      <p:pic>
        <p:nvPicPr>
          <p:cNvPr id="5" name="Picture 4">
            <a:extLst>
              <a:ext uri="{FF2B5EF4-FFF2-40B4-BE49-F238E27FC236}">
                <a16:creationId xmlns:a16="http://schemas.microsoft.com/office/drawing/2014/main" id="{9399EA68-C2CC-4946-CE24-E50BF0F2EF6B}"/>
              </a:ext>
            </a:extLst>
          </p:cNvPr>
          <p:cNvPicPr>
            <a:picLocks noChangeAspect="1"/>
          </p:cNvPicPr>
          <p:nvPr/>
        </p:nvPicPr>
        <p:blipFill>
          <a:blip r:embed="rId2"/>
          <a:stretch>
            <a:fillRect/>
          </a:stretch>
        </p:blipFill>
        <p:spPr>
          <a:xfrm>
            <a:off x="157242" y="223290"/>
            <a:ext cx="5383235" cy="1542422"/>
          </a:xfrm>
          <a:prstGeom prst="rect">
            <a:avLst/>
          </a:prstGeom>
        </p:spPr>
      </p:pic>
      <p:pic>
        <p:nvPicPr>
          <p:cNvPr id="6" name="Picture 5">
            <a:extLst>
              <a:ext uri="{FF2B5EF4-FFF2-40B4-BE49-F238E27FC236}">
                <a16:creationId xmlns:a16="http://schemas.microsoft.com/office/drawing/2014/main" id="{F0A8AC7D-0463-D5FE-1DCF-B8B326B8FEBB}"/>
              </a:ext>
            </a:extLst>
          </p:cNvPr>
          <p:cNvPicPr>
            <a:picLocks noChangeAspect="1"/>
          </p:cNvPicPr>
          <p:nvPr/>
        </p:nvPicPr>
        <p:blipFill>
          <a:blip r:embed="rId3"/>
          <a:stretch>
            <a:fillRect/>
          </a:stretch>
        </p:blipFill>
        <p:spPr>
          <a:xfrm>
            <a:off x="9692423" y="202291"/>
            <a:ext cx="2499577" cy="1548518"/>
          </a:xfrm>
          <a:prstGeom prst="rect">
            <a:avLst/>
          </a:prstGeom>
        </p:spPr>
      </p:pic>
      <p:sp>
        <p:nvSpPr>
          <p:cNvPr id="7" name="TextBox 6">
            <a:extLst>
              <a:ext uri="{FF2B5EF4-FFF2-40B4-BE49-F238E27FC236}">
                <a16:creationId xmlns:a16="http://schemas.microsoft.com/office/drawing/2014/main" id="{282147C5-1BCA-6E93-58E6-9407897A8444}"/>
              </a:ext>
            </a:extLst>
          </p:cNvPr>
          <p:cNvSpPr txBox="1"/>
          <p:nvPr/>
        </p:nvSpPr>
        <p:spPr>
          <a:xfrm>
            <a:off x="7624917" y="4395019"/>
            <a:ext cx="3819832" cy="1477328"/>
          </a:xfrm>
          <a:prstGeom prst="rect">
            <a:avLst/>
          </a:prstGeom>
          <a:noFill/>
        </p:spPr>
        <p:txBody>
          <a:bodyPr wrap="square" rtlCol="0">
            <a:spAutoFit/>
          </a:bodyPr>
          <a:lstStyle/>
          <a:p>
            <a:r>
              <a:rPr lang="en-US"/>
              <a:t>Presented by</a:t>
            </a:r>
          </a:p>
          <a:p>
            <a:endParaRPr lang="en-US"/>
          </a:p>
          <a:p>
            <a:r>
              <a:rPr lang="en-US"/>
              <a:t>VISHAAK R S            (927622BME102)</a:t>
            </a:r>
          </a:p>
          <a:p>
            <a:r>
              <a:rPr lang="en-US"/>
              <a:t>SARAN KUMAR P   (927622BME319)</a:t>
            </a:r>
          </a:p>
          <a:p>
            <a:r>
              <a:rPr lang="en-US"/>
              <a:t>YUGAPRASATH J   (927622BME320)</a:t>
            </a:r>
          </a:p>
        </p:txBody>
      </p:sp>
    </p:spTree>
    <p:extLst>
      <p:ext uri="{BB962C8B-B14F-4D97-AF65-F5344CB8AC3E}">
        <p14:creationId xmlns:p14="http://schemas.microsoft.com/office/powerpoint/2010/main" val="81722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1DF3-BA4C-C8B8-9E9B-EEA8F788B5EA}"/>
              </a:ext>
            </a:extLst>
          </p:cNvPr>
          <p:cNvSpPr>
            <a:spLocks noGrp="1"/>
          </p:cNvSpPr>
          <p:nvPr>
            <p:ph type="title"/>
          </p:nvPr>
        </p:nvSpPr>
        <p:spPr>
          <a:xfrm>
            <a:off x="838200" y="365125"/>
            <a:ext cx="10515600" cy="932733"/>
          </a:xfrm>
        </p:spPr>
        <p:txBody>
          <a:bodyPr/>
          <a:lstStyle/>
          <a:p>
            <a:r>
              <a:rPr lang="en-US">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C6E4061D-09CC-F5FD-B7BD-DB41342E6E02}"/>
              </a:ext>
            </a:extLst>
          </p:cNvPr>
          <p:cNvSpPr>
            <a:spLocks noGrp="1"/>
          </p:cNvSpPr>
          <p:nvPr>
            <p:ph idx="1"/>
          </p:nvPr>
        </p:nvSpPr>
        <p:spPr>
          <a:xfrm>
            <a:off x="838200" y="1297858"/>
            <a:ext cx="10515600" cy="4944294"/>
          </a:xfrm>
        </p:spPr>
        <p:txBody>
          <a:bodyPr>
            <a:normAutofit/>
          </a:bodyPr>
          <a:lstStyle/>
          <a:p>
            <a:r>
              <a:rPr lang="en-US">
                <a:latin typeface="Times New Roman" panose="02020603050405020304" pitchFamily="18" charset="0"/>
                <a:cs typeface="Times New Roman" panose="02020603050405020304" pitchFamily="18" charset="0"/>
              </a:rPr>
              <a:t>Enhanced Comfort: Provides protection and cooling for pedestrians and vehicle occupants.</a:t>
            </a:r>
          </a:p>
          <a:p>
            <a:r>
              <a:rPr lang="en-US">
                <a:latin typeface="Times New Roman" panose="02020603050405020304" pitchFamily="18" charset="0"/>
                <a:cs typeface="Times New Roman" panose="02020603050405020304" pitchFamily="18" charset="0"/>
              </a:rPr>
              <a:t>Weather Adaptability: Automatically responds to extreme weather, improving user experience in all seasons.</a:t>
            </a:r>
          </a:p>
          <a:p>
            <a:r>
              <a:rPr lang="en-US">
                <a:latin typeface="Times New Roman" panose="02020603050405020304" pitchFamily="18" charset="0"/>
                <a:cs typeface="Times New Roman" panose="02020603050405020304" pitchFamily="18" charset="0"/>
              </a:rPr>
              <a:t>Energy Efficiency: Operates only when needed, with potential for solar power use, reducing energy costs.</a:t>
            </a:r>
          </a:p>
          <a:p>
            <a:r>
              <a:rPr lang="en-US">
                <a:latin typeface="Times New Roman" panose="02020603050405020304" pitchFamily="18" charset="0"/>
                <a:cs typeface="Times New Roman" panose="02020603050405020304" pitchFamily="18" charset="0"/>
              </a:rPr>
              <a:t>Improved Safety: Reduces heat stress and rain exposure for people waiting at intersections.</a:t>
            </a:r>
          </a:p>
          <a:p>
            <a:r>
              <a:rPr lang="en-US">
                <a:latin typeface="Times New Roman" panose="02020603050405020304" pitchFamily="18" charset="0"/>
                <a:cs typeface="Times New Roman" panose="02020603050405020304" pitchFamily="18" charset="0"/>
              </a:rPr>
              <a:t>Scalable Design: Can be adapted for various locations and scaled based on traffic needs.</a:t>
            </a:r>
          </a:p>
        </p:txBody>
      </p:sp>
    </p:spTree>
    <p:extLst>
      <p:ext uri="{BB962C8B-B14F-4D97-AF65-F5344CB8AC3E}">
        <p14:creationId xmlns:p14="http://schemas.microsoft.com/office/powerpoint/2010/main" val="131120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2878-4A24-05FE-9304-0C34F0FECDCB}"/>
              </a:ext>
            </a:extLst>
          </p:cNvPr>
          <p:cNvSpPr>
            <a:spLocks noGrp="1"/>
          </p:cNvSpPr>
          <p:nvPr>
            <p:ph type="title"/>
          </p:nvPr>
        </p:nvSpPr>
        <p:spPr>
          <a:xfrm>
            <a:off x="838200" y="365125"/>
            <a:ext cx="10515600" cy="1080217"/>
          </a:xfrm>
        </p:spPr>
        <p:txBody>
          <a:bodyPr/>
          <a:lstStyle/>
          <a:p>
            <a:r>
              <a:rPr lang="en-US">
                <a:latin typeface="Times New Roman" panose="02020603050405020304" pitchFamily="18" charset="0"/>
                <a:cs typeface="Times New Roman" panose="02020603050405020304" pitchFamily="18" charset="0"/>
              </a:rPr>
              <a:t>Disadvantages </a:t>
            </a:r>
          </a:p>
        </p:txBody>
      </p:sp>
      <p:sp>
        <p:nvSpPr>
          <p:cNvPr id="3" name="Content Placeholder 2">
            <a:extLst>
              <a:ext uri="{FF2B5EF4-FFF2-40B4-BE49-F238E27FC236}">
                <a16:creationId xmlns:a16="http://schemas.microsoft.com/office/drawing/2014/main" id="{B7DCC58F-6702-375D-2ED3-B342D5373C12}"/>
              </a:ext>
            </a:extLst>
          </p:cNvPr>
          <p:cNvSpPr>
            <a:spLocks noGrp="1"/>
          </p:cNvSpPr>
          <p:nvPr>
            <p:ph idx="1"/>
          </p:nvPr>
        </p:nvSpPr>
        <p:spPr>
          <a:xfrm>
            <a:off x="838200" y="1445342"/>
            <a:ext cx="10515600" cy="4351338"/>
          </a:xfrm>
        </p:spPr>
        <p:txBody>
          <a:bodyPr>
            <a:normAutofit lnSpcReduction="10000"/>
          </a:bodyPr>
          <a:lstStyle/>
          <a:p>
            <a:r>
              <a:rPr lang="en-US">
                <a:latin typeface="Times New Roman" panose="02020603050405020304" pitchFamily="18" charset="0"/>
                <a:cs typeface="Times New Roman" panose="02020603050405020304" pitchFamily="18" charset="0"/>
              </a:rPr>
              <a:t>Initial Setup Cost: High initial cost for equipment, installation, and setup.</a:t>
            </a:r>
          </a:p>
          <a:p>
            <a:r>
              <a:rPr lang="en-US">
                <a:latin typeface="Times New Roman" panose="02020603050405020304" pitchFamily="18" charset="0"/>
                <a:cs typeface="Times New Roman" panose="02020603050405020304" pitchFamily="18" charset="0"/>
              </a:rPr>
              <a:t>Maintenance Requirements: Components like canopies and misting systems require regular maintenance.</a:t>
            </a:r>
          </a:p>
          <a:p>
            <a:r>
              <a:rPr lang="en-US">
                <a:latin typeface="Times New Roman" panose="02020603050405020304" pitchFamily="18" charset="0"/>
                <a:cs typeface="Times New Roman" panose="02020603050405020304" pitchFamily="18" charset="0"/>
              </a:rPr>
              <a:t>Sensor Sensitivity: Weather sensors might need calibration or replacement over time.</a:t>
            </a:r>
          </a:p>
          <a:p>
            <a:r>
              <a:rPr lang="en-US">
                <a:latin typeface="Times New Roman" panose="02020603050405020304" pitchFamily="18" charset="0"/>
                <a:cs typeface="Times New Roman" panose="02020603050405020304" pitchFamily="18" charset="0"/>
              </a:rPr>
              <a:t>Limited Power Backup: In high-demand areas, battery or solar options may be insufficient without additional power sources.</a:t>
            </a:r>
          </a:p>
          <a:p>
            <a:r>
              <a:rPr lang="en-US">
                <a:latin typeface="Times New Roman" panose="02020603050405020304" pitchFamily="18" charset="0"/>
                <a:cs typeface="Times New Roman" panose="02020603050405020304" pitchFamily="18" charset="0"/>
              </a:rPr>
              <a:t>Operational Downtime: Mechanical or power issues could disrupt canopy and cooling station functionality.</a:t>
            </a:r>
          </a:p>
        </p:txBody>
      </p:sp>
    </p:spTree>
    <p:extLst>
      <p:ext uri="{BB962C8B-B14F-4D97-AF65-F5344CB8AC3E}">
        <p14:creationId xmlns:p14="http://schemas.microsoft.com/office/powerpoint/2010/main" val="346980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ainbow colored paint splatter with black text&#10;&#10;Description automatically generated">
            <a:extLst>
              <a:ext uri="{FF2B5EF4-FFF2-40B4-BE49-F238E27FC236}">
                <a16:creationId xmlns:a16="http://schemas.microsoft.com/office/drawing/2014/main" id="{EE003E5F-7BD3-0634-99C9-85824F6A657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6245" y="-128254"/>
            <a:ext cx="10219574" cy="7664680"/>
          </a:xfrm>
        </p:spPr>
      </p:pic>
    </p:spTree>
    <p:extLst>
      <p:ext uri="{BB962C8B-B14F-4D97-AF65-F5344CB8AC3E}">
        <p14:creationId xmlns:p14="http://schemas.microsoft.com/office/powerpoint/2010/main" val="137352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CCA0-7FA4-1135-2DD3-2AFE8CFF76BE}"/>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Introduction</a:t>
            </a:r>
            <a:r>
              <a:rPr lang="en-US" sz="280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7314442-A4B2-D4FE-0822-B4CFF6F351F1}"/>
              </a:ext>
            </a:extLst>
          </p:cNvPr>
          <p:cNvSpPr>
            <a:spLocks noGrp="1"/>
          </p:cNvSpPr>
          <p:nvPr>
            <p:ph idx="1"/>
          </p:nvPr>
        </p:nvSpPr>
        <p:spPr/>
        <p:txBody>
          <a:bodyPr>
            <a:normAutofit lnSpcReduction="10000"/>
          </a:bodyPr>
          <a:lstStyle/>
          <a:p>
            <a:r>
              <a:rPr lang="en-US">
                <a:latin typeface="Times New Roman" panose="02020603050405020304" pitchFamily="18" charset="0"/>
                <a:cs typeface="Times New Roman" panose="02020603050405020304" pitchFamily="18" charset="0"/>
              </a:rPr>
              <a:t> Problem Statement :   Traffic congestion is worsened by extreme weather conditions like high heat during summer and rain. People experience discomfort and potential health risks when standing in traffic during these conditions.</a:t>
            </a:r>
          </a:p>
          <a:p>
            <a:r>
              <a:rPr lang="en-US">
                <a:latin typeface="Times New Roman" panose="02020603050405020304" pitchFamily="18" charset="0"/>
                <a:cs typeface="Times New Roman" panose="02020603050405020304" pitchFamily="18" charset="0"/>
              </a:rPr>
              <a:t>Objective : Develop a traffic management system that adjusts traffic signal timings based on real-time temperature and weather data, aiming to minimize congestion and waiting times. Enhance comfort and safety for both pedestrians and people in vehicles during extreme weather</a:t>
            </a:r>
          </a:p>
          <a:p>
            <a:r>
              <a:rPr lang="en-US">
                <a:latin typeface="Times New Roman" panose="02020603050405020304" pitchFamily="18" charset="0"/>
                <a:cs typeface="Times New Roman" panose="02020603050405020304" pitchFamily="18" charset="0"/>
              </a:rPr>
              <a:t>Scope : Focus on optimizing traffic flow at four-way intersections using temperature sensors.</a:t>
            </a:r>
          </a:p>
        </p:txBody>
      </p:sp>
    </p:spTree>
    <p:extLst>
      <p:ext uri="{BB962C8B-B14F-4D97-AF65-F5344CB8AC3E}">
        <p14:creationId xmlns:p14="http://schemas.microsoft.com/office/powerpoint/2010/main" val="359068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B170-A8D5-1635-9050-BFE5BD12B21C}"/>
              </a:ext>
            </a:extLst>
          </p:cNvPr>
          <p:cNvSpPr>
            <a:spLocks noGrp="1"/>
          </p:cNvSpPr>
          <p:nvPr>
            <p:ph type="title"/>
          </p:nvPr>
        </p:nvSpPr>
        <p:spPr>
          <a:xfrm>
            <a:off x="838200" y="365126"/>
            <a:ext cx="10515600" cy="888488"/>
          </a:xfrm>
        </p:spPr>
        <p:txBody>
          <a:bodyPr/>
          <a:lstStyle/>
          <a:p>
            <a:r>
              <a:rPr lang="en-US">
                <a:latin typeface="Times New Roman" panose="02020603050405020304" pitchFamily="18" charset="0"/>
                <a:cs typeface="Times New Roman" panose="02020603050405020304" pitchFamily="18" charset="0"/>
              </a:rPr>
              <a:t>Solution Concept</a:t>
            </a:r>
          </a:p>
        </p:txBody>
      </p:sp>
      <p:sp>
        <p:nvSpPr>
          <p:cNvPr id="3" name="Content Placeholder 2">
            <a:extLst>
              <a:ext uri="{FF2B5EF4-FFF2-40B4-BE49-F238E27FC236}">
                <a16:creationId xmlns:a16="http://schemas.microsoft.com/office/drawing/2014/main" id="{0E875F9A-DAE9-4B11-2858-ABFAE69D78E8}"/>
              </a:ext>
            </a:extLst>
          </p:cNvPr>
          <p:cNvSpPr>
            <a:spLocks noGrp="1"/>
          </p:cNvSpPr>
          <p:nvPr>
            <p:ph idx="1"/>
          </p:nvPr>
        </p:nvSpPr>
        <p:spPr>
          <a:xfrm>
            <a:off x="838200" y="1253614"/>
            <a:ext cx="10515600" cy="4923349"/>
          </a:xfrm>
        </p:spPr>
        <p:txBody>
          <a:bodyPr>
            <a:normAutofit fontScale="92500" lnSpcReduction="20000"/>
          </a:bodyPr>
          <a:lstStyle/>
          <a:p>
            <a:r>
              <a:rPr lang="en-US">
                <a:latin typeface="Times New Roman" panose="02020603050405020304" pitchFamily="18" charset="0"/>
                <a:cs typeface="Times New Roman" panose="02020603050405020304" pitchFamily="18" charset="0"/>
              </a:rPr>
              <a:t>The Temperature-Based Traffic and Comfort Management System for Pedestrians and Vehicles is designed to improve comfort and safety at busy intersections affected by extreme weather conditions, such as high heat or heavy rain. </a:t>
            </a:r>
          </a:p>
          <a:p>
            <a:r>
              <a:rPr lang="en-US">
                <a:latin typeface="Times New Roman" panose="02020603050405020304" pitchFamily="18" charset="0"/>
                <a:cs typeface="Times New Roman" panose="02020603050405020304" pitchFamily="18" charset="0"/>
              </a:rPr>
              <a:t>The system uses temperature and rain sensors to monitor environmental conditions at four-way traffic intersections. When extreme heat or rain is detected, it activates automated, retractable canopies to provide shelter for pedestrians and people in vehicles waiting at traffic signals. Additionally, cooling stations with misting nozzles are set up near pedestrian crossings and vehicle waiting zones. </a:t>
            </a:r>
          </a:p>
          <a:p>
            <a:r>
              <a:rPr lang="en-US">
                <a:latin typeface="Times New Roman" panose="02020603050405020304" pitchFamily="18" charset="0"/>
                <a:cs typeface="Times New Roman" panose="02020603050405020304" pitchFamily="18" charset="0"/>
              </a:rPr>
              <a:t>These stations release cool air or mist during hot weather to ensure comfort and reduce heat stress for pedestrians and vehicle occupants alike. This climate-responsive system enhances the traffic experience by creating a more comfortable and safer environment for all road users in adverse weather.</a:t>
            </a:r>
          </a:p>
        </p:txBody>
      </p:sp>
    </p:spTree>
    <p:extLst>
      <p:ext uri="{BB962C8B-B14F-4D97-AF65-F5344CB8AC3E}">
        <p14:creationId xmlns:p14="http://schemas.microsoft.com/office/powerpoint/2010/main" val="208629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8537-8CFF-C6D4-E513-CBFA5A90BC1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Current Scenario of Traffic Management</a:t>
            </a:r>
          </a:p>
        </p:txBody>
      </p:sp>
      <p:sp>
        <p:nvSpPr>
          <p:cNvPr id="3" name="Content Placeholder 2">
            <a:extLst>
              <a:ext uri="{FF2B5EF4-FFF2-40B4-BE49-F238E27FC236}">
                <a16:creationId xmlns:a16="http://schemas.microsoft.com/office/drawing/2014/main" id="{8A3DD616-D58A-AE77-4528-A15341B7D35B}"/>
              </a:ext>
            </a:extLst>
          </p:cNvPr>
          <p:cNvSpPr>
            <a:spLocks noGrp="1"/>
          </p:cNvSpPr>
          <p:nvPr>
            <p:ph idx="1"/>
          </p:nvPr>
        </p:nvSpPr>
        <p:spPr>
          <a:xfrm>
            <a:off x="838200" y="1474839"/>
            <a:ext cx="10515600" cy="4822722"/>
          </a:xfrm>
        </p:spPr>
        <p:txBody>
          <a:bodyPr/>
          <a:lstStyle/>
          <a:p>
            <a:r>
              <a:rPr lang="en-US">
                <a:latin typeface="Times New Roman" panose="02020603050405020304" pitchFamily="18" charset="0"/>
                <a:cs typeface="Times New Roman" panose="02020603050405020304" pitchFamily="18" charset="0"/>
              </a:rPr>
              <a:t>Traditional Systems:  Typically operate on fixed signal timings. </a:t>
            </a:r>
          </a:p>
          <a:p>
            <a:r>
              <a:rPr lang="en-US">
                <a:latin typeface="Times New Roman" panose="02020603050405020304" pitchFamily="18" charset="0"/>
                <a:cs typeface="Times New Roman" panose="02020603050405020304" pitchFamily="18" charset="0"/>
              </a:rPr>
              <a:t>Some systems use traffic load sensors (cameras or induction loops) but don’t account for environmental conditions. </a:t>
            </a:r>
          </a:p>
          <a:p>
            <a:r>
              <a:rPr lang="en-US">
                <a:latin typeface="Times New Roman" panose="02020603050405020304" pitchFamily="18" charset="0"/>
                <a:cs typeface="Times New Roman" panose="02020603050405020304" pitchFamily="18" charset="0"/>
              </a:rPr>
              <a:t>No provisions for weather-based adjustments, leading to inefficiencies during extreme heat or rain.</a:t>
            </a:r>
          </a:p>
          <a:p>
            <a:r>
              <a:rPr lang="en-US">
                <a:latin typeface="Times New Roman" panose="02020603050405020304" pitchFamily="18" charset="0"/>
                <a:cs typeface="Times New Roman" panose="02020603050405020304" pitchFamily="18" charset="0"/>
              </a:rPr>
              <a:t>Challenges:  </a:t>
            </a:r>
          </a:p>
          <a:p>
            <a:pPr marL="0" indent="0">
              <a:buNone/>
            </a:pP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 Longer waiting times in unfavorable conditions. </a:t>
            </a:r>
          </a:p>
          <a:p>
            <a:pPr marL="0" indent="0">
              <a:buNone/>
            </a:pPr>
            <a:r>
              <a:rPr lang="en-US">
                <a:latin typeface="Times New Roman" panose="02020603050405020304" pitchFamily="18" charset="0"/>
                <a:cs typeface="Times New Roman" panose="02020603050405020304" pitchFamily="18" charset="0"/>
              </a:rPr>
              <a:t> (ii) Increased congestion, fuel consumption, and accident risks in adverse weather.</a:t>
            </a:r>
          </a:p>
        </p:txBody>
      </p:sp>
    </p:spTree>
    <p:extLst>
      <p:ext uri="{BB962C8B-B14F-4D97-AF65-F5344CB8AC3E}">
        <p14:creationId xmlns:p14="http://schemas.microsoft.com/office/powerpoint/2010/main" val="427040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1896-1658-834F-3F78-3A5E6A56894D}"/>
              </a:ext>
            </a:extLst>
          </p:cNvPr>
          <p:cNvSpPr>
            <a:spLocks noGrp="1"/>
          </p:cNvSpPr>
          <p:nvPr>
            <p:ph type="title"/>
          </p:nvPr>
        </p:nvSpPr>
        <p:spPr>
          <a:xfrm>
            <a:off x="838200" y="365125"/>
            <a:ext cx="10515600" cy="917985"/>
          </a:xfrm>
        </p:spPr>
        <p:txBody>
          <a:bodyPr/>
          <a:lstStyle/>
          <a:p>
            <a:r>
              <a:rPr lang="en-US">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4EEEE141-AE25-AADB-409F-081254528F48}"/>
              </a:ext>
            </a:extLst>
          </p:cNvPr>
          <p:cNvSpPr>
            <a:spLocks noGrp="1"/>
          </p:cNvSpPr>
          <p:nvPr>
            <p:ph idx="1"/>
          </p:nvPr>
        </p:nvSpPr>
        <p:spPr>
          <a:xfrm>
            <a:off x="838200" y="1120877"/>
            <a:ext cx="10515600" cy="5371998"/>
          </a:xfrm>
        </p:spPr>
        <p:txBody>
          <a:bodyPr>
            <a:normAutofit fontScale="92500" lnSpcReduction="20000"/>
          </a:bodyPr>
          <a:lstStyle/>
          <a:p>
            <a:r>
              <a:rPr lang="en-US">
                <a:latin typeface="Times New Roman" panose="02020603050405020304" pitchFamily="18" charset="0"/>
                <a:cs typeface="Times New Roman" panose="02020603050405020304" pitchFamily="18" charset="0"/>
              </a:rPr>
              <a:t> Sensor Integration: Install temperature and rain sensors at key points to monitor weather conditions in real-time.</a:t>
            </a:r>
          </a:p>
          <a:p>
            <a:r>
              <a:rPr lang="en-US">
                <a:latin typeface="Times New Roman" panose="02020603050405020304" pitchFamily="18" charset="0"/>
                <a:cs typeface="Times New Roman" panose="02020603050405020304" pitchFamily="18" charset="0"/>
              </a:rPr>
              <a:t> Data Processing: Use microcontrollers (e.g., Arduino or ESP32) to collect and process data from sensors.</a:t>
            </a:r>
          </a:p>
          <a:p>
            <a:r>
              <a:rPr lang="en-US">
                <a:latin typeface="Times New Roman" panose="02020603050405020304" pitchFamily="18" charset="0"/>
                <a:cs typeface="Times New Roman" panose="02020603050405020304" pitchFamily="18" charset="0"/>
              </a:rPr>
              <a:t>Decision Algorithm: Implement threshold-based rules for canopy deployment and cooling station activation. e.g., If temperature &gt; 35°C, activate cooling stations; if rain is detected, deploy canopies.</a:t>
            </a:r>
          </a:p>
          <a:p>
            <a:r>
              <a:rPr lang="en-US">
                <a:latin typeface="Times New Roman" panose="02020603050405020304" pitchFamily="18" charset="0"/>
                <a:cs typeface="Times New Roman" panose="02020603050405020304" pitchFamily="18" charset="0"/>
              </a:rPr>
              <a:t>Canopy Activation: Motorized retractable canopies controlled by relay modules extend in case of high heat or rain.</a:t>
            </a:r>
          </a:p>
          <a:p>
            <a:r>
              <a:rPr lang="en-US">
                <a:latin typeface="Times New Roman" panose="02020603050405020304" pitchFamily="18" charset="0"/>
                <a:cs typeface="Times New Roman" panose="02020603050405020304" pitchFamily="18" charset="0"/>
              </a:rPr>
              <a:t>Cooling Station Operation: Cooling stations with misting nozzles automatically activate when extreme temperatures are detected, providing cool air for pedestrians and vehicle occupants.</a:t>
            </a:r>
          </a:p>
          <a:p>
            <a:r>
              <a:rPr lang="en-US">
                <a:latin typeface="Times New Roman" panose="02020603050405020304" pitchFamily="18" charset="0"/>
                <a:cs typeface="Times New Roman" panose="02020603050405020304" pitchFamily="18" charset="0"/>
              </a:rPr>
              <a:t>Power Management: Use battery packs or solar panels for sustainable operation, with components activating only when necessary to conserve energy.</a:t>
            </a:r>
          </a:p>
        </p:txBody>
      </p:sp>
    </p:spTree>
    <p:extLst>
      <p:ext uri="{BB962C8B-B14F-4D97-AF65-F5344CB8AC3E}">
        <p14:creationId xmlns:p14="http://schemas.microsoft.com/office/powerpoint/2010/main" val="212535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A06C-E48C-4E93-5F41-C5C9EE03AB8F}"/>
              </a:ext>
            </a:extLst>
          </p:cNvPr>
          <p:cNvSpPr>
            <a:spLocks noGrp="1"/>
          </p:cNvSpPr>
          <p:nvPr>
            <p:ph type="title"/>
          </p:nvPr>
        </p:nvSpPr>
        <p:spPr>
          <a:xfrm>
            <a:off x="838200" y="306131"/>
            <a:ext cx="10515600" cy="1325563"/>
          </a:xfrm>
        </p:spPr>
        <p:txBody>
          <a:bodyPr/>
          <a:lstStyle/>
          <a:p>
            <a:r>
              <a:rPr lang="en-US">
                <a:latin typeface="Times New Roman" panose="02020603050405020304" pitchFamily="18" charset="0"/>
                <a:cs typeface="Times New Roman" panose="02020603050405020304" pitchFamily="18" charset="0"/>
              </a:rPr>
              <a:t>BLOCK DIAGRAM</a:t>
            </a:r>
          </a:p>
        </p:txBody>
      </p:sp>
      <p:sp>
        <p:nvSpPr>
          <p:cNvPr id="3" name="TextBox 2">
            <a:extLst>
              <a:ext uri="{FF2B5EF4-FFF2-40B4-BE49-F238E27FC236}">
                <a16:creationId xmlns:a16="http://schemas.microsoft.com/office/drawing/2014/main" id="{F1B4A8C7-9480-482A-37E7-D892BA2669A4}"/>
              </a:ext>
            </a:extLst>
          </p:cNvPr>
          <p:cNvSpPr txBox="1"/>
          <p:nvPr/>
        </p:nvSpPr>
        <p:spPr>
          <a:xfrm>
            <a:off x="988142" y="2035277"/>
            <a:ext cx="2374490" cy="369332"/>
          </a:xfrm>
          <a:prstGeom prst="rect">
            <a:avLst/>
          </a:prstGeom>
          <a:noFill/>
        </p:spPr>
        <p:txBody>
          <a:bodyPr wrap="square" rtlCol="0">
            <a:spAutoFit/>
          </a:bodyPr>
          <a:lstStyle/>
          <a:p>
            <a:r>
              <a:rPr lang="en-US"/>
              <a:t>Sensor (DHT22)</a:t>
            </a:r>
          </a:p>
        </p:txBody>
      </p:sp>
      <p:sp>
        <p:nvSpPr>
          <p:cNvPr id="4" name="Rectangle 3">
            <a:extLst>
              <a:ext uri="{FF2B5EF4-FFF2-40B4-BE49-F238E27FC236}">
                <a16:creationId xmlns:a16="http://schemas.microsoft.com/office/drawing/2014/main" id="{E35F9214-7799-42C6-58C8-CC9928069A8A}"/>
              </a:ext>
            </a:extLst>
          </p:cNvPr>
          <p:cNvSpPr/>
          <p:nvPr/>
        </p:nvSpPr>
        <p:spPr>
          <a:xfrm>
            <a:off x="3581399" y="2035277"/>
            <a:ext cx="169606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3A8ECF5-D169-6E1D-E389-E1341FDFB4F7}"/>
              </a:ext>
            </a:extLst>
          </p:cNvPr>
          <p:cNvSpPr/>
          <p:nvPr/>
        </p:nvSpPr>
        <p:spPr>
          <a:xfrm>
            <a:off x="1025013" y="2035277"/>
            <a:ext cx="169606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43A0A83-43EF-0762-DDD5-CBA3499953DE}"/>
              </a:ext>
            </a:extLst>
          </p:cNvPr>
          <p:cNvSpPr txBox="1"/>
          <p:nvPr/>
        </p:nvSpPr>
        <p:spPr>
          <a:xfrm>
            <a:off x="3581399" y="2072148"/>
            <a:ext cx="2022987" cy="369332"/>
          </a:xfrm>
          <a:prstGeom prst="rect">
            <a:avLst/>
          </a:prstGeom>
          <a:noFill/>
        </p:spPr>
        <p:txBody>
          <a:bodyPr wrap="square" rtlCol="0">
            <a:spAutoFit/>
          </a:bodyPr>
          <a:lstStyle/>
          <a:p>
            <a:r>
              <a:rPr lang="en-US"/>
              <a:t>Microcontroller</a:t>
            </a:r>
          </a:p>
        </p:txBody>
      </p:sp>
      <p:sp>
        <p:nvSpPr>
          <p:cNvPr id="7" name="TextBox 6">
            <a:extLst>
              <a:ext uri="{FF2B5EF4-FFF2-40B4-BE49-F238E27FC236}">
                <a16:creationId xmlns:a16="http://schemas.microsoft.com/office/drawing/2014/main" id="{60399A22-691A-FC68-4F0A-6AD7F480E8DF}"/>
              </a:ext>
            </a:extLst>
          </p:cNvPr>
          <p:cNvSpPr txBox="1"/>
          <p:nvPr/>
        </p:nvSpPr>
        <p:spPr>
          <a:xfrm>
            <a:off x="6488062" y="1878795"/>
            <a:ext cx="2374490" cy="369332"/>
          </a:xfrm>
          <a:prstGeom prst="rect">
            <a:avLst/>
          </a:prstGeom>
          <a:noFill/>
        </p:spPr>
        <p:txBody>
          <a:bodyPr wrap="square" rtlCol="0">
            <a:spAutoFit/>
          </a:bodyPr>
          <a:lstStyle/>
          <a:p>
            <a:r>
              <a:rPr lang="en-US"/>
              <a:t>Relay Module</a:t>
            </a:r>
          </a:p>
        </p:txBody>
      </p:sp>
      <p:sp>
        <p:nvSpPr>
          <p:cNvPr id="8" name="Rectangle 7">
            <a:extLst>
              <a:ext uri="{FF2B5EF4-FFF2-40B4-BE49-F238E27FC236}">
                <a16:creationId xmlns:a16="http://schemas.microsoft.com/office/drawing/2014/main" id="{82604573-9DB8-3D7C-9942-D39D20E63AC8}"/>
              </a:ext>
            </a:extLst>
          </p:cNvPr>
          <p:cNvSpPr/>
          <p:nvPr/>
        </p:nvSpPr>
        <p:spPr>
          <a:xfrm>
            <a:off x="6161138" y="1629074"/>
            <a:ext cx="2411363" cy="11448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BDB25DD-9D53-1215-E026-B572EA647A35}"/>
              </a:ext>
            </a:extLst>
          </p:cNvPr>
          <p:cNvSpPr txBox="1"/>
          <p:nvPr/>
        </p:nvSpPr>
        <p:spPr>
          <a:xfrm>
            <a:off x="8320549" y="3352547"/>
            <a:ext cx="3033251" cy="369332"/>
          </a:xfrm>
          <a:prstGeom prst="rect">
            <a:avLst/>
          </a:prstGeom>
          <a:noFill/>
        </p:spPr>
        <p:txBody>
          <a:bodyPr wrap="square" rtlCol="0">
            <a:spAutoFit/>
          </a:bodyPr>
          <a:lstStyle/>
          <a:p>
            <a:r>
              <a:rPr lang="en-US"/>
              <a:t> Canopy System </a:t>
            </a:r>
          </a:p>
        </p:txBody>
      </p:sp>
      <p:sp>
        <p:nvSpPr>
          <p:cNvPr id="10" name="TextBox 9">
            <a:extLst>
              <a:ext uri="{FF2B5EF4-FFF2-40B4-BE49-F238E27FC236}">
                <a16:creationId xmlns:a16="http://schemas.microsoft.com/office/drawing/2014/main" id="{E7CD3DFD-3372-4EA9-8A75-9D76F80E16BC}"/>
              </a:ext>
            </a:extLst>
          </p:cNvPr>
          <p:cNvSpPr txBox="1"/>
          <p:nvPr/>
        </p:nvSpPr>
        <p:spPr>
          <a:xfrm>
            <a:off x="8320549" y="4268726"/>
            <a:ext cx="2374490" cy="369332"/>
          </a:xfrm>
          <a:prstGeom prst="rect">
            <a:avLst/>
          </a:prstGeom>
          <a:noFill/>
        </p:spPr>
        <p:txBody>
          <a:bodyPr wrap="square" rtlCol="0">
            <a:spAutoFit/>
          </a:bodyPr>
          <a:lstStyle/>
          <a:p>
            <a:r>
              <a:rPr lang="en-US"/>
              <a:t>Misting Nozzles</a:t>
            </a:r>
          </a:p>
        </p:txBody>
      </p:sp>
      <p:sp>
        <p:nvSpPr>
          <p:cNvPr id="11" name="TextBox 10">
            <a:extLst>
              <a:ext uri="{FF2B5EF4-FFF2-40B4-BE49-F238E27FC236}">
                <a16:creationId xmlns:a16="http://schemas.microsoft.com/office/drawing/2014/main" id="{68E7D7AD-A4EE-6F61-7D84-E8F4A7419AC5}"/>
              </a:ext>
            </a:extLst>
          </p:cNvPr>
          <p:cNvSpPr txBox="1"/>
          <p:nvPr/>
        </p:nvSpPr>
        <p:spPr>
          <a:xfrm>
            <a:off x="8572502" y="5258066"/>
            <a:ext cx="1573159" cy="369332"/>
          </a:xfrm>
          <a:prstGeom prst="rect">
            <a:avLst/>
          </a:prstGeom>
          <a:noFill/>
        </p:spPr>
        <p:txBody>
          <a:bodyPr wrap="square" rtlCol="0">
            <a:spAutoFit/>
          </a:bodyPr>
          <a:lstStyle/>
          <a:p>
            <a:r>
              <a:rPr lang="en-US"/>
              <a:t>Water pump</a:t>
            </a:r>
          </a:p>
        </p:txBody>
      </p:sp>
      <p:sp>
        <p:nvSpPr>
          <p:cNvPr id="12" name="TextBox 11">
            <a:extLst>
              <a:ext uri="{FF2B5EF4-FFF2-40B4-BE49-F238E27FC236}">
                <a16:creationId xmlns:a16="http://schemas.microsoft.com/office/drawing/2014/main" id="{185D4B77-7DB3-D4C6-A082-E383FB7F1DAA}"/>
              </a:ext>
            </a:extLst>
          </p:cNvPr>
          <p:cNvSpPr txBox="1"/>
          <p:nvPr/>
        </p:nvSpPr>
        <p:spPr>
          <a:xfrm>
            <a:off x="1854609" y="5627398"/>
            <a:ext cx="2374490" cy="369332"/>
          </a:xfrm>
          <a:prstGeom prst="rect">
            <a:avLst/>
          </a:prstGeom>
          <a:noFill/>
        </p:spPr>
        <p:txBody>
          <a:bodyPr wrap="square" rtlCol="0">
            <a:spAutoFit/>
          </a:bodyPr>
          <a:lstStyle/>
          <a:p>
            <a:r>
              <a:rPr lang="en-US"/>
              <a:t>Solar Pannel</a:t>
            </a:r>
          </a:p>
        </p:txBody>
      </p:sp>
      <p:sp>
        <p:nvSpPr>
          <p:cNvPr id="13" name="TextBox 12">
            <a:extLst>
              <a:ext uri="{FF2B5EF4-FFF2-40B4-BE49-F238E27FC236}">
                <a16:creationId xmlns:a16="http://schemas.microsoft.com/office/drawing/2014/main" id="{AF62CB83-7813-FDCC-3CB4-206616EE4A48}"/>
              </a:ext>
            </a:extLst>
          </p:cNvPr>
          <p:cNvSpPr txBox="1"/>
          <p:nvPr/>
        </p:nvSpPr>
        <p:spPr>
          <a:xfrm>
            <a:off x="1332271" y="4084060"/>
            <a:ext cx="2374490" cy="369332"/>
          </a:xfrm>
          <a:prstGeom prst="rect">
            <a:avLst/>
          </a:prstGeom>
          <a:noFill/>
        </p:spPr>
        <p:txBody>
          <a:bodyPr wrap="square" rtlCol="0">
            <a:spAutoFit/>
          </a:bodyPr>
          <a:lstStyle/>
          <a:p>
            <a:r>
              <a:rPr lang="en-US"/>
              <a:t>Battery pack</a:t>
            </a:r>
          </a:p>
        </p:txBody>
      </p:sp>
      <p:sp>
        <p:nvSpPr>
          <p:cNvPr id="14" name="TextBox 13">
            <a:extLst>
              <a:ext uri="{FF2B5EF4-FFF2-40B4-BE49-F238E27FC236}">
                <a16:creationId xmlns:a16="http://schemas.microsoft.com/office/drawing/2014/main" id="{E5ADEC27-E095-17B6-FBB4-F8E5676349B2}"/>
              </a:ext>
            </a:extLst>
          </p:cNvPr>
          <p:cNvSpPr txBox="1"/>
          <p:nvPr/>
        </p:nvSpPr>
        <p:spPr>
          <a:xfrm>
            <a:off x="3512572" y="1629074"/>
            <a:ext cx="2374490" cy="369332"/>
          </a:xfrm>
          <a:prstGeom prst="rect">
            <a:avLst/>
          </a:prstGeom>
          <a:noFill/>
        </p:spPr>
        <p:txBody>
          <a:bodyPr wrap="square" rtlCol="0">
            <a:spAutoFit/>
          </a:bodyPr>
          <a:lstStyle/>
          <a:p>
            <a:r>
              <a:rPr lang="en-US"/>
              <a:t>Control System</a:t>
            </a:r>
          </a:p>
        </p:txBody>
      </p:sp>
      <p:sp>
        <p:nvSpPr>
          <p:cNvPr id="15" name="Rectangle 14">
            <a:extLst>
              <a:ext uri="{FF2B5EF4-FFF2-40B4-BE49-F238E27FC236}">
                <a16:creationId xmlns:a16="http://schemas.microsoft.com/office/drawing/2014/main" id="{E3D3A63D-3E50-1A29-753E-C93F1CC6DAE1}"/>
              </a:ext>
            </a:extLst>
          </p:cNvPr>
          <p:cNvSpPr/>
          <p:nvPr/>
        </p:nvSpPr>
        <p:spPr>
          <a:xfrm>
            <a:off x="3362632" y="1629074"/>
            <a:ext cx="2241754" cy="11448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8E99241-9D55-CC9C-EBA5-53009440866E}"/>
              </a:ext>
            </a:extLst>
          </p:cNvPr>
          <p:cNvSpPr txBox="1"/>
          <p:nvPr/>
        </p:nvSpPr>
        <p:spPr>
          <a:xfrm>
            <a:off x="8862552" y="2475730"/>
            <a:ext cx="1040991" cy="369332"/>
          </a:xfrm>
          <a:prstGeom prst="rect">
            <a:avLst/>
          </a:prstGeom>
          <a:noFill/>
        </p:spPr>
        <p:txBody>
          <a:bodyPr wrap="square" rtlCol="0">
            <a:spAutoFit/>
          </a:bodyPr>
          <a:lstStyle/>
          <a:p>
            <a:r>
              <a:rPr lang="en-US"/>
              <a:t>Motor</a:t>
            </a:r>
          </a:p>
        </p:txBody>
      </p:sp>
      <p:sp>
        <p:nvSpPr>
          <p:cNvPr id="18" name="Rectangle 17">
            <a:extLst>
              <a:ext uri="{FF2B5EF4-FFF2-40B4-BE49-F238E27FC236}">
                <a16:creationId xmlns:a16="http://schemas.microsoft.com/office/drawing/2014/main" id="{1B67EBD4-F9F5-D25C-9845-29CE8ABEE80F}"/>
              </a:ext>
            </a:extLst>
          </p:cNvPr>
          <p:cNvSpPr/>
          <p:nvPr/>
        </p:nvSpPr>
        <p:spPr>
          <a:xfrm>
            <a:off x="486698" y="3961542"/>
            <a:ext cx="2757947" cy="6694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9B08F6-CA34-AB47-EBFE-8600D23244B6}"/>
              </a:ext>
            </a:extLst>
          </p:cNvPr>
          <p:cNvSpPr/>
          <p:nvPr/>
        </p:nvSpPr>
        <p:spPr>
          <a:xfrm>
            <a:off x="1683774" y="5518475"/>
            <a:ext cx="2022987" cy="6694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1270F9-F4FA-AEC5-8308-CA82C54C062B}"/>
              </a:ext>
            </a:extLst>
          </p:cNvPr>
          <p:cNvSpPr/>
          <p:nvPr/>
        </p:nvSpPr>
        <p:spPr>
          <a:xfrm>
            <a:off x="8833669" y="2525126"/>
            <a:ext cx="1040991"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4C44E69-7DFF-7FF1-6A89-19FE8E98D9DB}"/>
              </a:ext>
            </a:extLst>
          </p:cNvPr>
          <p:cNvSpPr/>
          <p:nvPr/>
        </p:nvSpPr>
        <p:spPr>
          <a:xfrm>
            <a:off x="8320549" y="3352547"/>
            <a:ext cx="193449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11F896-447F-936E-AC27-234F1F356730}"/>
              </a:ext>
            </a:extLst>
          </p:cNvPr>
          <p:cNvSpPr/>
          <p:nvPr/>
        </p:nvSpPr>
        <p:spPr>
          <a:xfrm>
            <a:off x="8320549" y="4268726"/>
            <a:ext cx="1934495" cy="4950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B58D8B7F-508E-49C2-EB30-03F555B56BD6}"/>
              </a:ext>
            </a:extLst>
          </p:cNvPr>
          <p:cNvSpPr/>
          <p:nvPr/>
        </p:nvSpPr>
        <p:spPr>
          <a:xfrm>
            <a:off x="8320549" y="5073400"/>
            <a:ext cx="1825112" cy="884903"/>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A683441-0A1C-51FE-0416-FC8E812C8D77}"/>
              </a:ext>
            </a:extLst>
          </p:cNvPr>
          <p:cNvCxnSpPr>
            <a:cxnSpLocks/>
            <a:stCxn id="5" idx="3"/>
            <a:endCxn id="15" idx="1"/>
          </p:cNvCxnSpPr>
          <p:nvPr/>
        </p:nvCxnSpPr>
        <p:spPr>
          <a:xfrm flipV="1">
            <a:off x="2721077" y="2201507"/>
            <a:ext cx="641555" cy="184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85671724-648F-EA4A-12D7-D282C06D6DDF}"/>
              </a:ext>
            </a:extLst>
          </p:cNvPr>
          <p:cNvCxnSpPr>
            <a:stCxn id="22" idx="0"/>
            <a:endCxn id="21" idx="2"/>
          </p:cNvCxnSpPr>
          <p:nvPr/>
        </p:nvCxnSpPr>
        <p:spPr>
          <a:xfrm flipV="1">
            <a:off x="9287797" y="3721879"/>
            <a:ext cx="0" cy="5468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F41467BD-6AA5-1C0A-2336-1C138E453763}"/>
              </a:ext>
            </a:extLst>
          </p:cNvPr>
          <p:cNvCxnSpPr>
            <a:cxnSpLocks/>
            <a:stCxn id="18" idx="0"/>
            <a:endCxn id="5" idx="2"/>
          </p:cNvCxnSpPr>
          <p:nvPr/>
        </p:nvCxnSpPr>
        <p:spPr>
          <a:xfrm flipV="1">
            <a:off x="1865672" y="2404609"/>
            <a:ext cx="7373" cy="15569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Connector: Elbow 43">
            <a:extLst>
              <a:ext uri="{FF2B5EF4-FFF2-40B4-BE49-F238E27FC236}">
                <a16:creationId xmlns:a16="http://schemas.microsoft.com/office/drawing/2014/main" id="{F23B453F-772A-DA26-96B2-23CC4D24B8D0}"/>
              </a:ext>
            </a:extLst>
          </p:cNvPr>
          <p:cNvCxnSpPr/>
          <p:nvPr/>
        </p:nvCxnSpPr>
        <p:spPr>
          <a:xfrm rot="5400000" flipH="1" flipV="1">
            <a:off x="2775897" y="2857386"/>
            <a:ext cx="1187602" cy="102071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38405E5E-BFC1-5663-9654-E9B45581B091}"/>
              </a:ext>
            </a:extLst>
          </p:cNvPr>
          <p:cNvCxnSpPr>
            <a:stCxn id="23" idx="0"/>
            <a:endCxn id="22" idx="2"/>
          </p:cNvCxnSpPr>
          <p:nvPr/>
        </p:nvCxnSpPr>
        <p:spPr>
          <a:xfrm flipV="1">
            <a:off x="9233105" y="4763729"/>
            <a:ext cx="54692" cy="3096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Connector: Elbow 47">
            <a:extLst>
              <a:ext uri="{FF2B5EF4-FFF2-40B4-BE49-F238E27FC236}">
                <a16:creationId xmlns:a16="http://schemas.microsoft.com/office/drawing/2014/main" id="{B50969C7-1DCF-9D5E-2238-5AB565D634E8}"/>
              </a:ext>
            </a:extLst>
          </p:cNvPr>
          <p:cNvCxnSpPr>
            <a:cxnSpLocks/>
            <a:stCxn id="17" idx="3"/>
            <a:endCxn id="23" idx="6"/>
          </p:cNvCxnSpPr>
          <p:nvPr/>
        </p:nvCxnSpPr>
        <p:spPr>
          <a:xfrm>
            <a:off x="9903543" y="2685094"/>
            <a:ext cx="242118" cy="2830758"/>
          </a:xfrm>
          <a:prstGeom prst="bentConnector3">
            <a:avLst>
              <a:gd name="adj1" fmla="val 194417"/>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C8936E77-453B-CEBF-67BE-E7AE04902988}"/>
              </a:ext>
            </a:extLst>
          </p:cNvPr>
          <p:cNvCxnSpPr>
            <a:stCxn id="19" idx="0"/>
          </p:cNvCxnSpPr>
          <p:nvPr/>
        </p:nvCxnSpPr>
        <p:spPr>
          <a:xfrm flipH="1" flipV="1">
            <a:off x="2695267" y="4630994"/>
            <a:ext cx="1" cy="887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8E1055DA-8425-9A69-1C70-18CE47FE53CD}"/>
              </a:ext>
            </a:extLst>
          </p:cNvPr>
          <p:cNvCxnSpPr>
            <a:cxnSpLocks/>
            <a:stCxn id="18" idx="3"/>
            <a:endCxn id="20" idx="1"/>
          </p:cNvCxnSpPr>
          <p:nvPr/>
        </p:nvCxnSpPr>
        <p:spPr>
          <a:xfrm flipV="1">
            <a:off x="3244645" y="2709792"/>
            <a:ext cx="5589024" cy="158647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B0B67CF8-9260-EAFD-426D-CD2FD4053B3F}"/>
              </a:ext>
            </a:extLst>
          </p:cNvPr>
          <p:cNvCxnSpPr>
            <a:cxnSpLocks/>
            <a:stCxn id="15" idx="3"/>
            <a:endCxn id="8" idx="1"/>
          </p:cNvCxnSpPr>
          <p:nvPr/>
        </p:nvCxnSpPr>
        <p:spPr>
          <a:xfrm>
            <a:off x="5604386" y="2201507"/>
            <a:ext cx="5567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A08B7DA4-492B-12B9-BE74-6C1E52D89BDC}"/>
              </a:ext>
            </a:extLst>
          </p:cNvPr>
          <p:cNvCxnSpPr>
            <a:cxnSpLocks/>
            <a:stCxn id="21" idx="0"/>
            <a:endCxn id="20" idx="2"/>
          </p:cNvCxnSpPr>
          <p:nvPr/>
        </p:nvCxnSpPr>
        <p:spPr>
          <a:xfrm flipV="1">
            <a:off x="9287797" y="2894458"/>
            <a:ext cx="66368" cy="4580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2262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E5C6-D4B8-92CA-F520-7A2774382D32}"/>
              </a:ext>
            </a:extLst>
          </p:cNvPr>
          <p:cNvSpPr>
            <a:spLocks noGrp="1"/>
          </p:cNvSpPr>
          <p:nvPr>
            <p:ph type="title"/>
          </p:nvPr>
        </p:nvSpPr>
        <p:spPr>
          <a:xfrm>
            <a:off x="838200" y="365126"/>
            <a:ext cx="10515600" cy="888488"/>
          </a:xfrm>
        </p:spPr>
        <p:txBody>
          <a:bodyPr/>
          <a:lstStyle/>
          <a:p>
            <a:r>
              <a:rPr lang="en-US">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E6ABA4FF-4D93-4E73-012B-8F9685E334A3}"/>
              </a:ext>
            </a:extLst>
          </p:cNvPr>
          <p:cNvSpPr>
            <a:spLocks noGrp="1"/>
          </p:cNvSpPr>
          <p:nvPr>
            <p:ph idx="1"/>
          </p:nvPr>
        </p:nvSpPr>
        <p:spPr>
          <a:xfrm>
            <a:off x="838200" y="1253614"/>
            <a:ext cx="10515600" cy="5239260"/>
          </a:xfrm>
        </p:spPr>
        <p:txBody>
          <a:bodyPr>
            <a:normAutofit/>
          </a:bodyPr>
          <a:lstStyle/>
          <a:p>
            <a:r>
              <a:rPr lang="en-US">
                <a:latin typeface="Times New Roman" panose="02020603050405020304" pitchFamily="18" charset="0"/>
                <a:cs typeface="Times New Roman" panose="02020603050405020304" pitchFamily="18" charset="0"/>
              </a:rPr>
              <a:t>Integration of IoT Capabilities: Connect the system to a centralized platform for remote monitoring and real-time adjustments.</a:t>
            </a:r>
          </a:p>
          <a:p>
            <a:r>
              <a:rPr lang="en-US">
                <a:latin typeface="Times New Roman" panose="02020603050405020304" pitchFamily="18" charset="0"/>
                <a:cs typeface="Times New Roman" panose="02020603050405020304" pitchFamily="18" charset="0"/>
              </a:rPr>
              <a:t>Enhanced Data Analytics: Collect historical weather and traffic data to refine activation thresholds and improve efficiency. Additional Sensor Types: Potentially add air quality or wind sensors to expand the system’s functionality.</a:t>
            </a:r>
          </a:p>
          <a:p>
            <a:r>
              <a:rPr lang="en-US">
                <a:latin typeface="Times New Roman" panose="02020603050405020304" pitchFamily="18" charset="0"/>
                <a:cs typeface="Times New Roman" panose="02020603050405020304" pitchFamily="18" charset="0"/>
              </a:rPr>
              <a:t>Scalability: Explore larger coverage for high-traffic intersections or adaptation to other weather-related challenges (e.g., cold or snow). </a:t>
            </a:r>
          </a:p>
          <a:p>
            <a:r>
              <a:rPr lang="en-US">
                <a:latin typeface="Times New Roman" panose="02020603050405020304" pitchFamily="18" charset="0"/>
                <a:cs typeface="Times New Roman" panose="02020603050405020304" pitchFamily="18" charset="0"/>
              </a:rPr>
              <a:t>User Feedback System: Implement feedback mechanisms to improve user experience and gather insights from pedestrians and drivers.</a:t>
            </a:r>
          </a:p>
        </p:txBody>
      </p:sp>
    </p:spTree>
    <p:extLst>
      <p:ext uri="{BB962C8B-B14F-4D97-AF65-F5344CB8AC3E}">
        <p14:creationId xmlns:p14="http://schemas.microsoft.com/office/powerpoint/2010/main" val="272843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7E97-DA2F-012B-7C3C-83F8E4F778D1}"/>
              </a:ext>
            </a:extLst>
          </p:cNvPr>
          <p:cNvSpPr>
            <a:spLocks noGrp="1"/>
          </p:cNvSpPr>
          <p:nvPr>
            <p:ph type="title"/>
          </p:nvPr>
        </p:nvSpPr>
        <p:spPr>
          <a:xfrm>
            <a:off x="838200" y="365126"/>
            <a:ext cx="10515600" cy="903235"/>
          </a:xfrm>
        </p:spPr>
        <p:txBody>
          <a:bodyPr/>
          <a:lstStyle/>
          <a:p>
            <a:r>
              <a:rPr lang="en-US">
                <a:latin typeface="Times New Roman" panose="02020603050405020304" pitchFamily="18" charset="0"/>
                <a:cs typeface="Times New Roman" panose="02020603050405020304" pitchFamily="18" charset="0"/>
              </a:rPr>
              <a:t>Detailed Cost Estimation</a:t>
            </a:r>
          </a:p>
        </p:txBody>
      </p:sp>
      <p:sp>
        <p:nvSpPr>
          <p:cNvPr id="3" name="Content Placeholder 2">
            <a:extLst>
              <a:ext uri="{FF2B5EF4-FFF2-40B4-BE49-F238E27FC236}">
                <a16:creationId xmlns:a16="http://schemas.microsoft.com/office/drawing/2014/main" id="{5DCADE40-F1F4-DCC6-F418-6B6D2D2312E8}"/>
              </a:ext>
            </a:extLst>
          </p:cNvPr>
          <p:cNvSpPr>
            <a:spLocks noGrp="1"/>
          </p:cNvSpPr>
          <p:nvPr>
            <p:ph idx="1"/>
          </p:nvPr>
        </p:nvSpPr>
        <p:spPr>
          <a:xfrm>
            <a:off x="838200" y="1135627"/>
            <a:ext cx="10515600" cy="5132438"/>
          </a:xfrm>
        </p:spPr>
        <p:txBody>
          <a:bodyPr>
            <a:normAutofit fontScale="92500" lnSpcReduction="20000"/>
          </a:bodyPr>
          <a:lstStyle/>
          <a:p>
            <a:pPr marL="514350" indent="-514350">
              <a:buAutoNum type="arabicPeriod"/>
            </a:pPr>
            <a:r>
              <a:rPr lang="en-US">
                <a:latin typeface="Times New Roman" panose="02020603050405020304" pitchFamily="18" charset="0"/>
                <a:cs typeface="Times New Roman" panose="02020603050405020304" pitchFamily="18" charset="0"/>
              </a:rPr>
              <a:t>Sensors - Temperature and Humidity Sensors (e.g., DHT22):</a:t>
            </a:r>
            <a:r>
              <a:rPr lang="en-GB">
                <a:latin typeface="Times New Roman" panose="02020603050405020304" pitchFamily="18" charset="0"/>
                <a:cs typeface="Times New Roman" panose="02020603050405020304" pitchFamily="18" charset="0"/>
              </a:rPr>
              <a:t>₹470</a:t>
            </a:r>
            <a:endParaRPr lang="en-US">
              <a:latin typeface="Times New Roman" panose="02020603050405020304" pitchFamily="18" charset="0"/>
              <a:cs typeface="Times New Roman" panose="02020603050405020304" pitchFamily="18" charset="0"/>
            </a:endParaRPr>
          </a:p>
          <a:p>
            <a:pPr marL="514350" indent="-514350">
              <a:buAutoNum type="arabicPeriod"/>
            </a:pPr>
            <a:r>
              <a:rPr lang="en-US">
                <a:latin typeface="Times New Roman" panose="02020603050405020304" pitchFamily="18" charset="0"/>
                <a:cs typeface="Times New Roman" panose="02020603050405020304" pitchFamily="18" charset="0"/>
              </a:rPr>
              <a:t>Microcontrollers and Relays  - Microcontroller (e.g., Arduino, ESP32): </a:t>
            </a:r>
            <a:r>
              <a:rPr lang="en-GB">
                <a:latin typeface="Times New Roman" panose="02020603050405020304" pitchFamily="18" charset="0"/>
                <a:cs typeface="Times New Roman" panose="02020603050405020304" pitchFamily="18" charset="0"/>
              </a:rPr>
              <a:t>₹230&amp;₹5</a:t>
            </a:r>
            <a:r>
              <a:rPr lang="en-US">
                <a:latin typeface="Times New Roman" panose="02020603050405020304" pitchFamily="18" charset="0"/>
                <a:cs typeface="Times New Roman" panose="02020603050405020304" pitchFamily="18" charset="0"/>
              </a:rPr>
              <a:t>40    - Relay Modules:</a:t>
            </a:r>
            <a:r>
              <a:rPr lang="en-GB">
                <a:latin typeface="Times New Roman" panose="02020603050405020304" pitchFamily="18" charset="0"/>
                <a:cs typeface="Times New Roman" panose="02020603050405020304" pitchFamily="18" charset="0"/>
              </a:rPr>
              <a:t>₹80</a:t>
            </a:r>
            <a:r>
              <a:rPr lang="en-US">
                <a:latin typeface="Times New Roman" panose="02020603050405020304" pitchFamily="18" charset="0"/>
                <a:cs typeface="Times New Roman" panose="02020603050405020304" pitchFamily="18" charset="0"/>
              </a:rPr>
              <a:t>. </a:t>
            </a:r>
          </a:p>
          <a:p>
            <a:pPr marL="514350" indent="-514350">
              <a:buAutoNum type="arabicPeriod"/>
            </a:pPr>
            <a:r>
              <a:rPr lang="en-US">
                <a:latin typeface="Times New Roman" panose="02020603050405020304" pitchFamily="18" charset="0"/>
                <a:cs typeface="Times New Roman" panose="02020603050405020304" pitchFamily="18" charset="0"/>
              </a:rPr>
              <a:t>Motor and Canopy Setup: ₹8,300–₹24,900 (depending on size)Weatherproof Canopy Material: ₹415–₹830 per square foot </a:t>
            </a:r>
          </a:p>
          <a:p>
            <a:pPr marL="514350" indent="-514350">
              <a:buAutoNum type="arabicPeriod"/>
            </a:pPr>
            <a:r>
              <a:rPr lang="en-US">
                <a:latin typeface="Times New Roman" panose="02020603050405020304" pitchFamily="18" charset="0"/>
                <a:cs typeface="Times New Roman" panose="02020603050405020304" pitchFamily="18" charset="0"/>
              </a:rPr>
              <a:t>Cooling Station Components – </a:t>
            </a:r>
            <a:r>
              <a:rPr lang="en-GB">
                <a:latin typeface="Times New Roman" panose="02020603050405020304" pitchFamily="18" charset="0"/>
                <a:cs typeface="Times New Roman" panose="02020603050405020304" pitchFamily="18" charset="0"/>
              </a:rPr>
              <a:t>Misting Nozzles: Typically, ₹83–₹415per nozzle
Water Pump: Around ₹1,660–₹4,150, depending on flow rate and pressure
Tubing and Connectors: Approximately ₹830–₹1,660 for basic installation </a:t>
            </a:r>
          </a:p>
          <a:p>
            <a:pPr marL="514350" indent="-514350">
              <a:buAutoNum type="arabicPeriod"/>
            </a:pPr>
            <a:r>
              <a:rPr lang="en-GB">
                <a:latin typeface="Times New Roman" panose="02020603050405020304" pitchFamily="18" charset="0"/>
                <a:cs typeface="Times New Roman" panose="02020603050405020304" pitchFamily="18" charset="0"/>
              </a:rPr>
              <a:t>Battery Pack: ₹1,660–₹4,150
Solar Panel: ₹4,150–₹12,450
Miscellaneous (Wiring, Connectors, Mounts, etc.): ₹4,150–₹8,300</a:t>
            </a:r>
          </a:p>
          <a:p>
            <a:pPr marL="0" indent="0">
              <a:buNone/>
            </a:pPr>
            <a:r>
              <a:rPr lang="en-GB">
                <a:latin typeface="Times New Roman" panose="02020603050405020304" pitchFamily="18" charset="0"/>
                <a:cs typeface="Times New Roman" panose="02020603050405020304" pitchFamily="18" charset="0"/>
              </a:rPr>
              <a:t>  TOTAL COST :25,763- 65,415(depending upon project scale and setup)</a:t>
            </a:r>
          </a:p>
        </p:txBody>
      </p:sp>
    </p:spTree>
    <p:extLst>
      <p:ext uri="{BB962C8B-B14F-4D97-AF65-F5344CB8AC3E}">
        <p14:creationId xmlns:p14="http://schemas.microsoft.com/office/powerpoint/2010/main" val="51575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B918-DC05-4DE0-E3F9-4ECADE50D07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58450501-5CED-6849-176C-2CA53C69F53D}"/>
              </a:ext>
            </a:extLst>
          </p:cNvPr>
          <p:cNvSpPr>
            <a:spLocks noGrp="1"/>
          </p:cNvSpPr>
          <p:nvPr>
            <p:ph idx="1"/>
          </p:nvPr>
        </p:nvSpPr>
        <p:spPr>
          <a:xfrm>
            <a:off x="838200" y="1430594"/>
            <a:ext cx="10515600" cy="4746369"/>
          </a:xfrm>
        </p:spPr>
        <p:txBody>
          <a:bodyPr/>
          <a:lstStyle/>
          <a:p>
            <a:r>
              <a:rPr lang="en-US">
                <a:latin typeface="Times New Roman" panose="02020603050405020304" pitchFamily="18" charset="0"/>
                <a:cs typeface="Times New Roman" panose="02020603050405020304" pitchFamily="18" charset="0"/>
              </a:rPr>
              <a:t>Urban Traffic Intersections: Manage comfort and safety for pedestrians and drivers at busy intersections.</a:t>
            </a:r>
          </a:p>
          <a:p>
            <a:r>
              <a:rPr lang="en-US">
                <a:latin typeface="Times New Roman" panose="02020603050405020304" pitchFamily="18" charset="0"/>
                <a:cs typeface="Times New Roman" panose="02020603050405020304" pitchFamily="18" charset="0"/>
              </a:rPr>
              <a:t>Public Transport Stations: Could be adapted to bus stops or transit stations for enhanced passenger comfort.</a:t>
            </a:r>
          </a:p>
          <a:p>
            <a:r>
              <a:rPr lang="en-US">
                <a:latin typeface="Times New Roman" panose="02020603050405020304" pitchFamily="18" charset="0"/>
                <a:cs typeface="Times New Roman" panose="02020603050405020304" pitchFamily="18" charset="0"/>
              </a:rPr>
              <a:t>Outdoor Public Events: Provide shelter and cooling for large gatherings in outdoor environments.</a:t>
            </a:r>
          </a:p>
          <a:p>
            <a:r>
              <a:rPr lang="en-US">
                <a:latin typeface="Times New Roman" panose="02020603050405020304" pitchFamily="18" charset="0"/>
                <a:cs typeface="Times New Roman" panose="02020603050405020304" pitchFamily="18" charset="0"/>
              </a:rPr>
              <a:t>Parking Lots and Waiting Areas: Improve comfort in parking zones and waiting areas exposed to extreme weather.</a:t>
            </a:r>
          </a:p>
        </p:txBody>
      </p:sp>
    </p:spTree>
    <p:extLst>
      <p:ext uri="{BB962C8B-B14F-4D97-AF65-F5344CB8AC3E}">
        <p14:creationId xmlns:p14="http://schemas.microsoft.com/office/powerpoint/2010/main" val="146695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383BC5618F94438BB3386DE6FF2104" ma:contentTypeVersion="10" ma:contentTypeDescription="Create a new document." ma:contentTypeScope="" ma:versionID="859c045c1872855beabeb9693457370a">
  <xsd:schema xmlns:xsd="http://www.w3.org/2001/XMLSchema" xmlns:xs="http://www.w3.org/2001/XMLSchema" xmlns:p="http://schemas.microsoft.com/office/2006/metadata/properties" xmlns:ns3="b6825585-3c47-4a53-ab34-8a2318295a2a" xmlns:ns4="a083d520-e2bb-45c8-888e-5827f867c576" targetNamespace="http://schemas.microsoft.com/office/2006/metadata/properties" ma:root="true" ma:fieldsID="c7b9dda36bfe979f63affe1eef38f0d3" ns3:_="" ns4:_="">
    <xsd:import namespace="b6825585-3c47-4a53-ab34-8a2318295a2a"/>
    <xsd:import namespace="a083d520-e2bb-45c8-888e-5827f867c57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825585-3c47-4a53-ab34-8a2318295a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83d520-e2bb-45c8-888e-5827f867c57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083d520-e2bb-45c8-888e-5827f867c576" xsi:nil="true"/>
  </documentManagement>
</p:properties>
</file>

<file path=customXml/itemProps1.xml><?xml version="1.0" encoding="utf-8"?>
<ds:datastoreItem xmlns:ds="http://schemas.openxmlformats.org/officeDocument/2006/customXml" ds:itemID="{8B13EA50-0797-4679-93CD-7488A7A2DA63}">
  <ds:schemaRefs>
    <ds:schemaRef ds:uri="http://schemas.microsoft.com/sharepoint/v3/contenttype/forms"/>
  </ds:schemaRefs>
</ds:datastoreItem>
</file>

<file path=customXml/itemProps2.xml><?xml version="1.0" encoding="utf-8"?>
<ds:datastoreItem xmlns:ds="http://schemas.openxmlformats.org/officeDocument/2006/customXml" ds:itemID="{15BE4262-3225-405E-901E-6D2C1F295290}">
  <ds:schemaRefs>
    <ds:schemaRef ds:uri="http://schemas.microsoft.com/office/2006/metadata/contentType"/>
    <ds:schemaRef ds:uri="http://schemas.microsoft.com/office/2006/metadata/properties/metaAttributes"/>
    <ds:schemaRef ds:uri="http://www.w3.org/2000/xmlns/"/>
    <ds:schemaRef ds:uri="http://www.w3.org/2001/XMLSchema"/>
    <ds:schemaRef ds:uri="b6825585-3c47-4a53-ab34-8a2318295a2a"/>
    <ds:schemaRef ds:uri="a083d520-e2bb-45c8-888e-5827f867c576"/>
  </ds:schemaRefs>
</ds:datastoreItem>
</file>

<file path=customXml/itemProps3.xml><?xml version="1.0" encoding="utf-8"?>
<ds:datastoreItem xmlns:ds="http://schemas.openxmlformats.org/officeDocument/2006/customXml" ds:itemID="{A93F647D-A4BC-4635-8731-67BE582E0CAE}">
  <ds:schemaRefs>
    <ds:schemaRef ds:uri="http://schemas.microsoft.com/office/2006/metadata/properties"/>
    <ds:schemaRef ds:uri="http://www.w3.org/2000/xmlns/"/>
    <ds:schemaRef ds:uri="a083d520-e2bb-45c8-888e-5827f867c576"/>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DEPARTMENT OF MECHANICAL ENGINEERING  Temperature Based Traffic and Comfort Management System  For Pedestrian and Vehicles         MINOR PROJECT SECOND REVIEW </vt:lpstr>
      <vt:lpstr>Introduction </vt:lpstr>
      <vt:lpstr>Solution Concept</vt:lpstr>
      <vt:lpstr>Current Scenario of Traffic Management</vt:lpstr>
      <vt:lpstr>Methodology Used</vt:lpstr>
      <vt:lpstr>BLOCK DIAGRAM</vt:lpstr>
      <vt:lpstr>Proposed Work</vt:lpstr>
      <vt:lpstr>Detailed Cost Estimation</vt:lpstr>
      <vt:lpstr>Applications</vt:lpstr>
      <vt:lpstr>Advantages</vt:lpstr>
      <vt:lpstr>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MECHANICAL ENGINEERING  Temperature Based Traffic and Comfort Management System  For Pedestrian and Vehicles         MINOR PROJECT SECOND REVIEW </dc:title>
  <dc:creator>SUJITH S</dc:creator>
  <cp:lastModifiedBy>rsvishaak10@outlook.com</cp:lastModifiedBy>
  <cp:revision>1</cp:revision>
  <dcterms:created xsi:type="dcterms:W3CDTF">2024-09-17T12:27:37Z</dcterms:created>
  <dcterms:modified xsi:type="dcterms:W3CDTF">2024-11-07T15:54:50Z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0x010100B0383BC5618F94438BB3386DE6FF2104</vt:lpwstr>
  </property>
</Properties>
</file>