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70" r:id="rId14"/>
    <p:sldId id="267" r:id="rId15"/>
    <p:sldId id="269" r:id="rId16"/>
    <p:sldId id="272" r:id="rId17"/>
    <p:sldId id="271" r:id="rId18"/>
    <p:sldId id="273" r:id="rId19"/>
    <p:sldId id="274" r:id="rId20"/>
    <p:sldId id="276" r:id="rId21"/>
    <p:sldId id="275"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7251AA-E8E5-4A7F-8AB8-9D3F6184D6A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C4D558E-9CBF-4D14-829F-47806BEFD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12B51B4-270F-48B2-A348-53F393E6DD31}"/>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74DE9B12-8949-4AAB-B38C-BB29D8AE78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AEAB99F-4077-42A3-9592-28893353A73F}"/>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401759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E278FF-A711-4A0C-8034-3D61CC71BEA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CC9598C-15D4-4975-ABBF-0DDA42BA52C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09F0E8-9381-4AB3-A403-CFA58F6F6DD1}"/>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7755FB3A-0A33-44B8-A85D-B8BE9E63B4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43E911-854B-4EF7-8ADD-9A1AEE5F7159}"/>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87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CE3A64C-F840-45EA-A45A-B07AB51B4F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2285C3F-6352-4F08-BEE8-2F0A595398BD}"/>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224C75-8623-47A9-B3CA-C30F5CA24953}"/>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652B4A71-1AB4-4852-AD7D-F8236F78E7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931BFF7-E30C-491C-9ED8-88445D63F072}"/>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315541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DDB39-C5D0-4E20-B472-9CC75BAA27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07C68F9-2ADA-4C15-8B11-39BDCCC4F839}"/>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97F2B1-03EB-4FBE-B549-1AC9A5F02EA0}"/>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4FED3664-5297-41D8-9863-C29454783A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85FC76-66BA-4838-9CDB-85615FF09931}"/>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92739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A7663A-1830-4016-A039-FD87ADA21D2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B76FC31-BF85-4A74-90EF-3C4E8500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50399E2-C9C8-44C1-B2F2-747A01BD5332}"/>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D4370A02-93AA-4DB6-98CD-BA8FB7EB8D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5592BB-5766-4572-953B-3FB05F0E5C52}"/>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35294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F34B1-50CE-46F4-B35F-5E70A67C4E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2ED5EDE-B23C-4B2E-85B3-B3DCD44183D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743207A-9466-43B2-A05D-80F004550190}"/>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3DE2EAA-365A-4887-B57E-52B48B971F03}"/>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6" name="頁尾版面配置區 5">
            <a:extLst>
              <a:ext uri="{FF2B5EF4-FFF2-40B4-BE49-F238E27FC236}">
                <a16:creationId xmlns:a16="http://schemas.microsoft.com/office/drawing/2014/main" id="{3B14A4FD-025A-4B15-80A1-DCB7D683CF4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4F016FB-CC15-4528-B55E-6F464E5557AD}"/>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50454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8C04E-DAD5-4B9C-A9E2-FF37167CBDE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00C756E-7E6A-4648-BA29-28E7143F4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5E784FD-FD0E-4C07-9BD2-EFB529484121}"/>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266919D-1404-4360-A42D-B9910E2C4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68DF302-F9BF-41FB-8926-42F7DB10352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8318FBB-1DC3-45B3-A7C4-5EE044D3A9CF}"/>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8" name="頁尾版面配置區 7">
            <a:extLst>
              <a:ext uri="{FF2B5EF4-FFF2-40B4-BE49-F238E27FC236}">
                <a16:creationId xmlns:a16="http://schemas.microsoft.com/office/drawing/2014/main" id="{131E7EF9-1A27-4682-99E3-998007C6C6B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F5E9810-D019-4F83-B8ED-6096887FFC26}"/>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140568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063642-44BE-43BE-98C2-9202B743BEB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4095F6-9E49-437A-8810-637AEB012D74}"/>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4" name="頁尾版面配置區 3">
            <a:extLst>
              <a:ext uri="{FF2B5EF4-FFF2-40B4-BE49-F238E27FC236}">
                <a16:creationId xmlns:a16="http://schemas.microsoft.com/office/drawing/2014/main" id="{403453DB-4698-428A-BB84-90E09E4A382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9033F77-E627-4B2D-ADD0-E8A156F0E34D}"/>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280189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17CFEAC-7215-4F5A-ADC4-E9C15492B985}"/>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3" name="頁尾版面配置區 2">
            <a:extLst>
              <a:ext uri="{FF2B5EF4-FFF2-40B4-BE49-F238E27FC236}">
                <a16:creationId xmlns:a16="http://schemas.microsoft.com/office/drawing/2014/main" id="{E8B5ACF3-F8D4-444D-B7B9-379E50DA99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B7FB586-9F1B-4B4F-AE06-61A6C4D57773}"/>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243481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F9DA55-1267-4E79-A3EB-5759FF9ADE2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6A2E565-D968-43C7-BB7A-F4B56CE90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EE8B1FA-1331-46CE-9A2E-5FE529B8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684EADC-34AA-4BBE-99F4-E43DC4FDD50D}"/>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6" name="頁尾版面配置區 5">
            <a:extLst>
              <a:ext uri="{FF2B5EF4-FFF2-40B4-BE49-F238E27FC236}">
                <a16:creationId xmlns:a16="http://schemas.microsoft.com/office/drawing/2014/main" id="{F6CCCB47-DF8B-42B4-9C06-8AB79034A9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F1E806D-9B45-4604-BF7A-C404C7CA0EBC}"/>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101657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5AC189-9D09-4B38-B277-9FC35C796F9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A8FBD7F-E7C0-43A4-8AB7-0CCDF50C9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D9A8AA1-F6E4-467A-AFDE-AFD0ED338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9F82D19-453E-4CBA-A8C6-F35826CC9AB9}"/>
              </a:ext>
            </a:extLst>
          </p:cNvPr>
          <p:cNvSpPr>
            <a:spLocks noGrp="1"/>
          </p:cNvSpPr>
          <p:nvPr>
            <p:ph type="dt" sz="half" idx="10"/>
          </p:nvPr>
        </p:nvSpPr>
        <p:spPr/>
        <p:txBody>
          <a:bodyPr/>
          <a:lstStyle/>
          <a:p>
            <a:fld id="{908175A7-FC95-4A5F-A7E3-5E97AC393961}" type="datetimeFigureOut">
              <a:rPr lang="zh-TW" altLang="en-US" smtClean="0"/>
              <a:t>2025/1/8</a:t>
            </a:fld>
            <a:endParaRPr lang="zh-TW" altLang="en-US"/>
          </a:p>
        </p:txBody>
      </p:sp>
      <p:sp>
        <p:nvSpPr>
          <p:cNvPr id="6" name="頁尾版面配置區 5">
            <a:extLst>
              <a:ext uri="{FF2B5EF4-FFF2-40B4-BE49-F238E27FC236}">
                <a16:creationId xmlns:a16="http://schemas.microsoft.com/office/drawing/2014/main" id="{D6C8118D-901F-4BA9-B70A-6744ABA2C8A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B87F09-3DCE-445A-89F0-C4BCD380C8D9}"/>
              </a:ext>
            </a:extLst>
          </p:cNvPr>
          <p:cNvSpPr>
            <a:spLocks noGrp="1"/>
          </p:cNvSpPr>
          <p:nvPr>
            <p:ph type="sldNum" sz="quarter" idx="12"/>
          </p:nvPr>
        </p:nvSpPr>
        <p:spPr/>
        <p:txBody>
          <a:body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39921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A7D6EC-3E44-4D44-832F-1A3D464BE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2E90EC-B5E7-4603-93D6-825FAFC06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0C30F87-4840-4383-A269-8C55B07B0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175A7-FC95-4A5F-A7E3-5E97AC393961}" type="datetimeFigureOut">
              <a:rPr lang="zh-TW" altLang="en-US" smtClean="0"/>
              <a:t>2025/1/8</a:t>
            </a:fld>
            <a:endParaRPr lang="zh-TW" altLang="en-US"/>
          </a:p>
        </p:txBody>
      </p:sp>
      <p:sp>
        <p:nvSpPr>
          <p:cNvPr id="5" name="頁尾版面配置區 4">
            <a:extLst>
              <a:ext uri="{FF2B5EF4-FFF2-40B4-BE49-F238E27FC236}">
                <a16:creationId xmlns:a16="http://schemas.microsoft.com/office/drawing/2014/main" id="{EF695459-3F90-49F0-BD0E-7541DA7FC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85E4FE4-9EDA-4251-800E-B3C9A8DD5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222C7-4E56-4F40-8079-54C23C8F2B56}" type="slidenum">
              <a:rPr lang="zh-TW" altLang="en-US" smtClean="0"/>
              <a:t>‹#›</a:t>
            </a:fld>
            <a:endParaRPr lang="zh-TW" altLang="en-US"/>
          </a:p>
        </p:txBody>
      </p:sp>
    </p:spTree>
    <p:extLst>
      <p:ext uri="{BB962C8B-B14F-4D97-AF65-F5344CB8AC3E}">
        <p14:creationId xmlns:p14="http://schemas.microsoft.com/office/powerpoint/2010/main" val="341498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6447A2-286C-42AC-AA50-4E3C2B9B6FEA}"/>
              </a:ext>
            </a:extLst>
          </p:cNvPr>
          <p:cNvSpPr>
            <a:spLocks noGrp="1"/>
          </p:cNvSpPr>
          <p:nvPr>
            <p:ph type="ctrTitle"/>
          </p:nvPr>
        </p:nvSpPr>
        <p:spPr/>
        <p:txBody>
          <a:bodyPr/>
          <a:lstStyle/>
          <a:p>
            <a:r>
              <a:rPr lang="en-US" altLang="zh-TW" dirty="0"/>
              <a:t>VGA</a:t>
            </a:r>
            <a:endParaRPr lang="zh-TW" altLang="en-US" dirty="0"/>
          </a:p>
        </p:txBody>
      </p:sp>
      <p:sp>
        <p:nvSpPr>
          <p:cNvPr id="3" name="副標題 2">
            <a:extLst>
              <a:ext uri="{FF2B5EF4-FFF2-40B4-BE49-F238E27FC236}">
                <a16:creationId xmlns:a16="http://schemas.microsoft.com/office/drawing/2014/main" id="{0BC368BC-AD9E-45B2-A5D1-258B49BCC410}"/>
              </a:ext>
            </a:extLst>
          </p:cNvPr>
          <p:cNvSpPr>
            <a:spLocks noGrp="1"/>
          </p:cNvSpPr>
          <p:nvPr>
            <p:ph type="subTitle" idx="1"/>
          </p:nvPr>
        </p:nvSpPr>
        <p:spPr/>
        <p:txBody>
          <a:bodyPr/>
          <a:lstStyle/>
          <a:p>
            <a:r>
              <a:rPr lang="zh-TW" altLang="en-US" dirty="0"/>
              <a:t>姓名</a:t>
            </a:r>
            <a:r>
              <a:rPr lang="en-US" altLang="zh-TW" dirty="0"/>
              <a:t>:</a:t>
            </a:r>
            <a:r>
              <a:rPr lang="zh-TW" altLang="en-US" dirty="0"/>
              <a:t> 許育豪</a:t>
            </a:r>
            <a:endParaRPr lang="en-US" altLang="zh-TW" dirty="0"/>
          </a:p>
          <a:p>
            <a:r>
              <a:rPr lang="zh-TW" altLang="en-US" dirty="0"/>
              <a:t>學號</a:t>
            </a:r>
            <a:r>
              <a:rPr lang="en-US" altLang="zh-TW" dirty="0"/>
              <a:t>:</a:t>
            </a:r>
            <a:r>
              <a:rPr lang="zh-TW" altLang="en-US" dirty="0"/>
              <a:t> </a:t>
            </a:r>
            <a:r>
              <a:rPr lang="en-US" altLang="zh-TW" dirty="0"/>
              <a:t>C109112128</a:t>
            </a:r>
            <a:endParaRPr lang="zh-TW" altLang="en-US" dirty="0"/>
          </a:p>
        </p:txBody>
      </p:sp>
    </p:spTree>
    <p:extLst>
      <p:ext uri="{BB962C8B-B14F-4D97-AF65-F5344CB8AC3E}">
        <p14:creationId xmlns:p14="http://schemas.microsoft.com/office/powerpoint/2010/main" val="30667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乒乓球程式設計</a:t>
            </a:r>
          </a:p>
        </p:txBody>
      </p:sp>
      <p:sp>
        <p:nvSpPr>
          <p:cNvPr id="3" name="內容版面配置區 2">
            <a:extLst>
              <a:ext uri="{FF2B5EF4-FFF2-40B4-BE49-F238E27FC236}">
                <a16:creationId xmlns:a16="http://schemas.microsoft.com/office/drawing/2014/main" id="{429B2F3F-6419-46CF-BF26-1A158B994623}"/>
              </a:ext>
            </a:extLst>
          </p:cNvPr>
          <p:cNvSpPr>
            <a:spLocks noGrp="1"/>
          </p:cNvSpPr>
          <p:nvPr>
            <p:ph idx="1"/>
          </p:nvPr>
        </p:nvSpPr>
        <p:spPr/>
        <p:txBody>
          <a:bodyPr>
            <a:normAutofit/>
          </a:bodyPr>
          <a:lstStyle/>
          <a:p>
            <a:r>
              <a:rPr lang="zh-TW" altLang="en-US" dirty="0"/>
              <a:t>沿用過去的乒乓球設計，同樣要有</a:t>
            </a:r>
            <a:r>
              <a:rPr lang="en-US" altLang="zh-TW" dirty="0"/>
              <a:t>8</a:t>
            </a:r>
            <a:r>
              <a:rPr lang="zh-TW" altLang="en-US" dirty="0"/>
              <a:t>個位置可以顯示球，所以要先設定好球在最左邊和最右邊的位置是哪裡，之後將兩邊中間的距離除以</a:t>
            </a:r>
            <a:r>
              <a:rPr lang="en-US" altLang="zh-TW" dirty="0"/>
              <a:t>8</a:t>
            </a:r>
            <a:r>
              <a:rPr lang="zh-TW" altLang="en-US" dirty="0"/>
              <a:t>後就知道每個位置間的間距是多少。</a:t>
            </a:r>
            <a:endParaRPr lang="en-US" altLang="zh-TW" dirty="0"/>
          </a:p>
          <a:p>
            <a:r>
              <a:rPr lang="zh-TW" altLang="en-US" dirty="0"/>
              <a:t>數字的部分</a:t>
            </a:r>
            <a:r>
              <a:rPr lang="en-US" altLang="zh-TW" dirty="0"/>
              <a:t>VGA</a:t>
            </a:r>
            <a:r>
              <a:rPr lang="zh-TW" altLang="en-US" dirty="0"/>
              <a:t>顯示起來比較麻煩，繼續使用</a:t>
            </a:r>
            <a:r>
              <a:rPr lang="en-US" altLang="zh-TW" dirty="0"/>
              <a:t>led</a:t>
            </a:r>
            <a:r>
              <a:rPr lang="zh-TW" altLang="en-US" dirty="0"/>
              <a:t>顯示。</a:t>
            </a:r>
          </a:p>
        </p:txBody>
      </p:sp>
    </p:spTree>
    <p:extLst>
      <p:ext uri="{BB962C8B-B14F-4D97-AF65-F5344CB8AC3E}">
        <p14:creationId xmlns:p14="http://schemas.microsoft.com/office/powerpoint/2010/main" val="66303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乒乓球狀態圖</a:t>
            </a:r>
          </a:p>
        </p:txBody>
      </p:sp>
      <p:pic>
        <p:nvPicPr>
          <p:cNvPr id="4" name="內容版面配置區 6" descr="一張含有 文字, 螢幕擷取畫面, 字型, 圓形 的圖片&#10;&#10;自動產生的描述">
            <a:extLst>
              <a:ext uri="{FF2B5EF4-FFF2-40B4-BE49-F238E27FC236}">
                <a16:creationId xmlns:a16="http://schemas.microsoft.com/office/drawing/2014/main" id="{2413C341-6E34-B8C7-D789-0B2D02BC95D0}"/>
              </a:ext>
            </a:extLst>
          </p:cNvPr>
          <p:cNvPicPr>
            <a:picLocks noGrp="1" noChangeAspect="1"/>
          </p:cNvPicPr>
          <p:nvPr>
            <p:ph idx="1"/>
          </p:nvPr>
        </p:nvPicPr>
        <p:blipFill>
          <a:blip r:embed="rId2"/>
          <a:stretch>
            <a:fillRect/>
          </a:stretch>
        </p:blipFill>
        <p:spPr>
          <a:xfrm>
            <a:off x="3316941" y="1367649"/>
            <a:ext cx="5800165" cy="5284199"/>
          </a:xfrm>
          <a:prstGeom prst="rect">
            <a:avLst/>
          </a:prstGeom>
        </p:spPr>
      </p:pic>
    </p:spTree>
    <p:extLst>
      <p:ext uri="{BB962C8B-B14F-4D97-AF65-F5344CB8AC3E}">
        <p14:creationId xmlns:p14="http://schemas.microsoft.com/office/powerpoint/2010/main" val="2670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輸入輸出</a:t>
            </a:r>
            <a:r>
              <a:rPr lang="en-US" altLang="zh-TW" dirty="0"/>
              <a:t>+</a:t>
            </a:r>
            <a:r>
              <a:rPr lang="zh-TW" altLang="en-US" dirty="0"/>
              <a:t>參數宣告</a:t>
            </a:r>
          </a:p>
        </p:txBody>
      </p:sp>
      <p:pic>
        <p:nvPicPr>
          <p:cNvPr id="3" name="內容版面配置區 2">
            <a:extLst>
              <a:ext uri="{FF2B5EF4-FFF2-40B4-BE49-F238E27FC236}">
                <a16:creationId xmlns:a16="http://schemas.microsoft.com/office/drawing/2014/main" id="{B5C1238D-01F6-4ECC-8BAC-EB3FA090E471}"/>
              </a:ext>
            </a:extLst>
          </p:cNvPr>
          <p:cNvPicPr>
            <a:picLocks noGrp="1" noChangeAspect="1"/>
          </p:cNvPicPr>
          <p:nvPr>
            <p:ph idx="1"/>
          </p:nvPr>
        </p:nvPicPr>
        <p:blipFill>
          <a:blip r:embed="rId2"/>
          <a:stretch>
            <a:fillRect/>
          </a:stretch>
        </p:blipFill>
        <p:spPr>
          <a:xfrm>
            <a:off x="175421" y="2068668"/>
            <a:ext cx="3324689" cy="3115110"/>
          </a:xfrm>
          <a:prstGeom prst="rect">
            <a:avLst/>
          </a:prstGeom>
        </p:spPr>
      </p:pic>
      <p:pic>
        <p:nvPicPr>
          <p:cNvPr id="4" name="圖片 3">
            <a:extLst>
              <a:ext uri="{FF2B5EF4-FFF2-40B4-BE49-F238E27FC236}">
                <a16:creationId xmlns:a16="http://schemas.microsoft.com/office/drawing/2014/main" id="{8404AA78-8105-42F1-A375-42EF31873F18}"/>
              </a:ext>
            </a:extLst>
          </p:cNvPr>
          <p:cNvPicPr>
            <a:picLocks noChangeAspect="1"/>
          </p:cNvPicPr>
          <p:nvPr/>
        </p:nvPicPr>
        <p:blipFill>
          <a:blip r:embed="rId3"/>
          <a:stretch>
            <a:fillRect/>
          </a:stretch>
        </p:blipFill>
        <p:spPr>
          <a:xfrm>
            <a:off x="3500110" y="1790990"/>
            <a:ext cx="3305636" cy="3867690"/>
          </a:xfrm>
          <a:prstGeom prst="rect">
            <a:avLst/>
          </a:prstGeom>
        </p:spPr>
      </p:pic>
      <p:pic>
        <p:nvPicPr>
          <p:cNvPr id="6" name="圖片 5">
            <a:extLst>
              <a:ext uri="{FF2B5EF4-FFF2-40B4-BE49-F238E27FC236}">
                <a16:creationId xmlns:a16="http://schemas.microsoft.com/office/drawing/2014/main" id="{7F9AFEAB-7881-4184-88B3-922995C51509}"/>
              </a:ext>
            </a:extLst>
          </p:cNvPr>
          <p:cNvPicPr>
            <a:picLocks noChangeAspect="1"/>
          </p:cNvPicPr>
          <p:nvPr/>
        </p:nvPicPr>
        <p:blipFill>
          <a:blip r:embed="rId4"/>
          <a:stretch>
            <a:fillRect/>
          </a:stretch>
        </p:blipFill>
        <p:spPr>
          <a:xfrm>
            <a:off x="6307210" y="1400368"/>
            <a:ext cx="2314898" cy="2534004"/>
          </a:xfrm>
          <a:prstGeom prst="rect">
            <a:avLst/>
          </a:prstGeom>
        </p:spPr>
      </p:pic>
      <p:pic>
        <p:nvPicPr>
          <p:cNvPr id="7" name="圖片 6">
            <a:extLst>
              <a:ext uri="{FF2B5EF4-FFF2-40B4-BE49-F238E27FC236}">
                <a16:creationId xmlns:a16="http://schemas.microsoft.com/office/drawing/2014/main" id="{9CE9BC4C-8447-47E1-8A1F-59587ED52C1C}"/>
              </a:ext>
            </a:extLst>
          </p:cNvPr>
          <p:cNvPicPr>
            <a:picLocks noChangeAspect="1"/>
          </p:cNvPicPr>
          <p:nvPr/>
        </p:nvPicPr>
        <p:blipFill>
          <a:blip r:embed="rId5"/>
          <a:stretch>
            <a:fillRect/>
          </a:stretch>
        </p:blipFill>
        <p:spPr>
          <a:xfrm>
            <a:off x="8622108" y="1305105"/>
            <a:ext cx="3534268" cy="5258534"/>
          </a:xfrm>
          <a:prstGeom prst="rect">
            <a:avLst/>
          </a:prstGeom>
        </p:spPr>
      </p:pic>
    </p:spTree>
    <p:extLst>
      <p:ext uri="{BB962C8B-B14F-4D97-AF65-F5344CB8AC3E}">
        <p14:creationId xmlns:p14="http://schemas.microsoft.com/office/powerpoint/2010/main" val="371958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按鈕處理</a:t>
            </a:r>
          </a:p>
        </p:txBody>
      </p:sp>
      <p:pic>
        <p:nvPicPr>
          <p:cNvPr id="3" name="內容版面配置區 2">
            <a:extLst>
              <a:ext uri="{FF2B5EF4-FFF2-40B4-BE49-F238E27FC236}">
                <a16:creationId xmlns:a16="http://schemas.microsoft.com/office/drawing/2014/main" id="{32D978D6-019B-46AA-BAA2-188D63129DE4}"/>
              </a:ext>
            </a:extLst>
          </p:cNvPr>
          <p:cNvPicPr>
            <a:picLocks noGrp="1" noChangeAspect="1"/>
          </p:cNvPicPr>
          <p:nvPr>
            <p:ph idx="1"/>
          </p:nvPr>
        </p:nvPicPr>
        <p:blipFill>
          <a:blip r:embed="rId2"/>
          <a:stretch>
            <a:fillRect/>
          </a:stretch>
        </p:blipFill>
        <p:spPr>
          <a:xfrm>
            <a:off x="3400049" y="1934080"/>
            <a:ext cx="5391902" cy="4134427"/>
          </a:xfrm>
          <a:prstGeom prst="rect">
            <a:avLst/>
          </a:prstGeom>
        </p:spPr>
      </p:pic>
    </p:spTree>
    <p:extLst>
      <p:ext uri="{BB962C8B-B14F-4D97-AF65-F5344CB8AC3E}">
        <p14:creationId xmlns:p14="http://schemas.microsoft.com/office/powerpoint/2010/main" val="255746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乒乓球</a:t>
            </a:r>
            <a:r>
              <a:rPr lang="en-US" altLang="zh-TW" dirty="0"/>
              <a:t>FSM1</a:t>
            </a:r>
            <a:endParaRPr lang="zh-TW" altLang="en-US" dirty="0"/>
          </a:p>
        </p:txBody>
      </p:sp>
      <p:pic>
        <p:nvPicPr>
          <p:cNvPr id="6" name="內容版面配置區 5">
            <a:extLst>
              <a:ext uri="{FF2B5EF4-FFF2-40B4-BE49-F238E27FC236}">
                <a16:creationId xmlns:a16="http://schemas.microsoft.com/office/drawing/2014/main" id="{8DF86DAB-00CC-4AAA-AE42-576DCCA03CFC}"/>
              </a:ext>
            </a:extLst>
          </p:cNvPr>
          <p:cNvPicPr>
            <a:picLocks noGrp="1" noChangeAspect="1"/>
          </p:cNvPicPr>
          <p:nvPr>
            <p:ph idx="1"/>
          </p:nvPr>
        </p:nvPicPr>
        <p:blipFill>
          <a:blip r:embed="rId2"/>
          <a:stretch>
            <a:fillRect/>
          </a:stretch>
        </p:blipFill>
        <p:spPr>
          <a:xfrm>
            <a:off x="197141" y="1690688"/>
            <a:ext cx="4679741" cy="4351338"/>
          </a:xfrm>
          <a:prstGeom prst="rect">
            <a:avLst/>
          </a:prstGeom>
        </p:spPr>
      </p:pic>
      <p:pic>
        <p:nvPicPr>
          <p:cNvPr id="7" name="圖片 6">
            <a:extLst>
              <a:ext uri="{FF2B5EF4-FFF2-40B4-BE49-F238E27FC236}">
                <a16:creationId xmlns:a16="http://schemas.microsoft.com/office/drawing/2014/main" id="{B4B948A5-5C95-4483-B9E7-530260B66B68}"/>
              </a:ext>
            </a:extLst>
          </p:cNvPr>
          <p:cNvPicPr>
            <a:picLocks noChangeAspect="1"/>
          </p:cNvPicPr>
          <p:nvPr/>
        </p:nvPicPr>
        <p:blipFill>
          <a:blip r:embed="rId3"/>
          <a:stretch>
            <a:fillRect/>
          </a:stretch>
        </p:blipFill>
        <p:spPr>
          <a:xfrm>
            <a:off x="4876882" y="1455909"/>
            <a:ext cx="7315118" cy="4586117"/>
          </a:xfrm>
          <a:prstGeom prst="rect">
            <a:avLst/>
          </a:prstGeom>
        </p:spPr>
      </p:pic>
    </p:spTree>
    <p:extLst>
      <p:ext uri="{BB962C8B-B14F-4D97-AF65-F5344CB8AC3E}">
        <p14:creationId xmlns:p14="http://schemas.microsoft.com/office/powerpoint/2010/main" val="203033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乒乓球</a:t>
            </a:r>
            <a:r>
              <a:rPr lang="en-US" altLang="zh-TW" dirty="0"/>
              <a:t>FSM2</a:t>
            </a:r>
            <a:endParaRPr lang="zh-TW" altLang="en-US" dirty="0"/>
          </a:p>
        </p:txBody>
      </p:sp>
      <p:pic>
        <p:nvPicPr>
          <p:cNvPr id="4" name="內容版面配置區 3">
            <a:extLst>
              <a:ext uri="{FF2B5EF4-FFF2-40B4-BE49-F238E27FC236}">
                <a16:creationId xmlns:a16="http://schemas.microsoft.com/office/drawing/2014/main" id="{81184E0A-45AC-4E84-844F-9BAD4E07EB1C}"/>
              </a:ext>
            </a:extLst>
          </p:cNvPr>
          <p:cNvPicPr>
            <a:picLocks noGrp="1" noChangeAspect="1"/>
          </p:cNvPicPr>
          <p:nvPr>
            <p:ph idx="1"/>
          </p:nvPr>
        </p:nvPicPr>
        <p:blipFill>
          <a:blip r:embed="rId2"/>
          <a:stretch>
            <a:fillRect/>
          </a:stretch>
        </p:blipFill>
        <p:spPr>
          <a:xfrm>
            <a:off x="2173047" y="1753908"/>
            <a:ext cx="7379741" cy="4351338"/>
          </a:xfrm>
          <a:prstGeom prst="rect">
            <a:avLst/>
          </a:prstGeom>
        </p:spPr>
      </p:pic>
    </p:spTree>
    <p:extLst>
      <p:ext uri="{BB962C8B-B14F-4D97-AF65-F5344CB8AC3E}">
        <p14:creationId xmlns:p14="http://schemas.microsoft.com/office/powerpoint/2010/main" val="11348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球參數調整</a:t>
            </a:r>
          </a:p>
        </p:txBody>
      </p:sp>
      <p:pic>
        <p:nvPicPr>
          <p:cNvPr id="3" name="內容版面配置區 2">
            <a:extLst>
              <a:ext uri="{FF2B5EF4-FFF2-40B4-BE49-F238E27FC236}">
                <a16:creationId xmlns:a16="http://schemas.microsoft.com/office/drawing/2014/main" id="{219DDADD-AEB6-4415-A14A-9863FFFC3478}"/>
              </a:ext>
            </a:extLst>
          </p:cNvPr>
          <p:cNvPicPr>
            <a:picLocks noGrp="1" noChangeAspect="1"/>
          </p:cNvPicPr>
          <p:nvPr>
            <p:ph idx="1"/>
          </p:nvPr>
        </p:nvPicPr>
        <p:blipFill>
          <a:blip r:embed="rId2"/>
          <a:stretch>
            <a:fillRect/>
          </a:stretch>
        </p:blipFill>
        <p:spPr>
          <a:xfrm>
            <a:off x="913853" y="2138923"/>
            <a:ext cx="3820058" cy="3191320"/>
          </a:xfrm>
          <a:prstGeom prst="rect">
            <a:avLst/>
          </a:prstGeom>
        </p:spPr>
      </p:pic>
      <p:pic>
        <p:nvPicPr>
          <p:cNvPr id="4" name="圖片 3">
            <a:extLst>
              <a:ext uri="{FF2B5EF4-FFF2-40B4-BE49-F238E27FC236}">
                <a16:creationId xmlns:a16="http://schemas.microsoft.com/office/drawing/2014/main" id="{7E9ABEBF-0223-42A4-81A0-02B7A0D33AED}"/>
              </a:ext>
            </a:extLst>
          </p:cNvPr>
          <p:cNvPicPr>
            <a:picLocks noChangeAspect="1"/>
          </p:cNvPicPr>
          <p:nvPr/>
        </p:nvPicPr>
        <p:blipFill>
          <a:blip r:embed="rId3"/>
          <a:stretch>
            <a:fillRect/>
          </a:stretch>
        </p:blipFill>
        <p:spPr>
          <a:xfrm>
            <a:off x="4881312" y="1497743"/>
            <a:ext cx="6472488" cy="5093637"/>
          </a:xfrm>
          <a:prstGeom prst="rect">
            <a:avLst/>
          </a:prstGeom>
        </p:spPr>
      </p:pic>
    </p:spTree>
    <p:extLst>
      <p:ext uri="{BB962C8B-B14F-4D97-AF65-F5344CB8AC3E}">
        <p14:creationId xmlns:p14="http://schemas.microsoft.com/office/powerpoint/2010/main" val="20132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顯示</a:t>
            </a:r>
            <a:r>
              <a:rPr lang="en-US" altLang="zh-TW" dirty="0"/>
              <a:t>2</a:t>
            </a:r>
            <a:endParaRPr lang="zh-TW" altLang="en-US" dirty="0"/>
          </a:p>
        </p:txBody>
      </p:sp>
      <p:pic>
        <p:nvPicPr>
          <p:cNvPr id="3" name="內容版面配置區 2">
            <a:extLst>
              <a:ext uri="{FF2B5EF4-FFF2-40B4-BE49-F238E27FC236}">
                <a16:creationId xmlns:a16="http://schemas.microsoft.com/office/drawing/2014/main" id="{B2BA538D-0968-4181-8F1B-14CDD7A70A2C}"/>
              </a:ext>
            </a:extLst>
          </p:cNvPr>
          <p:cNvPicPr>
            <a:picLocks noGrp="1" noChangeAspect="1"/>
          </p:cNvPicPr>
          <p:nvPr>
            <p:ph idx="1"/>
          </p:nvPr>
        </p:nvPicPr>
        <p:blipFill>
          <a:blip r:embed="rId2"/>
          <a:stretch>
            <a:fillRect/>
          </a:stretch>
        </p:blipFill>
        <p:spPr>
          <a:xfrm>
            <a:off x="4046190" y="1832951"/>
            <a:ext cx="7649643" cy="4067743"/>
          </a:xfrm>
          <a:prstGeom prst="rect">
            <a:avLst/>
          </a:prstGeom>
        </p:spPr>
      </p:pic>
      <p:pic>
        <p:nvPicPr>
          <p:cNvPr id="4" name="圖片 3">
            <a:extLst>
              <a:ext uri="{FF2B5EF4-FFF2-40B4-BE49-F238E27FC236}">
                <a16:creationId xmlns:a16="http://schemas.microsoft.com/office/drawing/2014/main" id="{2BCDE5C3-EEF2-479E-BA99-A6BCE4B5AE9F}"/>
              </a:ext>
            </a:extLst>
          </p:cNvPr>
          <p:cNvPicPr>
            <a:picLocks noChangeAspect="1"/>
          </p:cNvPicPr>
          <p:nvPr/>
        </p:nvPicPr>
        <p:blipFill>
          <a:blip r:embed="rId3"/>
          <a:stretch>
            <a:fillRect/>
          </a:stretch>
        </p:blipFill>
        <p:spPr>
          <a:xfrm>
            <a:off x="1061013" y="2053256"/>
            <a:ext cx="2629267" cy="3181794"/>
          </a:xfrm>
          <a:prstGeom prst="rect">
            <a:avLst/>
          </a:prstGeom>
        </p:spPr>
      </p:pic>
    </p:spTree>
    <p:extLst>
      <p:ext uri="{BB962C8B-B14F-4D97-AF65-F5344CB8AC3E}">
        <p14:creationId xmlns:p14="http://schemas.microsoft.com/office/powerpoint/2010/main" val="257077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球位置決定</a:t>
            </a:r>
          </a:p>
        </p:txBody>
      </p:sp>
      <p:pic>
        <p:nvPicPr>
          <p:cNvPr id="3" name="內容版面配置區 2">
            <a:extLst>
              <a:ext uri="{FF2B5EF4-FFF2-40B4-BE49-F238E27FC236}">
                <a16:creationId xmlns:a16="http://schemas.microsoft.com/office/drawing/2014/main" id="{66C257A3-9348-4B52-AE32-32BACB812F3D}"/>
              </a:ext>
            </a:extLst>
          </p:cNvPr>
          <p:cNvPicPr>
            <a:picLocks noGrp="1" noChangeAspect="1"/>
          </p:cNvPicPr>
          <p:nvPr>
            <p:ph idx="1"/>
          </p:nvPr>
        </p:nvPicPr>
        <p:blipFill>
          <a:blip r:embed="rId2"/>
          <a:stretch>
            <a:fillRect/>
          </a:stretch>
        </p:blipFill>
        <p:spPr>
          <a:xfrm>
            <a:off x="838200" y="1467037"/>
            <a:ext cx="4645732" cy="5025838"/>
          </a:xfrm>
          <a:prstGeom prst="rect">
            <a:avLst/>
          </a:prstGeom>
        </p:spPr>
      </p:pic>
      <p:pic>
        <p:nvPicPr>
          <p:cNvPr id="4" name="圖片 3">
            <a:extLst>
              <a:ext uri="{FF2B5EF4-FFF2-40B4-BE49-F238E27FC236}">
                <a16:creationId xmlns:a16="http://schemas.microsoft.com/office/drawing/2014/main" id="{45676B35-3921-4CDC-AA08-22E3001AE4C5}"/>
              </a:ext>
            </a:extLst>
          </p:cNvPr>
          <p:cNvPicPr>
            <a:picLocks noChangeAspect="1"/>
          </p:cNvPicPr>
          <p:nvPr/>
        </p:nvPicPr>
        <p:blipFill>
          <a:blip r:embed="rId3"/>
          <a:stretch>
            <a:fillRect/>
          </a:stretch>
        </p:blipFill>
        <p:spPr>
          <a:xfrm>
            <a:off x="5719120" y="2517664"/>
            <a:ext cx="5182323" cy="2924583"/>
          </a:xfrm>
          <a:prstGeom prst="rect">
            <a:avLst/>
          </a:prstGeom>
        </p:spPr>
      </p:pic>
    </p:spTree>
    <p:extLst>
      <p:ext uri="{BB962C8B-B14F-4D97-AF65-F5344CB8AC3E}">
        <p14:creationId xmlns:p14="http://schemas.microsoft.com/office/powerpoint/2010/main" val="378918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_LED</a:t>
            </a:r>
            <a:r>
              <a:rPr lang="zh-TW" altLang="en-US" dirty="0"/>
              <a:t>暫存</a:t>
            </a:r>
            <a:r>
              <a:rPr lang="en-US" altLang="zh-TW" dirty="0"/>
              <a:t>(</a:t>
            </a:r>
            <a:r>
              <a:rPr lang="zh-TW" altLang="en-US" dirty="0"/>
              <a:t>沿用</a:t>
            </a:r>
            <a:r>
              <a:rPr lang="en-US" altLang="zh-TW" dirty="0"/>
              <a:t>)</a:t>
            </a:r>
            <a:endParaRPr lang="zh-TW" altLang="en-US" dirty="0"/>
          </a:p>
        </p:txBody>
      </p:sp>
      <p:pic>
        <p:nvPicPr>
          <p:cNvPr id="3" name="內容版面配置區 2">
            <a:extLst>
              <a:ext uri="{FF2B5EF4-FFF2-40B4-BE49-F238E27FC236}">
                <a16:creationId xmlns:a16="http://schemas.microsoft.com/office/drawing/2014/main" id="{B08EBB0F-5A12-4DD3-8338-5DC2EEF8F2C3}"/>
              </a:ext>
            </a:extLst>
          </p:cNvPr>
          <p:cNvPicPr>
            <a:picLocks noGrp="1" noChangeAspect="1"/>
          </p:cNvPicPr>
          <p:nvPr>
            <p:ph idx="1"/>
          </p:nvPr>
        </p:nvPicPr>
        <p:blipFill>
          <a:blip r:embed="rId2"/>
          <a:stretch>
            <a:fillRect/>
          </a:stretch>
        </p:blipFill>
        <p:spPr>
          <a:xfrm>
            <a:off x="1656226" y="1807694"/>
            <a:ext cx="3267639" cy="4351338"/>
          </a:xfrm>
          <a:prstGeom prst="rect">
            <a:avLst/>
          </a:prstGeom>
        </p:spPr>
      </p:pic>
      <p:pic>
        <p:nvPicPr>
          <p:cNvPr id="4" name="圖片 3">
            <a:extLst>
              <a:ext uri="{FF2B5EF4-FFF2-40B4-BE49-F238E27FC236}">
                <a16:creationId xmlns:a16="http://schemas.microsoft.com/office/drawing/2014/main" id="{018E86DC-61F2-4A1A-B8D9-5BE55CE0C42F}"/>
              </a:ext>
            </a:extLst>
          </p:cNvPr>
          <p:cNvPicPr>
            <a:picLocks noChangeAspect="1"/>
          </p:cNvPicPr>
          <p:nvPr/>
        </p:nvPicPr>
        <p:blipFill>
          <a:blip r:embed="rId3"/>
          <a:stretch>
            <a:fillRect/>
          </a:stretch>
        </p:blipFill>
        <p:spPr>
          <a:xfrm>
            <a:off x="5729315" y="2059045"/>
            <a:ext cx="3620005" cy="3848637"/>
          </a:xfrm>
          <a:prstGeom prst="rect">
            <a:avLst/>
          </a:prstGeom>
        </p:spPr>
      </p:pic>
    </p:spTree>
    <p:extLst>
      <p:ext uri="{BB962C8B-B14F-4D97-AF65-F5344CB8AC3E}">
        <p14:creationId xmlns:p14="http://schemas.microsoft.com/office/powerpoint/2010/main" val="27876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掃描原理</a:t>
            </a:r>
          </a:p>
        </p:txBody>
      </p:sp>
      <p:sp>
        <p:nvSpPr>
          <p:cNvPr id="3" name="內容版面配置區 2">
            <a:extLst>
              <a:ext uri="{FF2B5EF4-FFF2-40B4-BE49-F238E27FC236}">
                <a16:creationId xmlns:a16="http://schemas.microsoft.com/office/drawing/2014/main" id="{429B2F3F-6419-46CF-BF26-1A158B994623}"/>
              </a:ext>
            </a:extLst>
          </p:cNvPr>
          <p:cNvSpPr>
            <a:spLocks noGrp="1"/>
          </p:cNvSpPr>
          <p:nvPr>
            <p:ph idx="1"/>
          </p:nvPr>
        </p:nvSpPr>
        <p:spPr/>
        <p:txBody>
          <a:bodyPr>
            <a:normAutofit fontScale="92500"/>
          </a:bodyPr>
          <a:lstStyle/>
          <a:p>
            <a:r>
              <a:rPr lang="en-US" altLang="zh-TW" dirty="0"/>
              <a:t>VGA</a:t>
            </a:r>
            <a:r>
              <a:rPr lang="zh-TW" altLang="en-US" dirty="0"/>
              <a:t>是透過行列掃描來進行顯示的，他會從螢幕的最左上角往右邊掃描，到底後在到下一列進行掃描，直到最後一列掃描完後回到第一列。</a:t>
            </a:r>
            <a:endParaRPr lang="en-US" altLang="zh-TW" dirty="0"/>
          </a:p>
          <a:p>
            <a:r>
              <a:rPr lang="zh-TW" altLang="en-US" dirty="0"/>
              <a:t>所以理論上來講我們只需要做顯示出來的部分就好，但實際上沒有這麼簡單。在做行列掃秒時，他們還都需要有前沿、後沿和同步脈衝寬度，才能使螢幕正常顯示。</a:t>
            </a:r>
            <a:endParaRPr lang="en-US" altLang="zh-TW" dirty="0"/>
          </a:p>
          <a:p>
            <a:r>
              <a:rPr lang="zh-TW" altLang="en-US" dirty="0"/>
              <a:t>在沒有同步脈衝寬度是拿來告訴顯示器哪裡是新的行跟列，如果沒有這部分會造成顯示器無法定位當前的行列，導致失真；後沿則是同步脈衝結束到有效顯示這段時間顯示器會準備接收資料，若缺少這部分會導致顯示器錯誤解讀資料，使畫面撕裂或閃爍；前沿則是表示有效顯示到下次同步脈衝開始這段時間顯示器會將位置歸位準備接受下次資料，若缺少會使像素錯位。</a:t>
            </a:r>
          </a:p>
        </p:txBody>
      </p:sp>
    </p:spTree>
    <p:extLst>
      <p:ext uri="{BB962C8B-B14F-4D97-AF65-F5344CB8AC3E}">
        <p14:creationId xmlns:p14="http://schemas.microsoft.com/office/powerpoint/2010/main" val="150046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分數紀錄</a:t>
            </a:r>
          </a:p>
        </p:txBody>
      </p:sp>
      <p:pic>
        <p:nvPicPr>
          <p:cNvPr id="3" name="內容版面配置區 2">
            <a:extLst>
              <a:ext uri="{FF2B5EF4-FFF2-40B4-BE49-F238E27FC236}">
                <a16:creationId xmlns:a16="http://schemas.microsoft.com/office/drawing/2014/main" id="{006AA58A-E991-4891-978A-121850004D2D}"/>
              </a:ext>
            </a:extLst>
          </p:cNvPr>
          <p:cNvPicPr>
            <a:picLocks noGrp="1" noChangeAspect="1"/>
          </p:cNvPicPr>
          <p:nvPr>
            <p:ph idx="1"/>
          </p:nvPr>
        </p:nvPicPr>
        <p:blipFill>
          <a:blip r:embed="rId2"/>
          <a:stretch>
            <a:fillRect/>
          </a:stretch>
        </p:blipFill>
        <p:spPr>
          <a:xfrm>
            <a:off x="2017059" y="1575601"/>
            <a:ext cx="3177095" cy="4807083"/>
          </a:xfrm>
          <a:prstGeom prst="rect">
            <a:avLst/>
          </a:prstGeom>
        </p:spPr>
      </p:pic>
      <p:pic>
        <p:nvPicPr>
          <p:cNvPr id="4" name="圖片 3">
            <a:extLst>
              <a:ext uri="{FF2B5EF4-FFF2-40B4-BE49-F238E27FC236}">
                <a16:creationId xmlns:a16="http://schemas.microsoft.com/office/drawing/2014/main" id="{379AC36E-B1B3-4C4B-84C5-843FDB842993}"/>
              </a:ext>
            </a:extLst>
          </p:cNvPr>
          <p:cNvPicPr>
            <a:picLocks noChangeAspect="1"/>
          </p:cNvPicPr>
          <p:nvPr/>
        </p:nvPicPr>
        <p:blipFill>
          <a:blip r:embed="rId3"/>
          <a:stretch>
            <a:fillRect/>
          </a:stretch>
        </p:blipFill>
        <p:spPr>
          <a:xfrm>
            <a:off x="5505218" y="2061117"/>
            <a:ext cx="3315163" cy="3610479"/>
          </a:xfrm>
          <a:prstGeom prst="rect">
            <a:avLst/>
          </a:prstGeom>
        </p:spPr>
      </p:pic>
    </p:spTree>
    <p:extLst>
      <p:ext uri="{BB962C8B-B14F-4D97-AF65-F5344CB8AC3E}">
        <p14:creationId xmlns:p14="http://schemas.microsoft.com/office/powerpoint/2010/main" val="427333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乒乓球程式</a:t>
            </a:r>
            <a:r>
              <a:rPr lang="en-US" altLang="zh-TW" dirty="0"/>
              <a:t>_</a:t>
            </a:r>
            <a:r>
              <a:rPr lang="zh-TW" altLang="en-US" dirty="0"/>
              <a:t>除頻器</a:t>
            </a:r>
          </a:p>
        </p:txBody>
      </p:sp>
      <p:pic>
        <p:nvPicPr>
          <p:cNvPr id="7" name="內容版面配置區 6">
            <a:extLst>
              <a:ext uri="{FF2B5EF4-FFF2-40B4-BE49-F238E27FC236}">
                <a16:creationId xmlns:a16="http://schemas.microsoft.com/office/drawing/2014/main" id="{CDD4011D-7444-4CEA-8DB5-16332D1F405C}"/>
              </a:ext>
            </a:extLst>
          </p:cNvPr>
          <p:cNvPicPr>
            <a:picLocks noGrp="1" noChangeAspect="1"/>
          </p:cNvPicPr>
          <p:nvPr>
            <p:ph idx="1"/>
          </p:nvPr>
        </p:nvPicPr>
        <p:blipFill>
          <a:blip r:embed="rId2"/>
          <a:stretch>
            <a:fillRect/>
          </a:stretch>
        </p:blipFill>
        <p:spPr>
          <a:xfrm>
            <a:off x="4533403" y="1538755"/>
            <a:ext cx="3125194" cy="4812246"/>
          </a:xfrm>
          <a:prstGeom prst="rect">
            <a:avLst/>
          </a:prstGeom>
        </p:spPr>
      </p:pic>
    </p:spTree>
    <p:extLst>
      <p:ext uri="{BB962C8B-B14F-4D97-AF65-F5344CB8AC3E}">
        <p14:creationId xmlns:p14="http://schemas.microsoft.com/office/powerpoint/2010/main" val="14789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程式設計</a:t>
            </a:r>
          </a:p>
        </p:txBody>
      </p:sp>
      <p:sp>
        <p:nvSpPr>
          <p:cNvPr id="3" name="內容版面配置區 2">
            <a:extLst>
              <a:ext uri="{FF2B5EF4-FFF2-40B4-BE49-F238E27FC236}">
                <a16:creationId xmlns:a16="http://schemas.microsoft.com/office/drawing/2014/main" id="{429B2F3F-6419-46CF-BF26-1A158B994623}"/>
              </a:ext>
            </a:extLst>
          </p:cNvPr>
          <p:cNvSpPr>
            <a:spLocks noGrp="1"/>
          </p:cNvSpPr>
          <p:nvPr>
            <p:ph idx="1"/>
          </p:nvPr>
        </p:nvSpPr>
        <p:spPr/>
        <p:txBody>
          <a:bodyPr>
            <a:normAutofit/>
          </a:bodyPr>
          <a:lstStyle/>
          <a:p>
            <a:r>
              <a:rPr lang="zh-TW" altLang="en-US" dirty="0"/>
              <a:t>假設我要做的是</a:t>
            </a:r>
            <a:r>
              <a:rPr lang="en-US" altLang="zh-TW" dirty="0"/>
              <a:t>640x480</a:t>
            </a:r>
            <a:r>
              <a:rPr lang="zh-TW" altLang="en-US" dirty="0"/>
              <a:t>並且畫面更新為</a:t>
            </a:r>
            <a:r>
              <a:rPr lang="en-US" altLang="zh-TW" dirty="0"/>
              <a:t>60Hz</a:t>
            </a:r>
            <a:r>
              <a:rPr lang="zh-TW" altLang="en-US" dirty="0"/>
              <a:t>，行同步脈衝為</a:t>
            </a:r>
            <a:r>
              <a:rPr lang="en-US" altLang="zh-TW" dirty="0"/>
              <a:t>96</a:t>
            </a:r>
            <a:r>
              <a:rPr lang="zh-TW" altLang="en-US" dirty="0"/>
              <a:t>、行後沿</a:t>
            </a:r>
            <a:r>
              <a:rPr lang="en-US" altLang="zh-TW" dirty="0"/>
              <a:t>48</a:t>
            </a:r>
            <a:r>
              <a:rPr lang="zh-TW" altLang="en-US" dirty="0"/>
              <a:t>、行顯示</a:t>
            </a:r>
            <a:r>
              <a:rPr lang="en-US" altLang="zh-TW" dirty="0"/>
              <a:t>640</a:t>
            </a:r>
            <a:r>
              <a:rPr lang="zh-TW" altLang="en-US" dirty="0"/>
              <a:t>、行前沿</a:t>
            </a:r>
            <a:r>
              <a:rPr lang="en-US" altLang="zh-TW" dirty="0"/>
              <a:t>16</a:t>
            </a:r>
            <a:r>
              <a:rPr lang="zh-TW" altLang="en-US" dirty="0"/>
              <a:t>；列同步脈衝為</a:t>
            </a:r>
            <a:r>
              <a:rPr lang="en-US" altLang="zh-TW" dirty="0"/>
              <a:t>2</a:t>
            </a:r>
            <a:r>
              <a:rPr lang="zh-TW" altLang="en-US" dirty="0"/>
              <a:t>、列後沿</a:t>
            </a:r>
            <a:r>
              <a:rPr lang="en-US" altLang="zh-TW" dirty="0"/>
              <a:t>33</a:t>
            </a:r>
            <a:r>
              <a:rPr lang="zh-TW" altLang="en-US" dirty="0"/>
              <a:t>、列顯示</a:t>
            </a:r>
            <a:r>
              <a:rPr lang="en-US" altLang="zh-TW" dirty="0"/>
              <a:t>480</a:t>
            </a:r>
            <a:r>
              <a:rPr lang="zh-TW" altLang="en-US" dirty="0"/>
              <a:t>、列前沿</a:t>
            </a:r>
            <a:r>
              <a:rPr lang="en-US" altLang="zh-TW" dirty="0"/>
              <a:t>10</a:t>
            </a:r>
            <a:r>
              <a:rPr lang="zh-TW" altLang="en-US" dirty="0"/>
              <a:t>，那麼</a:t>
            </a:r>
            <a:r>
              <a:rPr lang="en-US" altLang="zh-TW" dirty="0"/>
              <a:t>1</a:t>
            </a:r>
            <a:r>
              <a:rPr lang="zh-TW" altLang="en-US" dirty="0"/>
              <a:t>秒內更新的總像素就是</a:t>
            </a:r>
            <a:r>
              <a:rPr lang="en-US" altLang="zh-TW" dirty="0"/>
              <a:t>[(96+48+640+16) + (2+33+480+10)]</a:t>
            </a:r>
            <a:r>
              <a:rPr lang="zh-TW" altLang="en-US" dirty="0"/>
              <a:t>*</a:t>
            </a:r>
            <a:r>
              <a:rPr lang="en-US" altLang="zh-TW" dirty="0"/>
              <a:t>60 = 25,200,000</a:t>
            </a:r>
            <a:r>
              <a:rPr lang="zh-TW" altLang="en-US" dirty="0"/>
              <a:t>，所以頻率約</a:t>
            </a:r>
            <a:r>
              <a:rPr lang="en-US" altLang="zh-TW" dirty="0"/>
              <a:t>15</a:t>
            </a:r>
            <a:r>
              <a:rPr lang="zh-TW" altLang="en-US" dirty="0"/>
              <a:t> </a:t>
            </a:r>
            <a:r>
              <a:rPr lang="en-US" altLang="zh-TW" dirty="0"/>
              <a:t>MHz</a:t>
            </a:r>
            <a:r>
              <a:rPr lang="zh-TW" altLang="en-US" dirty="0"/>
              <a:t>。</a:t>
            </a:r>
            <a:endParaRPr lang="en-US" altLang="zh-TW" dirty="0"/>
          </a:p>
          <a:p>
            <a:r>
              <a:rPr lang="zh-TW" altLang="en-US" dirty="0"/>
              <a:t>透過兩個計數器分別代表行跟列，分別在數到前沿這段時間，訊號輸出</a:t>
            </a:r>
            <a:r>
              <a:rPr lang="en-US" altLang="zh-TW" dirty="0"/>
              <a:t>“LOW”</a:t>
            </a:r>
            <a:r>
              <a:rPr lang="zh-TW" altLang="en-US" dirty="0"/>
              <a:t>，其餘時間輸出</a:t>
            </a:r>
            <a:r>
              <a:rPr lang="en-US" altLang="zh-TW" dirty="0"/>
              <a:t>“HIGH”</a:t>
            </a:r>
            <a:r>
              <a:rPr lang="zh-TW" altLang="en-US" dirty="0"/>
              <a:t>，這樣就可以做到簡易的螢幕顯示。</a:t>
            </a:r>
          </a:p>
        </p:txBody>
      </p:sp>
    </p:spTree>
    <p:extLst>
      <p:ext uri="{BB962C8B-B14F-4D97-AF65-F5344CB8AC3E}">
        <p14:creationId xmlns:p14="http://schemas.microsoft.com/office/powerpoint/2010/main" val="196831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程式設計</a:t>
            </a:r>
            <a:r>
              <a:rPr lang="en-US" altLang="zh-TW" dirty="0"/>
              <a:t>_</a:t>
            </a:r>
            <a:r>
              <a:rPr lang="zh-TW" altLang="en-US" dirty="0"/>
              <a:t>圖案顯示</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29B2F3F-6419-46CF-BF26-1A158B994623}"/>
                  </a:ext>
                </a:extLst>
              </p:cNvPr>
              <p:cNvSpPr>
                <a:spLocks noGrp="1"/>
              </p:cNvSpPr>
              <p:nvPr>
                <p:ph idx="1"/>
              </p:nvPr>
            </p:nvSpPr>
            <p:spPr/>
            <p:txBody>
              <a:bodyPr>
                <a:normAutofit lnSpcReduction="10000"/>
              </a:bodyPr>
              <a:lstStyle/>
              <a:p>
                <a:r>
                  <a:rPr lang="zh-TW" altLang="en-US" dirty="0"/>
                  <a:t>要顯示圖案其實很簡單，要顯示圖案就必須對</a:t>
                </a:r>
                <a:r>
                  <a:rPr lang="en-US" altLang="zh-TW" dirty="0"/>
                  <a:t>RGB</a:t>
                </a:r>
                <a:r>
                  <a:rPr lang="zh-TW" altLang="en-US" dirty="0"/>
                  <a:t>進行控制，若</a:t>
                </a:r>
                <a:r>
                  <a:rPr lang="en-US" altLang="zh-TW" dirty="0"/>
                  <a:t>RGB</a:t>
                </a:r>
                <a:r>
                  <a:rPr lang="zh-TW" altLang="en-US" dirty="0"/>
                  <a:t>沒有輸出，那就只會看到黑畫面，如果</a:t>
                </a:r>
                <a:r>
                  <a:rPr lang="en-US" altLang="zh-TW" dirty="0"/>
                  <a:t>RGB</a:t>
                </a:r>
                <a:r>
                  <a:rPr lang="zh-TW" altLang="en-US" dirty="0"/>
                  <a:t>都輸出那麼會看到白畫面。所以要顯示單純顯示一個矩形就在有效顯示範圍內將想要顯示矩形的部分對</a:t>
                </a:r>
                <a:r>
                  <a:rPr lang="en-US" altLang="zh-TW" dirty="0"/>
                  <a:t>RGB</a:t>
                </a:r>
                <a:r>
                  <a:rPr lang="zh-TW" altLang="en-US" dirty="0"/>
                  <a:t>進行輸出，顏色的部分就根據</a:t>
                </a:r>
                <a:r>
                  <a:rPr lang="en-US" altLang="zh-TW" dirty="0"/>
                  <a:t>RGB</a:t>
                </a:r>
                <a:r>
                  <a:rPr lang="zh-TW" altLang="en-US" dirty="0"/>
                  <a:t>的輸出程度去做調整。</a:t>
                </a:r>
                <a:endParaRPr lang="en-US" altLang="zh-TW" dirty="0"/>
              </a:p>
              <a:p>
                <a:r>
                  <a:rPr lang="zh-TW" altLang="en-US" dirty="0"/>
                  <a:t>如果想要顯示其他圖形就要使用其圖形的方程式，像是圓形方程式為</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𝑟</m:t>
                        </m:r>
                      </m:e>
                      <m:sup>
                        <m:r>
                          <a:rPr lang="en-US" altLang="zh-TW" b="0" i="1" smtClean="0">
                            <a:latin typeface="Cambria Math" panose="02040503050406030204" pitchFamily="18" charset="0"/>
                          </a:rPr>
                          <m:t>2</m:t>
                        </m:r>
                      </m:sup>
                    </m:sSup>
                  </m:oMath>
                </a14:m>
                <a:r>
                  <a:rPr lang="zh-TW" altLang="en-US" dirty="0"/>
                  <a:t>，若使用這個公式去顯示會出現一個空心圓，但如果把</a:t>
                </a:r>
                <a:r>
                  <a:rPr lang="en-US" altLang="zh-TW" dirty="0"/>
                  <a:t>”=“</a:t>
                </a:r>
                <a:r>
                  <a:rPr lang="zh-TW" altLang="en-US" dirty="0"/>
                  <a:t>改成</a:t>
                </a:r>
                <a:r>
                  <a:rPr lang="en-US" altLang="zh-TW" dirty="0"/>
                  <a:t>“&lt;”</a:t>
                </a:r>
                <a:r>
                  <a:rPr lang="zh-TW" altLang="en-US" dirty="0"/>
                  <a:t>則會出現實心圓。</a:t>
                </a:r>
                <a:endParaRPr lang="en-US" altLang="zh-TW" dirty="0"/>
              </a:p>
              <a:p>
                <a:r>
                  <a:rPr lang="zh-TW" altLang="en-US" dirty="0"/>
                  <a:t>但由於畫面每個像素的比例並不相等，所以實際印出來的圖繪看起來像橢圓，那就必須透過其他方式進行微調，像是使用橢圓公式調整長短邊使其接近圓型。</a:t>
                </a:r>
              </a:p>
            </p:txBody>
          </p:sp>
        </mc:Choice>
        <mc:Fallback>
          <p:sp>
            <p:nvSpPr>
              <p:cNvPr id="3" name="內容版面配置區 2">
                <a:extLst>
                  <a:ext uri="{FF2B5EF4-FFF2-40B4-BE49-F238E27FC236}">
                    <a16:creationId xmlns:a16="http://schemas.microsoft.com/office/drawing/2014/main" id="{429B2F3F-6419-46CF-BF26-1A158B994623}"/>
                  </a:ext>
                </a:extLst>
              </p:cNvPr>
              <p:cNvSpPr>
                <a:spLocks noGrp="1" noRot="1" noChangeAspect="1" noMove="1" noResize="1" noEditPoints="1" noAdjustHandles="1" noChangeArrowheads="1" noChangeShapeType="1" noTextEdit="1"/>
              </p:cNvSpPr>
              <p:nvPr>
                <p:ph idx="1"/>
              </p:nvPr>
            </p:nvSpPr>
            <p:spPr>
              <a:blipFill>
                <a:blip r:embed="rId2"/>
                <a:stretch>
                  <a:fillRect l="-1043" t="-33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1544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程式</a:t>
            </a:r>
            <a:r>
              <a:rPr lang="en-US" altLang="zh-TW" dirty="0"/>
              <a:t>_</a:t>
            </a:r>
            <a:r>
              <a:rPr lang="zh-TW" altLang="en-US" dirty="0"/>
              <a:t>輸入輸出</a:t>
            </a:r>
            <a:r>
              <a:rPr lang="en-US" altLang="zh-TW" dirty="0"/>
              <a:t>+</a:t>
            </a:r>
            <a:r>
              <a:rPr lang="zh-TW" altLang="en-US" dirty="0"/>
              <a:t>基本參數宣告</a:t>
            </a:r>
          </a:p>
        </p:txBody>
      </p:sp>
      <p:pic>
        <p:nvPicPr>
          <p:cNvPr id="4" name="內容版面配置區 3">
            <a:extLst>
              <a:ext uri="{FF2B5EF4-FFF2-40B4-BE49-F238E27FC236}">
                <a16:creationId xmlns:a16="http://schemas.microsoft.com/office/drawing/2014/main" id="{745A9F7A-B393-49AD-9A78-3CA0A1554CC7}"/>
              </a:ext>
            </a:extLst>
          </p:cNvPr>
          <p:cNvPicPr>
            <a:picLocks noGrp="1" noChangeAspect="1"/>
          </p:cNvPicPr>
          <p:nvPr>
            <p:ph idx="1"/>
          </p:nvPr>
        </p:nvPicPr>
        <p:blipFill>
          <a:blip r:embed="rId2"/>
          <a:stretch>
            <a:fillRect/>
          </a:stretch>
        </p:blipFill>
        <p:spPr>
          <a:xfrm>
            <a:off x="420545" y="1959958"/>
            <a:ext cx="3372321" cy="2648320"/>
          </a:xfrm>
          <a:prstGeom prst="rect">
            <a:avLst/>
          </a:prstGeom>
        </p:spPr>
      </p:pic>
      <p:pic>
        <p:nvPicPr>
          <p:cNvPr id="5" name="圖片 4">
            <a:extLst>
              <a:ext uri="{FF2B5EF4-FFF2-40B4-BE49-F238E27FC236}">
                <a16:creationId xmlns:a16="http://schemas.microsoft.com/office/drawing/2014/main" id="{3E7E3E3D-7F9B-4615-858A-6A9F9FE8F3B9}"/>
              </a:ext>
            </a:extLst>
          </p:cNvPr>
          <p:cNvPicPr>
            <a:picLocks noChangeAspect="1"/>
          </p:cNvPicPr>
          <p:nvPr/>
        </p:nvPicPr>
        <p:blipFill>
          <a:blip r:embed="rId3"/>
          <a:stretch>
            <a:fillRect/>
          </a:stretch>
        </p:blipFill>
        <p:spPr>
          <a:xfrm>
            <a:off x="4330748" y="1427824"/>
            <a:ext cx="3343742" cy="5239481"/>
          </a:xfrm>
          <a:prstGeom prst="rect">
            <a:avLst/>
          </a:prstGeom>
        </p:spPr>
      </p:pic>
      <p:pic>
        <p:nvPicPr>
          <p:cNvPr id="6" name="圖片 5">
            <a:extLst>
              <a:ext uri="{FF2B5EF4-FFF2-40B4-BE49-F238E27FC236}">
                <a16:creationId xmlns:a16="http://schemas.microsoft.com/office/drawing/2014/main" id="{47E2234B-F8E2-4BAC-8F27-BC6B6D169465}"/>
              </a:ext>
            </a:extLst>
          </p:cNvPr>
          <p:cNvPicPr>
            <a:picLocks noChangeAspect="1"/>
          </p:cNvPicPr>
          <p:nvPr/>
        </p:nvPicPr>
        <p:blipFill>
          <a:blip r:embed="rId4"/>
          <a:stretch>
            <a:fillRect/>
          </a:stretch>
        </p:blipFill>
        <p:spPr>
          <a:xfrm>
            <a:off x="8457749" y="2371577"/>
            <a:ext cx="2448267" cy="2114845"/>
          </a:xfrm>
          <a:prstGeom prst="rect">
            <a:avLst/>
          </a:prstGeom>
        </p:spPr>
      </p:pic>
    </p:spTree>
    <p:extLst>
      <p:ext uri="{BB962C8B-B14F-4D97-AF65-F5344CB8AC3E}">
        <p14:creationId xmlns:p14="http://schemas.microsoft.com/office/powerpoint/2010/main" val="118238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程式</a:t>
            </a:r>
            <a:r>
              <a:rPr lang="en-US" altLang="zh-TW" dirty="0"/>
              <a:t>_</a:t>
            </a:r>
            <a:r>
              <a:rPr lang="zh-TW" altLang="en-US" dirty="0"/>
              <a:t>圓形調整按鈕處理</a:t>
            </a:r>
          </a:p>
        </p:txBody>
      </p:sp>
      <p:pic>
        <p:nvPicPr>
          <p:cNvPr id="8" name="內容版面配置區 7">
            <a:extLst>
              <a:ext uri="{FF2B5EF4-FFF2-40B4-BE49-F238E27FC236}">
                <a16:creationId xmlns:a16="http://schemas.microsoft.com/office/drawing/2014/main" id="{1736F2E2-6518-4D78-AD29-7883FD2FAF69}"/>
              </a:ext>
            </a:extLst>
          </p:cNvPr>
          <p:cNvPicPr>
            <a:picLocks noGrp="1" noChangeAspect="1"/>
          </p:cNvPicPr>
          <p:nvPr>
            <p:ph idx="1"/>
          </p:nvPr>
        </p:nvPicPr>
        <p:blipFill>
          <a:blip r:embed="rId2"/>
          <a:stretch>
            <a:fillRect/>
          </a:stretch>
        </p:blipFill>
        <p:spPr>
          <a:xfrm>
            <a:off x="723150" y="1404655"/>
            <a:ext cx="5372850" cy="4048690"/>
          </a:xfrm>
          <a:prstGeom prst="rect">
            <a:avLst/>
          </a:prstGeom>
        </p:spPr>
      </p:pic>
      <p:pic>
        <p:nvPicPr>
          <p:cNvPr id="9" name="圖片 8">
            <a:extLst>
              <a:ext uri="{FF2B5EF4-FFF2-40B4-BE49-F238E27FC236}">
                <a16:creationId xmlns:a16="http://schemas.microsoft.com/office/drawing/2014/main" id="{402F8A8B-7FCF-4E5A-97E2-FA778517E9B1}"/>
              </a:ext>
            </a:extLst>
          </p:cNvPr>
          <p:cNvPicPr>
            <a:picLocks noChangeAspect="1"/>
          </p:cNvPicPr>
          <p:nvPr/>
        </p:nvPicPr>
        <p:blipFill>
          <a:blip r:embed="rId3"/>
          <a:stretch>
            <a:fillRect/>
          </a:stretch>
        </p:blipFill>
        <p:spPr>
          <a:xfrm>
            <a:off x="6211050" y="1427067"/>
            <a:ext cx="5391902" cy="4086795"/>
          </a:xfrm>
          <a:prstGeom prst="rect">
            <a:avLst/>
          </a:prstGeom>
        </p:spPr>
      </p:pic>
    </p:spTree>
    <p:extLst>
      <p:ext uri="{BB962C8B-B14F-4D97-AF65-F5344CB8AC3E}">
        <p14:creationId xmlns:p14="http://schemas.microsoft.com/office/powerpoint/2010/main" val="186089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p:txBody>
          <a:bodyPr/>
          <a:lstStyle/>
          <a:p>
            <a:r>
              <a:rPr lang="en-US" altLang="zh-TW" dirty="0"/>
              <a:t>VGA</a:t>
            </a:r>
            <a:r>
              <a:rPr lang="zh-TW" altLang="en-US" dirty="0"/>
              <a:t>程式</a:t>
            </a:r>
            <a:r>
              <a:rPr lang="en-US" altLang="zh-TW" dirty="0"/>
              <a:t>_</a:t>
            </a:r>
            <a:r>
              <a:rPr lang="zh-TW" altLang="en-US" dirty="0"/>
              <a:t>圓形參數調整</a:t>
            </a:r>
            <a:r>
              <a:rPr lang="en-US" altLang="zh-TW" dirty="0"/>
              <a:t>+</a:t>
            </a:r>
            <a:r>
              <a:rPr lang="zh-TW" altLang="en-US" dirty="0"/>
              <a:t>圖案顯示</a:t>
            </a:r>
          </a:p>
        </p:txBody>
      </p:sp>
      <p:pic>
        <p:nvPicPr>
          <p:cNvPr id="3" name="內容版面配置區 2">
            <a:extLst>
              <a:ext uri="{FF2B5EF4-FFF2-40B4-BE49-F238E27FC236}">
                <a16:creationId xmlns:a16="http://schemas.microsoft.com/office/drawing/2014/main" id="{BB0B35FE-95ED-49E3-95D3-5E493C521013}"/>
              </a:ext>
            </a:extLst>
          </p:cNvPr>
          <p:cNvPicPr>
            <a:picLocks noGrp="1" noChangeAspect="1"/>
          </p:cNvPicPr>
          <p:nvPr>
            <p:ph idx="1"/>
          </p:nvPr>
        </p:nvPicPr>
        <p:blipFill>
          <a:blip r:embed="rId2"/>
          <a:stretch>
            <a:fillRect/>
          </a:stretch>
        </p:blipFill>
        <p:spPr>
          <a:xfrm>
            <a:off x="730624" y="1780335"/>
            <a:ext cx="3712917" cy="4351338"/>
          </a:xfrm>
          <a:prstGeom prst="rect">
            <a:avLst/>
          </a:prstGeom>
        </p:spPr>
      </p:pic>
      <p:pic>
        <p:nvPicPr>
          <p:cNvPr id="5" name="圖片 4">
            <a:extLst>
              <a:ext uri="{FF2B5EF4-FFF2-40B4-BE49-F238E27FC236}">
                <a16:creationId xmlns:a16="http://schemas.microsoft.com/office/drawing/2014/main" id="{8D880FEB-2955-4C0C-BF4E-47062D5871AC}"/>
              </a:ext>
            </a:extLst>
          </p:cNvPr>
          <p:cNvPicPr>
            <a:picLocks noChangeAspect="1"/>
          </p:cNvPicPr>
          <p:nvPr/>
        </p:nvPicPr>
        <p:blipFill>
          <a:blip r:embed="rId3"/>
          <a:stretch>
            <a:fillRect/>
          </a:stretch>
        </p:blipFill>
        <p:spPr>
          <a:xfrm>
            <a:off x="5204011" y="1456431"/>
            <a:ext cx="6562165" cy="5401569"/>
          </a:xfrm>
          <a:prstGeom prst="rect">
            <a:avLst/>
          </a:prstGeom>
        </p:spPr>
      </p:pic>
    </p:spTree>
    <p:extLst>
      <p:ext uri="{BB962C8B-B14F-4D97-AF65-F5344CB8AC3E}">
        <p14:creationId xmlns:p14="http://schemas.microsoft.com/office/powerpoint/2010/main" val="303814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590-DF14-4843-954D-97E75FC06E06}"/>
              </a:ext>
            </a:extLst>
          </p:cNvPr>
          <p:cNvSpPr>
            <a:spLocks noGrp="1"/>
          </p:cNvSpPr>
          <p:nvPr>
            <p:ph type="title"/>
          </p:nvPr>
        </p:nvSpPr>
        <p:spPr>
          <a:xfrm>
            <a:off x="625288" y="374090"/>
            <a:ext cx="10941424" cy="1325563"/>
          </a:xfrm>
        </p:spPr>
        <p:txBody>
          <a:bodyPr/>
          <a:lstStyle/>
          <a:p>
            <a:r>
              <a:rPr lang="en-US" altLang="zh-TW" dirty="0"/>
              <a:t>VGA</a:t>
            </a:r>
            <a:r>
              <a:rPr lang="zh-TW" altLang="en-US" dirty="0"/>
              <a:t>程式</a:t>
            </a:r>
            <a:r>
              <a:rPr lang="en-US" altLang="zh-TW" dirty="0"/>
              <a:t>_</a:t>
            </a:r>
            <a:r>
              <a:rPr lang="zh-TW" altLang="en-US" dirty="0"/>
              <a:t>計數器</a:t>
            </a:r>
            <a:r>
              <a:rPr lang="en-US" altLang="zh-TW" dirty="0"/>
              <a:t>+</a:t>
            </a:r>
            <a:r>
              <a:rPr lang="zh-TW" altLang="en-US" dirty="0"/>
              <a:t>行列掃秒輸出控制</a:t>
            </a:r>
            <a:r>
              <a:rPr lang="en-US" altLang="zh-TW" dirty="0"/>
              <a:t>+</a:t>
            </a:r>
            <a:r>
              <a:rPr lang="zh-TW" altLang="en-US" dirty="0"/>
              <a:t>除頻器</a:t>
            </a:r>
          </a:p>
        </p:txBody>
      </p:sp>
      <p:pic>
        <p:nvPicPr>
          <p:cNvPr id="3" name="內容版面配置區 2">
            <a:extLst>
              <a:ext uri="{FF2B5EF4-FFF2-40B4-BE49-F238E27FC236}">
                <a16:creationId xmlns:a16="http://schemas.microsoft.com/office/drawing/2014/main" id="{79CAED3B-5883-42B2-BC89-36FC1AB9E8FA}"/>
              </a:ext>
            </a:extLst>
          </p:cNvPr>
          <p:cNvPicPr>
            <a:picLocks noGrp="1" noChangeAspect="1"/>
          </p:cNvPicPr>
          <p:nvPr>
            <p:ph idx="1"/>
          </p:nvPr>
        </p:nvPicPr>
        <p:blipFill>
          <a:blip r:embed="rId2"/>
          <a:stretch>
            <a:fillRect/>
          </a:stretch>
        </p:blipFill>
        <p:spPr>
          <a:xfrm>
            <a:off x="975686" y="1422213"/>
            <a:ext cx="4268667" cy="5363198"/>
          </a:xfrm>
          <a:prstGeom prst="rect">
            <a:avLst/>
          </a:prstGeom>
        </p:spPr>
      </p:pic>
      <p:pic>
        <p:nvPicPr>
          <p:cNvPr id="4" name="圖片 3">
            <a:extLst>
              <a:ext uri="{FF2B5EF4-FFF2-40B4-BE49-F238E27FC236}">
                <a16:creationId xmlns:a16="http://schemas.microsoft.com/office/drawing/2014/main" id="{C2D109CF-B939-4E64-B013-FA033EE9A8E2}"/>
              </a:ext>
            </a:extLst>
          </p:cNvPr>
          <p:cNvPicPr>
            <a:picLocks noChangeAspect="1"/>
          </p:cNvPicPr>
          <p:nvPr/>
        </p:nvPicPr>
        <p:blipFill>
          <a:blip r:embed="rId3"/>
          <a:stretch>
            <a:fillRect/>
          </a:stretch>
        </p:blipFill>
        <p:spPr>
          <a:xfrm>
            <a:off x="7433505" y="1961945"/>
            <a:ext cx="2829320" cy="2934109"/>
          </a:xfrm>
          <a:prstGeom prst="rect">
            <a:avLst/>
          </a:prstGeom>
        </p:spPr>
      </p:pic>
    </p:spTree>
    <p:extLst>
      <p:ext uri="{BB962C8B-B14F-4D97-AF65-F5344CB8AC3E}">
        <p14:creationId xmlns:p14="http://schemas.microsoft.com/office/powerpoint/2010/main" val="98473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6447A2-286C-42AC-AA50-4E3C2B9B6FEA}"/>
              </a:ext>
            </a:extLst>
          </p:cNvPr>
          <p:cNvSpPr>
            <a:spLocks noGrp="1"/>
          </p:cNvSpPr>
          <p:nvPr>
            <p:ph type="ctrTitle"/>
          </p:nvPr>
        </p:nvSpPr>
        <p:spPr/>
        <p:txBody>
          <a:bodyPr/>
          <a:lstStyle/>
          <a:p>
            <a:r>
              <a:rPr lang="en-US" altLang="zh-TW" dirty="0"/>
              <a:t>VGA+</a:t>
            </a:r>
            <a:r>
              <a:rPr lang="zh-TW" altLang="en-US" dirty="0"/>
              <a:t>乒乓球</a:t>
            </a:r>
          </a:p>
        </p:txBody>
      </p:sp>
      <p:sp>
        <p:nvSpPr>
          <p:cNvPr id="3" name="副標題 2">
            <a:extLst>
              <a:ext uri="{FF2B5EF4-FFF2-40B4-BE49-F238E27FC236}">
                <a16:creationId xmlns:a16="http://schemas.microsoft.com/office/drawing/2014/main" id="{0BC368BC-AD9E-45B2-A5D1-258B49BCC410}"/>
              </a:ext>
            </a:extLst>
          </p:cNvPr>
          <p:cNvSpPr>
            <a:spLocks noGrp="1"/>
          </p:cNvSpPr>
          <p:nvPr>
            <p:ph type="subTitle" idx="1"/>
          </p:nvPr>
        </p:nvSpPr>
        <p:spPr/>
        <p:txBody>
          <a:bodyPr/>
          <a:lstStyle/>
          <a:p>
            <a:r>
              <a:rPr lang="zh-TW" altLang="en-US" dirty="0"/>
              <a:t>姓名</a:t>
            </a:r>
            <a:r>
              <a:rPr lang="en-US" altLang="zh-TW" dirty="0"/>
              <a:t>:</a:t>
            </a:r>
            <a:r>
              <a:rPr lang="zh-TW" altLang="en-US" dirty="0"/>
              <a:t> 許育豪</a:t>
            </a:r>
            <a:endParaRPr lang="en-US" altLang="zh-TW" dirty="0"/>
          </a:p>
          <a:p>
            <a:r>
              <a:rPr lang="zh-TW" altLang="en-US" dirty="0"/>
              <a:t>學號</a:t>
            </a:r>
            <a:r>
              <a:rPr lang="en-US" altLang="zh-TW" dirty="0"/>
              <a:t>:</a:t>
            </a:r>
            <a:r>
              <a:rPr lang="zh-TW" altLang="en-US" dirty="0"/>
              <a:t> </a:t>
            </a:r>
            <a:r>
              <a:rPr lang="en-US" altLang="zh-TW" dirty="0"/>
              <a:t>C109112128</a:t>
            </a:r>
            <a:endParaRPr lang="zh-TW" altLang="en-US" dirty="0"/>
          </a:p>
        </p:txBody>
      </p:sp>
    </p:spTree>
    <p:extLst>
      <p:ext uri="{BB962C8B-B14F-4D97-AF65-F5344CB8AC3E}">
        <p14:creationId xmlns:p14="http://schemas.microsoft.com/office/powerpoint/2010/main" val="41288281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697</Words>
  <Application>Microsoft Office PowerPoint</Application>
  <PresentationFormat>寬螢幕</PresentationFormat>
  <Paragraphs>35</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新細明體</vt:lpstr>
      <vt:lpstr>Arial</vt:lpstr>
      <vt:lpstr>Calibri</vt:lpstr>
      <vt:lpstr>Calibri Light</vt:lpstr>
      <vt:lpstr>Cambria Math</vt:lpstr>
      <vt:lpstr>Office 佈景主題</vt:lpstr>
      <vt:lpstr>VGA</vt:lpstr>
      <vt:lpstr>VGA掃描原理</vt:lpstr>
      <vt:lpstr>VGA程式設計</vt:lpstr>
      <vt:lpstr>VGA程式設計_圖案顯示</vt:lpstr>
      <vt:lpstr>VGA程式_輸入輸出+基本參數宣告</vt:lpstr>
      <vt:lpstr>VGA程式_圓形調整按鈕處理</vt:lpstr>
      <vt:lpstr>VGA程式_圓形參數調整+圖案顯示</vt:lpstr>
      <vt:lpstr>VGA程式_計數器+行列掃秒輸出控制+除頻器</vt:lpstr>
      <vt:lpstr>VGA+乒乓球</vt:lpstr>
      <vt:lpstr>VGA+乒乓球程式設計</vt:lpstr>
      <vt:lpstr>VGA+乒乓球狀態圖</vt:lpstr>
      <vt:lpstr>VGA+乒乓球程式_輸入輸出+參數宣告</vt:lpstr>
      <vt:lpstr>VGA+乒乓球程式_按鈕處理</vt:lpstr>
      <vt:lpstr>VGA+乒乓球程式_乒乓球FSM1</vt:lpstr>
      <vt:lpstr>VGA+乒乓球程式_乒乓球FSM2</vt:lpstr>
      <vt:lpstr>VGA+乒乓球程式_球參數調整</vt:lpstr>
      <vt:lpstr>VGA+乒乓球程式_顯示2</vt:lpstr>
      <vt:lpstr>VGA+乒乓球程式_球位置決定</vt:lpstr>
      <vt:lpstr>VGA+乒乓球程式_LED暫存(沿用)</vt:lpstr>
      <vt:lpstr>VGA+乒乓球程式_分數紀錄</vt:lpstr>
      <vt:lpstr>VGA+乒乓球程式_除頻器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VGA</dc:title>
  <dc:creator>C109112128</dc:creator>
  <cp:lastModifiedBy>C109112128</cp:lastModifiedBy>
  <cp:revision>11</cp:revision>
  <dcterms:created xsi:type="dcterms:W3CDTF">2025-01-08T04:47:31Z</dcterms:created>
  <dcterms:modified xsi:type="dcterms:W3CDTF">2025-01-08T06:22:00Z</dcterms:modified>
</cp:coreProperties>
</file>