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1" r:id="rId5"/>
    <p:sldId id="279" r:id="rId6"/>
    <p:sldId id="282" r:id="rId7"/>
    <p:sldId id="283" r:id="rId8"/>
    <p:sldId id="280" r:id="rId9"/>
    <p:sldId id="281"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8"/>
    <p:restoredTop sz="96260"/>
  </p:normalViewPr>
  <p:slideViewPr>
    <p:cSldViewPr snapToGrid="0">
      <p:cViewPr varScale="1">
        <p:scale>
          <a:sx n="97" d="100"/>
          <a:sy n="97" d="100"/>
        </p:scale>
        <p:origin x="208"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300075" cy="2769989"/>
          </a:xfrm>
          <a:prstGeom prst="rect">
            <a:avLst/>
          </a:prstGeom>
          <a:solidFill>
            <a:srgbClr val="3B3B3B"/>
          </a:solidFill>
        </p:spPr>
        <p:txBody>
          <a:bodyPr wrap="none" rtlCol="0">
            <a:spAutoFit/>
          </a:bodyPr>
          <a:lstStyle/>
          <a:p>
            <a:r>
              <a:rPr lang="en-US" sz="6600" dirty="0">
                <a:solidFill>
                  <a:srgbClr val="FF6600"/>
                </a:solidFill>
              </a:rPr>
              <a:t>Persistency of a drug</a:t>
            </a:r>
          </a:p>
          <a:p>
            <a:r>
              <a:rPr lang="en-US" sz="4000" dirty="0"/>
              <a:t>EDA Presentation</a:t>
            </a:r>
          </a:p>
          <a:p>
            <a:endParaRPr lang="en-US" sz="4000" dirty="0"/>
          </a:p>
          <a:p>
            <a:r>
              <a:rPr lang="en-US" sz="2800" b="1" dirty="0"/>
              <a:t>14-Dec-2022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74A5-6A08-0D83-C61A-C70C46ED8177}"/>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7A36E701-561F-D667-F27B-024F5AD80605}"/>
              </a:ext>
            </a:extLst>
          </p:cNvPr>
          <p:cNvSpPr>
            <a:spLocks noGrp="1"/>
          </p:cNvSpPr>
          <p:nvPr>
            <p:ph idx="1"/>
          </p:nvPr>
        </p:nvSpPr>
        <p:spPr/>
        <p:txBody>
          <a:bodyPr/>
          <a:lstStyle/>
          <a:p>
            <a:pPr marL="0" indent="0">
              <a:lnSpc>
                <a:spcPct val="150000"/>
              </a:lnSpc>
              <a:buNone/>
            </a:pPr>
            <a:r>
              <a:rPr lang="en-US" dirty="0"/>
              <a:t>One of the challenge for all Pharmaceutical companies is to understand the persistency of drug as per the physician prescription. To solve this problem ABC pharma company approached an analytics company to automate this process of identification.</a:t>
            </a:r>
          </a:p>
        </p:txBody>
      </p:sp>
    </p:spTree>
    <p:extLst>
      <p:ext uri="{BB962C8B-B14F-4D97-AF65-F5344CB8AC3E}">
        <p14:creationId xmlns:p14="http://schemas.microsoft.com/office/powerpoint/2010/main" val="234027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6CE5-523C-1DD5-1D32-6B9054631227}"/>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AC03379D-D829-D101-9234-7056340A3C26}"/>
              </a:ext>
            </a:extLst>
          </p:cNvPr>
          <p:cNvSpPr>
            <a:spLocks noGrp="1"/>
          </p:cNvSpPr>
          <p:nvPr>
            <p:ph idx="1"/>
          </p:nvPr>
        </p:nvSpPr>
        <p:spPr/>
        <p:txBody>
          <a:bodyPr/>
          <a:lstStyle/>
          <a:p>
            <a:r>
              <a:rPr lang="en-US" dirty="0"/>
              <a:t>First, we import the data and detect missing values and outliers.</a:t>
            </a:r>
          </a:p>
          <a:p>
            <a:r>
              <a:rPr lang="en-US" dirty="0"/>
              <a:t>Then, we deal with missing values.</a:t>
            </a:r>
          </a:p>
          <a:p>
            <a:r>
              <a:rPr lang="en-US" dirty="0"/>
              <a:t>Next, we compute a correlation matrix to understand which feature(s) matter the most to our target feature.</a:t>
            </a:r>
          </a:p>
          <a:p>
            <a:r>
              <a:rPr lang="en-US" dirty="0"/>
              <a:t>Finally, we make our conclusions and recommendation.</a:t>
            </a:r>
          </a:p>
          <a:p>
            <a:endParaRPr lang="en-US" dirty="0"/>
          </a:p>
          <a:p>
            <a:endParaRPr lang="en-US" dirty="0"/>
          </a:p>
          <a:p>
            <a:endParaRPr lang="en-US" dirty="0"/>
          </a:p>
        </p:txBody>
      </p:sp>
    </p:spTree>
    <p:extLst>
      <p:ext uri="{BB962C8B-B14F-4D97-AF65-F5344CB8AC3E}">
        <p14:creationId xmlns:p14="http://schemas.microsoft.com/office/powerpoint/2010/main" val="270240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5092-1A0A-AADD-4AA5-57A1A9B537F4}"/>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6F15A205-1F41-25DB-B07E-03FC66AFED1A}"/>
              </a:ext>
            </a:extLst>
          </p:cNvPr>
          <p:cNvSpPr>
            <a:spLocks noGrp="1"/>
          </p:cNvSpPr>
          <p:nvPr>
            <p:ph idx="1"/>
          </p:nvPr>
        </p:nvSpPr>
        <p:spPr/>
        <p:txBody>
          <a:bodyPr/>
          <a:lstStyle/>
          <a:p>
            <a:pPr lvl="1"/>
            <a:r>
              <a:rPr lang="en-US" dirty="0" err="1"/>
              <a:t>Dexa_During_Rx</a:t>
            </a:r>
            <a:r>
              <a:rPr lang="en-US" dirty="0"/>
              <a:t> and </a:t>
            </a:r>
            <a:r>
              <a:rPr lang="en-US" dirty="0" err="1"/>
              <a:t>Dexa_Freq_During_Rx</a:t>
            </a:r>
            <a:r>
              <a:rPr lang="en-US" dirty="0"/>
              <a:t> affect </a:t>
            </a:r>
            <a:r>
              <a:rPr lang="en-US" dirty="0" err="1"/>
              <a:t>Persistency_Flag</a:t>
            </a:r>
            <a:r>
              <a:rPr lang="en-US" dirty="0"/>
              <a:t> the most.</a:t>
            </a:r>
          </a:p>
        </p:txBody>
      </p:sp>
    </p:spTree>
    <p:extLst>
      <p:ext uri="{BB962C8B-B14F-4D97-AF65-F5344CB8AC3E}">
        <p14:creationId xmlns:p14="http://schemas.microsoft.com/office/powerpoint/2010/main" val="78071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5092-1A0A-AADD-4AA5-57A1A9B537F4}"/>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6F15A205-1F41-25DB-B07E-03FC66AFED1A}"/>
              </a:ext>
            </a:extLst>
          </p:cNvPr>
          <p:cNvSpPr>
            <a:spLocks noGrp="1"/>
          </p:cNvSpPr>
          <p:nvPr>
            <p:ph idx="1"/>
          </p:nvPr>
        </p:nvSpPr>
        <p:spPr/>
        <p:txBody>
          <a:bodyPr/>
          <a:lstStyle/>
          <a:p>
            <a:pPr lvl="1"/>
            <a:r>
              <a:rPr lang="en-US" dirty="0" err="1"/>
              <a:t>Dexa_During_Rx</a:t>
            </a:r>
            <a:r>
              <a:rPr lang="en-US" dirty="0"/>
              <a:t>:</a:t>
            </a:r>
          </a:p>
          <a:p>
            <a:pPr lvl="1"/>
            <a:endParaRPr lang="en-US" dirty="0"/>
          </a:p>
        </p:txBody>
      </p:sp>
      <p:pic>
        <p:nvPicPr>
          <p:cNvPr id="4" name="Picture 3" descr="Chart, treemap chart&#10;&#10;Description automatically generated">
            <a:extLst>
              <a:ext uri="{FF2B5EF4-FFF2-40B4-BE49-F238E27FC236}">
                <a16:creationId xmlns:a16="http://schemas.microsoft.com/office/drawing/2014/main" id="{A490CB2D-826E-4F90-3B6F-3A0CB395B126}"/>
              </a:ext>
            </a:extLst>
          </p:cNvPr>
          <p:cNvPicPr>
            <a:picLocks noChangeAspect="1"/>
          </p:cNvPicPr>
          <p:nvPr/>
        </p:nvPicPr>
        <p:blipFill>
          <a:blip r:embed="rId2"/>
          <a:stretch>
            <a:fillRect/>
          </a:stretch>
        </p:blipFill>
        <p:spPr>
          <a:xfrm>
            <a:off x="3123648" y="2388705"/>
            <a:ext cx="5225222" cy="3560404"/>
          </a:xfrm>
          <a:prstGeom prst="rect">
            <a:avLst/>
          </a:prstGeom>
        </p:spPr>
      </p:pic>
    </p:spTree>
    <p:extLst>
      <p:ext uri="{BB962C8B-B14F-4D97-AF65-F5344CB8AC3E}">
        <p14:creationId xmlns:p14="http://schemas.microsoft.com/office/powerpoint/2010/main" val="381069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5092-1A0A-AADD-4AA5-57A1A9B537F4}"/>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6F15A205-1F41-25DB-B07E-03FC66AFED1A}"/>
              </a:ext>
            </a:extLst>
          </p:cNvPr>
          <p:cNvSpPr>
            <a:spLocks noGrp="1"/>
          </p:cNvSpPr>
          <p:nvPr>
            <p:ph idx="1"/>
          </p:nvPr>
        </p:nvSpPr>
        <p:spPr/>
        <p:txBody>
          <a:bodyPr/>
          <a:lstStyle/>
          <a:p>
            <a:pPr lvl="1"/>
            <a:r>
              <a:rPr lang="en-US" dirty="0" err="1"/>
              <a:t>Dexa_Freq_During_Rx</a:t>
            </a:r>
            <a:r>
              <a:rPr lang="en-US" dirty="0"/>
              <a:t>:</a:t>
            </a:r>
          </a:p>
          <a:p>
            <a:pPr lvl="1"/>
            <a:endParaRPr lang="en-US" dirty="0"/>
          </a:p>
        </p:txBody>
      </p:sp>
      <p:pic>
        <p:nvPicPr>
          <p:cNvPr id="5" name="Picture 4" descr="Chart&#10;&#10;Description automatically generated">
            <a:extLst>
              <a:ext uri="{FF2B5EF4-FFF2-40B4-BE49-F238E27FC236}">
                <a16:creationId xmlns:a16="http://schemas.microsoft.com/office/drawing/2014/main" id="{35B141DB-2484-A4FD-B7B6-AD6F624CE49B}"/>
              </a:ext>
            </a:extLst>
          </p:cNvPr>
          <p:cNvPicPr>
            <a:picLocks noChangeAspect="1"/>
          </p:cNvPicPr>
          <p:nvPr/>
        </p:nvPicPr>
        <p:blipFill>
          <a:blip r:embed="rId2"/>
          <a:stretch>
            <a:fillRect/>
          </a:stretch>
        </p:blipFill>
        <p:spPr>
          <a:xfrm>
            <a:off x="3335824" y="2485335"/>
            <a:ext cx="5520351" cy="3691628"/>
          </a:xfrm>
          <a:prstGeom prst="rect">
            <a:avLst/>
          </a:prstGeom>
        </p:spPr>
      </p:pic>
    </p:spTree>
    <p:extLst>
      <p:ext uri="{BB962C8B-B14F-4D97-AF65-F5344CB8AC3E}">
        <p14:creationId xmlns:p14="http://schemas.microsoft.com/office/powerpoint/2010/main" val="94601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36E2-FE4B-2505-006A-573FE1627498}"/>
              </a:ext>
            </a:extLst>
          </p:cNvPr>
          <p:cNvSpPr>
            <a:spLocks noGrp="1"/>
          </p:cNvSpPr>
          <p:nvPr>
            <p:ph type="title"/>
          </p:nvPr>
        </p:nvSpPr>
        <p:spPr/>
        <p:txBody>
          <a:bodyPr/>
          <a:lstStyle/>
          <a:p>
            <a:r>
              <a:rPr lang="en-US" dirty="0"/>
              <a:t>EDA Summary</a:t>
            </a:r>
          </a:p>
        </p:txBody>
      </p:sp>
      <p:sp>
        <p:nvSpPr>
          <p:cNvPr id="3" name="Content Placeholder 2">
            <a:extLst>
              <a:ext uri="{FF2B5EF4-FFF2-40B4-BE49-F238E27FC236}">
                <a16:creationId xmlns:a16="http://schemas.microsoft.com/office/drawing/2014/main" id="{8FCB13CA-6A07-5F4F-A97B-57265D87014E}"/>
              </a:ext>
            </a:extLst>
          </p:cNvPr>
          <p:cNvSpPr>
            <a:spLocks noGrp="1"/>
          </p:cNvSpPr>
          <p:nvPr>
            <p:ph idx="1"/>
          </p:nvPr>
        </p:nvSpPr>
        <p:spPr/>
        <p:txBody>
          <a:bodyPr>
            <a:normAutofit/>
          </a:bodyPr>
          <a:lstStyle/>
          <a:p>
            <a:pPr marL="342900" lvl="0" indent="-342900">
              <a:buFont typeface="+mj-lt"/>
              <a:buAutoNum type="arabicPeriod"/>
            </a:pPr>
            <a:r>
              <a:rPr lang="en-GB" sz="2400" dirty="0" err="1">
                <a:effectLst/>
                <a:latin typeface="Calibri" panose="020F0502020204030204" pitchFamily="34" charset="0"/>
                <a:ea typeface="DengXian" panose="02010600030101010101" pitchFamily="2" charset="-122"/>
                <a:cs typeface="Times New Roman" panose="02020603050405020304" pitchFamily="18" charset="0"/>
              </a:rPr>
              <a:t>Dexa_During_Rx</a:t>
            </a:r>
            <a:r>
              <a:rPr lang="en-GB" sz="2400" dirty="0">
                <a:effectLst/>
                <a:latin typeface="Calibri" panose="020F0502020204030204" pitchFamily="34" charset="0"/>
                <a:ea typeface="DengXian" panose="02010600030101010101" pitchFamily="2" charset="-122"/>
                <a:cs typeface="Times New Roman" panose="02020603050405020304" pitchFamily="18" charset="0"/>
              </a:rPr>
              <a:t>:</a:t>
            </a:r>
          </a:p>
          <a:p>
            <a:pPr marL="742950" lvl="1" indent="-285750">
              <a:buFont typeface="+mj-lt"/>
              <a:buAutoNum type="alphaLcPeriod"/>
            </a:pPr>
            <a:r>
              <a:rPr lang="en-GB" dirty="0">
                <a:effectLst/>
                <a:latin typeface="Calibri" panose="020F0502020204030204" pitchFamily="34" charset="0"/>
                <a:ea typeface="DengXian" panose="02010600030101010101" pitchFamily="2" charset="-122"/>
                <a:cs typeface="Times New Roman" panose="02020603050405020304" pitchFamily="18" charset="0"/>
              </a:rPr>
              <a:t>N values will be more likely to result in Non-</a:t>
            </a:r>
            <a:r>
              <a:rPr lang="en-GB" dirty="0" err="1">
                <a:effectLst/>
                <a:latin typeface="Calibri" panose="020F0502020204030204" pitchFamily="34" charset="0"/>
                <a:ea typeface="DengXian" panose="02010600030101010101" pitchFamily="2" charset="-122"/>
                <a:cs typeface="Times New Roman" panose="02020603050405020304" pitchFamily="18" charset="0"/>
              </a:rPr>
              <a:t>Persistant</a:t>
            </a:r>
            <a:r>
              <a:rPr lang="en-GB" dirty="0">
                <a:effectLst/>
                <a:latin typeface="Calibri" panose="020F0502020204030204" pitchFamily="34" charset="0"/>
                <a:ea typeface="DengXian" panose="02010600030101010101" pitchFamily="2" charset="-122"/>
                <a:cs typeface="Times New Roman" panose="02020603050405020304" pitchFamily="18" charset="0"/>
              </a:rPr>
              <a:t> </a:t>
            </a:r>
            <a:r>
              <a:rPr lang="en-GB" dirty="0" err="1">
                <a:effectLst/>
                <a:latin typeface="Calibri" panose="020F0502020204030204" pitchFamily="34" charset="0"/>
                <a:ea typeface="DengXian" panose="02010600030101010101" pitchFamily="2" charset="-122"/>
                <a:cs typeface="Times New Roman" panose="02020603050405020304" pitchFamily="18" charset="0"/>
              </a:rPr>
              <a:t>Persistency_Flag</a:t>
            </a:r>
            <a:r>
              <a:rPr lang="en-GB" dirty="0">
                <a:effectLst/>
                <a:latin typeface="Calibri" panose="020F0502020204030204" pitchFamily="34" charset="0"/>
                <a:ea typeface="DengXian" panose="02010600030101010101" pitchFamily="2" charset="-122"/>
                <a:cs typeface="Times New Roman" panose="02020603050405020304" pitchFamily="18" charset="0"/>
              </a:rPr>
              <a:t>.</a:t>
            </a:r>
          </a:p>
          <a:p>
            <a:pPr marL="742950" lvl="1" indent="-285750">
              <a:buFont typeface="+mj-lt"/>
              <a:buAutoNum type="alphaLcPeriod"/>
            </a:pPr>
            <a:r>
              <a:rPr lang="en-GB" dirty="0">
                <a:effectLst/>
                <a:latin typeface="Calibri" panose="020F0502020204030204" pitchFamily="34" charset="0"/>
                <a:ea typeface="DengXian" panose="02010600030101010101" pitchFamily="2" charset="-122"/>
                <a:cs typeface="Times New Roman" panose="02020603050405020304" pitchFamily="18" charset="0"/>
              </a:rPr>
              <a:t>Y values will be more likely to result in </a:t>
            </a:r>
            <a:r>
              <a:rPr lang="en-GB" dirty="0" err="1">
                <a:effectLst/>
                <a:latin typeface="Calibri" panose="020F0502020204030204" pitchFamily="34" charset="0"/>
                <a:ea typeface="DengXian" panose="02010600030101010101" pitchFamily="2" charset="-122"/>
                <a:cs typeface="Times New Roman" panose="02020603050405020304" pitchFamily="18" charset="0"/>
              </a:rPr>
              <a:t>Persistant</a:t>
            </a:r>
            <a:r>
              <a:rPr lang="en-GB" dirty="0">
                <a:effectLst/>
                <a:latin typeface="Calibri" panose="020F0502020204030204" pitchFamily="34" charset="0"/>
                <a:ea typeface="DengXian" panose="02010600030101010101" pitchFamily="2" charset="-122"/>
                <a:cs typeface="Times New Roman" panose="02020603050405020304" pitchFamily="18" charset="0"/>
              </a:rPr>
              <a:t> </a:t>
            </a:r>
            <a:r>
              <a:rPr lang="en-GB" dirty="0" err="1">
                <a:effectLst/>
                <a:latin typeface="Calibri" panose="020F0502020204030204" pitchFamily="34" charset="0"/>
                <a:ea typeface="DengXian" panose="02010600030101010101" pitchFamily="2" charset="-122"/>
                <a:cs typeface="Times New Roman" panose="02020603050405020304" pitchFamily="18" charset="0"/>
              </a:rPr>
              <a:t>Persistency_Flag</a:t>
            </a:r>
            <a:r>
              <a:rPr lang="en-GB"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buFont typeface="+mj-lt"/>
              <a:buAutoNum type="arabicPeriod"/>
            </a:pPr>
            <a:r>
              <a:rPr lang="en-GB" sz="2400" dirty="0" err="1">
                <a:effectLst/>
                <a:latin typeface="Calibri" panose="020F0502020204030204" pitchFamily="34" charset="0"/>
                <a:ea typeface="DengXian" panose="02010600030101010101" pitchFamily="2" charset="-122"/>
                <a:cs typeface="Times New Roman" panose="02020603050405020304" pitchFamily="18" charset="0"/>
              </a:rPr>
              <a:t>Dexa_Freq_During_Rx</a:t>
            </a:r>
            <a:r>
              <a:rPr lang="en-GB" sz="2400" dirty="0">
                <a:effectLst/>
                <a:latin typeface="Calibri" panose="020F0502020204030204" pitchFamily="34" charset="0"/>
                <a:ea typeface="DengXian" panose="02010600030101010101" pitchFamily="2" charset="-122"/>
                <a:cs typeface="Times New Roman" panose="02020603050405020304" pitchFamily="18" charset="0"/>
              </a:rPr>
              <a:t>:</a:t>
            </a:r>
          </a:p>
          <a:p>
            <a:pPr marL="742950" lvl="1" indent="-285750">
              <a:buFont typeface="+mj-lt"/>
              <a:buAutoNum type="alphaLcPeriod"/>
            </a:pPr>
            <a:r>
              <a:rPr lang="en-GB" dirty="0">
                <a:effectLst/>
                <a:latin typeface="Calibri" panose="020F0502020204030204" pitchFamily="34" charset="0"/>
                <a:ea typeface="DengXian" panose="02010600030101010101" pitchFamily="2" charset="-122"/>
                <a:cs typeface="Times New Roman" panose="02020603050405020304" pitchFamily="18" charset="0"/>
              </a:rPr>
              <a:t>If the values are around 4 to 11, </a:t>
            </a:r>
            <a:r>
              <a:rPr lang="en-GB" dirty="0" err="1">
                <a:effectLst/>
                <a:latin typeface="Calibri" panose="020F0502020204030204" pitchFamily="34" charset="0"/>
                <a:ea typeface="DengXian" panose="02010600030101010101" pitchFamily="2" charset="-122"/>
                <a:cs typeface="Times New Roman" panose="02020603050405020304" pitchFamily="18" charset="0"/>
              </a:rPr>
              <a:t>Persistency_Flag</a:t>
            </a:r>
            <a:r>
              <a:rPr lang="en-GB" dirty="0">
                <a:effectLst/>
                <a:latin typeface="Calibri" panose="020F0502020204030204" pitchFamily="34" charset="0"/>
                <a:ea typeface="DengXian" panose="02010600030101010101" pitchFamily="2" charset="-122"/>
                <a:cs typeface="Times New Roman" panose="02020603050405020304" pitchFamily="18" charset="0"/>
              </a:rPr>
              <a:t> is more likely to be Persistent.</a:t>
            </a:r>
          </a:p>
        </p:txBody>
      </p:sp>
    </p:spTree>
    <p:extLst>
      <p:ext uri="{BB962C8B-B14F-4D97-AF65-F5344CB8AC3E}">
        <p14:creationId xmlns:p14="http://schemas.microsoft.com/office/powerpoint/2010/main" val="58811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356F-F43D-BB9D-D757-C942471BECA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718515B-7FFA-C062-139D-16CDA5BFAC04}"/>
              </a:ext>
            </a:extLst>
          </p:cNvPr>
          <p:cNvSpPr>
            <a:spLocks noGrp="1"/>
          </p:cNvSpPr>
          <p:nvPr>
            <p:ph idx="1"/>
          </p:nvPr>
        </p:nvSpPr>
        <p:spPr>
          <a:xfrm>
            <a:off x="838200" y="3074669"/>
            <a:ext cx="10515600" cy="3102293"/>
          </a:xfrm>
        </p:spPr>
        <p:txBody>
          <a:bodyPr/>
          <a:lstStyle/>
          <a:p>
            <a:r>
              <a:rPr lang="en-US" dirty="0"/>
              <a:t>Focus more on </a:t>
            </a:r>
            <a:r>
              <a:rPr lang="en-US" dirty="0" err="1"/>
              <a:t>Dexa_During_Rx</a:t>
            </a:r>
            <a:r>
              <a:rPr lang="en-US" dirty="0"/>
              <a:t> and </a:t>
            </a:r>
            <a:r>
              <a:rPr lang="en-US" dirty="0" err="1"/>
              <a:t>Dexa_Freq_During_Rx</a:t>
            </a:r>
            <a:r>
              <a:rPr lang="en-US" dirty="0"/>
              <a:t> features.</a:t>
            </a:r>
          </a:p>
          <a:p>
            <a:r>
              <a:rPr lang="en-US" dirty="0"/>
              <a:t>Potentially we could use logistic regression or neural networks to make the classification model.</a:t>
            </a:r>
          </a:p>
        </p:txBody>
      </p:sp>
    </p:spTree>
    <p:extLst>
      <p:ext uri="{BB962C8B-B14F-4D97-AF65-F5344CB8AC3E}">
        <p14:creationId xmlns:p14="http://schemas.microsoft.com/office/powerpoint/2010/main" val="4258516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255</Words>
  <Application>Microsoft Macintosh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Agenda</vt:lpstr>
      <vt:lpstr>Executive Summary</vt:lpstr>
      <vt:lpstr>Approach</vt:lpstr>
      <vt:lpstr>EDA</vt:lpstr>
      <vt:lpstr>EDA</vt:lpstr>
      <vt:lpstr>EDA</vt:lpstr>
      <vt:lpstr>EDA Summary</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Jiahao Yu</dc:creator>
  <cp:lastModifiedBy>Jiahao Yu</cp:lastModifiedBy>
  <cp:revision>3</cp:revision>
  <dcterms:created xsi:type="dcterms:W3CDTF">2022-10-18T17:30:47Z</dcterms:created>
  <dcterms:modified xsi:type="dcterms:W3CDTF">2022-12-14T12:52:26Z</dcterms:modified>
</cp:coreProperties>
</file>