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6"/>
  </p:notesMasterIdLst>
  <p:sldIdLst>
    <p:sldId id="256" r:id="rId2"/>
    <p:sldId id="582" r:id="rId3"/>
    <p:sldId id="450" r:id="rId4"/>
    <p:sldId id="438" r:id="rId5"/>
    <p:sldId id="402" r:id="rId6"/>
    <p:sldId id="583" r:id="rId7"/>
    <p:sldId id="584" r:id="rId8"/>
    <p:sldId id="599" r:id="rId9"/>
    <p:sldId id="594" r:id="rId10"/>
    <p:sldId id="591" r:id="rId11"/>
    <p:sldId id="598" r:id="rId12"/>
    <p:sldId id="589" r:id="rId13"/>
    <p:sldId id="614" r:id="rId14"/>
    <p:sldId id="31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  <p14:sldId id="582"/>
            <p14:sldId id="450"/>
            <p14:sldId id="438"/>
            <p14:sldId id="402"/>
            <p14:sldId id="583"/>
            <p14:sldId id="584"/>
            <p14:sldId id="599"/>
            <p14:sldId id="594"/>
            <p14:sldId id="591"/>
            <p14:sldId id="598"/>
            <p14:sldId id="589"/>
            <p14:sldId id="614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8">
          <p15:clr>
            <a:srgbClr val="A4A3A4"/>
          </p15:clr>
        </p15:guide>
        <p15:guide id="2" pos="388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84C7"/>
    <a:srgbClr val="FFCC66"/>
    <a:srgbClr val="F5E6C7"/>
    <a:srgbClr val="D54F2B"/>
    <a:srgbClr val="FB4005"/>
    <a:srgbClr val="FF6600"/>
    <a:srgbClr val="E8E0D4"/>
    <a:srgbClr val="FFFF66"/>
    <a:srgbClr val="FFFF99"/>
    <a:srgbClr val="FF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87" autoAdjust="0"/>
    <p:restoredTop sz="92543" autoAdjust="0"/>
  </p:normalViewPr>
  <p:slideViewPr>
    <p:cSldViewPr snapToGrid="0">
      <p:cViewPr varScale="1">
        <p:scale>
          <a:sx n="79" d="100"/>
          <a:sy n="79" d="100"/>
        </p:scale>
        <p:origin x="1094" y="82"/>
      </p:cViewPr>
      <p:guideLst>
        <p:guide orient="horz" pos="2188"/>
        <p:guide pos="38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rPr lang="zh-CN" altLang="en-US"/>
              <a:t>2020/12/15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r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dirty="0"/>
              <a:t>在 </a:t>
            </a:r>
            <a:r>
              <a:rPr lang="zh-CN" baseline="0" dirty="0"/>
              <a:t>“幻灯片放映”模式，单击箭头进入 PowerPoint 入门中心。</a:t>
            </a:r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14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2020/12/15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2020/12/15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pic>
        <p:nvPicPr>
          <p:cNvPr id="9" name="图片 13" descr="logo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01400" y="6608763"/>
            <a:ext cx="9906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11853446" y="4276578"/>
            <a:ext cx="338554" cy="22734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eaVert" wrap="square">
            <a:spAutoFit/>
          </a:bodyPr>
          <a:lstStyle/>
          <a:p>
            <a:pPr algn="r">
              <a:defRPr/>
            </a:pPr>
            <a:r>
              <a:rPr lang="zh-CN" altLang="en-US" sz="1000" b="0" dirty="0">
                <a:solidFill>
                  <a:srgbClr val="777777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仅供汉得公司内部阅读与使用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2020/12/15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73823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73823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738231"/>
          </a:xfrm>
        </p:spPr>
        <p:txBody>
          <a:bodyPr anchor="ctr">
            <a:normAutofit/>
          </a:bodyPr>
          <a:lstStyle>
            <a:lvl1pPr latinLnBrk="0">
              <a:defRPr lang="zh-CN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2020/12/15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pic>
        <p:nvPicPr>
          <p:cNvPr id="9" name="图片 13" descr="logo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01400" y="6608763"/>
            <a:ext cx="9906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11853446" y="4276578"/>
            <a:ext cx="338554" cy="22734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eaVert" wrap="square">
            <a:spAutoFit/>
          </a:bodyPr>
          <a:lstStyle/>
          <a:p>
            <a:pPr algn="r">
              <a:defRPr/>
            </a:pPr>
            <a:r>
              <a:rPr lang="zh-CN" altLang="en-US" sz="1000" b="0" dirty="0">
                <a:solidFill>
                  <a:srgbClr val="777777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仅供汉得公司内部阅读与使用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2020/12/15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pic>
        <p:nvPicPr>
          <p:cNvPr id="9" name="图片 13" descr="logo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01400" y="6608763"/>
            <a:ext cx="9906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11853446" y="4276578"/>
            <a:ext cx="338554" cy="22734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eaVert" wrap="square">
            <a:spAutoFit/>
          </a:bodyPr>
          <a:lstStyle/>
          <a:p>
            <a:pPr algn="r">
              <a:defRPr/>
            </a:pPr>
            <a:r>
              <a:rPr lang="zh-CN" altLang="en-US" sz="1000" b="0" dirty="0">
                <a:solidFill>
                  <a:srgbClr val="777777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仅供汉得公司内部阅读与使用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2020/12/15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pic>
        <p:nvPicPr>
          <p:cNvPr id="10" name="图片 13" descr="logo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01400" y="6608763"/>
            <a:ext cx="9906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1853446" y="4276578"/>
            <a:ext cx="338554" cy="22734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eaVert" wrap="square">
            <a:spAutoFit/>
          </a:bodyPr>
          <a:lstStyle/>
          <a:p>
            <a:pPr algn="r">
              <a:defRPr/>
            </a:pPr>
            <a:r>
              <a:rPr lang="zh-CN" altLang="en-US" sz="1000" b="0" dirty="0">
                <a:solidFill>
                  <a:srgbClr val="777777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仅供汉得公司内部阅读与使用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2020/12/15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pic>
        <p:nvPicPr>
          <p:cNvPr id="12" name="图片 13" descr="logo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01400" y="6608763"/>
            <a:ext cx="9906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11853446" y="4276578"/>
            <a:ext cx="338554" cy="22734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eaVert" wrap="square">
            <a:spAutoFit/>
          </a:bodyPr>
          <a:lstStyle/>
          <a:p>
            <a:pPr algn="r">
              <a:defRPr/>
            </a:pPr>
            <a:r>
              <a:rPr lang="zh-CN" altLang="en-US" sz="1000" b="0" dirty="0">
                <a:solidFill>
                  <a:srgbClr val="777777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仅供汉得公司内部阅读与使用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2020/12/15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pic>
        <p:nvPicPr>
          <p:cNvPr id="8" name="图片 13" descr="logo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01400" y="6608763"/>
            <a:ext cx="9906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853446" y="4276578"/>
            <a:ext cx="338554" cy="22734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eaVert" wrap="square">
            <a:spAutoFit/>
          </a:bodyPr>
          <a:lstStyle/>
          <a:p>
            <a:pPr algn="r">
              <a:defRPr/>
            </a:pPr>
            <a:r>
              <a:rPr lang="zh-CN" altLang="en-US" sz="1000" b="0" dirty="0">
                <a:solidFill>
                  <a:srgbClr val="777777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仅供汉得公司内部阅读与使用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2020/12/15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pic>
        <p:nvPicPr>
          <p:cNvPr id="5" name="图片 13" descr="logo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01400" y="6608763"/>
            <a:ext cx="9906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853446" y="4276578"/>
            <a:ext cx="338554" cy="22734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eaVert" wrap="square">
            <a:spAutoFit/>
          </a:bodyPr>
          <a:lstStyle/>
          <a:p>
            <a:pPr algn="r">
              <a:defRPr/>
            </a:pPr>
            <a:r>
              <a:rPr lang="zh-CN" altLang="en-US" sz="1000" b="0" dirty="0">
                <a:solidFill>
                  <a:srgbClr val="777777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仅供汉得公司内部阅读与使用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2020/12/15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pic>
        <p:nvPicPr>
          <p:cNvPr id="8" name="图片 13" descr="logo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01400" y="6608763"/>
            <a:ext cx="9906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853446" y="4276578"/>
            <a:ext cx="338554" cy="22734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eaVert" wrap="square">
            <a:spAutoFit/>
          </a:bodyPr>
          <a:lstStyle/>
          <a:p>
            <a:pPr algn="r">
              <a:defRPr/>
            </a:pPr>
            <a:r>
              <a:rPr lang="zh-CN" altLang="en-US" sz="1000" b="0" dirty="0">
                <a:solidFill>
                  <a:srgbClr val="777777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仅供汉得公司内部阅读与使用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2020/12/15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pic>
        <p:nvPicPr>
          <p:cNvPr id="8" name="图片 13" descr="logo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01400" y="6608763"/>
            <a:ext cx="9906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853446" y="4276578"/>
            <a:ext cx="338554" cy="22734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eaVert" wrap="square">
            <a:spAutoFit/>
          </a:bodyPr>
          <a:lstStyle/>
          <a:p>
            <a:pPr algn="r">
              <a:defRPr/>
            </a:pPr>
            <a:r>
              <a:rPr lang="zh-CN" altLang="en-US" sz="1000" b="0" dirty="0">
                <a:solidFill>
                  <a:srgbClr val="777777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仅供汉得公司内部阅读与使用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t>12/15/2020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1901" y="1559477"/>
            <a:ext cx="4602649" cy="875923"/>
          </a:xfrm>
        </p:spPr>
        <p:txBody>
          <a:bodyPr>
            <a:normAutofit/>
          </a:bodyPr>
          <a:lstStyle/>
          <a:p>
            <a:pPr algn="ctr">
              <a:lnSpc>
                <a:spcPct val="114000"/>
              </a:lnSpc>
            </a:pP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2020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年中总结报告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5352" y="5433442"/>
            <a:ext cx="9383971" cy="1137793"/>
          </a:xfrm>
        </p:spPr>
        <p:txBody>
          <a:bodyPr>
            <a:normAutofit fontScale="90000" lnSpcReduction="2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姓名：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21937-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于敬德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日期：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2020.7.18</a:t>
            </a:r>
          </a:p>
        </p:txBody>
      </p:sp>
      <p:pic>
        <p:nvPicPr>
          <p:cNvPr id="6" name="Picture 2" descr="C:\Users\hand\AppData\Roaming\Foxmail7\Temp-2028-20160122153227\2015-01-07 hand 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631" y="4878963"/>
            <a:ext cx="2585844" cy="195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6"/>
          <a:stretch>
            <a:fillRect/>
          </a:stretch>
        </p:blipFill>
        <p:spPr>
          <a:xfrm>
            <a:off x="5343526" y="0"/>
            <a:ext cx="6846895" cy="4870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自评得分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81694945"/>
              </p:ext>
            </p:extLst>
          </p:nvPr>
        </p:nvGraphicFramePr>
        <p:xfrm>
          <a:off x="475070" y="1612370"/>
          <a:ext cx="11372850" cy="4097020"/>
        </p:xfrm>
        <a:graphic>
          <a:graphicData uri="http://schemas.openxmlformats.org/drawingml/2006/table">
            <a:tbl>
              <a:tblPr/>
              <a:tblGrid>
                <a:gridCol w="168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9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9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924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自评指标</a:t>
                      </a:r>
                    </a:p>
                  </a:txBody>
                  <a:tcPr anchor="ctr" anchorCtr="1" horzOverflow="overflow">
                    <a:lnL w="12700">
                      <a:solidFill>
                        <a:srgbClr val="00B0F0"/>
                      </a:solidFill>
                      <a:prstDash val="sysDash"/>
                    </a:lnL>
                    <a:lnR w="12700">
                      <a:solidFill>
                        <a:srgbClr val="00B0F0"/>
                      </a:solidFill>
                      <a:prstDash val="sysDash"/>
                    </a:lnR>
                    <a:lnT w="12700">
                      <a:solidFill>
                        <a:srgbClr val="00B0F0"/>
                      </a:solidFill>
                      <a:prstDash val="sysDash"/>
                    </a:lnT>
                    <a:lnB w="12700">
                      <a:solidFill>
                        <a:srgbClr val="00B0F0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84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B0F0"/>
                      </a:solidFill>
                      <a:prstDash val="sysDash"/>
                    </a:lnR>
                    <a:lnT w="12700">
                      <a:solidFill>
                        <a:srgbClr val="00B0F0"/>
                      </a:solidFill>
                      <a:prstDash val="sysDash"/>
                    </a:lnT>
                    <a:lnB w="12700">
                      <a:solidFill>
                        <a:srgbClr val="00B0F0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自评得分</a:t>
                      </a: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(0-2)</a:t>
                      </a:r>
                    </a:p>
                  </a:txBody>
                  <a:tcPr anchor="ctr" anchorCtr="1" horzOverflow="overflow">
                    <a:lnL w="12700">
                      <a:solidFill>
                        <a:srgbClr val="00B0F0"/>
                      </a:solidFill>
                      <a:prstDash val="sysDash"/>
                    </a:lnL>
                    <a:lnR w="12700">
                      <a:solidFill>
                        <a:srgbClr val="00B0F0"/>
                      </a:solidFill>
                      <a:prstDash val="sysDash"/>
                    </a:lnR>
                    <a:lnT w="12700">
                      <a:solidFill>
                        <a:srgbClr val="00B0F0"/>
                      </a:solidFill>
                      <a:prstDash val="sysDash"/>
                    </a:lnT>
                    <a:lnB w="12700">
                      <a:solidFill>
                        <a:srgbClr val="00B0F0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84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自评</a:t>
                      </a:r>
                    </a:p>
                  </a:txBody>
                  <a:tcPr anchor="ctr" anchorCtr="1" horzOverflow="overflow">
                    <a:lnL w="12700">
                      <a:solidFill>
                        <a:srgbClr val="00B0F0"/>
                      </a:solidFill>
                      <a:prstDash val="sysDash"/>
                    </a:lnL>
                    <a:lnR w="12700">
                      <a:solidFill>
                        <a:srgbClr val="00B0F0"/>
                      </a:solidFill>
                      <a:prstDash val="sysDash"/>
                    </a:lnR>
                    <a:lnT w="12700">
                      <a:solidFill>
                        <a:srgbClr val="00B0F0"/>
                      </a:solidFill>
                      <a:prstDash val="sysDash"/>
                    </a:lnT>
                    <a:lnB w="12700">
                      <a:solidFill>
                        <a:srgbClr val="00B0F0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8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845">
                <a:tc rowSpan="5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技术指标</a:t>
                      </a:r>
                    </a:p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>
                      <a:solidFill>
                        <a:srgbClr val="00B0F0"/>
                      </a:solidFill>
                      <a:prstDash val="sysDash"/>
                    </a:lnL>
                    <a:lnR w="12700">
                      <a:solidFill>
                        <a:srgbClr val="00B0F0"/>
                      </a:solidFill>
                      <a:prstDash val="sysDash"/>
                    </a:lnR>
                    <a:lnT w="12700">
                      <a:solidFill>
                        <a:srgbClr val="00B0F0"/>
                      </a:solidFill>
                      <a:prstDash val="sysDash"/>
                    </a:lnT>
                    <a:lnB w="12700">
                      <a:solidFill>
                        <a:srgbClr val="00B0F0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技术开发</a:t>
                      </a:r>
                    </a:p>
                  </a:txBody>
                  <a:tcPr anchor="ctr" horzOverflow="overflow">
                    <a:lnL w="12700">
                      <a:solidFill>
                        <a:srgbClr val="00B0F0"/>
                      </a:solidFill>
                      <a:prstDash val="sysDash"/>
                    </a:lnL>
                    <a:lnR w="12700">
                      <a:solidFill>
                        <a:srgbClr val="00B0F0"/>
                      </a:solidFill>
                      <a:prstDash val="sysDash"/>
                    </a:lnR>
                    <a:lnT w="12700">
                      <a:solidFill>
                        <a:srgbClr val="00B0F0"/>
                      </a:solidFill>
                      <a:prstDash val="sysDash"/>
                    </a:lnT>
                    <a:lnB w="12700">
                      <a:solidFill>
                        <a:srgbClr val="00B0F0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</a:t>
                      </a:r>
                    </a:p>
                  </a:txBody>
                  <a:tcPr anchor="ctr" horzOverflow="overflow">
                    <a:lnL w="12700">
                      <a:solidFill>
                        <a:srgbClr val="00B0F0"/>
                      </a:solidFill>
                      <a:prstDash val="sysDash"/>
                    </a:lnL>
                    <a:lnR w="12700">
                      <a:solidFill>
                        <a:srgbClr val="00B0F0"/>
                      </a:solidFill>
                      <a:prstDash val="sysDash"/>
                    </a:lnR>
                    <a:lnT w="12700">
                      <a:solidFill>
                        <a:srgbClr val="00B0F0"/>
                      </a:solidFill>
                      <a:prstDash val="sysDash"/>
                    </a:lnT>
                    <a:lnB w="12700">
                      <a:solidFill>
                        <a:srgbClr val="00B0F0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>
                      <a:solidFill>
                        <a:srgbClr val="00B0F0"/>
                      </a:solidFill>
                      <a:prstDash val="sysDash"/>
                    </a:lnL>
                    <a:lnR w="12700">
                      <a:solidFill>
                        <a:srgbClr val="00B0F0"/>
                      </a:solidFill>
                      <a:prstDash val="sysDash"/>
                    </a:lnR>
                    <a:lnT w="12700">
                      <a:solidFill>
                        <a:srgbClr val="00B0F0"/>
                      </a:solidFill>
                      <a:prstDash val="sysDash"/>
                    </a:lnT>
                    <a:lnB w="12700">
                      <a:solidFill>
                        <a:srgbClr val="00B0F0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21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 horzOverflow="overflow">
                    <a:lnL w="12700">
                      <a:solidFill>
                        <a:srgbClr val="00B0F0"/>
                      </a:solidFill>
                      <a:prstDash val="sysDash"/>
                    </a:lnL>
                    <a:lnR w="12700">
                      <a:solidFill>
                        <a:srgbClr val="00B0F0"/>
                      </a:solidFill>
                      <a:prstDash val="sysDash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难题解决</a:t>
                      </a:r>
                    </a:p>
                  </a:txBody>
                  <a:tcPr anchor="ctr" horzOverflow="overflow">
                    <a:lnL w="12700">
                      <a:solidFill>
                        <a:srgbClr val="00B0F0"/>
                      </a:solidFill>
                      <a:prstDash val="sysDash"/>
                    </a:lnL>
                    <a:lnR w="12700">
                      <a:solidFill>
                        <a:srgbClr val="00B0F0"/>
                      </a:solidFill>
                      <a:prstDash val="sysDash"/>
                    </a:lnR>
                    <a:lnT w="12700">
                      <a:solidFill>
                        <a:srgbClr val="00B0F0"/>
                      </a:solidFill>
                      <a:prstDash val="sysDash"/>
                    </a:lnT>
                    <a:lnB w="12700">
                      <a:solidFill>
                        <a:srgbClr val="00B0F0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anchor="ctr" horzOverflow="overflow">
                    <a:lnL w="12700">
                      <a:solidFill>
                        <a:srgbClr val="00B0F0"/>
                      </a:solidFill>
                      <a:prstDash val="sysDash"/>
                    </a:lnL>
                    <a:lnR w="12700">
                      <a:solidFill>
                        <a:srgbClr val="00B0F0"/>
                      </a:solidFill>
                      <a:prstDash val="sysDash"/>
                    </a:lnR>
                    <a:lnT w="12700">
                      <a:solidFill>
                        <a:srgbClr val="00B0F0"/>
                      </a:solidFill>
                      <a:prstDash val="sysDash"/>
                    </a:lnT>
                    <a:lnB w="12700">
                      <a:solidFill>
                        <a:srgbClr val="00B0F0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>
                      <a:solidFill>
                        <a:srgbClr val="00B0F0"/>
                      </a:solidFill>
                      <a:prstDash val="sysDash"/>
                    </a:lnL>
                    <a:lnR w="12700">
                      <a:solidFill>
                        <a:srgbClr val="00B0F0"/>
                      </a:solidFill>
                      <a:prstDash val="sysDash"/>
                    </a:lnR>
                    <a:lnT w="12700">
                      <a:solidFill>
                        <a:srgbClr val="00B0F0"/>
                      </a:solidFill>
                      <a:prstDash val="sysDash"/>
                    </a:lnT>
                    <a:lnB w="12700">
                      <a:solidFill>
                        <a:srgbClr val="00B0F0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84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 horzOverflow="overflow">
                    <a:lnL w="12700">
                      <a:solidFill>
                        <a:srgbClr val="00B0F0"/>
                      </a:solidFill>
                      <a:prstDash val="sysDash"/>
                    </a:lnL>
                    <a:lnR w="12700">
                      <a:solidFill>
                        <a:srgbClr val="00B0F0"/>
                      </a:solidFill>
                      <a:prstDash val="sysDash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技术设计</a:t>
                      </a:r>
                    </a:p>
                  </a:txBody>
                  <a:tcPr anchor="ctr" horzOverflow="overflow">
                    <a:lnL w="12700">
                      <a:solidFill>
                        <a:srgbClr val="00B0F0"/>
                      </a:solidFill>
                      <a:prstDash val="sysDash"/>
                    </a:lnL>
                    <a:lnR w="12700">
                      <a:solidFill>
                        <a:srgbClr val="00B0F0"/>
                      </a:solidFill>
                      <a:prstDash val="sysDash"/>
                    </a:lnR>
                    <a:lnT w="12700">
                      <a:solidFill>
                        <a:srgbClr val="00B0F0"/>
                      </a:solidFill>
                      <a:prstDash val="sysDash"/>
                    </a:lnT>
                    <a:lnB w="12700">
                      <a:solidFill>
                        <a:srgbClr val="00B0F0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</a:t>
                      </a:r>
                    </a:p>
                  </a:txBody>
                  <a:tcPr anchor="ctr" horzOverflow="overflow">
                    <a:lnL w="12700">
                      <a:solidFill>
                        <a:srgbClr val="00B0F0"/>
                      </a:solidFill>
                      <a:prstDash val="sysDash"/>
                    </a:lnL>
                    <a:lnR w="12700">
                      <a:solidFill>
                        <a:srgbClr val="00B0F0"/>
                      </a:solidFill>
                      <a:prstDash val="sysDash"/>
                    </a:lnR>
                    <a:lnT w="12700">
                      <a:solidFill>
                        <a:srgbClr val="00B0F0"/>
                      </a:solidFill>
                      <a:prstDash val="sysDash"/>
                    </a:lnT>
                    <a:lnB w="12700">
                      <a:solidFill>
                        <a:srgbClr val="00B0F0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>
                      <a:solidFill>
                        <a:srgbClr val="00B0F0"/>
                      </a:solidFill>
                      <a:prstDash val="sysDash"/>
                    </a:lnL>
                    <a:lnR w="12700">
                      <a:solidFill>
                        <a:srgbClr val="00B0F0"/>
                      </a:solidFill>
                      <a:prstDash val="sysDash"/>
                    </a:lnR>
                    <a:lnT w="12700">
                      <a:solidFill>
                        <a:srgbClr val="00B0F0"/>
                      </a:solidFill>
                      <a:prstDash val="sysDash"/>
                    </a:lnT>
                    <a:lnB w="12700">
                      <a:solidFill>
                        <a:srgbClr val="00B0F0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21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 horzOverflow="overflow">
                    <a:lnL w="12700">
                      <a:solidFill>
                        <a:srgbClr val="00B0F0"/>
                      </a:solidFill>
                      <a:prstDash val="sysDash"/>
                    </a:lnL>
                    <a:lnR w="12700">
                      <a:solidFill>
                        <a:srgbClr val="00B0F0"/>
                      </a:solidFill>
                      <a:prstDash val="sysDash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新技术探索</a:t>
                      </a:r>
                    </a:p>
                  </a:txBody>
                  <a:tcPr anchor="ctr" horzOverflow="overflow">
                    <a:lnL w="12700">
                      <a:solidFill>
                        <a:srgbClr val="00B0F0"/>
                      </a:solidFill>
                      <a:prstDash val="sysDash"/>
                    </a:lnL>
                    <a:lnR w="12700">
                      <a:solidFill>
                        <a:srgbClr val="00B0F0"/>
                      </a:solidFill>
                      <a:prstDash val="sysDash"/>
                    </a:lnR>
                    <a:lnT w="12700">
                      <a:solidFill>
                        <a:srgbClr val="00B0F0"/>
                      </a:solidFill>
                      <a:prstDash val="sysDash"/>
                    </a:lnT>
                    <a:lnB w="12700">
                      <a:solidFill>
                        <a:srgbClr val="00B0F0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anchor="ctr" horzOverflow="overflow">
                    <a:lnL w="12700">
                      <a:solidFill>
                        <a:srgbClr val="00B0F0"/>
                      </a:solidFill>
                      <a:prstDash val="sysDash"/>
                    </a:lnL>
                    <a:lnR w="12700">
                      <a:solidFill>
                        <a:srgbClr val="00B0F0"/>
                      </a:solidFill>
                      <a:prstDash val="sysDash"/>
                    </a:lnR>
                    <a:lnT w="12700">
                      <a:solidFill>
                        <a:srgbClr val="00B0F0"/>
                      </a:solidFill>
                      <a:prstDash val="sysDash"/>
                    </a:lnT>
                    <a:lnB w="12700">
                      <a:solidFill>
                        <a:srgbClr val="00B0F0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>
                      <a:solidFill>
                        <a:srgbClr val="00B0F0"/>
                      </a:solidFill>
                      <a:prstDash val="sysDash"/>
                    </a:lnL>
                    <a:lnR w="12700">
                      <a:solidFill>
                        <a:srgbClr val="00B0F0"/>
                      </a:solidFill>
                      <a:prstDash val="sysDash"/>
                    </a:lnR>
                    <a:lnT w="12700">
                      <a:solidFill>
                        <a:srgbClr val="00B0F0"/>
                      </a:solidFill>
                      <a:prstDash val="sysDash"/>
                    </a:lnT>
                    <a:lnB w="12700">
                      <a:solidFill>
                        <a:srgbClr val="00B0F0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65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 horzOverflow="overflow">
                    <a:lnL w="12700">
                      <a:solidFill>
                        <a:srgbClr val="00B0F0"/>
                      </a:solidFill>
                      <a:prstDash val="sysDash"/>
                    </a:lnL>
                    <a:lnR w="12700">
                      <a:solidFill>
                        <a:srgbClr val="00B0F0"/>
                      </a:solidFill>
                      <a:prstDash val="sysDash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B0F0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文档编写</a:t>
                      </a:r>
                    </a:p>
                  </a:txBody>
                  <a:tcPr anchor="ctr" horzOverflow="overflow">
                    <a:lnL w="12700">
                      <a:solidFill>
                        <a:srgbClr val="00B0F0"/>
                      </a:solidFill>
                      <a:prstDash val="sysDash"/>
                    </a:lnL>
                    <a:lnR w="12700">
                      <a:solidFill>
                        <a:srgbClr val="00B0F0"/>
                      </a:solidFill>
                      <a:prstDash val="sysDash"/>
                    </a:lnR>
                    <a:lnT w="12700">
                      <a:solidFill>
                        <a:srgbClr val="00B0F0"/>
                      </a:solidFill>
                      <a:prstDash val="sysDash"/>
                    </a:lnT>
                    <a:lnB w="12700">
                      <a:solidFill>
                        <a:srgbClr val="00B0F0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anchor="ctr" horzOverflow="overflow">
                    <a:lnL w="12700">
                      <a:solidFill>
                        <a:srgbClr val="00B0F0"/>
                      </a:solidFill>
                      <a:prstDash val="sysDash"/>
                    </a:lnL>
                    <a:lnR w="12700">
                      <a:solidFill>
                        <a:srgbClr val="00B0F0"/>
                      </a:solidFill>
                      <a:prstDash val="sysDash"/>
                    </a:lnR>
                    <a:lnT w="12700">
                      <a:solidFill>
                        <a:srgbClr val="00B0F0"/>
                      </a:solidFill>
                      <a:prstDash val="sysDash"/>
                    </a:lnT>
                    <a:lnB w="12700">
                      <a:solidFill>
                        <a:srgbClr val="00B0F0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>
                      <a:solidFill>
                        <a:srgbClr val="00B0F0"/>
                      </a:solidFill>
                      <a:prstDash val="sysDash"/>
                    </a:lnL>
                    <a:lnR w="12700">
                      <a:solidFill>
                        <a:srgbClr val="00B0F0"/>
                      </a:solidFill>
                      <a:prstDash val="sysDash"/>
                    </a:lnR>
                    <a:lnT w="12700">
                      <a:solidFill>
                        <a:srgbClr val="00B0F0"/>
                      </a:solidFill>
                      <a:prstDash val="sysDash"/>
                    </a:lnT>
                    <a:lnB w="12700">
                      <a:solidFill>
                        <a:srgbClr val="00B0F0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21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管理指标</a:t>
                      </a:r>
                    </a:p>
                  </a:txBody>
                  <a:tcPr anchor="ctr" horzOverflow="overflow">
                    <a:lnL w="12700">
                      <a:solidFill>
                        <a:srgbClr val="00B0F0"/>
                      </a:solidFill>
                      <a:prstDash val="sysDash"/>
                    </a:lnL>
                    <a:lnR w="12700">
                      <a:solidFill>
                        <a:srgbClr val="00B0F0"/>
                      </a:solidFill>
                      <a:prstDash val="sysDash"/>
                    </a:lnR>
                    <a:lnT w="12700">
                      <a:solidFill>
                        <a:srgbClr val="00B0F0"/>
                      </a:solidFill>
                      <a:prstDash val="sysDash"/>
                    </a:lnT>
                    <a:lnB w="12700">
                      <a:solidFill>
                        <a:srgbClr val="00B0F0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人员培养</a:t>
                      </a:r>
                    </a:p>
                  </a:txBody>
                  <a:tcPr anchor="ctr" horzOverflow="overflow">
                    <a:lnL w="12700">
                      <a:solidFill>
                        <a:srgbClr val="00B0F0"/>
                      </a:solidFill>
                      <a:prstDash val="sysDash"/>
                    </a:lnL>
                    <a:lnR w="12700">
                      <a:solidFill>
                        <a:srgbClr val="00B0F0"/>
                      </a:solidFill>
                      <a:prstDash val="sysDash"/>
                    </a:lnR>
                    <a:lnT w="12700">
                      <a:solidFill>
                        <a:srgbClr val="00B0F0"/>
                      </a:solidFill>
                      <a:prstDash val="sysDash"/>
                    </a:lnT>
                    <a:lnB w="12700">
                      <a:solidFill>
                        <a:srgbClr val="00B0F0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anchor="ctr" horzOverflow="overflow">
                    <a:lnL w="12700">
                      <a:solidFill>
                        <a:srgbClr val="00B0F0"/>
                      </a:solidFill>
                      <a:prstDash val="sysDash"/>
                    </a:lnL>
                    <a:lnR w="12700">
                      <a:solidFill>
                        <a:srgbClr val="00B0F0"/>
                      </a:solidFill>
                      <a:prstDash val="sysDash"/>
                    </a:lnR>
                    <a:lnT w="12700">
                      <a:solidFill>
                        <a:srgbClr val="00B0F0"/>
                      </a:solidFill>
                      <a:prstDash val="sysDash"/>
                    </a:lnT>
                    <a:lnB w="12700">
                      <a:solidFill>
                        <a:srgbClr val="00B0F0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>
                      <a:solidFill>
                        <a:srgbClr val="00B0F0"/>
                      </a:solidFill>
                      <a:prstDash val="sysDash"/>
                    </a:lnL>
                    <a:lnR w="12700">
                      <a:solidFill>
                        <a:srgbClr val="00B0F0"/>
                      </a:solidFill>
                      <a:prstDash val="sysDash"/>
                    </a:lnR>
                    <a:lnT w="12700">
                      <a:solidFill>
                        <a:srgbClr val="00B0F0"/>
                      </a:solidFill>
                      <a:prstDash val="sysDash"/>
                    </a:lnT>
                    <a:lnB w="12700">
                      <a:solidFill>
                        <a:srgbClr val="00B0F0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784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 horzOverflow="overflow">
                    <a:lnL w="12700">
                      <a:solidFill>
                        <a:srgbClr val="00B0F0"/>
                      </a:solidFill>
                      <a:prstDash val="sysDash"/>
                    </a:lnL>
                    <a:lnR w="12700">
                      <a:solidFill>
                        <a:srgbClr val="00B0F0"/>
                      </a:solidFill>
                      <a:prstDash val="sysDash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B0F0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项目技术管理</a:t>
                      </a:r>
                    </a:p>
                  </a:txBody>
                  <a:tcPr anchor="ctr" horzOverflow="overflow">
                    <a:lnL w="12700">
                      <a:solidFill>
                        <a:srgbClr val="00B0F0"/>
                      </a:solidFill>
                      <a:prstDash val="sysDash"/>
                    </a:lnL>
                    <a:lnR w="12700">
                      <a:solidFill>
                        <a:srgbClr val="00B0F0"/>
                      </a:solidFill>
                      <a:prstDash val="sysDash"/>
                    </a:lnR>
                    <a:lnT w="12700">
                      <a:solidFill>
                        <a:srgbClr val="00B0F0"/>
                      </a:solidFill>
                      <a:prstDash val="sysDash"/>
                    </a:lnT>
                    <a:lnB w="12700">
                      <a:solidFill>
                        <a:srgbClr val="00B0F0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anchor="ctr" horzOverflow="overflow">
                    <a:lnL w="12700">
                      <a:solidFill>
                        <a:srgbClr val="00B0F0"/>
                      </a:solidFill>
                      <a:prstDash val="sysDash"/>
                    </a:lnL>
                    <a:lnR w="12700">
                      <a:solidFill>
                        <a:srgbClr val="00B0F0"/>
                      </a:solidFill>
                      <a:prstDash val="sysDash"/>
                    </a:lnR>
                    <a:lnT w="12700">
                      <a:solidFill>
                        <a:srgbClr val="00B0F0"/>
                      </a:solidFill>
                      <a:prstDash val="sysDash"/>
                    </a:lnT>
                    <a:lnB w="12700">
                      <a:solidFill>
                        <a:srgbClr val="00B0F0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>
                      <a:solidFill>
                        <a:srgbClr val="00B0F0"/>
                      </a:solidFill>
                      <a:prstDash val="sysDash"/>
                    </a:lnL>
                    <a:lnR w="12700">
                      <a:solidFill>
                        <a:srgbClr val="00B0F0"/>
                      </a:solidFill>
                      <a:prstDash val="sysDash"/>
                    </a:lnR>
                    <a:lnT w="12700">
                      <a:solidFill>
                        <a:srgbClr val="00B0F0"/>
                      </a:solidFill>
                      <a:prstDash val="sysDash"/>
                    </a:lnT>
                    <a:lnB w="12700">
                      <a:solidFill>
                        <a:srgbClr val="00B0F0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87104" y="923950"/>
            <a:ext cx="8757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附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评分说明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对自己一年中表现进行自评，并给出具体的得分。</a:t>
            </a:r>
            <a:endParaRPr lang="en-US" altLang="zh-CN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附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评分说明</a:t>
            </a:r>
          </a:p>
        </p:txBody>
      </p:sp>
      <p:sp>
        <p:nvSpPr>
          <p:cNvPr id="6" name="灯片编号占位符 3"/>
          <p:cNvSpPr txBox="1"/>
          <p:nvPr/>
        </p:nvSpPr>
        <p:spPr>
          <a:xfrm>
            <a:off x="34925" y="6553200"/>
            <a:ext cx="533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zh-CN" sz="1200" kern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4846432-ADF7-41C2-93EB-80B14D8A7C01}" type="slidenum">
              <a:rPr lang="en-GB" altLang="en-US" smtClean="0"/>
              <a:t>11</a:t>
            </a:fld>
            <a:endParaRPr lang="en-GB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175484" y="793205"/>
          <a:ext cx="7967345" cy="5761812"/>
        </p:xfrm>
        <a:graphic>
          <a:graphicData uri="http://schemas.openxmlformats.org/drawingml/2006/table">
            <a:tbl>
              <a:tblPr/>
              <a:tblGrid>
                <a:gridCol w="7967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1770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•    </a:t>
                      </a:r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技术指标</a:t>
                      </a:r>
                    </a:p>
                  </a:txBody>
                  <a:tcPr marL="7620" marR="7620" marT="7620" marB="0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1784C7"/>
                      </a:solidFill>
                      <a:prstDash val="solid"/>
                    </a:lnT>
                    <a:lnB w="19050">
                      <a:solidFill>
                        <a:srgbClr val="1784C7"/>
                      </a:solidFill>
                      <a:prstDash val="solid"/>
                    </a:lnB>
                    <a:solidFill>
                      <a:srgbClr val="178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100" b="1" i="0" u="none" strike="noStrike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–  </a:t>
                      </a:r>
                      <a:r>
                        <a:rPr lang="zh-CN" altLang="en-US" sz="1100" b="1" i="0" u="none" strike="noStrike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技术开发能力</a:t>
                      </a:r>
                    </a:p>
                  </a:txBody>
                  <a:tcPr marL="7620" marR="7620" marT="7620" marB="0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19050">
                      <a:solidFill>
                        <a:srgbClr val="1784C7"/>
                      </a:solidFill>
                      <a:prstDash val="solid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100" b="0" i="0" u="none" strike="noStrike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•    2</a:t>
                      </a:r>
                      <a:r>
                        <a:rPr lang="zh-CN" altLang="en-US" sz="1100" b="0" i="0" u="none" strike="noStrike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分：能搞定大型项目的绝大多数开发，有绝对的开发主导能力</a:t>
                      </a:r>
                    </a:p>
                  </a:txBody>
                  <a:tcPr marL="7620" marR="7620" marT="7620" marB="0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100" b="0" i="0" u="none" strike="noStrike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•    1</a:t>
                      </a:r>
                      <a:r>
                        <a:rPr lang="zh-CN" altLang="en-US" sz="1100" b="0" i="0" u="none" strike="noStrike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分：看上去不属于前后两者</a:t>
                      </a:r>
                    </a:p>
                  </a:txBody>
                  <a:tcPr marL="7620" marR="7620" marT="7620" marB="0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100" b="0" i="0" u="none" strike="noStrike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•    0</a:t>
                      </a:r>
                      <a:r>
                        <a:rPr lang="zh-CN" altLang="en-US" sz="1100" b="0" i="0" u="none" strike="noStrike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分：技术开发就事论事，能搞定中小开发，对大型开发有主导能力</a:t>
                      </a:r>
                    </a:p>
                  </a:txBody>
                  <a:tcPr marL="7620" marR="7620" marT="7620" marB="0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100" b="1" i="0" u="none" strike="noStrike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–  </a:t>
                      </a:r>
                      <a:r>
                        <a:rPr lang="zh-CN" altLang="en-US" sz="1100" b="1" i="0" u="none" strike="noStrike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技术设计能力</a:t>
                      </a:r>
                    </a:p>
                  </a:txBody>
                  <a:tcPr marL="7620" marR="7620" marT="7620" marB="0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100" b="0" i="0" u="none" strike="noStrike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•    2</a:t>
                      </a:r>
                      <a:r>
                        <a:rPr lang="zh-CN" altLang="en-US" sz="1100" b="0" i="0" u="none" strike="noStrike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分：对于大型的开发设计游刃有余，设计有前瞻性，能较好地满足当前需求和将来的需求</a:t>
                      </a:r>
                    </a:p>
                  </a:txBody>
                  <a:tcPr marL="7620" marR="7620" marT="7620" marB="0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100" b="0" i="0" u="none" strike="noStrike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•    1</a:t>
                      </a:r>
                      <a:r>
                        <a:rPr lang="zh-CN" altLang="en-US" sz="1100" b="0" i="0" u="none" strike="noStrike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分：看上去不属于前后两者</a:t>
                      </a:r>
                    </a:p>
                  </a:txBody>
                  <a:tcPr marL="7620" marR="7620" marT="7620" marB="0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100" b="0" i="0" u="none" strike="noStrike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•    0</a:t>
                      </a:r>
                      <a:r>
                        <a:rPr lang="zh-CN" altLang="en-US" sz="1100" b="0" i="0" u="none" strike="noStrike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分：技术设计就事论事，能搞定中小开发，对大型开发设计没有主导能力</a:t>
                      </a:r>
                    </a:p>
                  </a:txBody>
                  <a:tcPr marL="7620" marR="7620" marT="7620" marB="0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100" b="1" i="0" u="none" strike="noStrike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–  </a:t>
                      </a:r>
                      <a:r>
                        <a:rPr lang="zh-CN" altLang="en-US" sz="1100" b="1" i="0" u="none" strike="noStrike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难题解决能力</a:t>
                      </a:r>
                    </a:p>
                  </a:txBody>
                  <a:tcPr marL="7620" marR="7620" marT="7620" marB="0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100" b="0" i="0" u="none" strike="noStrike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•    2</a:t>
                      </a:r>
                      <a:r>
                        <a:rPr lang="zh-CN" altLang="en-US" sz="1100" b="0" i="0" u="none" strike="noStrike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分：在</a:t>
                      </a:r>
                      <a:r>
                        <a:rPr lang="en-US" altLang="zh-CN" sz="1100" b="0" i="0" u="none" strike="noStrike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Hotline</a:t>
                      </a:r>
                      <a:r>
                        <a:rPr lang="zh-CN" altLang="en-US" sz="1100" b="0" i="0" u="none" strike="noStrike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上的工作卓有成效，经常可以搞定别人搞不定的难题</a:t>
                      </a:r>
                    </a:p>
                  </a:txBody>
                  <a:tcPr marL="7620" marR="7620" marT="7620" marB="0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100" b="0" i="0" u="none" strike="noStrike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•    1</a:t>
                      </a:r>
                      <a:r>
                        <a:rPr lang="zh-CN" altLang="en-US" sz="1100" b="0" i="0" u="none" strike="noStrike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分：看上去不属于前后两者</a:t>
                      </a:r>
                    </a:p>
                  </a:txBody>
                  <a:tcPr marL="7620" marR="7620" marT="7620" marB="0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100" b="0" i="0" u="none" strike="noStrike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•    0</a:t>
                      </a:r>
                      <a:r>
                        <a:rPr lang="zh-CN" altLang="en-US" sz="1100" b="0" i="0" u="none" strike="noStrike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分：不时有一些技术难题需要别人辅助解决</a:t>
                      </a:r>
                    </a:p>
                  </a:txBody>
                  <a:tcPr marL="7620" marR="7620" marT="7620" marB="0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100" b="1" i="0" u="none" strike="noStrike" dirty="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–  </a:t>
                      </a:r>
                      <a:r>
                        <a:rPr lang="zh-CN" altLang="en-US" sz="1100" b="1" i="0" u="none" strike="noStrike" dirty="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新技术探索能力</a:t>
                      </a:r>
                    </a:p>
                  </a:txBody>
                  <a:tcPr marL="7620" marR="7620" marT="7620" marB="0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100" b="0" i="0" u="none" strike="noStrike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•    2</a:t>
                      </a:r>
                      <a:r>
                        <a:rPr lang="zh-CN" altLang="en-US" sz="1100" b="0" i="0" u="none" strike="noStrike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分：对于新技术不仅有兴趣，还很能钻研，在若干个较新的技术领域（非项目必须使用的情形下）走在前头</a:t>
                      </a:r>
                    </a:p>
                  </a:txBody>
                  <a:tcPr marL="7620" marR="7620" marT="7620" marB="0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100" b="0" i="0" u="none" strike="noStrike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•    1</a:t>
                      </a:r>
                      <a:r>
                        <a:rPr lang="zh-CN" altLang="en-US" sz="1100" b="0" i="0" u="none" strike="noStrike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分：看上去不属于前后两者</a:t>
                      </a:r>
                    </a:p>
                  </a:txBody>
                  <a:tcPr marL="7620" marR="7620" marT="7620" marB="0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100" b="0" i="0" u="none" strike="noStrike" dirty="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•    0</a:t>
                      </a:r>
                      <a:r>
                        <a:rPr lang="zh-CN" altLang="en-US" sz="1100" b="0" i="0" u="none" strike="noStrike" dirty="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分：除了项目必须使用的技术之外，基本不太熟悉陌生的技术</a:t>
                      </a:r>
                    </a:p>
                  </a:txBody>
                  <a:tcPr marL="7620" marR="7620" marT="7620" marB="0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/>
                      <a:r>
                        <a:rPr lang="en-US" altLang="zh-CN" sz="1100" b="1" i="0" u="none" strike="noStrike" kern="1200" dirty="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–  </a:t>
                      </a:r>
                      <a:r>
                        <a:rPr lang="zh-CN" altLang="en-US" sz="1100" b="1" i="0" u="none" strike="noStrike" kern="1200" dirty="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文档编写</a:t>
                      </a:r>
                    </a:p>
                  </a:txBody>
                  <a:tcPr marL="7620" marR="7620" marT="7620" marB="0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100" b="0" i="0" u="none" strike="noStrike" dirty="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•    2</a:t>
                      </a:r>
                      <a:r>
                        <a:rPr lang="zh-CN" altLang="en-US" sz="1100" b="0" i="0" u="none" strike="noStrike" dirty="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分：文档编写翔实有序，深入浅出，有很强的逻辑性、深度和广度</a:t>
                      </a:r>
                    </a:p>
                  </a:txBody>
                  <a:tcPr marL="7620" marR="7620" marT="7620" marB="0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100" b="0" i="0" u="none" strike="noStrike" dirty="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•    1</a:t>
                      </a:r>
                      <a:r>
                        <a:rPr lang="zh-CN" altLang="en-US" sz="1100" b="0" i="0" u="none" strike="noStrike" dirty="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分：看上去不属于前后两者</a:t>
                      </a:r>
                    </a:p>
                  </a:txBody>
                  <a:tcPr marL="7620" marR="7620" marT="7620" marB="0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100" b="0" i="0" u="none" strike="noStrike" dirty="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•    0</a:t>
                      </a:r>
                      <a:r>
                        <a:rPr lang="zh-CN" altLang="en-US" sz="1100" b="0" i="0" u="none" strike="noStrike" dirty="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分：没有写过总结文档，或者只写过极其简单的操作手册文档</a:t>
                      </a:r>
                    </a:p>
                  </a:txBody>
                  <a:tcPr marL="7620" marR="7620" marT="7620" marB="0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•    </a:t>
                      </a:r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管理指标</a:t>
                      </a:r>
                    </a:p>
                  </a:txBody>
                  <a:tcPr marL="7620" marR="7620" marT="7620" marB="0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178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100" b="1" i="0" u="none" strike="noStrike" dirty="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–  </a:t>
                      </a:r>
                      <a:r>
                        <a:rPr lang="zh-CN" altLang="en-US" sz="1100" b="1" i="0" u="none" strike="noStrike" dirty="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人员培养</a:t>
                      </a:r>
                    </a:p>
                  </a:txBody>
                  <a:tcPr marL="7620" marR="7620" marT="7620" marB="0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100" b="0" i="0" u="none" strike="noStrike" dirty="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•    2</a:t>
                      </a:r>
                      <a:r>
                        <a:rPr lang="zh-CN" altLang="en-US" sz="1100" b="0" i="0" u="none" strike="noStrike" dirty="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分：对新人培养很有感觉，也有较明显的效果</a:t>
                      </a:r>
                    </a:p>
                  </a:txBody>
                  <a:tcPr marL="7620" marR="7620" marT="7620" marB="0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100" b="0" i="0" u="none" strike="noStrike" dirty="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•    1</a:t>
                      </a:r>
                      <a:r>
                        <a:rPr lang="zh-CN" altLang="en-US" sz="1100" b="0" i="0" u="none" strike="noStrike" dirty="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分：看上去不属于前后两者</a:t>
                      </a:r>
                    </a:p>
                  </a:txBody>
                  <a:tcPr marL="7620" marR="7620" marT="7620" marB="0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100" b="0" i="0" u="none" strike="noStrike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•    0</a:t>
                      </a:r>
                      <a:r>
                        <a:rPr lang="zh-CN" altLang="en-US" sz="1100" b="0" i="0" u="none" strike="noStrike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分：对新人的培养比较弱，新人在其手下较难成长</a:t>
                      </a:r>
                    </a:p>
                  </a:txBody>
                  <a:tcPr marL="7620" marR="7620" marT="7620" marB="0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100" b="1" i="0" u="none" strike="noStrike" dirty="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–  </a:t>
                      </a:r>
                      <a:r>
                        <a:rPr lang="zh-CN" altLang="en-US" sz="1100" b="1" i="0" u="none" strike="noStrike" dirty="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项目技术管理</a:t>
                      </a:r>
                    </a:p>
                  </a:txBody>
                  <a:tcPr marL="7620" marR="7620" marT="7620" marB="0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100" b="0" i="0" u="none" strike="noStrike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•    2</a:t>
                      </a:r>
                      <a:r>
                        <a:rPr lang="zh-CN" altLang="en-US" sz="1100" b="0" i="0" u="none" strike="noStrike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分：项目的控制力较强，能够提前预见风险，并可以及时采取合理的应对措施</a:t>
                      </a:r>
                    </a:p>
                  </a:txBody>
                  <a:tcPr marL="7620" marR="7620" marT="7620" marB="0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100" b="0" i="0" u="none" strike="noStrike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•    1</a:t>
                      </a:r>
                      <a:r>
                        <a:rPr lang="zh-CN" altLang="en-US" sz="1100" b="0" i="0" u="none" strike="noStrike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分：看上去不属于前后两者</a:t>
                      </a:r>
                    </a:p>
                  </a:txBody>
                  <a:tcPr marL="7620" marR="7620" marT="7620" marB="0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100" b="0" i="0" u="none" strike="noStrike" dirty="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•    0</a:t>
                      </a:r>
                      <a:r>
                        <a:rPr lang="zh-CN" altLang="en-US" sz="1100" b="0" i="0" u="none" strike="noStrike" dirty="0"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分：项目控制力较弱，一般不太放心独立控制一个项目</a:t>
                      </a:r>
                    </a:p>
                  </a:txBody>
                  <a:tcPr marL="7620" marR="7620" marT="7620" marB="0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19050" cap="rnd">
                      <a:solidFill>
                        <a:srgbClr val="1784C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目录</a:t>
            </a:r>
          </a:p>
        </p:txBody>
      </p:sp>
      <p:sp>
        <p:nvSpPr>
          <p:cNvPr id="4" name="圆角矩形 4"/>
          <p:cNvSpPr/>
          <p:nvPr/>
        </p:nvSpPr>
        <p:spPr>
          <a:xfrm>
            <a:off x="1477721" y="1926462"/>
            <a:ext cx="1800000" cy="3156882"/>
          </a:xfrm>
          <a:prstGeom prst="roundRect">
            <a:avLst>
              <a:gd name="adj" fmla="val 592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14"/>
          <p:cNvSpPr txBox="1"/>
          <p:nvPr/>
        </p:nvSpPr>
        <p:spPr>
          <a:xfrm>
            <a:off x="1669840" y="40230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回顾展望</a:t>
            </a:r>
          </a:p>
        </p:txBody>
      </p:sp>
      <p:pic>
        <p:nvPicPr>
          <p:cNvPr id="7" name="Picture 13" descr="F:\360云盘\02-个人资料\！PPT图片及版面资源\05-PPT精选插图\03-小图类\02-win8\Others\White\MB_0006_calculator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57721" y="2059008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6127570" y="1926462"/>
            <a:ext cx="1800000" cy="3156882"/>
          </a:xfrm>
          <a:prstGeom prst="roundRect">
            <a:avLst>
              <a:gd name="adj" fmla="val 592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14"/>
          <p:cNvSpPr txBox="1"/>
          <p:nvPr/>
        </p:nvSpPr>
        <p:spPr>
          <a:xfrm>
            <a:off x="6323260" y="4023075"/>
            <a:ext cx="141577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管理能力</a:t>
            </a:r>
          </a:p>
        </p:txBody>
      </p:sp>
      <p:sp>
        <p:nvSpPr>
          <p:cNvPr id="10" name="圆角矩形 19"/>
          <p:cNvSpPr/>
          <p:nvPr/>
        </p:nvSpPr>
        <p:spPr>
          <a:xfrm>
            <a:off x="3817364" y="1926462"/>
            <a:ext cx="1800000" cy="3156882"/>
          </a:xfrm>
          <a:prstGeom prst="roundRect">
            <a:avLst>
              <a:gd name="adj" fmla="val 592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TextBox 14"/>
          <p:cNvSpPr txBox="1"/>
          <p:nvPr/>
        </p:nvSpPr>
        <p:spPr>
          <a:xfrm>
            <a:off x="4013058" y="40230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技术能力</a:t>
            </a:r>
          </a:p>
        </p:txBody>
      </p:sp>
      <p:sp>
        <p:nvSpPr>
          <p:cNvPr id="12" name="圆角矩形 22"/>
          <p:cNvSpPr/>
          <p:nvPr/>
        </p:nvSpPr>
        <p:spPr>
          <a:xfrm>
            <a:off x="8449351" y="1926462"/>
            <a:ext cx="1800000" cy="3156882"/>
          </a:xfrm>
          <a:prstGeom prst="roundRect">
            <a:avLst>
              <a:gd name="adj" fmla="val 592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TextBox 14"/>
          <p:cNvSpPr txBox="1"/>
          <p:nvPr/>
        </p:nvSpPr>
        <p:spPr>
          <a:xfrm>
            <a:off x="8641137" y="4023075"/>
            <a:ext cx="141577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其他附录</a:t>
            </a:r>
          </a:p>
        </p:txBody>
      </p:sp>
      <p:pic>
        <p:nvPicPr>
          <p:cNvPr id="14" name="Picture 12" descr="F:\360云盘\02-个人资料\！PPT图片及版面资源\05-PPT精选插图\03-小图类\02-win8\System\White\MB_0005_sett_small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295456" y="2059008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F:\360云盘\02-个人资料\！PPT图片及版面资源\05-PPT精选插图\03-小图类\02-win8\Others\White\MB_0003_Favs1.pn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3997364" y="2059008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F:\360云盘\02-个人资料\！PPT图片及版面资源\05-PPT精选插图\03-小图类\02-win8\System\White\MB_0022_tok.pn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8617237" y="2059008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接连接符 16"/>
          <p:cNvCxnSpPr/>
          <p:nvPr/>
        </p:nvCxnSpPr>
        <p:spPr>
          <a:xfrm>
            <a:off x="8449351" y="5449010"/>
            <a:ext cx="1800000" cy="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D24726"/>
          </a:solidFill>
        </p:spPr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2020</a:t>
            </a:r>
            <a:r>
              <a:rPr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半年工作计划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719087" y="4391358"/>
            <a:ext cx="1640663" cy="330714"/>
            <a:chOff x="979831" y="4167171"/>
            <a:chExt cx="1709259" cy="344487"/>
          </a:xfrm>
        </p:grpSpPr>
        <p:sp>
          <p:nvSpPr>
            <p:cNvPr id="5" name="Line 58"/>
            <p:cNvSpPr>
              <a:spLocks noChangeShapeType="1"/>
            </p:cNvSpPr>
            <p:nvPr/>
          </p:nvSpPr>
          <p:spPr bwMode="gray">
            <a:xfrm>
              <a:off x="1843532" y="4167171"/>
              <a:ext cx="0" cy="334963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</a:ln>
          </p:spPr>
          <p:txBody>
            <a:bodyPr/>
            <a:lstStyle/>
            <a:p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Line 59"/>
            <p:cNvSpPr>
              <a:spLocks noChangeShapeType="1"/>
            </p:cNvSpPr>
            <p:nvPr/>
          </p:nvSpPr>
          <p:spPr bwMode="gray">
            <a:xfrm flipH="1">
              <a:off x="979831" y="4511658"/>
              <a:ext cx="1709259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Text Box 60"/>
          <p:cNvSpPr txBox="1">
            <a:spLocks noChangeArrowheads="1"/>
          </p:cNvSpPr>
          <p:nvPr/>
        </p:nvSpPr>
        <p:spPr bwMode="gray">
          <a:xfrm>
            <a:off x="1214327" y="4839318"/>
            <a:ext cx="2666426" cy="92583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 lIns="87722" tIns="43861" rIns="87722" bIns="43861">
            <a:spAutoFit/>
          </a:bodyPr>
          <a:lstStyle/>
          <a:p>
            <a:pPr marL="342900" indent="-342900" eaLnBrk="0" hangingPunct="0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基础开发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在学习中不断摸索，完成基础开发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037898" y="2847697"/>
            <a:ext cx="1790447" cy="323095"/>
            <a:chOff x="7562836" y="2590783"/>
            <a:chExt cx="1865306" cy="336551"/>
          </a:xfrm>
        </p:grpSpPr>
        <p:sp>
          <p:nvSpPr>
            <p:cNvPr id="9" name="Line 65"/>
            <p:cNvSpPr>
              <a:spLocks noChangeShapeType="1"/>
            </p:cNvSpPr>
            <p:nvPr/>
          </p:nvSpPr>
          <p:spPr bwMode="gray">
            <a:xfrm>
              <a:off x="8549924" y="2592371"/>
              <a:ext cx="0" cy="334963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</a:ln>
          </p:spPr>
          <p:txBody>
            <a:bodyPr/>
            <a:lstStyle/>
            <a:p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66"/>
            <p:cNvSpPr>
              <a:spLocks noChangeShapeType="1"/>
            </p:cNvSpPr>
            <p:nvPr/>
          </p:nvSpPr>
          <p:spPr bwMode="gray">
            <a:xfrm flipH="1">
              <a:off x="7562836" y="2590783"/>
              <a:ext cx="1865306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ext Box 67"/>
          <p:cNvSpPr txBox="1">
            <a:spLocks noChangeArrowheads="1"/>
          </p:cNvSpPr>
          <p:nvPr/>
        </p:nvSpPr>
        <p:spPr bwMode="gray">
          <a:xfrm>
            <a:off x="7735333" y="1271414"/>
            <a:ext cx="2500077" cy="146164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 lIns="87722" tIns="43861" rIns="87722" bIns="43861">
            <a:spAutoFit/>
          </a:bodyPr>
          <a:lstStyle/>
          <a:p>
            <a:pPr marL="342900" indent="-342900" eaLnBrk="0" hangingPunct="0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在后半年学习的过程中，能够有意识的锻炼自己的演讲能力和沟通能力；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目标是能够流畅的讲完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694149" y="2847697"/>
            <a:ext cx="1943715" cy="323095"/>
            <a:chOff x="3037473" y="2590783"/>
            <a:chExt cx="2024982" cy="336551"/>
          </a:xfrm>
        </p:grpSpPr>
        <p:sp>
          <p:nvSpPr>
            <p:cNvPr id="13" name="Line 68"/>
            <p:cNvSpPr>
              <a:spLocks noChangeShapeType="1"/>
            </p:cNvSpPr>
            <p:nvPr/>
          </p:nvSpPr>
          <p:spPr bwMode="gray">
            <a:xfrm>
              <a:off x="4093512" y="2592371"/>
              <a:ext cx="0" cy="334963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</a:ln>
          </p:spPr>
          <p:txBody>
            <a:bodyPr/>
            <a:lstStyle/>
            <a:p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Line 69"/>
            <p:cNvSpPr>
              <a:spLocks noChangeShapeType="1"/>
            </p:cNvSpPr>
            <p:nvPr/>
          </p:nvSpPr>
          <p:spPr bwMode="gray">
            <a:xfrm flipH="1">
              <a:off x="3037473" y="2590783"/>
              <a:ext cx="2024982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 Box 70"/>
          <p:cNvSpPr txBox="1">
            <a:spLocks noChangeArrowheads="1"/>
          </p:cNvSpPr>
          <p:nvPr/>
        </p:nvSpPr>
        <p:spPr bwMode="gray">
          <a:xfrm>
            <a:off x="3476385" y="1327961"/>
            <a:ext cx="2500077" cy="146164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 lIns="87722" tIns="43861" rIns="87722" bIns="43861">
            <a:spAutoFit/>
          </a:bodyPr>
          <a:lstStyle/>
          <a:p>
            <a:pPr marL="342900" indent="-342900" eaLnBrk="0" hangingPunct="0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深入学习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Cloud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微服务；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HZERO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后端以及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HZERO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界面配置；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目标是掌握大多数开发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918270" y="4391357"/>
            <a:ext cx="1741680" cy="321569"/>
            <a:chOff x="5354590" y="4167171"/>
            <a:chExt cx="1814500" cy="334963"/>
          </a:xfrm>
        </p:grpSpPr>
        <p:sp>
          <p:nvSpPr>
            <p:cNvPr id="17" name="Line 71"/>
            <p:cNvSpPr>
              <a:spLocks noChangeShapeType="1"/>
            </p:cNvSpPr>
            <p:nvPr/>
          </p:nvSpPr>
          <p:spPr bwMode="gray">
            <a:xfrm>
              <a:off x="6281799" y="4167171"/>
              <a:ext cx="0" cy="334963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</a:ln>
          </p:spPr>
          <p:txBody>
            <a:bodyPr/>
            <a:lstStyle/>
            <a:p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Line 72"/>
            <p:cNvSpPr>
              <a:spLocks noChangeShapeType="1"/>
            </p:cNvSpPr>
            <p:nvPr/>
          </p:nvSpPr>
          <p:spPr bwMode="gray">
            <a:xfrm flipH="1">
              <a:off x="5354590" y="4502133"/>
              <a:ext cx="18145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Text Box 73"/>
          <p:cNvSpPr txBox="1">
            <a:spLocks noChangeArrowheads="1"/>
          </p:cNvSpPr>
          <p:nvPr/>
        </p:nvSpPr>
        <p:spPr bwMode="gray">
          <a:xfrm>
            <a:off x="5661238" y="4773889"/>
            <a:ext cx="2500077" cy="20218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 lIns="87722" tIns="43861" rIns="87722" bIns="43861">
            <a:spAutoFit/>
          </a:bodyPr>
          <a:lstStyle/>
          <a:p>
            <a:pPr marL="342900" indent="-342900" eaLnBrk="0" hangingPunct="0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HZERO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前端，例如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dva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ANT Design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等框架；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HZERO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中已有的组件。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目标是能够拿下大多数开发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Group 74"/>
          <p:cNvGrpSpPr/>
          <p:nvPr/>
        </p:nvGrpSpPr>
        <p:grpSpPr bwMode="auto">
          <a:xfrm>
            <a:off x="480053" y="3154031"/>
            <a:ext cx="10973789" cy="1246655"/>
            <a:chOff x="-171" y="2008"/>
            <a:chExt cx="6286" cy="818"/>
          </a:xfrm>
        </p:grpSpPr>
        <p:sp>
          <p:nvSpPr>
            <p:cNvPr id="21" name="Line 75"/>
            <p:cNvSpPr>
              <a:spLocks noChangeShapeType="1"/>
            </p:cNvSpPr>
            <p:nvPr/>
          </p:nvSpPr>
          <p:spPr bwMode="gray">
            <a:xfrm flipH="1">
              <a:off x="-171" y="2405"/>
              <a:ext cx="804" cy="0"/>
            </a:xfrm>
            <a:prstGeom prst="line">
              <a:avLst/>
            </a:prstGeom>
            <a:noFill/>
            <a:ln w="38100">
              <a:solidFill>
                <a:srgbClr val="760000"/>
              </a:solidFill>
              <a:rou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76"/>
            <p:cNvSpPr>
              <a:spLocks noChangeShapeType="1"/>
            </p:cNvSpPr>
            <p:nvPr/>
          </p:nvSpPr>
          <p:spPr bwMode="gray">
            <a:xfrm flipH="1">
              <a:off x="3857" y="2405"/>
              <a:ext cx="475" cy="0"/>
            </a:xfrm>
            <a:prstGeom prst="line">
              <a:avLst/>
            </a:prstGeom>
            <a:noFill/>
            <a:ln w="38100">
              <a:solidFill>
                <a:srgbClr val="760000"/>
              </a:solidFill>
              <a:rou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Arc 77"/>
            <p:cNvSpPr/>
            <p:nvPr/>
          </p:nvSpPr>
          <p:spPr bwMode="gray">
            <a:xfrm rot="16200000" flipV="1">
              <a:off x="2052" y="1833"/>
              <a:ext cx="412" cy="769"/>
            </a:xfrm>
            <a:custGeom>
              <a:avLst/>
              <a:gdLst>
                <a:gd name="G0" fmla="+- 1194 0 0"/>
                <a:gd name="G1" fmla="+- 21600 0 0"/>
                <a:gd name="G2" fmla="+- 21600 0 0"/>
                <a:gd name="T0" fmla="*/ 750 w 22794"/>
                <a:gd name="T1" fmla="*/ 5 h 43200"/>
                <a:gd name="T2" fmla="*/ 0 w 22794"/>
                <a:gd name="T3" fmla="*/ 43167 h 43200"/>
                <a:gd name="T4" fmla="*/ 1194 w 2279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94" h="43200" fill="none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</a:path>
                <a:path w="22794" h="43200" stroke="0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  <a:lnTo>
                    <a:pt x="1194" y="21600"/>
                  </a:lnTo>
                  <a:close/>
                </a:path>
              </a:pathLst>
            </a:custGeom>
            <a:noFill/>
            <a:ln w="38100">
              <a:solidFill>
                <a:srgbClr val="760000"/>
              </a:solidFill>
              <a:rou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Arc 78"/>
            <p:cNvSpPr/>
            <p:nvPr/>
          </p:nvSpPr>
          <p:spPr bwMode="gray">
            <a:xfrm rot="16200000" flipV="1">
              <a:off x="4503" y="1832"/>
              <a:ext cx="418" cy="769"/>
            </a:xfrm>
            <a:custGeom>
              <a:avLst/>
              <a:gdLst>
                <a:gd name="G0" fmla="+- 1194 0 0"/>
                <a:gd name="G1" fmla="+- 21600 0 0"/>
                <a:gd name="G2" fmla="+- 21600 0 0"/>
                <a:gd name="T0" fmla="*/ 750 w 22794"/>
                <a:gd name="T1" fmla="*/ 5 h 43200"/>
                <a:gd name="T2" fmla="*/ 0 w 22794"/>
                <a:gd name="T3" fmla="*/ 43167 h 43200"/>
                <a:gd name="T4" fmla="*/ 1194 w 2279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94" h="43200" fill="none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</a:path>
                <a:path w="22794" h="43200" stroke="0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  <a:lnTo>
                    <a:pt x="1194" y="21600"/>
                  </a:lnTo>
                  <a:close/>
                </a:path>
              </a:pathLst>
            </a:custGeom>
            <a:noFill/>
            <a:ln w="38100">
              <a:solidFill>
                <a:srgbClr val="760000"/>
              </a:solidFill>
              <a:rou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Line 79"/>
            <p:cNvSpPr>
              <a:spLocks noChangeShapeType="1"/>
            </p:cNvSpPr>
            <p:nvPr/>
          </p:nvSpPr>
          <p:spPr bwMode="gray">
            <a:xfrm flipH="1">
              <a:off x="2637" y="2405"/>
              <a:ext cx="455" cy="0"/>
            </a:xfrm>
            <a:prstGeom prst="line">
              <a:avLst/>
            </a:prstGeom>
            <a:noFill/>
            <a:ln w="38100">
              <a:solidFill>
                <a:srgbClr val="760000"/>
              </a:solidFill>
              <a:rou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Arc 80"/>
            <p:cNvSpPr/>
            <p:nvPr/>
          </p:nvSpPr>
          <p:spPr bwMode="gray">
            <a:xfrm rot="5400000">
              <a:off x="3262" y="2225"/>
              <a:ext cx="431" cy="772"/>
            </a:xfrm>
            <a:custGeom>
              <a:avLst/>
              <a:gdLst>
                <a:gd name="G0" fmla="+- 1194 0 0"/>
                <a:gd name="G1" fmla="+- 21600 0 0"/>
                <a:gd name="G2" fmla="+- 21600 0 0"/>
                <a:gd name="T0" fmla="*/ 750 w 22794"/>
                <a:gd name="T1" fmla="*/ 5 h 43200"/>
                <a:gd name="T2" fmla="*/ 0 w 22794"/>
                <a:gd name="T3" fmla="*/ 43167 h 43200"/>
                <a:gd name="T4" fmla="*/ 1194 w 2279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94" h="43200" fill="none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</a:path>
                <a:path w="22794" h="43200" stroke="0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  <a:lnTo>
                    <a:pt x="1194" y="21600"/>
                  </a:lnTo>
                  <a:close/>
                </a:path>
              </a:pathLst>
            </a:custGeom>
            <a:noFill/>
            <a:ln w="38100">
              <a:solidFill>
                <a:srgbClr val="760000"/>
              </a:solidFill>
              <a:rou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Line 81"/>
            <p:cNvSpPr>
              <a:spLocks noChangeShapeType="1"/>
            </p:cNvSpPr>
            <p:nvPr/>
          </p:nvSpPr>
          <p:spPr bwMode="gray">
            <a:xfrm flipH="1">
              <a:off x="5089" y="2405"/>
              <a:ext cx="1026" cy="0"/>
            </a:xfrm>
            <a:prstGeom prst="line">
              <a:avLst/>
            </a:prstGeom>
            <a:noFill/>
            <a:ln w="38100">
              <a:solidFill>
                <a:srgbClr val="760000"/>
              </a:solidFill>
              <a:rou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Line 82"/>
            <p:cNvSpPr>
              <a:spLocks noChangeShapeType="1"/>
            </p:cNvSpPr>
            <p:nvPr/>
          </p:nvSpPr>
          <p:spPr bwMode="gray">
            <a:xfrm flipH="1">
              <a:off x="1395" y="2405"/>
              <a:ext cx="475" cy="0"/>
            </a:xfrm>
            <a:prstGeom prst="line">
              <a:avLst/>
            </a:prstGeom>
            <a:noFill/>
            <a:ln w="38100">
              <a:solidFill>
                <a:srgbClr val="760000"/>
              </a:solidFill>
              <a:rou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Arc 83"/>
            <p:cNvSpPr/>
            <p:nvPr/>
          </p:nvSpPr>
          <p:spPr bwMode="gray">
            <a:xfrm rot="5400000">
              <a:off x="799" y="2225"/>
              <a:ext cx="431" cy="772"/>
            </a:xfrm>
            <a:custGeom>
              <a:avLst/>
              <a:gdLst>
                <a:gd name="G0" fmla="+- 1194 0 0"/>
                <a:gd name="G1" fmla="+- 21600 0 0"/>
                <a:gd name="G2" fmla="+- 21600 0 0"/>
                <a:gd name="T0" fmla="*/ 750 w 22794"/>
                <a:gd name="T1" fmla="*/ 5 h 43200"/>
                <a:gd name="T2" fmla="*/ 0 w 22794"/>
                <a:gd name="T3" fmla="*/ 43167 h 43200"/>
                <a:gd name="T4" fmla="*/ 1194 w 2279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94" h="43200" fill="none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</a:path>
                <a:path w="22794" h="43200" stroke="0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  <a:lnTo>
                    <a:pt x="1194" y="21600"/>
                  </a:lnTo>
                  <a:close/>
                </a:path>
              </a:pathLst>
            </a:custGeom>
            <a:noFill/>
            <a:ln w="38100">
              <a:solidFill>
                <a:srgbClr val="760000"/>
              </a:solidFill>
              <a:rou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51"/>
          <p:cNvGrpSpPr/>
          <p:nvPr/>
        </p:nvGrpSpPr>
        <p:grpSpPr>
          <a:xfrm>
            <a:off x="1831281" y="3125786"/>
            <a:ext cx="1297700" cy="1164694"/>
            <a:chOff x="2915311" y="4536026"/>
            <a:chExt cx="1084438" cy="973137"/>
          </a:xfrm>
          <a:solidFill>
            <a:srgbClr val="D24726"/>
          </a:solidFill>
        </p:grpSpPr>
        <p:sp>
          <p:nvSpPr>
            <p:cNvPr id="31" name="Oval 5"/>
            <p:cNvSpPr>
              <a:spLocks noChangeArrowheads="1"/>
            </p:cNvSpPr>
            <p:nvPr/>
          </p:nvSpPr>
          <p:spPr bwMode="auto">
            <a:xfrm>
              <a:off x="3026611" y="4536026"/>
              <a:ext cx="973138" cy="973137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 Box 47"/>
            <p:cNvSpPr txBox="1">
              <a:spLocks noChangeArrowheads="1"/>
            </p:cNvSpPr>
            <p:nvPr/>
          </p:nvSpPr>
          <p:spPr bwMode="auto">
            <a:xfrm>
              <a:off x="2915311" y="4833937"/>
              <a:ext cx="1065579" cy="5400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latinLnBrk="1"/>
              <a:r>
                <a:rPr kumimoji="1"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2020/07-12</a:t>
              </a:r>
              <a:endParaRPr kumimoji="1" lang="en-US" altLang="ko-KR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56"/>
          <p:cNvGrpSpPr/>
          <p:nvPr/>
        </p:nvGrpSpPr>
        <p:grpSpPr>
          <a:xfrm>
            <a:off x="4158472" y="3277471"/>
            <a:ext cx="1164041" cy="1164694"/>
            <a:chOff x="7670829" y="1968500"/>
            <a:chExt cx="973138" cy="973138"/>
          </a:xfrm>
          <a:solidFill>
            <a:srgbClr val="D24726"/>
          </a:solidFill>
        </p:grpSpPr>
        <p:sp>
          <p:nvSpPr>
            <p:cNvPr id="34" name="Oval 25"/>
            <p:cNvSpPr>
              <a:spLocks noChangeArrowheads="1"/>
            </p:cNvSpPr>
            <p:nvPr/>
          </p:nvSpPr>
          <p:spPr bwMode="auto">
            <a:xfrm>
              <a:off x="7670829" y="1968500"/>
              <a:ext cx="973138" cy="973138"/>
            </a:xfrm>
            <a:prstGeom prst="ellipse">
              <a:avLst/>
            </a:prstGeom>
            <a:grpFill/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Text Box 50"/>
            <p:cNvSpPr txBox="1">
              <a:spLocks noChangeArrowheads="1"/>
            </p:cNvSpPr>
            <p:nvPr/>
          </p:nvSpPr>
          <p:spPr bwMode="auto">
            <a:xfrm>
              <a:off x="7676022" y="2241550"/>
              <a:ext cx="939682" cy="41032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4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kumimoji="1" lang="en-US" altLang="zh-CN" sz="1800" dirty="0"/>
                <a:t>2020/07-12</a:t>
              </a:r>
              <a:endParaRPr kumimoji="1" lang="en-US" altLang="ko-KR" sz="1800" dirty="0"/>
            </a:p>
          </p:txBody>
        </p:sp>
      </p:grpSp>
      <p:grpSp>
        <p:nvGrpSpPr>
          <p:cNvPr id="36" name="组合 51"/>
          <p:cNvGrpSpPr/>
          <p:nvPr/>
        </p:nvGrpSpPr>
        <p:grpSpPr>
          <a:xfrm>
            <a:off x="6283922" y="3109098"/>
            <a:ext cx="1164511" cy="1164694"/>
            <a:chOff x="3063904" y="4560888"/>
            <a:chExt cx="1032665" cy="1050905"/>
          </a:xfrm>
          <a:solidFill>
            <a:srgbClr val="D24726"/>
          </a:solidFill>
        </p:grpSpPr>
        <p:sp>
          <p:nvSpPr>
            <p:cNvPr id="37" name="Oval 5"/>
            <p:cNvSpPr>
              <a:spLocks noChangeArrowheads="1"/>
            </p:cNvSpPr>
            <p:nvPr/>
          </p:nvSpPr>
          <p:spPr bwMode="auto">
            <a:xfrm>
              <a:off x="3063904" y="4560888"/>
              <a:ext cx="1032665" cy="1050905"/>
            </a:xfrm>
            <a:prstGeom prst="ellipse">
              <a:avLst/>
            </a:prstGeom>
            <a:grpFill/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 Box 47"/>
            <p:cNvSpPr txBox="1">
              <a:spLocks noChangeArrowheads="1"/>
            </p:cNvSpPr>
            <p:nvPr/>
          </p:nvSpPr>
          <p:spPr bwMode="auto">
            <a:xfrm>
              <a:off x="3101833" y="4833937"/>
              <a:ext cx="972179" cy="396976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kumimoji="1" sz="2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1800" dirty="0"/>
                <a:t>2020/07-12</a:t>
              </a:r>
              <a:endParaRPr lang="en-US" altLang="ko-KR" sz="1800" dirty="0"/>
            </a:p>
          </p:txBody>
        </p:sp>
      </p:grpSp>
      <p:grpSp>
        <p:nvGrpSpPr>
          <p:cNvPr id="39" name="组合 56"/>
          <p:cNvGrpSpPr/>
          <p:nvPr/>
        </p:nvGrpSpPr>
        <p:grpSpPr>
          <a:xfrm>
            <a:off x="8404672" y="3265077"/>
            <a:ext cx="1258029" cy="1164694"/>
            <a:chOff x="7655664" y="1968500"/>
            <a:chExt cx="1051712" cy="973138"/>
          </a:xfrm>
          <a:solidFill>
            <a:srgbClr val="D24726"/>
          </a:solidFill>
        </p:grpSpPr>
        <p:sp>
          <p:nvSpPr>
            <p:cNvPr id="40" name="Oval 25"/>
            <p:cNvSpPr>
              <a:spLocks noChangeArrowheads="1"/>
            </p:cNvSpPr>
            <p:nvPr/>
          </p:nvSpPr>
          <p:spPr bwMode="auto">
            <a:xfrm>
              <a:off x="7670829" y="1968500"/>
              <a:ext cx="973138" cy="973138"/>
            </a:xfrm>
            <a:prstGeom prst="ellipse">
              <a:avLst/>
            </a:prstGeom>
            <a:grpFill/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Text Box 50"/>
            <p:cNvSpPr txBox="1">
              <a:spLocks noChangeArrowheads="1"/>
            </p:cNvSpPr>
            <p:nvPr/>
          </p:nvSpPr>
          <p:spPr bwMode="auto">
            <a:xfrm>
              <a:off x="7655664" y="2241550"/>
              <a:ext cx="1051712" cy="37287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kumimoji="1" sz="2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1800" dirty="0"/>
                <a:t>2020/07-12</a:t>
              </a:r>
              <a:endParaRPr lang="en-US" altLang="ko-KR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5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感谢您的支持</a:t>
            </a:r>
            <a:endParaRPr 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28267" y="2402238"/>
            <a:ext cx="5859506" cy="21872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欢迎您的意见</a:t>
            </a:r>
            <a:endParaRPr 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目录</a:t>
            </a:r>
          </a:p>
        </p:txBody>
      </p:sp>
      <p:sp>
        <p:nvSpPr>
          <p:cNvPr id="4" name="圆角矩形 4"/>
          <p:cNvSpPr/>
          <p:nvPr/>
        </p:nvSpPr>
        <p:spPr>
          <a:xfrm>
            <a:off x="1477721" y="1926462"/>
            <a:ext cx="1800000" cy="3156882"/>
          </a:xfrm>
          <a:prstGeom prst="roundRect">
            <a:avLst>
              <a:gd name="adj" fmla="val 592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14"/>
          <p:cNvSpPr txBox="1"/>
          <p:nvPr/>
        </p:nvSpPr>
        <p:spPr>
          <a:xfrm>
            <a:off x="1669840" y="40230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回顾展望</a:t>
            </a:r>
          </a:p>
        </p:txBody>
      </p:sp>
      <p:pic>
        <p:nvPicPr>
          <p:cNvPr id="7" name="Picture 13" descr="F:\360云盘\02-个人资料\！PPT图片及版面资源\05-PPT精选插图\03-小图类\02-win8\Others\White\MB_0006_calculator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57721" y="2059008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6127570" y="1926462"/>
            <a:ext cx="1800000" cy="3156882"/>
          </a:xfrm>
          <a:prstGeom prst="roundRect">
            <a:avLst>
              <a:gd name="adj" fmla="val 592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14"/>
          <p:cNvSpPr txBox="1"/>
          <p:nvPr/>
        </p:nvSpPr>
        <p:spPr>
          <a:xfrm>
            <a:off x="6323260" y="4023075"/>
            <a:ext cx="141577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管理能力</a:t>
            </a:r>
          </a:p>
        </p:txBody>
      </p:sp>
      <p:sp>
        <p:nvSpPr>
          <p:cNvPr id="10" name="圆角矩形 19"/>
          <p:cNvSpPr/>
          <p:nvPr/>
        </p:nvSpPr>
        <p:spPr>
          <a:xfrm>
            <a:off x="3817364" y="1926462"/>
            <a:ext cx="1800000" cy="3156882"/>
          </a:xfrm>
          <a:prstGeom prst="roundRect">
            <a:avLst>
              <a:gd name="adj" fmla="val 592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TextBox 14"/>
          <p:cNvSpPr txBox="1"/>
          <p:nvPr/>
        </p:nvSpPr>
        <p:spPr>
          <a:xfrm>
            <a:off x="4013058" y="40230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技术能力</a:t>
            </a:r>
          </a:p>
        </p:txBody>
      </p:sp>
      <p:sp>
        <p:nvSpPr>
          <p:cNvPr id="12" name="圆角矩形 22"/>
          <p:cNvSpPr/>
          <p:nvPr/>
        </p:nvSpPr>
        <p:spPr>
          <a:xfrm>
            <a:off x="8449351" y="1926462"/>
            <a:ext cx="1800000" cy="3156882"/>
          </a:xfrm>
          <a:prstGeom prst="roundRect">
            <a:avLst>
              <a:gd name="adj" fmla="val 592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TextBox 14"/>
          <p:cNvSpPr txBox="1"/>
          <p:nvPr/>
        </p:nvSpPr>
        <p:spPr>
          <a:xfrm>
            <a:off x="8641137" y="4023075"/>
            <a:ext cx="141577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其他附录</a:t>
            </a:r>
          </a:p>
        </p:txBody>
      </p:sp>
      <p:pic>
        <p:nvPicPr>
          <p:cNvPr id="14" name="Picture 12" descr="F:\360云盘\02-个人资料\！PPT图片及版面资源\05-PPT精选插图\03-小图类\02-win8\System\White\MB_0005_sett_small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295456" y="2059008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F:\360云盘\02-个人资料\！PPT图片及版面资源\05-PPT精选插图\03-小图类\02-win8\Others\White\MB_0003_Favs1.pn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3997364" y="2059008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F:\360云盘\02-个人资料\！PPT图片及版面资源\05-PPT精选插图\03-小图类\02-win8\System\White\MB_0022_tok.pn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8617237" y="2059008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接连接符 16"/>
          <p:cNvCxnSpPr/>
          <p:nvPr/>
        </p:nvCxnSpPr>
        <p:spPr>
          <a:xfrm>
            <a:off x="1459433" y="5367528"/>
            <a:ext cx="1800000" cy="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项目经历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78183584"/>
              </p:ext>
            </p:extLst>
          </p:nvPr>
        </p:nvGraphicFramePr>
        <p:xfrm>
          <a:off x="325464" y="1052657"/>
          <a:ext cx="11621532" cy="4865313"/>
        </p:xfrm>
        <a:graphic>
          <a:graphicData uri="http://schemas.openxmlformats.org/drawingml/2006/table">
            <a:tbl>
              <a:tblPr/>
              <a:tblGrid>
                <a:gridCol w="2586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3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4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2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kern="1200" dirty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项目名称</a:t>
                      </a:r>
                    </a:p>
                  </a:txBody>
                  <a:tcPr anchor="ctr" anchorCtr="1" horzOverflow="overflow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1784C7"/>
                      </a:solidFill>
                      <a:prstDash val="solid"/>
                    </a:lnT>
                    <a:lnB w="19050">
                      <a:solidFill>
                        <a:srgbClr val="1784C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84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kern="1200" dirty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时间</a:t>
                      </a:r>
                    </a:p>
                  </a:txBody>
                  <a:tcPr anchor="ctr" anchorCtr="1" horzOverflow="overflow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1784C7"/>
                      </a:solidFill>
                      <a:prstDash val="solid"/>
                    </a:lnT>
                    <a:lnB w="19050">
                      <a:solidFill>
                        <a:srgbClr val="1784C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84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kern="1200" dirty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角色</a:t>
                      </a:r>
                    </a:p>
                  </a:txBody>
                  <a:tcPr anchor="ctr" anchorCtr="1" horzOverflow="overflow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1784C7"/>
                      </a:solidFill>
                      <a:prstDash val="solid"/>
                    </a:lnT>
                    <a:lnB w="19050">
                      <a:solidFill>
                        <a:srgbClr val="1784C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84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kern="1200" dirty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贡献</a:t>
                      </a:r>
                      <a:r>
                        <a:rPr lang="en-US" altLang="zh-CN" sz="1600" b="1" kern="1200" dirty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r>
                        <a:rPr lang="zh-CN" altLang="en-US" sz="1600" b="1" kern="1200" dirty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收获</a:t>
                      </a:r>
                    </a:p>
                  </a:txBody>
                  <a:tcPr anchor="ctr" anchorCtr="1" horzOverflow="overflow"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19050" cap="rnd">
                      <a:solidFill>
                        <a:srgbClr val="1784C7"/>
                      </a:solidFill>
                      <a:prstDash val="solid"/>
                    </a:lnT>
                    <a:lnB w="19050">
                      <a:solidFill>
                        <a:srgbClr val="1784C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8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8059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中航锂电科技有限公司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-MES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实施项目</a:t>
                      </a: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19050">
                      <a:solidFill>
                        <a:srgbClr val="1784C7"/>
                      </a:solidFill>
                      <a:prstDash val="solid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2019.11~2020.06</a:t>
                      </a:r>
                    </a:p>
                  </a:txBody>
                  <a:tcPr anchor="ctr" horzOverflow="overflow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19050">
                      <a:solidFill>
                        <a:srgbClr val="1784C7"/>
                      </a:solidFill>
                      <a:prstDash val="solid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技术顾问</a:t>
                      </a:r>
                      <a:endParaRPr kumimoji="0" lang="en-US" altLang="zh-CN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19050">
                      <a:solidFill>
                        <a:srgbClr val="1784C7"/>
                      </a:solidFill>
                      <a:prstDash val="solid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AutoNum type="arabicPeriod"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参与项目的第二批第三批上线功能的开发，主要为基于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HAP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MES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系统，以及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EDGINK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平台的功能开发</a:t>
                      </a: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28600" marR="0" lvl="0" indent="-2286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AutoNum type="arabicPeriod"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开发内容包括基本业务功能，看板，接口，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EDGE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接口服务以及后续的压力测试及程序优化，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优化</a:t>
                      </a: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28600" marR="0" lvl="0" indent="-2286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AutoNum type="arabicPeriod"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上线后，每天按时做系统服务器的检查工作</a:t>
                      </a:r>
                    </a:p>
                  </a:txBody>
                  <a:tcPr anchor="ctr" horzOverflow="overflow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19050">
                      <a:solidFill>
                        <a:srgbClr val="1784C7"/>
                      </a:solidFill>
                      <a:prstDash val="solid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6027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中航锂电科技有限公司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洛阳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MES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实施项目</a:t>
                      </a: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2020.06~</a:t>
                      </a:r>
                      <a:r>
                        <a:rPr kumimoji="0" lang="zh-CN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至今</a:t>
                      </a:r>
                      <a:endParaRPr kumimoji="0" lang="en-US" altLang="zh-CN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技术顾问</a:t>
                      </a:r>
                    </a:p>
                  </a:txBody>
                  <a:tcPr anchor="ctr" horzOverflow="overflow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AutoNum type="arabicPeriod"/>
                        <a:defRPr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参与项目上线功功能开发，主要为基于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HAP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MES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系统，以及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EDGINK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平台的功能开发</a:t>
                      </a: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28600" marR="0" lvl="0" indent="-2286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AutoNum type="arabicPeriod"/>
                        <a:tabLst/>
                        <a:defRPr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开发内容包括基本业务功能，接口，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EDGE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接口服务</a:t>
                      </a: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28600" marR="0" lvl="0" indent="-2286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AutoNum type="arabicPeriod"/>
                        <a:tabLst/>
                        <a:defRPr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系统发布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Jenkins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服务配置</a:t>
                      </a: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28600" marR="0" lvl="0" indent="-2286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AutoNum type="arabicPeriod"/>
                        <a:tabLst/>
                        <a:defRPr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辅助技术经理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技术总监针对项目的开发任务安排开发计划</a:t>
                      </a: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28600" marR="0" lvl="0" indent="-2286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AutoNum type="arabicPeriod"/>
                        <a:tabLst/>
                        <a:defRPr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上线支持及运维</a:t>
                      </a:r>
                    </a:p>
                  </a:txBody>
                  <a:tcPr anchor="ctr" horzOverflow="overflow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484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altLang="zh-CN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altLang="zh-CN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endParaRPr kumimoji="0" lang="zh-CN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AutoNum type="arabicPeriod"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484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altLang="zh-CN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endParaRPr kumimoji="0" lang="zh-CN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AutoNum type="arabicPeriod"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484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altLang="zh-CN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endParaRPr kumimoji="0" lang="zh-CN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AutoNum type="arabicPeriod"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484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altLang="zh-CN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endParaRPr kumimoji="0" lang="zh-CN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AutoNum type="arabicPeriod"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484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altLang="zh-CN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endParaRPr kumimoji="0" lang="zh-CN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AutoNum type="arabicPeriod"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484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19050" cap="rnd">
                      <a:solidFill>
                        <a:srgbClr val="1784C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19050" cap="rnd">
                      <a:solidFill>
                        <a:srgbClr val="1784C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endParaRPr kumimoji="0" lang="zh-CN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19050" cap="rnd">
                      <a:solidFill>
                        <a:srgbClr val="1784C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AutoNum type="arabicPeriod"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19050" cap="rnd">
                      <a:solidFill>
                        <a:srgbClr val="1784C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5" y="0"/>
            <a:ext cx="6276200" cy="738231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成长与不足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41472" y="934707"/>
            <a:ext cx="5323092" cy="5274244"/>
            <a:chOff x="76200" y="304800"/>
            <a:chExt cx="3124200" cy="5274244"/>
          </a:xfrm>
        </p:grpSpPr>
        <p:sp>
          <p:nvSpPr>
            <p:cNvPr id="10" name="AutoShape 15"/>
            <p:cNvSpPr>
              <a:spLocks noChangeArrowheads="1"/>
            </p:cNvSpPr>
            <p:nvPr/>
          </p:nvSpPr>
          <p:spPr bwMode="auto">
            <a:xfrm>
              <a:off x="118467" y="440013"/>
              <a:ext cx="3050234" cy="5139031"/>
            </a:xfrm>
            <a:prstGeom prst="roundRect">
              <a:avLst>
                <a:gd name="adj" fmla="val 10699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0C0C0">
                    <a:alpha val="29999"/>
                  </a:srgbClr>
                </a:gs>
              </a:gsLst>
              <a:lin ang="2700000" scaled="1"/>
            </a:gradFill>
            <a:ln w="9525">
              <a:rou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 wrap="none" anchor="ctr">
              <a:flatTx/>
            </a:bodyPr>
            <a:lstStyle/>
            <a:p>
              <a:pPr latinLnBrk="1">
                <a:lnSpc>
                  <a:spcPct val="120000"/>
                </a:lnSpc>
              </a:pPr>
              <a:endParaRPr kumimoji="1" lang="en-US" altLang="ko-KR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AutoShape 24"/>
            <p:cNvSpPr>
              <a:spLocks noChangeArrowheads="1"/>
            </p:cNvSpPr>
            <p:nvPr/>
          </p:nvSpPr>
          <p:spPr bwMode="auto">
            <a:xfrm>
              <a:off x="76200" y="304800"/>
              <a:ext cx="3124200" cy="811348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flatTx/>
            </a:bodyPr>
            <a:lstStyle/>
            <a:p>
              <a:pPr algn="ctr" latinLnBrk="1"/>
              <a:r>
                <a:rPr kumimoji="1" lang="zh-CN" altLang="en-US" sz="3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Y헤드라인M"/>
                </a:rPr>
                <a:t>成长</a:t>
              </a:r>
              <a:endParaRPr kumimoji="1" lang="en-US" altLang="ko-KR" sz="3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Y헤드라인M"/>
              </a:endParaRPr>
            </a:p>
          </p:txBody>
        </p:sp>
        <p:sp>
          <p:nvSpPr>
            <p:cNvPr id="12" name="Text Box 178"/>
            <p:cNvSpPr txBox="1">
              <a:spLocks noChangeArrowheads="1"/>
            </p:cNvSpPr>
            <p:nvPr/>
          </p:nvSpPr>
          <p:spPr bwMode="auto">
            <a:xfrm>
              <a:off x="138882" y="1804383"/>
              <a:ext cx="3009403" cy="2677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marL="285750" indent="-285750" eaLnBrk="1" latinLnBrk="1" hangingPunct="1">
                <a:buClr>
                  <a:srgbClr val="FF0000"/>
                </a:buClr>
                <a:buSzPct val="100000"/>
                <a:buFont typeface="Wingdings" panose="05000000000000000000" pitchFamily="2" charset="2"/>
                <a:buChar char="ü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能力扩展</a:t>
              </a:r>
              <a:br>
                <a:rPr lang="zh-CN" altLang="en-US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转眼入职一年了，经历了三个项目，均为基于</a:t>
              </a:r>
              <a:r>
                <a:rPr lang="en-US" altLang="zh-CN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HAP</a:t>
              </a:r>
              <a:r>
                <a:rPr lang="zh-CN" altLang="en-US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架构的</a:t>
              </a:r>
              <a:r>
                <a:rPr lang="en-US" altLang="zh-CN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MES</a:t>
              </a:r>
              <a:r>
                <a:rPr lang="zh-CN" altLang="en-US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系统，这一年，自己的开发能力有了很大的提升，对于</a:t>
              </a:r>
              <a:r>
                <a:rPr lang="en-US" altLang="zh-CN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HAP</a:t>
              </a:r>
              <a:r>
                <a:rPr lang="zh-CN" altLang="en-US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架构的了解及开发能力也有了长足的进步。</a:t>
              </a:r>
              <a:r>
                <a:rPr lang="en-US" altLang="zh-CN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  <a:p>
              <a:pPr marL="285750" indent="-285750" eaLnBrk="1" latinLnBrk="1" hangingPunct="1">
                <a:buClr>
                  <a:srgbClr val="FF0000"/>
                </a:buClr>
                <a:buSzPct val="100000"/>
                <a:buFont typeface="Wingdings" panose="05000000000000000000" pitchFamily="2" charset="2"/>
                <a:buChar char="ü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专业能力</a:t>
              </a:r>
              <a:br>
                <a:rPr lang="zh-CN" altLang="en-US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在项目期间，每次都会和项目技术经理学习一些开发技能，处理问题的能力，了解不同项目的服务架构，使得自己对于</a:t>
              </a:r>
              <a:r>
                <a:rPr lang="en-US" altLang="zh-CN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HAP</a:t>
              </a:r>
              <a:r>
                <a:rPr lang="zh-CN" altLang="en-US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架构的</a:t>
              </a:r>
              <a:r>
                <a:rPr lang="en-US" altLang="zh-CN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MES</a:t>
              </a:r>
              <a:r>
                <a:rPr lang="zh-CN" altLang="en-US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系统服务架构有了一个初步的认识。</a:t>
              </a:r>
              <a:endParaRPr lang="en-US" altLang="zh-CN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eaLnBrk="1" latinLnBrk="1" hangingPunct="1">
                <a:buClr>
                  <a:srgbClr val="FF0000"/>
                </a:buClr>
                <a:buSzPct val="100000"/>
                <a:buFont typeface="Wingdings" panose="05000000000000000000" pitchFamily="2" charset="2"/>
                <a:buChar char="ü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适应能力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buClr>
                  <a:srgbClr val="FF0000"/>
                </a:buClr>
                <a:buSzPct val="100000"/>
              </a:pPr>
              <a:r>
                <a:rPr lang="en-US" altLang="zh-CN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zh-CN" altLang="en-US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随着自己参加的项目以及开发经验的积累，逐渐的适应了当    </a:t>
              </a:r>
              <a:endParaRPr lang="en-US" altLang="zh-CN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buClr>
                  <a:srgbClr val="FF0000"/>
                </a:buClr>
                <a:buSzPct val="100000"/>
              </a:pPr>
              <a:r>
                <a:rPr lang="en-US" altLang="zh-CN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zh-CN" altLang="en-US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前的这种工作状态与工作环境，自己能够很快融入不同项目  </a:t>
              </a:r>
              <a:endParaRPr lang="en-US" altLang="zh-CN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buClr>
                  <a:srgbClr val="FF0000"/>
                </a:buClr>
                <a:buSzPct val="100000"/>
              </a:pPr>
              <a:r>
                <a:rPr lang="en-US" altLang="zh-CN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zh-CN" altLang="en-US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中去。</a:t>
              </a:r>
              <a:endParaRPr lang="en-US" altLang="zh-CN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117010" y="953175"/>
            <a:ext cx="5398539" cy="5274244"/>
            <a:chOff x="76200" y="304800"/>
            <a:chExt cx="3124200" cy="5274244"/>
          </a:xfrm>
        </p:grpSpPr>
        <p:sp>
          <p:nvSpPr>
            <p:cNvPr id="14" name="AutoShape 15"/>
            <p:cNvSpPr>
              <a:spLocks noChangeArrowheads="1"/>
            </p:cNvSpPr>
            <p:nvPr/>
          </p:nvSpPr>
          <p:spPr bwMode="auto">
            <a:xfrm>
              <a:off x="118467" y="440013"/>
              <a:ext cx="3050234" cy="5139031"/>
            </a:xfrm>
            <a:prstGeom prst="roundRect">
              <a:avLst>
                <a:gd name="adj" fmla="val 10699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0C0C0">
                    <a:alpha val="29999"/>
                  </a:srgbClr>
                </a:gs>
              </a:gsLst>
              <a:lin ang="2700000" scaled="1"/>
            </a:gradFill>
            <a:ln w="9525">
              <a:rou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 wrap="none" anchor="ctr">
              <a:flatTx/>
            </a:bodyPr>
            <a:lstStyle/>
            <a:p>
              <a:pPr latinLnBrk="1">
                <a:lnSpc>
                  <a:spcPct val="120000"/>
                </a:lnSpc>
              </a:pPr>
              <a:endParaRPr kumimoji="1" lang="en-US" altLang="ko-KR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AutoShape 24"/>
            <p:cNvSpPr>
              <a:spLocks noChangeArrowheads="1"/>
            </p:cNvSpPr>
            <p:nvPr/>
          </p:nvSpPr>
          <p:spPr bwMode="auto">
            <a:xfrm>
              <a:off x="76200" y="304800"/>
              <a:ext cx="3124200" cy="811348"/>
            </a:xfrm>
            <a:prstGeom prst="roundRect">
              <a:avLst>
                <a:gd name="adj" fmla="val 50000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flatTx/>
            </a:bodyPr>
            <a:lstStyle/>
            <a:p>
              <a:pPr algn="ctr" latinLnBrk="1"/>
              <a:r>
                <a:rPr kumimoji="1" lang="zh-CN" altLang="en-US" sz="3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Y헤드라인M"/>
                </a:rPr>
                <a:t>不足</a:t>
              </a:r>
              <a:endParaRPr kumimoji="1" lang="en-US" altLang="ko-KR"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Y헤드라인M"/>
              </a:endParaRPr>
            </a:p>
          </p:txBody>
        </p:sp>
        <p:sp>
          <p:nvSpPr>
            <p:cNvPr id="16" name="Text Box 178"/>
            <p:cNvSpPr txBox="1">
              <a:spLocks noChangeArrowheads="1"/>
            </p:cNvSpPr>
            <p:nvPr/>
          </p:nvSpPr>
          <p:spPr bwMode="auto">
            <a:xfrm>
              <a:off x="190997" y="2001358"/>
              <a:ext cx="3009403" cy="1815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marL="285750" indent="-285750" eaLnBrk="1" latinLnBrk="1" hangingPunct="1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p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技术能力：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buClr>
                  <a:srgbClr val="FF0000"/>
                </a:buClr>
                <a:buSzPct val="70000"/>
              </a:pPr>
              <a:r>
                <a:rPr lang="zh-CN" altLang="en-US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个人感觉自己对于</a:t>
              </a:r>
              <a:r>
                <a:rPr lang="en-US" altLang="zh-CN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r>
                <a:rPr lang="zh-CN" altLang="en-US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开发及</a:t>
              </a:r>
              <a:r>
                <a:rPr lang="en-US" altLang="zh-CN" sz="1400" b="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r>
                <a:rPr lang="zh-CN" altLang="en-US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的技能掌握的还不够深入，  </a:t>
              </a:r>
              <a:endParaRPr lang="en-US" altLang="zh-CN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buClr>
                  <a:srgbClr val="FF0000"/>
                </a:buClr>
                <a:buSzPct val="70000"/>
              </a:pPr>
              <a:r>
                <a:rPr lang="en-US" altLang="zh-CN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代码复用及代码执行效率意识不是很高，导致很多代码的冗</a:t>
              </a:r>
              <a:endParaRPr lang="en-US" altLang="zh-CN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buClr>
                  <a:srgbClr val="FF0000"/>
                </a:buClr>
                <a:buSzPct val="70000"/>
              </a:pPr>
              <a:r>
                <a:rPr lang="en-US" altLang="zh-CN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余及一些效率问题。</a:t>
              </a:r>
              <a:endParaRPr lang="en-US" altLang="zh-CN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eaLnBrk="1" latinLnBrk="1" hangingPunct="1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p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问题解决：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buClr>
                  <a:srgbClr val="FF0000"/>
                </a:buClr>
                <a:buSzPct val="70000"/>
              </a:pPr>
              <a:r>
                <a:rPr lang="en-US" altLang="zh-CN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能力的不足以及发现并定位问题能力的欠缺会导致问题解决  </a:t>
              </a:r>
              <a:endParaRPr lang="en-US" altLang="zh-CN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buClr>
                  <a:srgbClr val="FF0000"/>
                </a:buClr>
                <a:buSzPct val="70000"/>
              </a:pPr>
              <a:r>
                <a:rPr lang="en-US" altLang="zh-CN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能力也越低或者需要花费更多的时间。所以还需要不断的学 </a:t>
              </a:r>
              <a:endParaRPr lang="en-US" altLang="zh-CN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buClr>
                  <a:srgbClr val="FF0000"/>
                </a:buClr>
                <a:buSzPct val="70000"/>
              </a:pPr>
              <a:r>
                <a:rPr lang="en-US" altLang="zh-CN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习并解决问题来提升自己的能力</a:t>
              </a:r>
              <a:endParaRPr lang="en-US" altLang="zh-CN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计划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&amp;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展望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7251" y="947900"/>
            <a:ext cx="2887834" cy="5452900"/>
            <a:chOff x="76200" y="304800"/>
            <a:chExt cx="3124200" cy="4738830"/>
          </a:xfrm>
        </p:grpSpPr>
        <p:sp>
          <p:nvSpPr>
            <p:cNvPr id="10" name="AutoShape 15"/>
            <p:cNvSpPr>
              <a:spLocks noChangeArrowheads="1"/>
            </p:cNvSpPr>
            <p:nvPr/>
          </p:nvSpPr>
          <p:spPr bwMode="auto">
            <a:xfrm>
              <a:off x="118467" y="440013"/>
              <a:ext cx="3050234" cy="4603617"/>
            </a:xfrm>
            <a:prstGeom prst="roundRect">
              <a:avLst>
                <a:gd name="adj" fmla="val 10699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0C0C0">
                    <a:alpha val="29999"/>
                  </a:srgbClr>
                </a:gs>
              </a:gsLst>
              <a:lin ang="2700000" scaled="1"/>
            </a:gradFill>
            <a:ln w="9525">
              <a:rou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 wrap="none" anchor="ctr">
              <a:flatTx/>
            </a:bodyPr>
            <a:lstStyle/>
            <a:p>
              <a:pPr latinLnBrk="1">
                <a:lnSpc>
                  <a:spcPct val="120000"/>
                </a:lnSpc>
              </a:pPr>
              <a:endParaRPr kumimoji="1" lang="en-US" altLang="ko-KR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AutoShape 24"/>
            <p:cNvSpPr>
              <a:spLocks noChangeArrowheads="1"/>
            </p:cNvSpPr>
            <p:nvPr/>
          </p:nvSpPr>
          <p:spPr bwMode="auto">
            <a:xfrm>
              <a:off x="76200" y="304800"/>
              <a:ext cx="3124200" cy="600243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flatTx/>
            </a:bodyPr>
            <a:lstStyle/>
            <a:p>
              <a:pPr algn="ctr" latinLnBrk="1"/>
              <a:r>
                <a:rPr kumimoji="1" lang="zh-CN" altLang="en-US" sz="3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Y헤드라인M"/>
                </a:rPr>
                <a:t>项目进步</a:t>
              </a:r>
              <a:endParaRPr kumimoji="1" lang="en-US" altLang="ko-KR" sz="3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Y헤드라인M"/>
              </a:endParaRPr>
            </a:p>
          </p:txBody>
        </p:sp>
        <p:sp>
          <p:nvSpPr>
            <p:cNvPr id="12" name="Text Box 178"/>
            <p:cNvSpPr txBox="1">
              <a:spLocks noChangeArrowheads="1"/>
            </p:cNvSpPr>
            <p:nvPr/>
          </p:nvSpPr>
          <p:spPr bwMode="auto">
            <a:xfrm>
              <a:off x="159296" y="1261461"/>
              <a:ext cx="3009404" cy="1765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marL="215900" indent="-215900" eaLnBrk="1" latinLnBrk="1" hangingPunct="1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</a:pPr>
              <a:r>
                <a:rPr lang="en-US" altLang="zh-CN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EDGE</a:t>
              </a:r>
              <a:r>
                <a:rPr lang="zh-CN" altLang="en-US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：熟悉了当前</a:t>
              </a:r>
              <a:r>
                <a:rPr lang="en-US" altLang="zh-CN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EDGINK</a:t>
              </a:r>
              <a:r>
                <a:rPr lang="zh-CN" altLang="en-US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平台的一种应用和开发模式。</a:t>
              </a:r>
              <a:endParaRPr lang="en-US" altLang="zh-CN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15900" indent="-215900" eaLnBrk="1" latinLnBrk="1" hangingPunct="1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</a:pPr>
              <a:r>
                <a:rPr lang="zh-CN" altLang="en-US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移动开发：能够掌握项目上所需</a:t>
              </a:r>
              <a:r>
                <a:rPr lang="en-US" altLang="zh-CN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功能的开发技能。</a:t>
              </a:r>
              <a:endParaRPr lang="en-US" altLang="zh-CN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15900" indent="-215900" eaLnBrk="1" latinLnBrk="1" hangingPunct="1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</a:pPr>
              <a:r>
                <a:rPr lang="en-US" altLang="zh-CN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HAP</a:t>
              </a:r>
              <a:r>
                <a:rPr lang="zh-CN" altLang="en-US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：更加的熟悉了</a:t>
              </a:r>
              <a:r>
                <a:rPr lang="en-US" altLang="zh-CN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HAP</a:t>
              </a:r>
              <a:r>
                <a:rPr lang="zh-CN" altLang="en-US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框架；</a:t>
              </a:r>
              <a:endParaRPr lang="en-US" altLang="zh-CN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buClr>
                  <a:srgbClr val="FF0000"/>
                </a:buClr>
                <a:buSzPct val="70000"/>
              </a:pPr>
              <a:r>
                <a:rPr lang="zh-CN" altLang="en-US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使得自己能够在</a:t>
              </a:r>
              <a:r>
                <a:rPr lang="en-US" altLang="zh-CN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HAP</a:t>
              </a:r>
              <a:r>
                <a:rPr lang="zh-CN" altLang="en-US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的架构中   </a:t>
              </a:r>
              <a:endParaRPr lang="en-US" altLang="zh-CN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buClr>
                  <a:srgbClr val="FF0000"/>
                </a:buClr>
                <a:buSzPct val="70000"/>
              </a:pPr>
              <a:r>
                <a:rPr lang="en-US" altLang="zh-CN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开发一些稍有难度的业务功能</a:t>
              </a:r>
              <a:endParaRPr lang="en-US" altLang="zh-CN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buClr>
                  <a:srgbClr val="FF0000"/>
                </a:buClr>
                <a:buSzPct val="70000"/>
              </a:pPr>
              <a:br>
                <a:rPr lang="zh-CN" altLang="en-US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endParaRPr lang="en-US" altLang="zh-CN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997930" y="945002"/>
            <a:ext cx="2887834" cy="5452900"/>
            <a:chOff x="76200" y="304800"/>
            <a:chExt cx="3124200" cy="4738830"/>
          </a:xfrm>
        </p:grpSpPr>
        <p:sp>
          <p:nvSpPr>
            <p:cNvPr id="38" name="AutoShape 15"/>
            <p:cNvSpPr>
              <a:spLocks noChangeArrowheads="1"/>
            </p:cNvSpPr>
            <p:nvPr/>
          </p:nvSpPr>
          <p:spPr bwMode="auto">
            <a:xfrm>
              <a:off x="130291" y="440013"/>
              <a:ext cx="3050234" cy="4603617"/>
            </a:xfrm>
            <a:prstGeom prst="roundRect">
              <a:avLst>
                <a:gd name="adj" fmla="val 10699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0C0C0">
                    <a:alpha val="29999"/>
                  </a:srgbClr>
                </a:gs>
              </a:gsLst>
              <a:lin ang="2700000" scaled="1"/>
            </a:gradFill>
            <a:ln w="9525">
              <a:rou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 wrap="none" anchor="ctr">
              <a:flatTx/>
            </a:bodyPr>
            <a:lstStyle/>
            <a:p>
              <a:pPr latinLnBrk="1">
                <a:lnSpc>
                  <a:spcPct val="120000"/>
                </a:lnSpc>
              </a:pPr>
              <a:endParaRPr kumimoji="1" lang="en-US" altLang="ko-KR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AutoShape 24"/>
            <p:cNvSpPr>
              <a:spLocks noChangeArrowheads="1"/>
            </p:cNvSpPr>
            <p:nvPr/>
          </p:nvSpPr>
          <p:spPr bwMode="auto">
            <a:xfrm>
              <a:off x="76200" y="304800"/>
              <a:ext cx="3124200" cy="600243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flatTx/>
            </a:bodyPr>
            <a:lstStyle/>
            <a:p>
              <a:pPr algn="ctr" latinLnBrk="1"/>
              <a:r>
                <a:rPr kumimoji="1" lang="zh-CN" altLang="en-US" sz="3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Y헤드라인M"/>
                </a:rPr>
                <a:t>软实力</a:t>
              </a:r>
              <a:endParaRPr kumimoji="1" lang="en-US" altLang="ko-KR" sz="3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Y헤드라인M"/>
              </a:endParaRPr>
            </a:p>
          </p:txBody>
        </p:sp>
        <p:sp>
          <p:nvSpPr>
            <p:cNvPr id="40" name="Text Box 178"/>
            <p:cNvSpPr txBox="1">
              <a:spLocks noChangeArrowheads="1"/>
            </p:cNvSpPr>
            <p:nvPr/>
          </p:nvSpPr>
          <p:spPr bwMode="auto">
            <a:xfrm>
              <a:off x="159296" y="1261461"/>
              <a:ext cx="3009404" cy="1016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marL="215900" indent="-215900" eaLnBrk="1" latinLnBrk="1" hangingPunct="1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</a:pPr>
              <a:r>
                <a:rPr lang="zh-CN" altLang="en-US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提升个人交流，演讲能力</a:t>
              </a:r>
              <a:endParaRPr lang="en-US" altLang="zh-CN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15900" indent="-215900" eaLnBrk="1" latinLnBrk="1" hangingPunct="1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</a:pPr>
              <a:r>
                <a:rPr lang="zh-CN" altLang="en-US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提升个人文档编写能力</a:t>
              </a:r>
              <a:endParaRPr lang="en-US" altLang="zh-CN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15900" indent="-215900" eaLnBrk="1" latinLnBrk="1" hangingPunct="1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</a:pPr>
              <a:r>
                <a:rPr lang="zh-CN" altLang="en-US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提升个人问题解决的能力</a:t>
              </a:r>
              <a:endParaRPr lang="en-US" altLang="zh-CN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buClr>
                  <a:srgbClr val="FF0000"/>
                </a:buClr>
                <a:buSzPct val="70000"/>
              </a:pPr>
              <a:br>
                <a:rPr lang="zh-CN" altLang="en-US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endParaRPr lang="en-US" altLang="zh-CN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019594" y="945002"/>
            <a:ext cx="2887834" cy="5452900"/>
            <a:chOff x="76200" y="304800"/>
            <a:chExt cx="3124200" cy="4738830"/>
          </a:xfrm>
        </p:grpSpPr>
        <p:sp>
          <p:nvSpPr>
            <p:cNvPr id="42" name="AutoShape 15"/>
            <p:cNvSpPr>
              <a:spLocks noChangeArrowheads="1"/>
            </p:cNvSpPr>
            <p:nvPr/>
          </p:nvSpPr>
          <p:spPr bwMode="auto">
            <a:xfrm>
              <a:off x="118467" y="440013"/>
              <a:ext cx="3050234" cy="4603617"/>
            </a:xfrm>
            <a:prstGeom prst="roundRect">
              <a:avLst>
                <a:gd name="adj" fmla="val 10699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0C0C0">
                    <a:alpha val="29999"/>
                  </a:srgbClr>
                </a:gs>
              </a:gsLst>
              <a:lin ang="2700000" scaled="1"/>
            </a:gradFill>
            <a:ln w="9525">
              <a:rou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 wrap="none" anchor="ctr">
              <a:flatTx/>
            </a:bodyPr>
            <a:lstStyle/>
            <a:p>
              <a:pPr latinLnBrk="1">
                <a:lnSpc>
                  <a:spcPct val="120000"/>
                </a:lnSpc>
              </a:pPr>
              <a:endParaRPr kumimoji="1" lang="en-US" altLang="ko-KR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AutoShape 24"/>
            <p:cNvSpPr>
              <a:spLocks noChangeArrowheads="1"/>
            </p:cNvSpPr>
            <p:nvPr/>
          </p:nvSpPr>
          <p:spPr bwMode="auto">
            <a:xfrm>
              <a:off x="76200" y="304800"/>
              <a:ext cx="3124200" cy="600243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flatTx/>
            </a:bodyPr>
            <a:lstStyle/>
            <a:p>
              <a:pPr algn="ctr" latinLnBrk="1"/>
              <a:r>
                <a:rPr kumimoji="1" lang="zh-CN" altLang="en-US" sz="3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Y헤드라인M"/>
                </a:rPr>
                <a:t>核心技术</a:t>
              </a:r>
              <a:endParaRPr kumimoji="1" lang="en-US" altLang="ko-KR" sz="3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Y헤드라인M"/>
              </a:endParaRPr>
            </a:p>
          </p:txBody>
        </p:sp>
        <p:sp>
          <p:nvSpPr>
            <p:cNvPr id="44" name="Text Box 178"/>
            <p:cNvSpPr txBox="1">
              <a:spLocks noChangeArrowheads="1"/>
            </p:cNvSpPr>
            <p:nvPr/>
          </p:nvSpPr>
          <p:spPr bwMode="auto">
            <a:xfrm>
              <a:off x="159296" y="1261461"/>
              <a:ext cx="3009404" cy="1016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marL="215900" indent="-215900" eaLnBrk="1" latinLnBrk="1" hangingPunct="1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</a:pPr>
              <a:r>
                <a:rPr lang="zh-CN" altLang="en-US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针对公司当前对于</a:t>
              </a:r>
              <a:r>
                <a:rPr lang="en-US" altLang="zh-CN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HZERO</a:t>
              </a:r>
              <a:r>
                <a:rPr lang="zh-CN" altLang="en-US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平台的推行，自己也要不断的去学习</a:t>
              </a:r>
              <a:r>
                <a:rPr lang="en-US" altLang="zh-CN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HZERO</a:t>
              </a:r>
              <a:r>
                <a:rPr lang="zh-CN" altLang="en-US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平台涉及到的技术，包括前端技术，微服务架构等</a:t>
              </a:r>
              <a:br>
                <a:rPr lang="zh-CN" altLang="en-US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endParaRPr lang="en-US" altLang="zh-CN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999370" y="945002"/>
            <a:ext cx="2887834" cy="5452900"/>
            <a:chOff x="76200" y="304800"/>
            <a:chExt cx="3124200" cy="4738830"/>
          </a:xfrm>
        </p:grpSpPr>
        <p:sp>
          <p:nvSpPr>
            <p:cNvPr id="46" name="AutoShape 15"/>
            <p:cNvSpPr>
              <a:spLocks noChangeArrowheads="1"/>
            </p:cNvSpPr>
            <p:nvPr/>
          </p:nvSpPr>
          <p:spPr bwMode="auto">
            <a:xfrm>
              <a:off x="118467" y="440013"/>
              <a:ext cx="3050234" cy="4603617"/>
            </a:xfrm>
            <a:prstGeom prst="roundRect">
              <a:avLst>
                <a:gd name="adj" fmla="val 10699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0C0C0">
                    <a:alpha val="29999"/>
                  </a:srgbClr>
                </a:gs>
              </a:gsLst>
              <a:lin ang="2700000" scaled="1"/>
            </a:gradFill>
            <a:ln w="9525">
              <a:rou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 wrap="none" anchor="ctr">
              <a:flatTx/>
            </a:bodyPr>
            <a:lstStyle/>
            <a:p>
              <a:pPr latinLnBrk="1">
                <a:lnSpc>
                  <a:spcPct val="120000"/>
                </a:lnSpc>
              </a:pPr>
              <a:endParaRPr kumimoji="1" lang="en-US" altLang="ko-KR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AutoShape 24"/>
            <p:cNvSpPr>
              <a:spLocks noChangeArrowheads="1"/>
            </p:cNvSpPr>
            <p:nvPr/>
          </p:nvSpPr>
          <p:spPr bwMode="auto">
            <a:xfrm>
              <a:off x="76200" y="304800"/>
              <a:ext cx="3124200" cy="600243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flatTx/>
            </a:bodyPr>
            <a:lstStyle/>
            <a:p>
              <a:pPr algn="ctr" latinLnBrk="1"/>
              <a:r>
                <a:rPr kumimoji="1" lang="zh-CN" altLang="en-US" sz="3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Y헤드라인M"/>
                </a:rPr>
                <a:t>拓展</a:t>
              </a:r>
              <a:r>
                <a:rPr kumimoji="1" lang="en-US" altLang="zh-CN" sz="3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Y헤드라인M"/>
                </a:rPr>
                <a:t>&amp;</a:t>
              </a:r>
              <a:r>
                <a:rPr kumimoji="1" lang="zh-CN" altLang="en-US" sz="3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Y헤드라인M"/>
                </a:rPr>
                <a:t>其他</a:t>
              </a:r>
              <a:endParaRPr kumimoji="1" lang="en-US" altLang="ko-KR" sz="3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Y헤드라인M"/>
              </a:endParaRPr>
            </a:p>
          </p:txBody>
        </p:sp>
        <p:sp>
          <p:nvSpPr>
            <p:cNvPr id="48" name="Text Box 178"/>
            <p:cNvSpPr txBox="1">
              <a:spLocks noChangeArrowheads="1"/>
            </p:cNvSpPr>
            <p:nvPr/>
          </p:nvSpPr>
          <p:spPr bwMode="auto">
            <a:xfrm>
              <a:off x="159296" y="1261461"/>
              <a:ext cx="3009404" cy="1016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8000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marL="215900" indent="-215900" eaLnBrk="1" latinLnBrk="1" hangingPunct="1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</a:pPr>
              <a:r>
                <a:rPr lang="zh-CN" altLang="en-US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积极和项目技术经理以及技术总监学习项目技术管理的能力，不断完善和提升自己</a:t>
              </a:r>
              <a:endParaRPr lang="en-US" altLang="zh-CN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15900" indent="-215900" eaLnBrk="1" latinLnBrk="1" hangingPunct="1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</a:pPr>
              <a:r>
                <a:rPr lang="zh-CN" altLang="en-US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针对代码优化及</a:t>
              </a:r>
              <a:r>
                <a:rPr lang="en-US" altLang="zh-CN" sz="1400" b="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r>
                <a:rPr lang="zh-CN" altLang="en-US" sz="1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优化的技能需要不断学习</a:t>
              </a:r>
              <a:endParaRPr lang="en-US" altLang="zh-CN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目录</a:t>
            </a:r>
          </a:p>
        </p:txBody>
      </p:sp>
      <p:sp>
        <p:nvSpPr>
          <p:cNvPr id="4" name="圆角矩形 4"/>
          <p:cNvSpPr/>
          <p:nvPr/>
        </p:nvSpPr>
        <p:spPr>
          <a:xfrm>
            <a:off x="1477721" y="1926462"/>
            <a:ext cx="1800000" cy="3156882"/>
          </a:xfrm>
          <a:prstGeom prst="roundRect">
            <a:avLst>
              <a:gd name="adj" fmla="val 592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14"/>
          <p:cNvSpPr txBox="1"/>
          <p:nvPr/>
        </p:nvSpPr>
        <p:spPr>
          <a:xfrm>
            <a:off x="1669840" y="40230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回顾展望</a:t>
            </a:r>
          </a:p>
        </p:txBody>
      </p:sp>
      <p:pic>
        <p:nvPicPr>
          <p:cNvPr id="7" name="Picture 13" descr="F:\360云盘\02-个人资料\！PPT图片及版面资源\05-PPT精选插图\03-小图类\02-win8\Others\White\MB_0006_calculator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57721" y="2059008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6127570" y="1926462"/>
            <a:ext cx="1800000" cy="3156882"/>
          </a:xfrm>
          <a:prstGeom prst="roundRect">
            <a:avLst>
              <a:gd name="adj" fmla="val 592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14"/>
          <p:cNvSpPr txBox="1"/>
          <p:nvPr/>
        </p:nvSpPr>
        <p:spPr>
          <a:xfrm>
            <a:off x="6323260" y="4023075"/>
            <a:ext cx="141577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管理能力</a:t>
            </a:r>
          </a:p>
        </p:txBody>
      </p:sp>
      <p:sp>
        <p:nvSpPr>
          <p:cNvPr id="10" name="圆角矩形 19"/>
          <p:cNvSpPr/>
          <p:nvPr/>
        </p:nvSpPr>
        <p:spPr>
          <a:xfrm>
            <a:off x="3817364" y="1926462"/>
            <a:ext cx="1800000" cy="3156882"/>
          </a:xfrm>
          <a:prstGeom prst="roundRect">
            <a:avLst>
              <a:gd name="adj" fmla="val 592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TextBox 14"/>
          <p:cNvSpPr txBox="1"/>
          <p:nvPr/>
        </p:nvSpPr>
        <p:spPr>
          <a:xfrm>
            <a:off x="4013058" y="40230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技术能力</a:t>
            </a:r>
          </a:p>
        </p:txBody>
      </p:sp>
      <p:sp>
        <p:nvSpPr>
          <p:cNvPr id="12" name="圆角矩形 22"/>
          <p:cNvSpPr/>
          <p:nvPr/>
        </p:nvSpPr>
        <p:spPr>
          <a:xfrm>
            <a:off x="8449351" y="1926462"/>
            <a:ext cx="1800000" cy="3156882"/>
          </a:xfrm>
          <a:prstGeom prst="roundRect">
            <a:avLst>
              <a:gd name="adj" fmla="val 592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TextBox 14"/>
          <p:cNvSpPr txBox="1"/>
          <p:nvPr/>
        </p:nvSpPr>
        <p:spPr>
          <a:xfrm>
            <a:off x="8641137" y="4023075"/>
            <a:ext cx="141577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其他附录</a:t>
            </a:r>
          </a:p>
        </p:txBody>
      </p:sp>
      <p:pic>
        <p:nvPicPr>
          <p:cNvPr id="14" name="Picture 12" descr="F:\360云盘\02-个人资料\！PPT图片及版面资源\05-PPT精选插图\03-小图类\02-win8\System\White\MB_0005_sett_small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295456" y="2059008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F:\360云盘\02-个人资料\！PPT图片及版面资源\05-PPT精选插图\03-小图类\02-win8\Others\White\MB_0003_Favs1.pn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3997364" y="2059008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F:\360云盘\02-个人资料\！PPT图片及版面资源\05-PPT精选插图\03-小图类\02-win8\System\White\MB_0022_tok.pn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8617237" y="2059008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接连接符 16"/>
          <p:cNvCxnSpPr/>
          <p:nvPr/>
        </p:nvCxnSpPr>
        <p:spPr>
          <a:xfrm>
            <a:off x="3817364" y="5394689"/>
            <a:ext cx="1800000" cy="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技术开发能力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45463911"/>
              </p:ext>
            </p:extLst>
          </p:nvPr>
        </p:nvGraphicFramePr>
        <p:xfrm>
          <a:off x="337217" y="1649197"/>
          <a:ext cx="11517566" cy="3692275"/>
        </p:xfrm>
        <a:graphic>
          <a:graphicData uri="http://schemas.openxmlformats.org/drawingml/2006/table">
            <a:tbl>
              <a:tblPr/>
              <a:tblGrid>
                <a:gridCol w="2559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8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260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功能名称</a:t>
                      </a:r>
                    </a:p>
                  </a:txBody>
                  <a:tcPr anchor="ctr" anchorCtr="1" horzOverflow="overflow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1784C7"/>
                      </a:solidFill>
                      <a:prstDash val="solid"/>
                    </a:lnT>
                    <a:lnB w="19050">
                      <a:solidFill>
                        <a:srgbClr val="1784C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84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项目名称</a:t>
                      </a:r>
                    </a:p>
                  </a:txBody>
                  <a:tcPr anchor="ctr" anchorCtr="1" horzOverflow="overflow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1784C7"/>
                      </a:solidFill>
                      <a:prstDash val="solid"/>
                    </a:lnT>
                    <a:lnB w="19050">
                      <a:solidFill>
                        <a:srgbClr val="1784C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84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程序简要说明</a:t>
                      </a:r>
                    </a:p>
                  </a:txBody>
                  <a:tcPr anchor="ctr" anchorCtr="1" horzOverflow="overflow"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19050" cap="rnd">
                      <a:solidFill>
                        <a:srgbClr val="1784C7"/>
                      </a:solidFill>
                      <a:prstDash val="solid"/>
                    </a:lnT>
                    <a:lnB w="19050">
                      <a:solidFill>
                        <a:srgbClr val="1784C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8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5225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看板生成记录展示</a:t>
                      </a:r>
                      <a:endParaRPr kumimoji="0" lang="en-US" altLang="zh-CN" sz="1100" b="0" i="0" u="none" strike="noStrike" cap="none" normalizeH="0" baseline="0" dirty="0" err="1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19050">
                      <a:solidFill>
                        <a:srgbClr val="1784C7"/>
                      </a:solidFill>
                      <a:prstDash val="solid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中航锂电</a:t>
                      </a:r>
                    </a:p>
                  </a:txBody>
                  <a:tcPr anchor="ctr" horzOverflow="overflow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19050">
                      <a:solidFill>
                        <a:srgbClr val="1784C7"/>
                      </a:solidFill>
                      <a:prstDash val="solid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该程序为根据对于不同看板的查询设置，根据用户的选择展示对应的看板，并可以根据用户选择的看板和时间设置实现多个看板间的轮播效果。</a:t>
                      </a:r>
                    </a:p>
                  </a:txBody>
                  <a:tcPr anchor="ctr" horzOverflow="overflow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19050">
                      <a:solidFill>
                        <a:srgbClr val="1784C7"/>
                      </a:solidFill>
                      <a:prstDash val="solid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9635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模组报告导出</a:t>
                      </a:r>
                      <a:endParaRPr kumimoji="0" lang="en-US" altLang="zh-CN" sz="1100" b="0" i="0" u="none" strike="noStrike" cap="none" normalizeH="0" baseline="0" dirty="0" err="1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中航锂电</a:t>
                      </a:r>
                    </a:p>
                  </a:txBody>
                  <a:tcPr anchor="ctr" horzOverflow="overflow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根据模组发货单动态导出模组发货报告，报告可展示发货单中的不同加工参数取值。</a:t>
                      </a:r>
                    </a:p>
                  </a:txBody>
                  <a:tcPr anchor="ctr" horzOverflow="overflow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187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产品数据同步</a:t>
                      </a: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电芯化成段数据获取</a:t>
                      </a: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中航锂电</a:t>
                      </a:r>
                      <a:endParaRPr kumimoji="0" lang="en-US" altLang="zh-CN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中航锂电</a:t>
                      </a:r>
                      <a:r>
                        <a:rPr kumimoji="0" lang="en-US" altLang="zh-CN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r>
                        <a:rPr kumimoji="0" lang="zh-CN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洛阳</a:t>
                      </a:r>
                    </a:p>
                  </a:txBody>
                  <a:tcPr anchor="ctr" horzOverflow="overflow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二者均为通过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JDBC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的方式直接连接数据库，实现数据库间的数据同步</a:t>
                      </a:r>
                    </a:p>
                  </a:txBody>
                  <a:tcPr anchor="ctr" horzOverflow="overflow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49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其他业务功能</a:t>
                      </a:r>
                      <a:endParaRPr kumimoji="0" lang="en-US" altLang="zh-CN" sz="1100" b="0" i="0" u="none" strike="noStrike" cap="none" normalizeH="0" baseline="0" dirty="0" err="1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中航锂电</a:t>
                      </a:r>
                      <a:endParaRPr kumimoji="0" lang="en-US" altLang="zh-CN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中航锂电</a:t>
                      </a:r>
                      <a:r>
                        <a:rPr kumimoji="0" lang="en-US" altLang="zh-CN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r>
                        <a:rPr kumimoji="0" lang="zh-CN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洛阳</a:t>
                      </a:r>
                    </a:p>
                  </a:txBody>
                  <a:tcPr anchor="ctr" horzOverflow="overflow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其他开发项基本均为业务相关的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PDA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及接口功能</a:t>
                      </a:r>
                    </a:p>
                  </a:txBody>
                  <a:tcPr anchor="ctr" horzOverflow="overflow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49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Jenkins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程序发布配置</a:t>
                      </a:r>
                    </a:p>
                  </a:txBody>
                  <a:tcPr anchor="ctr" horzOverflow="overflow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19050" cap="rnd">
                      <a:solidFill>
                        <a:srgbClr val="1784C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zh-CN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中航锂电</a:t>
                      </a:r>
                      <a:r>
                        <a:rPr kumimoji="0" lang="en-US" altLang="zh-CN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r>
                        <a:rPr kumimoji="0" lang="zh-CN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洛阳</a:t>
                      </a:r>
                    </a:p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19050" cap="rnd">
                      <a:solidFill>
                        <a:srgbClr val="1784C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dev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kumimoji="0" lang="en-US" altLang="zh-CN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uat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环境的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MES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程序发布脚本</a:t>
                      </a:r>
                    </a:p>
                  </a:txBody>
                  <a:tcPr anchor="ctr" horzOverflow="overflow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19050" cap="rnd">
                      <a:solidFill>
                        <a:srgbClr val="1784C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目录</a:t>
            </a:r>
          </a:p>
        </p:txBody>
      </p:sp>
      <p:sp>
        <p:nvSpPr>
          <p:cNvPr id="4" name="圆角矩形 4"/>
          <p:cNvSpPr/>
          <p:nvPr/>
        </p:nvSpPr>
        <p:spPr>
          <a:xfrm>
            <a:off x="1477721" y="1926462"/>
            <a:ext cx="1800000" cy="3156882"/>
          </a:xfrm>
          <a:prstGeom prst="roundRect">
            <a:avLst>
              <a:gd name="adj" fmla="val 592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14"/>
          <p:cNvSpPr txBox="1"/>
          <p:nvPr/>
        </p:nvSpPr>
        <p:spPr>
          <a:xfrm>
            <a:off x="1669840" y="40230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回顾展望</a:t>
            </a:r>
          </a:p>
        </p:txBody>
      </p:sp>
      <p:pic>
        <p:nvPicPr>
          <p:cNvPr id="7" name="Picture 13" descr="F:\360云盘\02-个人资料\！PPT图片及版面资源\05-PPT精选插图\03-小图类\02-win8\Others\White\MB_0006_calculator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57721" y="2059008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6127570" y="1926462"/>
            <a:ext cx="1800000" cy="3156882"/>
          </a:xfrm>
          <a:prstGeom prst="roundRect">
            <a:avLst>
              <a:gd name="adj" fmla="val 592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14"/>
          <p:cNvSpPr txBox="1"/>
          <p:nvPr/>
        </p:nvSpPr>
        <p:spPr>
          <a:xfrm>
            <a:off x="6323260" y="4023075"/>
            <a:ext cx="141577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管理能力</a:t>
            </a:r>
          </a:p>
        </p:txBody>
      </p:sp>
      <p:sp>
        <p:nvSpPr>
          <p:cNvPr id="10" name="圆角矩形 19"/>
          <p:cNvSpPr/>
          <p:nvPr/>
        </p:nvSpPr>
        <p:spPr>
          <a:xfrm>
            <a:off x="3817364" y="1926462"/>
            <a:ext cx="1800000" cy="3156882"/>
          </a:xfrm>
          <a:prstGeom prst="roundRect">
            <a:avLst>
              <a:gd name="adj" fmla="val 592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TextBox 14"/>
          <p:cNvSpPr txBox="1"/>
          <p:nvPr/>
        </p:nvSpPr>
        <p:spPr>
          <a:xfrm>
            <a:off x="4013058" y="40230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技术能力</a:t>
            </a:r>
          </a:p>
        </p:txBody>
      </p:sp>
      <p:sp>
        <p:nvSpPr>
          <p:cNvPr id="12" name="圆角矩形 22"/>
          <p:cNvSpPr/>
          <p:nvPr/>
        </p:nvSpPr>
        <p:spPr>
          <a:xfrm>
            <a:off x="8449351" y="1926462"/>
            <a:ext cx="1800000" cy="3156882"/>
          </a:xfrm>
          <a:prstGeom prst="roundRect">
            <a:avLst>
              <a:gd name="adj" fmla="val 592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TextBox 14"/>
          <p:cNvSpPr txBox="1"/>
          <p:nvPr/>
        </p:nvSpPr>
        <p:spPr>
          <a:xfrm>
            <a:off x="8641137" y="4023075"/>
            <a:ext cx="141577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其他附录</a:t>
            </a:r>
          </a:p>
        </p:txBody>
      </p:sp>
      <p:pic>
        <p:nvPicPr>
          <p:cNvPr id="14" name="Picture 12" descr="F:\360云盘\02-个人资料\！PPT图片及版面资源\05-PPT精选插图\03-小图类\02-win8\System\White\MB_0005_sett_small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295456" y="2059008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F:\360云盘\02-个人资料\！PPT图片及版面资源\05-PPT精选插图\03-小图类\02-win8\Others\White\MB_0003_Favs1.pn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3997364" y="2059008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F:\360云盘\02-个人资料\！PPT图片及版面资源\05-PPT精选插图\03-小图类\02-win8\System\White\MB_0022_tok.pn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8617237" y="2059008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接连接符 16"/>
          <p:cNvCxnSpPr/>
          <p:nvPr/>
        </p:nvCxnSpPr>
        <p:spPr>
          <a:xfrm>
            <a:off x="6127570" y="5412796"/>
            <a:ext cx="1800000" cy="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项目技术管理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60204" y="1231630"/>
            <a:ext cx="4452521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进度汇报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在每周周末总结、汇总该周的已完成进度、未完成进度，并以邮件形式通知技术经理及技术总监。</a:t>
            </a:r>
            <a:endParaRPr lang="zh-CN" altLang="en-US" sz="14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193945-EFBD-4ABA-B861-4C9D85ED4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649" y="2947128"/>
            <a:ext cx="4511581" cy="3311001"/>
          </a:xfrm>
          <a:prstGeom prst="rect">
            <a:avLst/>
          </a:prstGeom>
        </p:spPr>
      </p:pic>
      <p:sp>
        <p:nvSpPr>
          <p:cNvPr id="5" name="TextBox 8">
            <a:extLst>
              <a:ext uri="{FF2B5EF4-FFF2-40B4-BE49-F238E27FC236}">
                <a16:creationId xmlns:a16="http://schemas.microsoft.com/office/drawing/2014/main" id="{48F2DB72-24BE-4730-902E-6EA0C42F0510}"/>
              </a:ext>
            </a:extLst>
          </p:cNvPr>
          <p:cNvSpPr txBox="1"/>
          <p:nvPr/>
        </p:nvSpPr>
        <p:spPr>
          <a:xfrm>
            <a:off x="236706" y="1231630"/>
            <a:ext cx="6222460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开发计划：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每天，根据当前项目的功能开发项及修改项，评估工作量并分配给相应技术完成，并跟踪完成进度。</a:t>
            </a:r>
            <a:endParaRPr lang="zh-CN" altLang="en-US" sz="14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5A5F4A4-9DDA-4890-885C-CF01F89D3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241641"/>
            <a:ext cx="6576278" cy="256543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e3b763d-0676-465c-812f-a8129a81ff5f}"/>
  <p:tag name="TABLE_SKINIDX" val="0"/>
  <p:tag name="TABLE_ENCOLOR" val="#5CA2F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bc576aa-1b4c-473a-8b99-22fb14559b8b}"/>
  <p:tag name="TABLE_SKINIDX" val="0"/>
  <p:tag name="TABLE_ENCOLOR" val="#5CA2F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0da9cf3-75ca-4fbd-bb07-35bef55b68e1}"/>
  <p:tag name="TABLE_SKINIDX" val="0"/>
  <p:tag name="TABLE_ENCOLOR" val="#5CA2F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cba723a-ea34-4e9e-884a-55e68bc9f6ea}"/>
  <p:tag name="TABLE_SKINIDX" val="0"/>
  <p:tag name="TABLE_ENCOLOR" val="#5CA2F9"/>
</p:tagLst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1398</Words>
  <Application>Microsoft Office PowerPoint</Application>
  <PresentationFormat>宽屏</PresentationFormat>
  <Paragraphs>188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Microsoft YaHei UI</vt:lpstr>
      <vt:lpstr>黑体</vt:lpstr>
      <vt:lpstr>微软雅黑</vt:lpstr>
      <vt:lpstr>Arial</vt:lpstr>
      <vt:lpstr>Calibri</vt:lpstr>
      <vt:lpstr>Segoe UI</vt:lpstr>
      <vt:lpstr>Segoe UI Light</vt:lpstr>
      <vt:lpstr>Wingdings</vt:lpstr>
      <vt:lpstr>WelcomeDoc</vt:lpstr>
      <vt:lpstr>2020年中总结报告</vt:lpstr>
      <vt:lpstr>目录</vt:lpstr>
      <vt:lpstr>项目经历</vt:lpstr>
      <vt:lpstr>成长与不足</vt:lpstr>
      <vt:lpstr>计划&amp;展望</vt:lpstr>
      <vt:lpstr>目录</vt:lpstr>
      <vt:lpstr>技术开发能力</vt:lpstr>
      <vt:lpstr>目录</vt:lpstr>
      <vt:lpstr>项目技术管理</vt:lpstr>
      <vt:lpstr>自评得分</vt:lpstr>
      <vt:lpstr>附-评分说明</vt:lpstr>
      <vt:lpstr>目录</vt:lpstr>
      <vt:lpstr>2020下半年工作计划</vt:lpstr>
      <vt:lpstr>感谢您的支持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15</cp:revision>
  <dcterms:created xsi:type="dcterms:W3CDTF">2014-12-18T01:58:00Z</dcterms:created>
  <dcterms:modified xsi:type="dcterms:W3CDTF">2020-12-15T10:43:49Z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  <property fmtid="{D5CDD505-2E9C-101B-9397-08002B2CF9AE}" pid="3" name="KSORubyTemplateID">
    <vt:lpwstr>2</vt:lpwstr>
  </property>
  <property fmtid="{D5CDD505-2E9C-101B-9397-08002B2CF9AE}" pid="4" name="KSOProductBuildVer">
    <vt:lpwstr>2052-11.1.0.9740</vt:lpwstr>
  </property>
</Properties>
</file>