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402" r:id="rId2"/>
    <p:sldId id="261" r:id="rId3"/>
    <p:sldId id="419" r:id="rId4"/>
    <p:sldId id="508" r:id="rId5"/>
    <p:sldId id="477" r:id="rId6"/>
    <p:sldId id="535" r:id="rId7"/>
    <p:sldId id="536" r:id="rId8"/>
    <p:sldId id="537" r:id="rId9"/>
    <p:sldId id="509" r:id="rId10"/>
    <p:sldId id="480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7" r:id="rId21"/>
    <p:sldId id="496" r:id="rId22"/>
    <p:sldId id="502" r:id="rId23"/>
    <p:sldId id="500" r:id="rId24"/>
    <p:sldId id="498" r:id="rId25"/>
    <p:sldId id="499" r:id="rId26"/>
    <p:sldId id="501" r:id="rId27"/>
    <p:sldId id="519" r:id="rId28"/>
    <p:sldId id="541" r:id="rId29"/>
    <p:sldId id="510" r:id="rId30"/>
    <p:sldId id="547" r:id="rId31"/>
    <p:sldId id="548" r:id="rId32"/>
    <p:sldId id="549" r:id="rId33"/>
    <p:sldId id="550" r:id="rId34"/>
    <p:sldId id="552" r:id="rId35"/>
    <p:sldId id="551" r:id="rId36"/>
    <p:sldId id="553" r:id="rId37"/>
    <p:sldId id="484" r:id="rId38"/>
    <p:sldId id="503" r:id="rId39"/>
    <p:sldId id="556" r:id="rId40"/>
    <p:sldId id="513" r:id="rId41"/>
    <p:sldId id="514" r:id="rId42"/>
    <p:sldId id="560" r:id="rId43"/>
    <p:sldId id="515" r:id="rId44"/>
    <p:sldId id="516" r:id="rId45"/>
    <p:sldId id="564" r:id="rId46"/>
    <p:sldId id="518" r:id="rId47"/>
    <p:sldId id="517" r:id="rId48"/>
    <p:sldId id="562" r:id="rId49"/>
    <p:sldId id="504" r:id="rId50"/>
    <p:sldId id="505" r:id="rId51"/>
    <p:sldId id="558" r:id="rId52"/>
    <p:sldId id="546" r:id="rId53"/>
    <p:sldId id="512" r:id="rId54"/>
    <p:sldId id="259" r:id="rId55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7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BFBFBF"/>
    <a:srgbClr val="A6A6A6"/>
    <a:srgbClr val="FF6D6D"/>
    <a:srgbClr val="F2F2F2"/>
    <a:srgbClr val="595959"/>
    <a:srgbClr val="E60012"/>
    <a:srgbClr val="FFFFFF"/>
    <a:srgbClr val="EAEAEA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85609" autoAdjust="0"/>
  </p:normalViewPr>
  <p:slideViewPr>
    <p:cSldViewPr>
      <p:cViewPr varScale="1">
        <p:scale>
          <a:sx n="69" d="100"/>
          <a:sy n="69" d="100"/>
        </p:scale>
        <p:origin x="1218" y="72"/>
      </p:cViewPr>
      <p:guideLst>
        <p:guide orient="horz" pos="2160"/>
        <p:guide pos="17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2AAC-4579-4706-A777-29392B027E1D}" type="datetimeFigureOut">
              <a:rPr lang="zh-CN" altLang="en-US" smtClean="0"/>
              <a:t>2017/10/12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1A87-5822-43FC-A1F6-4DE9FD4B2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300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D10C-1E5A-43E4-BD2B-FEF707AB8859}" type="datetimeFigureOut">
              <a:rPr lang="zh-CN" altLang="en-US" smtClean="0"/>
              <a:pPr/>
              <a:t>2017/10/12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70634-9BE2-407D-A7B7-9CD98E5BE2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591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67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67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67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67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6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67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67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2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2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加线</a:t>
            </a:r>
            <a:endParaRPr lang="en-US" altLang="zh-CN" smtClean="0"/>
          </a:p>
          <a:p>
            <a:r>
              <a:rPr lang="en-US" altLang="zh-CN" smtClean="0"/>
              <a:t>HTTP</a:t>
            </a:r>
            <a:r>
              <a:rPr lang="zh-CN" altLang="en-US" smtClean="0"/>
              <a:t>请求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18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2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UAP Client </a:t>
            </a:r>
            <a:r>
              <a:rPr lang="en-US" altLang="zh-CN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doGet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方式调用 </a:t>
            </a:r>
            <a:r>
              <a:rPr lang="en-US" altLang="zh-CN" u="sng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 </a:t>
            </a:r>
            <a:r>
              <a:rPr lang="en-US" altLang="zh-CN" u="sng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u="sng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sng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  <a:p>
            <a:r>
              <a:rPr lang="en-US" altLang="zh-CN" err="1" smtClean="0"/>
              <a:t>UAPRSHttpClient</a:t>
            </a:r>
            <a:r>
              <a:rPr lang="en-US" altLang="zh-CN" smtClean="0"/>
              <a:t> </a:t>
            </a:r>
            <a:r>
              <a:rPr lang="en-US" altLang="zh-CN" err="1" smtClean="0"/>
              <a:t>uapclient</a:t>
            </a:r>
            <a:r>
              <a:rPr lang="en-US" altLang="zh-CN" smtClean="0"/>
              <a:t> = new </a:t>
            </a:r>
            <a:r>
              <a:rPr lang="en-US" altLang="zh-CN" err="1" smtClean="0"/>
              <a:t>UAPRSHttpClient</a:t>
            </a:r>
            <a:r>
              <a:rPr lang="en-US" altLang="zh-CN" smtClean="0"/>
              <a:t>();</a:t>
            </a:r>
          </a:p>
          <a:p>
            <a:r>
              <a:rPr lang="en-US" altLang="zh-CN" smtClean="0"/>
              <a:t>String </a:t>
            </a:r>
            <a:r>
              <a:rPr lang="en-US" altLang="zh-CN" err="1" smtClean="0"/>
              <a:t>str</a:t>
            </a:r>
            <a:r>
              <a:rPr lang="en-US" altLang="zh-CN" smtClean="0"/>
              <a:t> = </a:t>
            </a:r>
            <a:r>
              <a:rPr lang="en-US" altLang="zh-CN" err="1" smtClean="0"/>
              <a:t>uapclient.doGet</a:t>
            </a:r>
            <a:r>
              <a:rPr lang="en-US" altLang="zh-CN" smtClean="0"/>
              <a:t>("http://localhost:8086/</a:t>
            </a:r>
            <a:r>
              <a:rPr lang="en-US" altLang="zh-CN" err="1" smtClean="0"/>
              <a:t>uapws</a:t>
            </a:r>
            <a:r>
              <a:rPr lang="en-US" altLang="zh-CN" smtClean="0"/>
              <a:t>/rest/test/12/xml");</a:t>
            </a:r>
          </a:p>
          <a:p>
            <a:r>
              <a:rPr lang="en-US" altLang="zh-CN" err="1" smtClean="0"/>
              <a:t>System.</a:t>
            </a:r>
            <a:r>
              <a:rPr lang="en-US" altLang="zh-CN" i="1" err="1" smtClean="0"/>
              <a:t>out.print</a:t>
            </a:r>
            <a:r>
              <a:rPr lang="en-US" altLang="zh-CN" i="1" smtClean="0"/>
              <a:t>(</a:t>
            </a:r>
            <a:r>
              <a:rPr lang="en-US" altLang="zh-CN" i="1" err="1" smtClean="0"/>
              <a:t>str</a:t>
            </a:r>
            <a:r>
              <a:rPr lang="en-US" altLang="zh-CN" i="1" smtClean="0"/>
              <a:t>);</a:t>
            </a:r>
          </a:p>
          <a:p>
            <a:r>
              <a:rPr lang="en-US" altLang="zh-CN" smtClean="0"/>
              <a:t>// </a:t>
            </a:r>
            <a:r>
              <a:rPr lang="en-US" altLang="zh-CN" err="1" smtClean="0"/>
              <a:t>RestFul</a:t>
            </a:r>
            <a:r>
              <a:rPr lang="en-US" altLang="zh-CN" smtClean="0"/>
              <a:t> Client </a:t>
            </a:r>
            <a:r>
              <a:rPr lang="en-US" altLang="zh-CN" err="1" smtClean="0"/>
              <a:t>doGet</a:t>
            </a:r>
            <a:r>
              <a:rPr lang="en-US" altLang="zh-CN" smtClean="0"/>
              <a:t> </a:t>
            </a:r>
            <a:r>
              <a:rPr lang="zh-CN" altLang="en-US" smtClean="0"/>
              <a:t>方式调用 </a:t>
            </a:r>
            <a:r>
              <a:rPr lang="en-US" altLang="zh-CN" smtClean="0"/>
              <a:t>NC </a:t>
            </a:r>
            <a:r>
              <a:rPr lang="en-US" altLang="zh-CN" err="1" smtClean="0"/>
              <a:t>RestFul</a:t>
            </a:r>
            <a:r>
              <a:rPr lang="en-US" altLang="zh-CN" smtClean="0"/>
              <a:t> </a:t>
            </a:r>
            <a:r>
              <a:rPr lang="zh-CN" altLang="en-US" smtClean="0"/>
              <a:t>服务 </a:t>
            </a:r>
          </a:p>
          <a:p>
            <a:r>
              <a:rPr lang="en-US" altLang="zh-CN" err="1" smtClean="0"/>
              <a:t>WebResource</a:t>
            </a:r>
            <a:r>
              <a:rPr lang="en-US" altLang="zh-CN" smtClean="0"/>
              <a:t> resource = </a:t>
            </a:r>
            <a:r>
              <a:rPr lang="en-US" altLang="zh-CN" err="1" smtClean="0"/>
              <a:t>client.resource</a:t>
            </a:r>
            <a:r>
              <a:rPr lang="en-US" altLang="zh-CN" smtClean="0"/>
              <a:t>("http://localhost:8086/</a:t>
            </a:r>
            <a:r>
              <a:rPr lang="en-US" altLang="zh-CN" err="1" smtClean="0"/>
              <a:t>uapws</a:t>
            </a:r>
            <a:r>
              <a:rPr lang="en-US" altLang="zh-CN" smtClean="0"/>
              <a:t>/rest");</a:t>
            </a:r>
          </a:p>
          <a:p>
            <a:r>
              <a:rPr lang="en-US" altLang="zh-CN" err="1" smtClean="0"/>
              <a:t>WebResource</a:t>
            </a:r>
            <a:r>
              <a:rPr lang="en-US" altLang="zh-CN" smtClean="0"/>
              <a:t> </a:t>
            </a:r>
            <a:r>
              <a:rPr lang="en-US" altLang="zh-CN" err="1" smtClean="0"/>
              <a:t>nameResource</a:t>
            </a:r>
            <a:r>
              <a:rPr lang="en-US" altLang="zh-CN" smtClean="0"/>
              <a:t> = </a:t>
            </a:r>
            <a:r>
              <a:rPr lang="en-US" altLang="zh-CN" err="1" smtClean="0"/>
              <a:t>resource.path</a:t>
            </a:r>
            <a:r>
              <a:rPr lang="en-US" altLang="zh-CN" smtClean="0"/>
              <a:t>("/test/12/xml");</a:t>
            </a:r>
          </a:p>
          <a:p>
            <a:r>
              <a:rPr lang="en-US" altLang="zh-CN" smtClean="0"/>
              <a:t>String </a:t>
            </a:r>
            <a:r>
              <a:rPr lang="en-US" altLang="zh-CN" err="1" smtClean="0"/>
              <a:t>resultClient</a:t>
            </a:r>
            <a:r>
              <a:rPr lang="en-US" altLang="zh-CN" smtClean="0"/>
              <a:t> = </a:t>
            </a:r>
            <a:r>
              <a:rPr lang="en-US" altLang="zh-CN" err="1" smtClean="0"/>
              <a:t>nameResource.accept</a:t>
            </a:r>
            <a:r>
              <a:rPr lang="en-US" altLang="zh-CN" smtClean="0"/>
              <a:t>(</a:t>
            </a:r>
            <a:r>
              <a:rPr lang="en-US" altLang="zh-CN" err="1" smtClean="0"/>
              <a:t>MediaType.</a:t>
            </a:r>
            <a:r>
              <a:rPr lang="en-US" altLang="zh-CN" i="1" err="1" smtClean="0"/>
              <a:t>APPLICATION_XML</a:t>
            </a:r>
            <a:r>
              <a:rPr lang="en-US" altLang="zh-CN" i="1" smtClean="0"/>
              <a:t>).get(</a:t>
            </a:r>
            <a:r>
              <a:rPr lang="en-US" altLang="zh-CN" i="1" err="1" smtClean="0"/>
              <a:t>ClientResponse.</a:t>
            </a:r>
            <a:r>
              <a:rPr lang="en-US" altLang="zh-CN" b="1" i="1" err="1" smtClean="0"/>
              <a:t>class</a:t>
            </a:r>
            <a:r>
              <a:rPr lang="en-US" altLang="zh-CN" b="1" i="1" smtClean="0"/>
              <a:t>).</a:t>
            </a:r>
            <a:r>
              <a:rPr lang="en-US" altLang="zh-CN" b="1" i="1" err="1" smtClean="0"/>
              <a:t>toString</a:t>
            </a:r>
            <a:r>
              <a:rPr lang="en-US" altLang="zh-CN" b="1" i="1" smtClean="0"/>
              <a:t>();</a:t>
            </a:r>
          </a:p>
          <a:p>
            <a:r>
              <a:rPr lang="en-US" altLang="zh-CN" smtClean="0"/>
              <a:t>String result = </a:t>
            </a:r>
            <a:r>
              <a:rPr lang="en-US" altLang="zh-CN" err="1" smtClean="0"/>
              <a:t>nameResource.accept</a:t>
            </a:r>
            <a:r>
              <a:rPr lang="en-US" altLang="zh-CN" smtClean="0"/>
              <a:t>(</a:t>
            </a:r>
            <a:r>
              <a:rPr lang="en-US" altLang="zh-CN" err="1" smtClean="0"/>
              <a:t>MediaType.</a:t>
            </a:r>
            <a:r>
              <a:rPr lang="en-US" altLang="zh-CN" i="1" err="1" smtClean="0"/>
              <a:t>APPLICATION_XML</a:t>
            </a:r>
            <a:r>
              <a:rPr lang="en-US" altLang="zh-CN" i="1" smtClean="0"/>
              <a:t>).get(</a:t>
            </a:r>
            <a:r>
              <a:rPr lang="en-US" altLang="zh-CN" i="1" err="1" smtClean="0"/>
              <a:t>String.</a:t>
            </a:r>
            <a:r>
              <a:rPr lang="en-US" altLang="zh-CN" b="1" i="1" err="1" smtClean="0"/>
              <a:t>class</a:t>
            </a:r>
            <a:r>
              <a:rPr lang="en-US" altLang="zh-CN" b="1" i="1" smtClean="0"/>
              <a:t>);</a:t>
            </a:r>
          </a:p>
          <a:p>
            <a:r>
              <a:rPr lang="en-US" altLang="zh-CN" err="1" smtClean="0"/>
              <a:t>System.</a:t>
            </a:r>
            <a:r>
              <a:rPr lang="en-US" altLang="zh-CN" i="1" err="1" smtClean="0"/>
              <a:t>out.println</a:t>
            </a:r>
            <a:r>
              <a:rPr lang="en-US" altLang="zh-CN" i="1" smtClean="0"/>
              <a:t>("Client Response \n"+ </a:t>
            </a:r>
            <a:r>
              <a:rPr lang="en-US" altLang="zh-CN" i="1" err="1" smtClean="0"/>
              <a:t>resultClient</a:t>
            </a:r>
            <a:r>
              <a:rPr lang="en-US" altLang="zh-CN" i="1" smtClean="0"/>
              <a:t>);</a:t>
            </a:r>
          </a:p>
          <a:p>
            <a:r>
              <a:rPr lang="pt-BR" altLang="zh-CN" smtClean="0"/>
              <a:t>System.</a:t>
            </a:r>
            <a:r>
              <a:rPr lang="pt-BR" altLang="zh-CN" i="1" smtClean="0"/>
              <a:t>out.println("Response \n" + result + "\n\n");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2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UAP Client </a:t>
            </a:r>
            <a:r>
              <a:rPr lang="en-US" altLang="zh-CN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doGet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方式调用 </a:t>
            </a:r>
            <a:r>
              <a:rPr lang="en-US" altLang="zh-CN" u="sng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 </a:t>
            </a:r>
            <a:r>
              <a:rPr lang="en-US" altLang="zh-CN" u="sng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u="sng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sng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  <a:p>
            <a:r>
              <a:rPr lang="en-US" altLang="zh-CN" err="1" smtClean="0"/>
              <a:t>UAPRSHttpClient</a:t>
            </a:r>
            <a:r>
              <a:rPr lang="en-US" altLang="zh-CN" smtClean="0"/>
              <a:t> </a:t>
            </a:r>
            <a:r>
              <a:rPr lang="en-US" altLang="zh-CN" err="1" smtClean="0"/>
              <a:t>uapclient</a:t>
            </a:r>
            <a:r>
              <a:rPr lang="en-US" altLang="zh-CN" smtClean="0"/>
              <a:t> = new </a:t>
            </a:r>
            <a:r>
              <a:rPr lang="en-US" altLang="zh-CN" err="1" smtClean="0"/>
              <a:t>UAPRSHttpClient</a:t>
            </a:r>
            <a:r>
              <a:rPr lang="en-US" altLang="zh-CN" smtClean="0"/>
              <a:t>();</a:t>
            </a:r>
          </a:p>
          <a:p>
            <a:r>
              <a:rPr lang="en-US" altLang="zh-CN" smtClean="0"/>
              <a:t>String </a:t>
            </a:r>
            <a:r>
              <a:rPr lang="en-US" altLang="zh-CN" err="1" smtClean="0"/>
              <a:t>str</a:t>
            </a:r>
            <a:r>
              <a:rPr lang="en-US" altLang="zh-CN" smtClean="0"/>
              <a:t> = </a:t>
            </a:r>
            <a:r>
              <a:rPr lang="en-US" altLang="zh-CN" err="1" smtClean="0"/>
              <a:t>uapclient.doGet</a:t>
            </a:r>
            <a:r>
              <a:rPr lang="en-US" altLang="zh-CN" smtClean="0"/>
              <a:t>("http://localhost:8086/</a:t>
            </a:r>
            <a:r>
              <a:rPr lang="en-US" altLang="zh-CN" err="1" smtClean="0"/>
              <a:t>uapws</a:t>
            </a:r>
            <a:r>
              <a:rPr lang="en-US" altLang="zh-CN" smtClean="0"/>
              <a:t>/rest/test/12/xml");</a:t>
            </a:r>
          </a:p>
          <a:p>
            <a:r>
              <a:rPr lang="en-US" altLang="zh-CN" err="1" smtClean="0"/>
              <a:t>System.</a:t>
            </a:r>
            <a:r>
              <a:rPr lang="en-US" altLang="zh-CN" i="1" err="1" smtClean="0"/>
              <a:t>out.print</a:t>
            </a:r>
            <a:r>
              <a:rPr lang="en-US" altLang="zh-CN" i="1" smtClean="0"/>
              <a:t>(</a:t>
            </a:r>
            <a:r>
              <a:rPr lang="en-US" altLang="zh-CN" i="1" err="1" smtClean="0"/>
              <a:t>str</a:t>
            </a:r>
            <a:r>
              <a:rPr lang="en-US" altLang="zh-CN" i="1" smtClean="0"/>
              <a:t>);</a:t>
            </a:r>
          </a:p>
          <a:p>
            <a:r>
              <a:rPr lang="en-US" altLang="zh-CN" smtClean="0"/>
              <a:t>// </a:t>
            </a:r>
            <a:r>
              <a:rPr lang="en-US" altLang="zh-CN" err="1" smtClean="0"/>
              <a:t>RestFul</a:t>
            </a:r>
            <a:r>
              <a:rPr lang="en-US" altLang="zh-CN" smtClean="0"/>
              <a:t> Client </a:t>
            </a:r>
            <a:r>
              <a:rPr lang="en-US" altLang="zh-CN" err="1" smtClean="0"/>
              <a:t>doGet</a:t>
            </a:r>
            <a:r>
              <a:rPr lang="en-US" altLang="zh-CN" smtClean="0"/>
              <a:t> </a:t>
            </a:r>
            <a:r>
              <a:rPr lang="zh-CN" altLang="en-US" smtClean="0"/>
              <a:t>方式调用 </a:t>
            </a:r>
            <a:r>
              <a:rPr lang="en-US" altLang="zh-CN" smtClean="0"/>
              <a:t>NC </a:t>
            </a:r>
            <a:r>
              <a:rPr lang="en-US" altLang="zh-CN" err="1" smtClean="0"/>
              <a:t>RestFul</a:t>
            </a:r>
            <a:r>
              <a:rPr lang="en-US" altLang="zh-CN" smtClean="0"/>
              <a:t> </a:t>
            </a:r>
            <a:r>
              <a:rPr lang="zh-CN" altLang="en-US" smtClean="0"/>
              <a:t>服务 </a:t>
            </a:r>
          </a:p>
          <a:p>
            <a:r>
              <a:rPr lang="en-US" altLang="zh-CN" err="1" smtClean="0"/>
              <a:t>WebResource</a:t>
            </a:r>
            <a:r>
              <a:rPr lang="en-US" altLang="zh-CN" smtClean="0"/>
              <a:t> resource = </a:t>
            </a:r>
            <a:r>
              <a:rPr lang="en-US" altLang="zh-CN" err="1" smtClean="0"/>
              <a:t>client.resource</a:t>
            </a:r>
            <a:r>
              <a:rPr lang="en-US" altLang="zh-CN" smtClean="0"/>
              <a:t>("http://localhost:8086/</a:t>
            </a:r>
            <a:r>
              <a:rPr lang="en-US" altLang="zh-CN" err="1" smtClean="0"/>
              <a:t>uapws</a:t>
            </a:r>
            <a:r>
              <a:rPr lang="en-US" altLang="zh-CN" smtClean="0"/>
              <a:t>/rest");</a:t>
            </a:r>
          </a:p>
          <a:p>
            <a:r>
              <a:rPr lang="en-US" altLang="zh-CN" err="1" smtClean="0"/>
              <a:t>WebResource</a:t>
            </a:r>
            <a:r>
              <a:rPr lang="en-US" altLang="zh-CN" smtClean="0"/>
              <a:t> </a:t>
            </a:r>
            <a:r>
              <a:rPr lang="en-US" altLang="zh-CN" err="1" smtClean="0"/>
              <a:t>nameResource</a:t>
            </a:r>
            <a:r>
              <a:rPr lang="en-US" altLang="zh-CN" smtClean="0"/>
              <a:t> = </a:t>
            </a:r>
            <a:r>
              <a:rPr lang="en-US" altLang="zh-CN" err="1" smtClean="0"/>
              <a:t>resource.path</a:t>
            </a:r>
            <a:r>
              <a:rPr lang="en-US" altLang="zh-CN" smtClean="0"/>
              <a:t>("/test/12/xml");</a:t>
            </a:r>
          </a:p>
          <a:p>
            <a:r>
              <a:rPr lang="en-US" altLang="zh-CN" smtClean="0"/>
              <a:t>String </a:t>
            </a:r>
            <a:r>
              <a:rPr lang="en-US" altLang="zh-CN" err="1" smtClean="0"/>
              <a:t>resultClient</a:t>
            </a:r>
            <a:r>
              <a:rPr lang="en-US" altLang="zh-CN" smtClean="0"/>
              <a:t> = </a:t>
            </a:r>
            <a:r>
              <a:rPr lang="en-US" altLang="zh-CN" err="1" smtClean="0"/>
              <a:t>nameResource.accept</a:t>
            </a:r>
            <a:r>
              <a:rPr lang="en-US" altLang="zh-CN" smtClean="0"/>
              <a:t>(</a:t>
            </a:r>
            <a:r>
              <a:rPr lang="en-US" altLang="zh-CN" err="1" smtClean="0"/>
              <a:t>MediaType.</a:t>
            </a:r>
            <a:r>
              <a:rPr lang="en-US" altLang="zh-CN" i="1" err="1" smtClean="0"/>
              <a:t>APPLICATION_XML</a:t>
            </a:r>
            <a:r>
              <a:rPr lang="en-US" altLang="zh-CN" i="1" smtClean="0"/>
              <a:t>).get(</a:t>
            </a:r>
            <a:r>
              <a:rPr lang="en-US" altLang="zh-CN" i="1" err="1" smtClean="0"/>
              <a:t>ClientResponse.</a:t>
            </a:r>
            <a:r>
              <a:rPr lang="en-US" altLang="zh-CN" b="1" i="1" err="1" smtClean="0"/>
              <a:t>class</a:t>
            </a:r>
            <a:r>
              <a:rPr lang="en-US" altLang="zh-CN" b="1" i="1" smtClean="0"/>
              <a:t>).</a:t>
            </a:r>
            <a:r>
              <a:rPr lang="en-US" altLang="zh-CN" b="1" i="1" err="1" smtClean="0"/>
              <a:t>toString</a:t>
            </a:r>
            <a:r>
              <a:rPr lang="en-US" altLang="zh-CN" b="1" i="1" smtClean="0"/>
              <a:t>();</a:t>
            </a:r>
          </a:p>
          <a:p>
            <a:r>
              <a:rPr lang="en-US" altLang="zh-CN" smtClean="0"/>
              <a:t>String result = </a:t>
            </a:r>
            <a:r>
              <a:rPr lang="en-US" altLang="zh-CN" err="1" smtClean="0"/>
              <a:t>nameResource.accept</a:t>
            </a:r>
            <a:r>
              <a:rPr lang="en-US" altLang="zh-CN" smtClean="0"/>
              <a:t>(</a:t>
            </a:r>
            <a:r>
              <a:rPr lang="en-US" altLang="zh-CN" err="1" smtClean="0"/>
              <a:t>MediaType.</a:t>
            </a:r>
            <a:r>
              <a:rPr lang="en-US" altLang="zh-CN" i="1" err="1" smtClean="0"/>
              <a:t>APPLICATION_XML</a:t>
            </a:r>
            <a:r>
              <a:rPr lang="en-US" altLang="zh-CN" i="1" smtClean="0"/>
              <a:t>).get(</a:t>
            </a:r>
            <a:r>
              <a:rPr lang="en-US" altLang="zh-CN" i="1" err="1" smtClean="0"/>
              <a:t>String.</a:t>
            </a:r>
            <a:r>
              <a:rPr lang="en-US" altLang="zh-CN" b="1" i="1" err="1" smtClean="0"/>
              <a:t>class</a:t>
            </a:r>
            <a:r>
              <a:rPr lang="en-US" altLang="zh-CN" b="1" i="1" smtClean="0"/>
              <a:t>);</a:t>
            </a:r>
          </a:p>
          <a:p>
            <a:r>
              <a:rPr lang="en-US" altLang="zh-CN" err="1" smtClean="0"/>
              <a:t>System.</a:t>
            </a:r>
            <a:r>
              <a:rPr lang="en-US" altLang="zh-CN" i="1" err="1" smtClean="0"/>
              <a:t>out.println</a:t>
            </a:r>
            <a:r>
              <a:rPr lang="en-US" altLang="zh-CN" i="1" smtClean="0"/>
              <a:t>("Client Response \n"+ </a:t>
            </a:r>
            <a:r>
              <a:rPr lang="en-US" altLang="zh-CN" i="1" err="1" smtClean="0"/>
              <a:t>resultClient</a:t>
            </a:r>
            <a:r>
              <a:rPr lang="en-US" altLang="zh-CN" i="1" smtClean="0"/>
              <a:t>);</a:t>
            </a:r>
          </a:p>
          <a:p>
            <a:r>
              <a:rPr lang="pt-BR" altLang="zh-CN" smtClean="0"/>
              <a:t>System.</a:t>
            </a:r>
            <a:r>
              <a:rPr lang="pt-BR" altLang="zh-CN" i="1" smtClean="0"/>
              <a:t>out.println("Response \n" + result + "\n\n");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2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2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返回结果：</a:t>
            </a:r>
            <a:endParaRPr lang="en-US" altLang="zh-CN" b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[{"id":"1","name":"1name","subVOs":[{"id":"11","nameSub":"22"},{"id":"33","nameSub":"44"}]},{"id":"1","name":"1name2","subVOs":[{"id":"5","nameSub":"66"},{"id":"77","nameSub":"88"}]}]</a:t>
            </a:r>
            <a:endParaRPr lang="en-US" altLang="zh-CN" b="1" i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2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返回结果：</a:t>
            </a:r>
            <a:endParaRPr lang="en-US" altLang="zh-CN" b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[{"id":"1","name":"1name","subVOs":[{"id":"11","nameSub":"22"},{"id":"33","nameSub":"44"}]},{"id":"1","name":"1name2","subVOs":[{"id":"5","nameSub":"66"},{"id":"77","nameSub":"88"}]}]</a:t>
            </a:r>
            <a:endParaRPr lang="en-US" altLang="zh-CN" b="1" i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2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2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返回结果：</a:t>
            </a:r>
            <a:endParaRPr lang="en-US" altLang="zh-CN" b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{"s2":{"id":"1","name":"1name2","subVOs":[{"id":"5","nameSub":"66"},{"id":"77","nameSub":"88"}]},"s1":{"id":"1","name":"1name","subVOs":[{"id":"11","nameSub":"22"},{"id":"33","nameSub":"44"}]}}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2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返回结果：</a:t>
            </a:r>
            <a:endParaRPr lang="en-US" altLang="zh-CN" b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{"s2":{"id":"1","name":"1name2","subVOs":[{"id":"5","nameSub":"66"},{"id":"77","nameSub":"88"}]},"s1":{"id":"1","name":"1name","subVOs":[{"id":"11","nameSub":"22"},{"id":"33","nameSub":"44"}]}}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2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加线</a:t>
            </a:r>
            <a:endParaRPr lang="en-US" altLang="zh-CN" smtClean="0"/>
          </a:p>
          <a:p>
            <a:r>
              <a:rPr lang="en-US" altLang="zh-CN" smtClean="0"/>
              <a:t>HTTP</a:t>
            </a:r>
            <a:r>
              <a:rPr lang="zh-CN" altLang="en-US" smtClean="0"/>
              <a:t>请求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81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2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5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19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6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96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注：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Axis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支持传递参数及返回值类型为基础数据类型、对象、数组，不支持集合，对象和对象数组需要在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server- config.wsdd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文件序列化</a:t>
            </a: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Axis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不支参数及返回值为集合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(map\list),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支持结构化对象及数组，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Axis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生成客户端后，再配置对象参数的序列化</a:t>
            </a: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Axis2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支持服务端返回类型为集合，生成客户端会将集合转换成数组。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08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0634-9BE2-407D-A7B7-9CD98E5BE23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8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公司项目\2014项目\用友\2015年PPT模版\2\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72575" cy="6879432"/>
          </a:xfrm>
          <a:prstGeom prst="rect">
            <a:avLst/>
          </a:prstGeom>
          <a:noFill/>
        </p:spPr>
      </p:pic>
      <p:pic>
        <p:nvPicPr>
          <p:cNvPr id="4" name="Picture 3" descr="F:\公司项目\2014项目\用友\2015年PPT模版\存图\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3933" y="205061"/>
            <a:ext cx="612136" cy="4114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913"/>
            <a:ext cx="7632848" cy="418058"/>
          </a:xfrm>
          <a:prstGeom prst="rect">
            <a:avLst/>
          </a:prstGeom>
        </p:spPr>
        <p:txBody>
          <a:bodyPr anchor="ctr" anchorCtr="0"/>
          <a:lstStyle>
            <a:lvl1pPr algn="l">
              <a:defRPr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3" name="Picture 3" descr="F:\公司项目\2014项目\用友\2015年PPT模版\存图\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3933" y="205061"/>
            <a:ext cx="612136" cy="411435"/>
          </a:xfrm>
          <a:prstGeom prst="rect">
            <a:avLst/>
          </a:prstGeom>
          <a:noFill/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052736"/>
            <a:ext cx="7560840" cy="511256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Ø"/>
              <a:tabLst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ü"/>
              <a:tabLst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微软雅黑" pitchFamily="34" charset="-122"/>
              <a:buChar char="‐"/>
              <a:tabLst/>
              <a:defRPr lang="zh-CN" altLang="en-US" sz="1600" kern="1200" noProof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</p:txBody>
      </p:sp>
      <p:pic>
        <p:nvPicPr>
          <p:cNvPr id="6" name="Picture 2" descr="培训及顾问认证中心2015年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6" y="6348101"/>
            <a:ext cx="1916832" cy="48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 userDrawn="1"/>
        </p:nvSpPr>
        <p:spPr>
          <a:xfrm>
            <a:off x="8244408" y="643877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77DA5C-3720-486F-B218-A8A4304F2E52}" type="slidenum"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  <a:t>‹#›</a:t>
            </a:fld>
            <a:endParaRPr lang="zh-CN" altLang="en-US" sz="140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F:\公司项目\2014项目\用友\2015年PPT模版\存图\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3933" y="205061"/>
            <a:ext cx="612136" cy="411435"/>
          </a:xfrm>
          <a:prstGeom prst="rect">
            <a:avLst/>
          </a:prstGeom>
          <a:noFill/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188913"/>
            <a:ext cx="8229600" cy="418058"/>
          </a:xfrm>
          <a:prstGeom prst="rect">
            <a:avLst/>
          </a:prstGeom>
        </p:spPr>
        <p:txBody>
          <a:bodyPr anchor="ctr" anchorCtr="0"/>
          <a:lstStyle>
            <a:lvl1pPr algn="l">
              <a:defRPr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5786" y="1052736"/>
            <a:ext cx="3601540" cy="511256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Ø"/>
              <a:tabLst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ü"/>
              <a:tabLst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微软雅黑" pitchFamily="34" charset="-122"/>
              <a:buChar char="‐"/>
              <a:tabLst/>
              <a:defRPr lang="zh-CN" altLang="en-US" sz="1600" kern="1200" noProof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4643438" y="1071546"/>
            <a:ext cx="3601540" cy="511256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Ø"/>
              <a:tabLst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ü"/>
              <a:tabLst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微软雅黑" pitchFamily="34" charset="-122"/>
              <a:buChar char="‐"/>
              <a:tabLst/>
              <a:defRPr lang="zh-CN" altLang="en-US" sz="1600" kern="1200" noProof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公司项目\2014项目\用友\2015年PPT模版\2\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72575" cy="6879432"/>
          </a:xfrm>
          <a:prstGeom prst="rect">
            <a:avLst/>
          </a:prstGeom>
          <a:noFill/>
        </p:spPr>
      </p:pic>
      <p:pic>
        <p:nvPicPr>
          <p:cNvPr id="5" name="Picture 3" descr="F:\公司项目\2014项目\用友\2015年PPT模版\存图\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3933" y="205061"/>
            <a:ext cx="612136" cy="411435"/>
          </a:xfrm>
          <a:prstGeom prst="rect">
            <a:avLst/>
          </a:prstGeom>
          <a:noFill/>
        </p:spPr>
      </p:pic>
      <p:pic>
        <p:nvPicPr>
          <p:cNvPr id="6" name="Picture 2" descr="F:\公司项目\2014项目\用友\2015年PPT模版\2\6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2725180"/>
            <a:ext cx="4252539" cy="62863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apache.org/dist/axis/axis/java/1.4/axis-bin-1_4.zi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TestWebServiceAxis/services/helloWorld?wsd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86/uapws/rest/test/1/json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6/uapws/rest/test/1/array/js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http://127.0.0.1:8086/uapws/rest/test/1/map/json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34260" y="1700808"/>
            <a:ext cx="6840760" cy="1512168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应用集成后端开发技术</a:t>
            </a:r>
            <a:endParaRPr lang="en-US" altLang="zh-CN" sz="4000" b="1" noProof="0" smtClean="0"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smtClean="0">
                <a:cs typeface="+mj-cs"/>
              </a:rPr>
              <a:t>-WebService &amp; RESTful</a:t>
            </a:r>
            <a:endParaRPr kumimoji="0" lang="en-US" altLang="zh-CN" sz="2400" i="0" u="none" strike="noStrike" kern="1200" cap="none" spc="0" normalizeH="0" baseline="0" noProof="0" smtClean="0">
              <a:ln>
                <a:noFill/>
              </a:ln>
              <a:solidFill>
                <a:srgbClr val="E60012"/>
              </a:solidFill>
              <a:effectLst/>
              <a:uLnTx/>
              <a:uFillTx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>
              <a:solidFill>
                <a:schemeClr val="tx1"/>
              </a:solidFill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81005" y="4329488"/>
            <a:ext cx="2536480" cy="962737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用友网络科技股份有限公司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姓名 刘淑乐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</a:t>
            </a:r>
            <a:r>
              <a:rPr lang="en-US" altLang="zh-CN" sz="2800" b="1" smtClean="0"/>
              <a:t>UAP - </a:t>
            </a:r>
            <a:r>
              <a:rPr lang="zh-CN" altLang="en-US" sz="2800" b="1" smtClean="0"/>
              <a:t>服务端部署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02047" y="1124744"/>
            <a:ext cx="6090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服务首先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Studio(6502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上市版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开发，然后在服务端编写业务逻辑，最后导出补丁部署至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NCHome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。开发步骤如下：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Studio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中新建一个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TestUAP65WS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，新建组件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bill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下创建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接口类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IHelloWorld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下创建接口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HelloWorldImpl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。如下图所示：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39" y="3790937"/>
            <a:ext cx="5832648" cy="187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9" name="组合 8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7" name="组合 36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8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5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2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9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6619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- </a:t>
            </a:r>
            <a:r>
              <a:rPr lang="zh-CN" altLang="en-US" sz="2800" b="1"/>
              <a:t>服务端部署</a:t>
            </a:r>
            <a:endParaRPr lang="zh-CN" altLang="en-US" sz="2800" b="1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43" y="2786804"/>
            <a:ext cx="5750913" cy="289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8" name="组合 7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5" name="组合 34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0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7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4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1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extBox 59"/>
          <p:cNvSpPr txBox="1"/>
          <p:nvPr/>
        </p:nvSpPr>
        <p:spPr>
          <a:xfrm>
            <a:off x="2802047" y="1124744"/>
            <a:ext cx="609043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在工程下的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META-INF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文件，将创建好的接口及实现类配置到文件中。如下图所示：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17679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- </a:t>
            </a:r>
            <a:r>
              <a:rPr lang="zh-CN" altLang="en-US" sz="2800" b="1"/>
              <a:t>服务端部署</a:t>
            </a:r>
            <a:endParaRPr lang="zh-CN" altLang="en-US" sz="2800" b="1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04" y="2502025"/>
            <a:ext cx="5688206" cy="323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8" name="组合 7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5" name="组合 34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0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7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4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1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extBox 59"/>
          <p:cNvSpPr txBox="1"/>
          <p:nvPr/>
        </p:nvSpPr>
        <p:spPr>
          <a:xfrm>
            <a:off x="2802047" y="1124744"/>
            <a:ext cx="609043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、在接口上点击右键，选择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 WS Tools 】-&gt; 【 Public Web Service 】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40330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- </a:t>
            </a:r>
            <a:r>
              <a:rPr lang="zh-CN" altLang="en-US" sz="2800" b="1"/>
              <a:t>服务端部署</a:t>
            </a:r>
            <a:endParaRPr lang="zh-CN" altLang="en-US" sz="2800" b="1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83652"/>
            <a:ext cx="4900396" cy="419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7" name="组合 6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5" name="组合 34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0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7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4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1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2802047" y="1124744"/>
            <a:ext cx="609043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、选择事先创建后的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30204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15" y="2379797"/>
            <a:ext cx="4464496" cy="382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- </a:t>
            </a:r>
            <a:r>
              <a:rPr lang="zh-CN" altLang="en-US" sz="2800" b="1"/>
              <a:t>服务端部署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8" name="组合 7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5" name="组合 34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0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7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4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1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2802047" y="1124744"/>
            <a:ext cx="609043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、填写“组件名称”（其他信息不需填写） 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IHelloWorld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，点击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按钮选择相应的接口实现类。如下图所示：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27897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013585"/>
            <a:ext cx="4930985" cy="422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- </a:t>
            </a:r>
            <a:r>
              <a:rPr lang="zh-CN" altLang="en-US" sz="2800" b="1"/>
              <a:t>服务端部署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8" name="组合 7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5" name="组合 34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0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7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4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1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2802047" y="1124744"/>
            <a:ext cx="609043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、选择服务方式为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 specific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，其他不需要修改，直接点下一步。如下图所示：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20678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10" y="2001836"/>
            <a:ext cx="5107422" cy="4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- </a:t>
            </a:r>
            <a:r>
              <a:rPr lang="zh-CN" altLang="en-US" sz="2800" b="1"/>
              <a:t>服务端部署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8" name="组合 7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5" name="组合 34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0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7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4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1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2802047" y="1124744"/>
            <a:ext cx="609043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、请选择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的安全配置选项，将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是否要求认证授权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勾掉，点完成。如下图所示：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41760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27" y="1988840"/>
            <a:ext cx="4712573" cy="404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- </a:t>
            </a:r>
            <a:r>
              <a:rPr lang="zh-CN" altLang="en-US" sz="2800" b="1"/>
              <a:t>服务端部署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222" y="3760327"/>
            <a:ext cx="4020788" cy="132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9" name="组合 8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6" name="组合 35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7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4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1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8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5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2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extBox 59"/>
          <p:cNvSpPr txBox="1"/>
          <p:nvPr/>
        </p:nvSpPr>
        <p:spPr>
          <a:xfrm>
            <a:off x="2802047" y="1124744"/>
            <a:ext cx="609043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、请选择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的安全配置选项，将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是否要求认证授权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勾掉，点完成后服务文件发布成功。如下图所示：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136369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- </a:t>
            </a:r>
            <a:r>
              <a:rPr lang="zh-CN" altLang="en-US" sz="2800" b="1"/>
              <a:t>服务端部署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303" y="2042003"/>
            <a:ext cx="5701145" cy="31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8" name="组合 7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5" name="组合 34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0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7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4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1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2802047" y="1124744"/>
            <a:ext cx="609043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、原来的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文件，在发布后发生了变化，多出了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接口信息。如下图所示：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25015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- </a:t>
            </a:r>
            <a:r>
              <a:rPr lang="zh-CN" altLang="en-US" sz="2800" b="1"/>
              <a:t>服务端部署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056" y="2830147"/>
            <a:ext cx="5745400" cy="326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8" name="组合 7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5" name="组合 34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0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7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4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1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2802047" y="1124744"/>
            <a:ext cx="6090433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制作补丁包</a:t>
            </a:r>
          </a:p>
          <a:p>
            <a:pPr>
              <a:lnSpc>
                <a:spcPct val="150000"/>
              </a:lnSpc>
            </a:pP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发布成功需要抽取补丁，以便于部署到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NCHome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中，其中补丁包括发布生成的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文件，最新的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，接口和接口实例类。如下图所示：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40137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6512" y="-490"/>
            <a:ext cx="314325" cy="6858000"/>
          </a:xfrm>
          <a:prstGeom prst="rect">
            <a:avLst/>
          </a:prstGeom>
          <a:solidFill>
            <a:srgbClr val="C8000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91" name="标题 1"/>
          <p:cNvSpPr txBox="1">
            <a:spLocks/>
          </p:cNvSpPr>
          <p:nvPr/>
        </p:nvSpPr>
        <p:spPr>
          <a:xfrm>
            <a:off x="944613" y="102320"/>
            <a:ext cx="5562600" cy="635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2800" b="1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课程内容</a:t>
            </a:r>
          </a:p>
        </p:txBody>
      </p:sp>
      <p:sp>
        <p:nvSpPr>
          <p:cNvPr id="16" name="等腰三角形 15"/>
          <p:cNvSpPr/>
          <p:nvPr/>
        </p:nvSpPr>
        <p:spPr bwMode="auto">
          <a:xfrm rot="5400000">
            <a:off x="254795" y="1219771"/>
            <a:ext cx="265112" cy="219075"/>
          </a:xfrm>
          <a:prstGeom prst="triangle">
            <a:avLst/>
          </a:prstGeom>
          <a:solidFill>
            <a:srgbClr val="C8000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49" name="组合 10"/>
          <p:cNvGrpSpPr>
            <a:grpSpLocks/>
          </p:cNvGrpSpPr>
          <p:nvPr/>
        </p:nvGrpSpPr>
        <p:grpSpPr bwMode="auto">
          <a:xfrm>
            <a:off x="1052389" y="1036176"/>
            <a:ext cx="7016750" cy="582387"/>
            <a:chOff x="1295400" y="1295400"/>
            <a:chExt cx="7016750" cy="671922"/>
          </a:xfrm>
        </p:grpSpPr>
        <p:sp>
          <p:nvSpPr>
            <p:cNvPr id="50" name="圆角矩形 49"/>
            <p:cNvSpPr/>
            <p:nvPr/>
          </p:nvSpPr>
          <p:spPr bwMode="auto">
            <a:xfrm>
              <a:off x="1295400" y="1319213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b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2001838" y="1295400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b" anchorCtr="0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400" b="1" kern="0" smtClean="0">
                  <a:solidFill>
                    <a:srgbClr val="FF0000"/>
                  </a:solidFill>
                  <a:latin typeface="黑体"/>
                  <a:ea typeface="微软雅黑"/>
                </a:rPr>
                <a:t>课程介绍</a:t>
              </a:r>
            </a:p>
          </p:txBody>
        </p:sp>
        <p:sp>
          <p:nvSpPr>
            <p:cNvPr id="52" name="TextBox 20"/>
            <p:cNvSpPr txBox="1"/>
            <p:nvPr/>
          </p:nvSpPr>
          <p:spPr bwMode="auto">
            <a:xfrm>
              <a:off x="1409700" y="1363663"/>
              <a:ext cx="385042" cy="603659"/>
            </a:xfrm>
            <a:prstGeom prst="rect">
              <a:avLst/>
            </a:prstGeom>
            <a:noFill/>
          </p:spPr>
          <p:txBody>
            <a:bodyPr wrap="none" anchor="b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57" name="组合 8"/>
          <p:cNvGrpSpPr>
            <a:grpSpLocks/>
          </p:cNvGrpSpPr>
          <p:nvPr/>
        </p:nvGrpSpPr>
        <p:grpSpPr bwMode="auto">
          <a:xfrm>
            <a:off x="1052389" y="2475006"/>
            <a:ext cx="7016750" cy="582387"/>
            <a:chOff x="1295400" y="2239963"/>
            <a:chExt cx="7016750" cy="671922"/>
          </a:xfrm>
        </p:grpSpPr>
        <p:sp>
          <p:nvSpPr>
            <p:cNvPr id="58" name="圆角矩形 57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00183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b" anchorCtr="0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应用</a:t>
              </a:r>
              <a:r>
                <a:rPr lang="zh-CN" altLang="en-US" sz="2400" kern="0">
                  <a:solidFill>
                    <a:schemeClr val="bg1"/>
                  </a:solidFill>
                  <a:ea typeface="微软雅黑"/>
                </a:rPr>
                <a:t>集</a:t>
              </a: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成</a:t>
              </a:r>
              <a:r>
                <a:rPr lang="zh-CN" altLang="en-US" sz="2400" kern="0">
                  <a:solidFill>
                    <a:schemeClr val="bg1"/>
                  </a:solidFill>
                  <a:ea typeface="微软雅黑"/>
                </a:rPr>
                <a:t>技</a:t>
              </a: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术说明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60" name="TextBox 24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763395" y="1679253"/>
            <a:ext cx="6310010" cy="338554"/>
            <a:chOff x="2000232" y="3057295"/>
            <a:chExt cx="6310010" cy="434163"/>
          </a:xfrm>
        </p:grpSpPr>
        <p:sp>
          <p:nvSpPr>
            <p:cNvPr id="62" name="TextBox 26"/>
            <p:cNvSpPr txBox="1"/>
            <p:nvPr/>
          </p:nvSpPr>
          <p:spPr>
            <a:xfrm>
              <a:off x="2442242" y="3057295"/>
              <a:ext cx="5868000" cy="434163"/>
            </a:xfrm>
            <a:prstGeom prst="rect">
              <a:avLst/>
            </a:prstGeom>
            <a:solidFill>
              <a:srgbClr val="EAEAEA"/>
            </a:solidFill>
          </p:spPr>
          <p:txBody>
            <a:bodyPr wrap="square" rtlCol="0">
              <a:spAutoFit/>
            </a:bodyPr>
            <a:lstStyle/>
            <a:p>
              <a:pPr marL="92075" defTabSz="800100">
                <a:buClr>
                  <a:srgbClr val="FF0000"/>
                </a:buClr>
                <a:defRPr/>
              </a:pPr>
              <a:r>
                <a:rPr lang="zh-CN" altLang="en-US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/>
                </a:rPr>
                <a:t>简介与目标</a:t>
              </a:r>
            </a:p>
          </p:txBody>
        </p:sp>
        <p:sp>
          <p:nvSpPr>
            <p:cNvPr id="63" name="圆角矩形 62"/>
            <p:cNvSpPr/>
            <p:nvPr/>
          </p:nvSpPr>
          <p:spPr bwMode="auto">
            <a:xfrm>
              <a:off x="2000232" y="3066627"/>
              <a:ext cx="432000" cy="415499"/>
            </a:xfrm>
            <a:prstGeom prst="roundRect">
              <a:avLst>
                <a:gd name="adj" fmla="val 7219"/>
              </a:avLst>
            </a:prstGeom>
            <a:solidFill>
              <a:srgbClr val="EAEAEA"/>
            </a:solidFill>
            <a:ln>
              <a:noFill/>
            </a:ln>
            <a:effectLst>
              <a:outerShdw blurRad="381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01</a:t>
              </a:r>
              <a:endParaRPr lang="zh-CN" alt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763395" y="2039293"/>
            <a:ext cx="6310010" cy="338554"/>
            <a:chOff x="2000232" y="3057296"/>
            <a:chExt cx="6310010" cy="338554"/>
          </a:xfrm>
        </p:grpSpPr>
        <p:sp>
          <p:nvSpPr>
            <p:cNvPr id="65" name="TextBox 29"/>
            <p:cNvSpPr txBox="1"/>
            <p:nvPr/>
          </p:nvSpPr>
          <p:spPr>
            <a:xfrm>
              <a:off x="2442242" y="3057296"/>
              <a:ext cx="5868000" cy="338554"/>
            </a:xfrm>
            <a:prstGeom prst="rect">
              <a:avLst/>
            </a:prstGeom>
            <a:solidFill>
              <a:srgbClr val="EAEAEA"/>
            </a:solidFill>
          </p:spPr>
          <p:txBody>
            <a:bodyPr wrap="square" rtlCol="0">
              <a:spAutoFit/>
            </a:bodyPr>
            <a:lstStyle/>
            <a:p>
              <a:pPr marL="92075" defTabSz="800100">
                <a:buClr>
                  <a:srgbClr val="FF0000"/>
                </a:buClr>
                <a:defRPr/>
              </a:pPr>
              <a:r>
                <a:rPr lang="zh-CN" altLang="en-US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/>
                </a:rPr>
                <a:t>学习要求</a:t>
              </a:r>
            </a:p>
          </p:txBody>
        </p:sp>
        <p:sp>
          <p:nvSpPr>
            <p:cNvPr id="66" name="圆角矩形 65"/>
            <p:cNvSpPr/>
            <p:nvPr/>
          </p:nvSpPr>
          <p:spPr bwMode="auto">
            <a:xfrm>
              <a:off x="2000232" y="3064573"/>
              <a:ext cx="432000" cy="324000"/>
            </a:xfrm>
            <a:prstGeom prst="roundRect">
              <a:avLst>
                <a:gd name="adj" fmla="val 7219"/>
              </a:avLst>
            </a:prstGeom>
            <a:solidFill>
              <a:srgbClr val="EAEAEA"/>
            </a:solidFill>
            <a:ln>
              <a:noFill/>
            </a:ln>
            <a:effectLst>
              <a:outerShdw blurRad="381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02</a:t>
              </a:r>
              <a:endParaRPr lang="zh-CN" alt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7" name="组合 8"/>
          <p:cNvGrpSpPr>
            <a:grpSpLocks/>
          </p:cNvGrpSpPr>
          <p:nvPr/>
        </p:nvGrpSpPr>
        <p:grpSpPr bwMode="auto">
          <a:xfrm>
            <a:off x="1065642" y="3140012"/>
            <a:ext cx="7016750" cy="582387"/>
            <a:chOff x="1295400" y="2239963"/>
            <a:chExt cx="7016750" cy="671922"/>
          </a:xfrm>
        </p:grpSpPr>
        <p:sp>
          <p:nvSpPr>
            <p:cNvPr id="68" name="圆角矩形 67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200183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400" kern="0" smtClean="0">
                  <a:solidFill>
                    <a:schemeClr val="bg1"/>
                  </a:solidFill>
                  <a:ea typeface="微软雅黑"/>
                </a:rPr>
                <a:t>WebService @ UAP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70" name="TextBox 28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71" name="组合 7"/>
          <p:cNvGrpSpPr>
            <a:grpSpLocks/>
          </p:cNvGrpSpPr>
          <p:nvPr/>
        </p:nvGrpSpPr>
        <p:grpSpPr bwMode="auto">
          <a:xfrm>
            <a:off x="1065642" y="4495265"/>
            <a:ext cx="7016750" cy="582220"/>
            <a:chOff x="1295400" y="3184525"/>
            <a:chExt cx="7016750" cy="673627"/>
          </a:xfrm>
        </p:grpSpPr>
        <p:sp>
          <p:nvSpPr>
            <p:cNvPr id="72" name="圆角矩形 71"/>
            <p:cNvSpPr/>
            <p:nvPr/>
          </p:nvSpPr>
          <p:spPr bwMode="auto">
            <a:xfrm>
              <a:off x="1295400" y="3208338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2001838" y="3184525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 </a:t>
              </a:r>
              <a:r>
                <a:rPr lang="zh-CN" altLang="en-US" sz="2400" kern="0">
                  <a:solidFill>
                    <a:schemeClr val="bg1"/>
                  </a:solidFill>
                  <a:ea typeface="微软雅黑"/>
                </a:rPr>
                <a:t> 实战</a:t>
              </a: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演练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74" name="TextBox 32"/>
            <p:cNvSpPr txBox="1"/>
            <p:nvPr/>
          </p:nvSpPr>
          <p:spPr bwMode="auto">
            <a:xfrm>
              <a:off x="1409700" y="3252788"/>
              <a:ext cx="385042" cy="6053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noProof="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75" name="组合 8"/>
          <p:cNvGrpSpPr>
            <a:grpSpLocks/>
          </p:cNvGrpSpPr>
          <p:nvPr/>
        </p:nvGrpSpPr>
        <p:grpSpPr bwMode="auto">
          <a:xfrm>
            <a:off x="1067876" y="3810427"/>
            <a:ext cx="7016750" cy="582387"/>
            <a:chOff x="1295400" y="2239963"/>
            <a:chExt cx="7016750" cy="671922"/>
          </a:xfrm>
        </p:grpSpPr>
        <p:sp>
          <p:nvSpPr>
            <p:cNvPr id="76" name="圆角矩形 75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200183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400" kern="0" smtClean="0">
                  <a:solidFill>
                    <a:schemeClr val="bg1"/>
                  </a:solidFill>
                  <a:ea typeface="微软雅黑"/>
                </a:rPr>
                <a:t>RESTful @ UAP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78" name="TextBox 28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dirty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- </a:t>
            </a:r>
            <a:r>
              <a:rPr lang="zh-CN" altLang="en-US" sz="2800" b="1"/>
              <a:t>服务端部署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235" y="1943743"/>
            <a:ext cx="6027940" cy="170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70678" y="3655271"/>
            <a:ext cx="6336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META-INF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P_ws60.upm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复制到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replacement\modules\testuap65ws\META-INF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下。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文件夹复制到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replacement\modules\testuap65ws\META-INF\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下。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replacement\modules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testuap65ws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复制到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NCHome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\modules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下，重启中间件。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10" name="组合 9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7" name="组合 36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8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5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2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9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TextBox 60"/>
          <p:cNvSpPr txBox="1"/>
          <p:nvPr/>
        </p:nvSpPr>
        <p:spPr>
          <a:xfrm>
            <a:off x="2802047" y="1124744"/>
            <a:ext cx="609043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导出补丁包成功后，做出简单调整并部署到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NCHome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6276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- </a:t>
            </a:r>
            <a:r>
              <a:rPr lang="zh-CN" altLang="en-US" sz="2800" b="1"/>
              <a:t>服务端部署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12" y="1999151"/>
            <a:ext cx="5507049" cy="391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8" name="组合 7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5" name="组合 34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0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7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4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1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2802047" y="1124744"/>
            <a:ext cx="609043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NCHome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/bin/sysConfig.bat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配置，部署新增的模块。如下图所示：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6699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15" b="22744"/>
          <a:stretch/>
        </p:blipFill>
        <p:spPr bwMode="auto">
          <a:xfrm>
            <a:off x="3419872" y="3208642"/>
            <a:ext cx="4464495" cy="3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- </a:t>
            </a:r>
            <a:r>
              <a:rPr lang="zh-CN" altLang="en-US" sz="2800" b="1"/>
              <a:t>服务端部署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8" name="组合 7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5" name="组合 34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0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7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4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1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2802047" y="1124744"/>
            <a:ext cx="6090433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浏览器验证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运行态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NCHome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中间件启动后，打开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浏览器，在地址栏中输入：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http://127.0.0.1:8086/uapws/service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。若部署好的接口在接口列表中显示，则表明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部署正确。如下图所示：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16623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220" y="1675372"/>
            <a:ext cx="5802085" cy="309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- </a:t>
            </a:r>
            <a:r>
              <a:rPr lang="zh-CN" altLang="en-US" sz="2800" b="1"/>
              <a:t>服务端部署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8" name="组合 7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5" name="组合 34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0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7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4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1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2802047" y="1124744"/>
            <a:ext cx="609043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点击接口，显示接口的详细信息。如下图所示：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11121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- </a:t>
            </a:r>
            <a:r>
              <a:rPr lang="zh-CN" altLang="en-US" sz="2800" b="1"/>
              <a:t>服务端部署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09990"/>
            <a:ext cx="5765302" cy="307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8" name="组合 7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5" name="组合 34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0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7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4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1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2802047" y="1124744"/>
            <a:ext cx="609043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SoapUI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工具进行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  <a:p>
            <a:pPr>
              <a:lnSpc>
                <a:spcPct val="150000"/>
              </a:lnSpc>
            </a:pP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SoapUI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工具界面中，在“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Porject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上点击右键，选择“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soapUI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Project”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6085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70"/>
          <a:stretch/>
        </p:blipFill>
        <p:spPr bwMode="auto">
          <a:xfrm>
            <a:off x="2931056" y="2420484"/>
            <a:ext cx="5760640" cy="223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- </a:t>
            </a:r>
            <a:r>
              <a:rPr lang="zh-CN" altLang="en-US" sz="2800" b="1"/>
              <a:t>服务端部署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11" name="组合 10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8" name="组合 37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9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50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7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4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/>
          <p:cNvSpPr txBox="1"/>
          <p:nvPr/>
        </p:nvSpPr>
        <p:spPr>
          <a:xfrm>
            <a:off x="2802047" y="1124744"/>
            <a:ext cx="609043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在弹出的对话框中，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 WSDL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中录入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http://127.0.0.1:8086/uapws/service/IHelloWorld?wsdl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。如下图所示：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02280" y="4653136"/>
            <a:ext cx="6090433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 WSDL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中录入的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http://127.0.0.1:8086/uapws/service/IHelloWorld?wsdl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来源于接口列表找到的接口点击后的“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地址”。（如果地址结尾没有“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后加上“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462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83" y="2514949"/>
            <a:ext cx="6039392" cy="321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 err="1"/>
              <a:t>WebService</a:t>
            </a:r>
            <a:r>
              <a:rPr lang="en-US" altLang="zh-CN" sz="2800" b="1"/>
              <a:t> @ UAP - </a:t>
            </a:r>
            <a:r>
              <a:rPr lang="zh-CN" altLang="en-US" sz="2800" b="1"/>
              <a:t>服务端部署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8" name="组合 7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5" name="组合 34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新建工程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UPM</a:t>
                </a:r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0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lang="af-ZA" altLang="zh-CN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7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4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1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2802047" y="1124744"/>
            <a:ext cx="609043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左边窗口中显示的接口信息中，展开树形结构，鼠标双击“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 1”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，然后在右边显示的窗口中，录入参数，最终点击绿色的运行箭头，如图所示：</a:t>
            </a:r>
          </a:p>
        </p:txBody>
      </p:sp>
    </p:spTree>
    <p:extLst>
      <p:ext uri="{BB962C8B-B14F-4D97-AF65-F5344CB8AC3E}">
        <p14:creationId xmlns:p14="http://schemas.microsoft.com/office/powerpoint/2010/main" val="38188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</a:t>
            </a:r>
            <a:r>
              <a:rPr lang="en-US" altLang="zh-CN" sz="2800" b="1" smtClean="0"/>
              <a:t>- </a:t>
            </a:r>
            <a:r>
              <a:rPr lang="zh-CN" altLang="en-US" sz="2800" b="1" smtClean="0"/>
              <a:t>客户端开发</a:t>
            </a:r>
          </a:p>
        </p:txBody>
      </p:sp>
      <p:sp>
        <p:nvSpPr>
          <p:cNvPr id="53" name="Rectangle 28"/>
          <p:cNvSpPr/>
          <p:nvPr/>
        </p:nvSpPr>
        <p:spPr>
          <a:xfrm>
            <a:off x="467544" y="1052736"/>
            <a:ext cx="8136904" cy="5070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889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3568" y="2163628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Axis1.4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，下载地址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http://archive.apache.org/dist/axis/axis/java/1.4/axis-bin-1_4.zip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Axis1.4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根目录下创建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build.bat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批处理文件，内容如下：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AXIS_HOME=d:\axis-bin-1_4\axis-1_4</a:t>
            </a:r>
          </a:p>
          <a:p>
            <a:pPr lvl="0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CLASSPATH=,;%AXIS_HOME%\lib\axis.jar;%AXIS_HOME%\lib\axis-ant.jar;%AXIS_HOME%\lib\commons-discovery-0.2.jar;%AXIS_HOME%\lib\commons-logging-1.0.4.jar;%AXIS_HOME%\lib\jaxrpc.jar;%AXIS_HOME%\lib\log4j-1.2.8.jar;%AXIS_HOME%\lib\saaj.jar;%AXIS_HOME%\lib\wsdl4j-1.5.1.jar;%AXIS_HOME%\lib\mail.jar;</a:t>
            </a:r>
          </a:p>
          <a:p>
            <a:pPr lvl="0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org.apache.axis.wsdl.WSDL2Java -t -p 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com.wsxc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http://localhost:8080/TestWebServiceAxis/services/helloWorld?wsdl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红色字体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代表生成的代码的包目录结构，运行批处理文件生成的文件会在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d:\axis-bin-1_4\axis-1_4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目录下。无论是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服务还是第三方服务都可用此方式生成客户端代</a:t>
            </a:r>
            <a:r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35997" y="1078152"/>
            <a:ext cx="4068452" cy="864096"/>
            <a:chOff x="4535997" y="1078152"/>
            <a:chExt cx="4068452" cy="864096"/>
          </a:xfrm>
        </p:grpSpPr>
        <p:sp>
          <p:nvSpPr>
            <p:cNvPr id="56" name="Rectangle 73"/>
            <p:cNvSpPr/>
            <p:nvPr/>
          </p:nvSpPr>
          <p:spPr>
            <a:xfrm>
              <a:off x="4535997" y="1078152"/>
              <a:ext cx="4068452" cy="86409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071617" y="1325534"/>
              <a:ext cx="1828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</a:t>
              </a: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户</a:t>
              </a:r>
              <a:r>
                <a:rPr lang="zh-CN" altLang="en-US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</a:t>
              </a: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</a:t>
              </a:r>
              <a:r>
                <a:rPr lang="zh-CN" altLang="en-US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码调用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5220072" y="1366184"/>
              <a:ext cx="288032" cy="288032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Impact" panose="020B0806030902050204" pitchFamily="34" charset="0"/>
                </a:rPr>
                <a:t>2</a:t>
              </a:r>
              <a:endParaRPr lang="zh-CN" altLang="en-US">
                <a:latin typeface="Impact" panose="020B080603090205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31540" y="1078152"/>
            <a:ext cx="4068452" cy="864096"/>
            <a:chOff x="4535997" y="1078152"/>
            <a:chExt cx="4068452" cy="864096"/>
          </a:xfrm>
          <a:solidFill>
            <a:srgbClr val="F2F2F2"/>
          </a:solidFill>
        </p:grpSpPr>
        <p:sp>
          <p:nvSpPr>
            <p:cNvPr id="60" name="Rectangle 73"/>
            <p:cNvSpPr/>
            <p:nvPr/>
          </p:nvSpPr>
          <p:spPr>
            <a:xfrm>
              <a:off x="4535997" y="1078152"/>
              <a:ext cx="4068452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071617" y="1325534"/>
              <a:ext cx="182828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Axis</a:t>
              </a:r>
              <a:r>
                <a:rPr lang="zh-CN" altLang="en-US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生成客户端</a:t>
              </a:r>
              <a:endParaRPr lang="zh-CN" altLang="en-US">
                <a:solidFill>
                  <a:srgbClr val="FF6D6D"/>
                </a:solidFill>
              </a:endParaRPr>
            </a:p>
          </p:txBody>
        </p:sp>
        <p:sp>
          <p:nvSpPr>
            <p:cNvPr id="62" name="流程图: 接点 61"/>
            <p:cNvSpPr/>
            <p:nvPr/>
          </p:nvSpPr>
          <p:spPr>
            <a:xfrm>
              <a:off x="5220072" y="1366184"/>
              <a:ext cx="288032" cy="288032"/>
            </a:xfrm>
            <a:prstGeom prst="flowChartConnector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Impact" panose="020B0806030902050204" pitchFamily="34" charset="0"/>
                </a:rPr>
                <a:t>1</a:t>
              </a:r>
              <a:endParaRPr lang="zh-CN" altLang="en-US"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WebService @ UAP </a:t>
            </a:r>
            <a:r>
              <a:rPr lang="en-US" altLang="zh-CN" sz="2800" b="1" smtClean="0"/>
              <a:t>- </a:t>
            </a:r>
            <a:r>
              <a:rPr lang="zh-CN" altLang="en-US" sz="2800" b="1" smtClean="0"/>
              <a:t>客户端开发</a:t>
            </a:r>
          </a:p>
        </p:txBody>
      </p:sp>
      <p:sp>
        <p:nvSpPr>
          <p:cNvPr id="53" name="Rectangle 28"/>
          <p:cNvSpPr/>
          <p:nvPr/>
        </p:nvSpPr>
        <p:spPr>
          <a:xfrm>
            <a:off x="467544" y="1052736"/>
            <a:ext cx="8136904" cy="5070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889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3568" y="1988840"/>
            <a:ext cx="777686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IHelloWorldLocator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= new IHelloWorldLocator();</a:t>
            </a: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IHelloWorldPortType client = service.getIHelloWorldSOAP11port_http();</a:t>
            </a: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result = client.sayHelloName("123",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System.out.println(result);</a:t>
            </a:r>
          </a:p>
          <a:p>
            <a:pPr lvl="0"/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user = new User();  </a:t>
            </a: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user.setId("88");</a:t>
            </a: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user.setUsername("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马克思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  </a:t>
            </a: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user.setPassword("123456");</a:t>
            </a: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userRe = client.sayHiToUser(user);</a:t>
            </a: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System.out.println(userRe);</a:t>
            </a:r>
          </a:p>
          <a:p>
            <a:pPr lvl="0"/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user2 = new User();  </a:t>
            </a: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user2.setUsername("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恩格斯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  </a:t>
            </a: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user2.setPassword("654321"); </a:t>
            </a: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user2.setId("99");</a:t>
            </a: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User[] usersRe = client.sayHiToUserList(new User[]{user, user2});</a:t>
            </a: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System.out.println(usersRe[0].getId());</a:t>
            </a:r>
          </a:p>
          <a:p>
            <a:pPr lvl="0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System.out.println(usersRe[1].getId());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35997" y="1078152"/>
            <a:ext cx="4068452" cy="864096"/>
            <a:chOff x="4535997" y="1078152"/>
            <a:chExt cx="4068452" cy="864096"/>
          </a:xfrm>
          <a:solidFill>
            <a:srgbClr val="F2F2F2"/>
          </a:solidFill>
        </p:grpSpPr>
        <p:sp>
          <p:nvSpPr>
            <p:cNvPr id="56" name="Rectangle 73"/>
            <p:cNvSpPr/>
            <p:nvPr/>
          </p:nvSpPr>
          <p:spPr>
            <a:xfrm>
              <a:off x="4535997" y="1078152"/>
              <a:ext cx="4068452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071617" y="1325534"/>
              <a:ext cx="182828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</a:t>
              </a:r>
              <a:r>
                <a:rPr lang="zh-CN" altLang="en-US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户</a:t>
              </a:r>
              <a:r>
                <a:rPr lang="zh-CN" altLang="en-US" b="1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</a:t>
              </a:r>
              <a:r>
                <a:rPr lang="zh-CN" altLang="en-US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</a:t>
              </a:r>
              <a:r>
                <a:rPr lang="zh-CN" altLang="en-US" b="1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码调用</a:t>
              </a:r>
              <a:endParaRPr lang="zh-CN" altLang="en-US">
                <a:solidFill>
                  <a:srgbClr val="FF6D6D"/>
                </a:solidFill>
              </a:endParaRPr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5220072" y="1366184"/>
              <a:ext cx="288032" cy="288032"/>
            </a:xfrm>
            <a:prstGeom prst="flowChartConnector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Impact" panose="020B0806030902050204" pitchFamily="34" charset="0"/>
                </a:rPr>
                <a:t>2</a:t>
              </a:r>
              <a:endParaRPr lang="zh-CN" altLang="en-US">
                <a:latin typeface="Impact" panose="020B080603090205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31540" y="1078152"/>
            <a:ext cx="4068452" cy="864096"/>
            <a:chOff x="4535997" y="1078152"/>
            <a:chExt cx="4068452" cy="864096"/>
          </a:xfrm>
          <a:solidFill>
            <a:srgbClr val="D9D9D9"/>
          </a:solidFill>
        </p:grpSpPr>
        <p:sp>
          <p:nvSpPr>
            <p:cNvPr id="60" name="Rectangle 73"/>
            <p:cNvSpPr/>
            <p:nvPr/>
          </p:nvSpPr>
          <p:spPr>
            <a:xfrm>
              <a:off x="4535997" y="1078152"/>
              <a:ext cx="4068452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071617" y="1325534"/>
              <a:ext cx="182828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Axis</a:t>
              </a: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生成客户端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流程图: 接点 61"/>
            <p:cNvSpPr/>
            <p:nvPr/>
          </p:nvSpPr>
          <p:spPr>
            <a:xfrm>
              <a:off x="5220072" y="1366184"/>
              <a:ext cx="288032" cy="288032"/>
            </a:xfrm>
            <a:prstGeom prst="flowChartConnector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Impact" panose="020B0806030902050204" pitchFamily="34" charset="0"/>
                </a:rPr>
                <a:t>1</a:t>
              </a:r>
              <a:endParaRPr lang="zh-CN" altLang="en-US"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7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6512" y="-490"/>
            <a:ext cx="314325" cy="6858000"/>
          </a:xfrm>
          <a:prstGeom prst="rect">
            <a:avLst/>
          </a:prstGeom>
          <a:solidFill>
            <a:srgbClr val="C8000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91" name="标题 1"/>
          <p:cNvSpPr txBox="1">
            <a:spLocks/>
          </p:cNvSpPr>
          <p:nvPr/>
        </p:nvSpPr>
        <p:spPr>
          <a:xfrm>
            <a:off x="944613" y="102320"/>
            <a:ext cx="5562600" cy="635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2800" b="1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课程内容</a:t>
            </a:r>
          </a:p>
        </p:txBody>
      </p:sp>
      <p:sp>
        <p:nvSpPr>
          <p:cNvPr id="16" name="等腰三角形 15"/>
          <p:cNvSpPr/>
          <p:nvPr/>
        </p:nvSpPr>
        <p:spPr bwMode="auto">
          <a:xfrm rot="5400000">
            <a:off x="254795" y="3978994"/>
            <a:ext cx="265112" cy="219075"/>
          </a:xfrm>
          <a:prstGeom prst="triangle">
            <a:avLst/>
          </a:prstGeom>
          <a:solidFill>
            <a:srgbClr val="C8000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17" name="组合 10"/>
          <p:cNvGrpSpPr>
            <a:grpSpLocks/>
          </p:cNvGrpSpPr>
          <p:nvPr/>
        </p:nvGrpSpPr>
        <p:grpSpPr bwMode="auto">
          <a:xfrm>
            <a:off x="1052389" y="1036176"/>
            <a:ext cx="7016750" cy="582387"/>
            <a:chOff x="1295400" y="1295400"/>
            <a:chExt cx="7016750" cy="671922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1295400" y="1319213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b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001838" y="1295400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b" anchorCtr="0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400" kern="0" smtClean="0">
                  <a:solidFill>
                    <a:schemeClr val="bg1"/>
                  </a:solidFill>
                  <a:latin typeface="黑体"/>
                  <a:ea typeface="微软雅黑"/>
                </a:rPr>
                <a:t>课程介绍</a:t>
              </a: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1409700" y="1363663"/>
              <a:ext cx="385042" cy="603659"/>
            </a:xfrm>
            <a:prstGeom prst="rect">
              <a:avLst/>
            </a:prstGeom>
            <a:noFill/>
          </p:spPr>
          <p:txBody>
            <a:bodyPr wrap="none" anchor="b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63395" y="1679253"/>
            <a:ext cx="6310010" cy="338554"/>
            <a:chOff x="2000232" y="3057295"/>
            <a:chExt cx="6310010" cy="434163"/>
          </a:xfrm>
        </p:grpSpPr>
        <p:sp>
          <p:nvSpPr>
            <p:cNvPr id="27" name="TextBox 26"/>
            <p:cNvSpPr txBox="1"/>
            <p:nvPr/>
          </p:nvSpPr>
          <p:spPr>
            <a:xfrm>
              <a:off x="2442242" y="3057295"/>
              <a:ext cx="5868000" cy="434163"/>
            </a:xfrm>
            <a:prstGeom prst="rect">
              <a:avLst/>
            </a:prstGeom>
            <a:solidFill>
              <a:srgbClr val="EAEAEA"/>
            </a:solidFill>
          </p:spPr>
          <p:txBody>
            <a:bodyPr wrap="square" rtlCol="0">
              <a:spAutoFit/>
            </a:bodyPr>
            <a:lstStyle/>
            <a:p>
              <a:pPr marL="92075" defTabSz="800100">
                <a:buClr>
                  <a:srgbClr val="FF0000"/>
                </a:buClr>
                <a:defRPr/>
              </a:pPr>
              <a:r>
                <a:rPr lang="zh-CN" altLang="en-US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/>
                </a:rPr>
                <a:t>简介与目标</a:t>
              </a: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2000232" y="3066627"/>
              <a:ext cx="432000" cy="415499"/>
            </a:xfrm>
            <a:prstGeom prst="roundRect">
              <a:avLst>
                <a:gd name="adj" fmla="val 7219"/>
              </a:avLst>
            </a:prstGeom>
            <a:solidFill>
              <a:srgbClr val="EAEAEA"/>
            </a:solidFill>
            <a:ln>
              <a:noFill/>
            </a:ln>
            <a:effectLst>
              <a:outerShdw blurRad="381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01</a:t>
              </a:r>
              <a:endParaRPr lang="zh-CN" alt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63395" y="2039293"/>
            <a:ext cx="6310010" cy="338554"/>
            <a:chOff x="2000232" y="3057296"/>
            <a:chExt cx="631001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442242" y="3057296"/>
              <a:ext cx="5868000" cy="338554"/>
            </a:xfrm>
            <a:prstGeom prst="rect">
              <a:avLst/>
            </a:prstGeom>
            <a:solidFill>
              <a:srgbClr val="EAEAEA"/>
            </a:solidFill>
          </p:spPr>
          <p:txBody>
            <a:bodyPr wrap="square" rtlCol="0">
              <a:spAutoFit/>
            </a:bodyPr>
            <a:lstStyle/>
            <a:p>
              <a:pPr marL="92075" defTabSz="800100">
                <a:buClr>
                  <a:srgbClr val="FF0000"/>
                </a:buClr>
                <a:defRPr/>
              </a:pPr>
              <a:r>
                <a:rPr lang="zh-CN" altLang="en-US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/>
                </a:rPr>
                <a:t>学习要求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2000232" y="3064573"/>
              <a:ext cx="432000" cy="324000"/>
            </a:xfrm>
            <a:prstGeom prst="roundRect">
              <a:avLst>
                <a:gd name="adj" fmla="val 7219"/>
              </a:avLst>
            </a:prstGeom>
            <a:solidFill>
              <a:srgbClr val="EAEAEA"/>
            </a:solidFill>
            <a:ln>
              <a:noFill/>
            </a:ln>
            <a:effectLst>
              <a:outerShdw blurRad="381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02</a:t>
              </a:r>
              <a:endParaRPr lang="zh-CN" alt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0" name="组合 8"/>
          <p:cNvGrpSpPr>
            <a:grpSpLocks/>
          </p:cNvGrpSpPr>
          <p:nvPr/>
        </p:nvGrpSpPr>
        <p:grpSpPr bwMode="auto">
          <a:xfrm>
            <a:off x="1052389" y="2475006"/>
            <a:ext cx="7029813" cy="582387"/>
            <a:chOff x="1295400" y="2239963"/>
            <a:chExt cx="7029813" cy="671922"/>
          </a:xfrm>
        </p:grpSpPr>
        <p:sp>
          <p:nvSpPr>
            <p:cNvPr id="61" name="圆角矩形 60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2014901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b" anchorCtr="0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应用</a:t>
              </a:r>
              <a:r>
                <a:rPr lang="zh-CN" altLang="en-US" sz="2400" kern="0">
                  <a:solidFill>
                    <a:schemeClr val="bg1"/>
                  </a:solidFill>
                  <a:ea typeface="微软雅黑"/>
                </a:rPr>
                <a:t>集</a:t>
              </a: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成</a:t>
              </a:r>
              <a:r>
                <a:rPr lang="zh-CN" altLang="en-US" sz="2400" kern="0">
                  <a:solidFill>
                    <a:schemeClr val="bg1"/>
                  </a:solidFill>
                  <a:ea typeface="微软雅黑"/>
                </a:rPr>
                <a:t>技</a:t>
              </a: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术说明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63" name="TextBox 62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4" name="组合 8"/>
          <p:cNvGrpSpPr>
            <a:grpSpLocks/>
          </p:cNvGrpSpPr>
          <p:nvPr/>
        </p:nvGrpSpPr>
        <p:grpSpPr bwMode="auto">
          <a:xfrm>
            <a:off x="1065642" y="3140012"/>
            <a:ext cx="7016750" cy="582387"/>
            <a:chOff x="1295400" y="2239963"/>
            <a:chExt cx="7016750" cy="671922"/>
          </a:xfrm>
        </p:grpSpPr>
        <p:sp>
          <p:nvSpPr>
            <p:cNvPr id="65" name="圆角矩形 64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00183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400" kern="0" err="1" smtClean="0">
                  <a:solidFill>
                    <a:schemeClr val="bg1"/>
                  </a:solidFill>
                  <a:ea typeface="微软雅黑"/>
                </a:rPr>
                <a:t>WebService</a:t>
              </a:r>
              <a:r>
                <a:rPr lang="en-US" altLang="zh-CN" sz="2400" kern="0" smtClean="0">
                  <a:solidFill>
                    <a:schemeClr val="bg1"/>
                  </a:solidFill>
                  <a:ea typeface="微软雅黑"/>
                </a:rPr>
                <a:t> @ UAP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67" name="TextBox 28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8" name="组合 7"/>
          <p:cNvGrpSpPr>
            <a:grpSpLocks/>
          </p:cNvGrpSpPr>
          <p:nvPr/>
        </p:nvGrpSpPr>
        <p:grpSpPr bwMode="auto">
          <a:xfrm>
            <a:off x="1065642" y="4509120"/>
            <a:ext cx="7016750" cy="582220"/>
            <a:chOff x="1295400" y="3184525"/>
            <a:chExt cx="7016750" cy="673627"/>
          </a:xfrm>
        </p:grpSpPr>
        <p:sp>
          <p:nvSpPr>
            <p:cNvPr id="69" name="圆角矩形 68"/>
            <p:cNvSpPr/>
            <p:nvPr/>
          </p:nvSpPr>
          <p:spPr bwMode="auto">
            <a:xfrm>
              <a:off x="1295400" y="3208338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2001838" y="3184525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 </a:t>
              </a:r>
              <a:r>
                <a:rPr lang="zh-CN" altLang="en-US" sz="2400" kern="0">
                  <a:solidFill>
                    <a:schemeClr val="bg1"/>
                  </a:solidFill>
                  <a:ea typeface="微软雅黑"/>
                </a:rPr>
                <a:t> 实战</a:t>
              </a: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演练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71" name="TextBox 32"/>
            <p:cNvSpPr txBox="1"/>
            <p:nvPr/>
          </p:nvSpPr>
          <p:spPr bwMode="auto">
            <a:xfrm>
              <a:off x="1409700" y="3252788"/>
              <a:ext cx="385042" cy="6053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dirty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72" name="组合 8"/>
          <p:cNvGrpSpPr>
            <a:grpSpLocks/>
          </p:cNvGrpSpPr>
          <p:nvPr/>
        </p:nvGrpSpPr>
        <p:grpSpPr bwMode="auto">
          <a:xfrm>
            <a:off x="1067876" y="3827015"/>
            <a:ext cx="7016750" cy="582387"/>
            <a:chOff x="1295400" y="2239963"/>
            <a:chExt cx="7016750" cy="671922"/>
          </a:xfrm>
        </p:grpSpPr>
        <p:sp>
          <p:nvSpPr>
            <p:cNvPr id="73" name="圆角矩形 72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200183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400" b="1" kern="0" smtClean="0">
                  <a:solidFill>
                    <a:srgbClr val="FF0000"/>
                  </a:solidFill>
                  <a:ea typeface="微软雅黑"/>
                </a:rPr>
                <a:t>RESTful @ UAP</a:t>
              </a:r>
              <a:endParaRPr lang="zh-CN" altLang="en-US" sz="2400" b="1" kern="0">
                <a:solidFill>
                  <a:srgbClr val="FF0000"/>
                </a:solidFill>
                <a:ea typeface="微软雅黑"/>
              </a:endParaRPr>
            </a:p>
          </p:txBody>
        </p:sp>
        <p:sp>
          <p:nvSpPr>
            <p:cNvPr id="75" name="TextBox 28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dirty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2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mtClean="0"/>
              <a:t>课程介绍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4411" y="3861048"/>
            <a:ext cx="4017589" cy="199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、课程简介</a:t>
            </a:r>
            <a:r>
              <a:rPr lang="zh-CN" altLang="en-US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UAP</a:t>
            </a:r>
            <a:r>
              <a:rPr lang="zh-CN" altLang="en-US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应用集成架构</a:t>
            </a:r>
            <a:endParaRPr lang="en-US" altLang="zh-CN" sz="1600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  <a:defRPr/>
            </a:pPr>
            <a:r>
              <a:rPr lang="zh-CN" altLang="en-US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UAP </a:t>
            </a:r>
            <a:r>
              <a:rPr lang="en-US" altLang="zh-CN" sz="1600" b="1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r>
              <a:rPr lang="zh-CN" altLang="en-US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服务端部署</a:t>
            </a:r>
            <a:endParaRPr lang="en-US" altLang="zh-CN" sz="1600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  <a:defRPr/>
            </a:pPr>
            <a:r>
              <a:rPr lang="zh-CN" altLang="en-US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UAP </a:t>
            </a:r>
            <a:r>
              <a:rPr lang="en-US" altLang="zh-CN" sz="1600" b="1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zh-CN" altLang="en-US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服务端部署</a:t>
            </a:r>
            <a:endParaRPr lang="en-US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spcAft>
                <a:spcPts val="1000"/>
              </a:spcAft>
              <a:defRPr/>
            </a:pPr>
            <a:r>
              <a:rPr lang="en-US" altLang="zh-CN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、课程目标</a:t>
            </a:r>
            <a:r>
              <a:rPr lang="zh-CN" altLang="en-US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spcAft>
                <a:spcPts val="1000"/>
              </a:spcAft>
              <a:defRPr/>
            </a:pPr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UAP</a:t>
            </a:r>
            <a:r>
              <a:rPr lang="zh-CN" altLang="en-US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应用集成规则</a:t>
            </a:r>
            <a:endParaRPr lang="en-US" altLang="zh-CN" sz="1600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8360" y="2627619"/>
            <a:ext cx="1800493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课程简介与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2040" y="3876094"/>
            <a:ext cx="3744416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2500"/>
              </a:lnSpc>
              <a:spcAft>
                <a:spcPts val="1000"/>
              </a:spcAft>
              <a:defRPr/>
            </a:pPr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、课程</a:t>
            </a:r>
            <a:r>
              <a:rPr lang="zh-CN" altLang="en-US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对象：面向中级</a:t>
            </a:r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（含）以</a:t>
            </a:r>
            <a:r>
              <a:rPr lang="zh-CN" altLang="en-US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上客开顾问</a:t>
            </a:r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marL="0" lvl="1">
              <a:lnSpc>
                <a:spcPts val="2500"/>
              </a:lnSpc>
              <a:spcAft>
                <a:spcPts val="1000"/>
              </a:spcAft>
              <a:defRPr/>
            </a:pPr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、课前</a:t>
            </a:r>
            <a:r>
              <a:rPr lang="zh-CN" altLang="en-US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学习：</a:t>
            </a:r>
            <a:r>
              <a:rPr lang="en-US" altLang="zh-CN" sz="1600" b="1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r>
              <a:rPr lang="zh-CN" altLang="en-US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技术、</a:t>
            </a:r>
            <a:r>
              <a:rPr lang="en-US" altLang="zh-CN" sz="1600" b="1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zh-CN" altLang="en-US" sz="1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0505" y="2627619"/>
            <a:ext cx="110799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学习要求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4572000" y="3883360"/>
            <a:ext cx="0" cy="2376264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572000" y="1124744"/>
            <a:ext cx="0" cy="18253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F:\公司项目\2015项目\用友\HCM\美化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466" y="1052736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F:\公司项目\2015项目\用友\HCM\美化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69" y="1052736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UAP </a:t>
            </a:r>
            <a:r>
              <a:rPr lang="en-US" altLang="zh-CN" sz="2800" b="1" smtClean="0"/>
              <a:t>- </a:t>
            </a:r>
            <a:r>
              <a:rPr lang="zh-CN" altLang="en-US" sz="2800" b="1" smtClean="0"/>
              <a:t>服务端部署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02047" y="1211992"/>
            <a:ext cx="5946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Restful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服务首先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Studio(6502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上市版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开发，然后在服务端编写业务逻辑，最后导出补丁部署至</a:t>
            </a:r>
            <a:r>
              <a:rPr lang="en-US" altLang="zh-CN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NCHome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– Studio 6502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开发平台上配置启动参数，分别在调试方式与运行方式配置，给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Duap.hotwebs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添加启动项</a:t>
            </a:r>
            <a:r>
              <a:rPr lang="en-US" altLang="zh-CN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uapws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，与已有的启动项有逗号隔开，如下图所示：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9" name="组合 8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7" name="组合 36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8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配置启动参数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5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创建资源服务类</a:t>
                </a:r>
                <a:endPara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2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创建资源配置文件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9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15" y="2550502"/>
            <a:ext cx="4320480" cy="349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3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UAP </a:t>
            </a:r>
            <a:r>
              <a:rPr lang="en-US" altLang="zh-CN" sz="2800" b="1" smtClean="0"/>
              <a:t>- </a:t>
            </a:r>
            <a:r>
              <a:rPr lang="zh-CN" altLang="en-US" sz="2800" b="1" smtClean="0"/>
              <a:t>服务端部署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02047" y="1211992"/>
            <a:ext cx="5946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Studio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中新建一个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16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，新建组件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下创建包名</a:t>
            </a:r>
            <a:r>
              <a:rPr lang="en-US" altLang="zh-CN" sz="16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com.rest.demo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服务类</a:t>
            </a:r>
            <a:r>
              <a:rPr lang="en-US" altLang="zh-CN" sz="16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TestRestFulServer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，继承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AbstractUAPRestResource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架构中，资源按照模块粒度控制，一个资源属于一个业务模块。注册资源，首先要定义资源类，继承</a:t>
            </a:r>
            <a:r>
              <a:rPr lang="en-US" altLang="zh-CN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AbstractUAPRestResource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。如下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9" name="组合 8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7" name="组合 36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8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配置启动参数</a:t>
                </a: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5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创建资源服务类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2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创建资源配置文件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9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00" y="2564904"/>
            <a:ext cx="5824264" cy="384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5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UAP </a:t>
            </a:r>
            <a:r>
              <a:rPr lang="en-US" altLang="zh-CN" sz="2800" b="1" smtClean="0"/>
              <a:t>- </a:t>
            </a:r>
            <a:r>
              <a:rPr lang="zh-CN" altLang="en-US" sz="2800" b="1" smtClean="0"/>
              <a:t>服务端部署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02047" y="1211992"/>
            <a:ext cx="6090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在文件中注册，在相应的模块的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\META-INF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目录下建立资源注册文件，文件后缀为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。文件格式如下：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9" name="组合 8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7" name="组合 36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8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配置启动参数</a:t>
                </a: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5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创建资源服务类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2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创建资源配置文件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9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1841808"/>
            <a:ext cx="5832648" cy="381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7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UAP </a:t>
            </a:r>
            <a:r>
              <a:rPr lang="en-US" altLang="zh-CN" sz="2800" b="1" smtClean="0"/>
              <a:t>- </a:t>
            </a:r>
            <a:r>
              <a:rPr lang="zh-CN" altLang="en-US" sz="2800" b="1" smtClean="0"/>
              <a:t>服务端部署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02047" y="1211992"/>
            <a:ext cx="6090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制作补丁包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资源创建成功后需要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抽取补丁，以便于部署到</a:t>
            </a:r>
            <a:r>
              <a:rPr lang="en-US" altLang="zh-CN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NCHome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中，其中补丁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包括最新的</a:t>
            </a:r>
            <a:r>
              <a:rPr lang="en-US" altLang="zh-CN" sz="16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rest.rest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和服务类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。如下图所示：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9" name="组合 8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7" name="组合 36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8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配置启动参数</a:t>
                </a: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5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创建资源服务类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2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创建资源配置文件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9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24" y="2058230"/>
            <a:ext cx="5806360" cy="397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5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UAP </a:t>
            </a:r>
            <a:r>
              <a:rPr lang="en-US" altLang="zh-CN" sz="2800" b="1" smtClean="0"/>
              <a:t>- </a:t>
            </a:r>
            <a:r>
              <a:rPr lang="zh-CN" altLang="en-US" sz="2800" b="1" smtClean="0"/>
              <a:t>服务端部署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9" name="组合 8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7" name="组合 36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8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配置启动参数</a:t>
                </a: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5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创建资源服务类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2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创建资源配置文件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9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/>
          <p:cNvSpPr txBox="1"/>
          <p:nvPr/>
        </p:nvSpPr>
        <p:spPr>
          <a:xfrm>
            <a:off x="2770678" y="3655271"/>
            <a:ext cx="6336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META-INF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rest.rest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复制到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nchome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\modules\restful\META-INF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下。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replacement\modules\restful\classes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复制到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nchome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\modules\restful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下，重启中间件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04732" y="1260049"/>
            <a:ext cx="6088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导出补丁包成功后，做出简单调整并部署到</a:t>
            </a:r>
            <a:r>
              <a:rPr lang="en-US" altLang="zh-CN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NCHome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。如下图所示：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1834207"/>
            <a:ext cx="5760640" cy="16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5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UAP </a:t>
            </a:r>
            <a:r>
              <a:rPr lang="en-US" altLang="zh-CN" sz="2800" b="1" smtClean="0"/>
              <a:t>- </a:t>
            </a:r>
            <a:r>
              <a:rPr lang="zh-CN" altLang="en-US" sz="2800" b="1" smtClean="0"/>
              <a:t>服务端部署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9" name="组合 8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7" name="组合 36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8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配置启动参数</a:t>
                </a: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5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创建资源服务类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2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创建资源配置文件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9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2804732" y="1229569"/>
            <a:ext cx="6088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NCHome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/bin/sysConfig.bat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配置，部署新增的模块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。邮于模块下没有对应的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UPM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文件，因此不需要部署，此处置灰，如下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图所示：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2128950"/>
            <a:ext cx="5688632" cy="404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1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UAP </a:t>
            </a:r>
            <a:r>
              <a:rPr lang="en-US" altLang="zh-CN" sz="2800" b="1" smtClean="0"/>
              <a:t>- </a:t>
            </a:r>
            <a:r>
              <a:rPr lang="zh-CN" altLang="en-US" sz="2800" b="1" smtClean="0"/>
              <a:t>服务端部署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1520" y="1203154"/>
            <a:ext cx="267115" cy="4502140"/>
            <a:chOff x="758195" y="1376808"/>
            <a:chExt cx="267115" cy="4502140"/>
          </a:xfrm>
        </p:grpSpPr>
        <p:grpSp>
          <p:nvGrpSpPr>
            <p:cNvPr id="9" name="组合 8"/>
            <p:cNvGrpSpPr/>
            <p:nvPr/>
          </p:nvGrpSpPr>
          <p:grpSpPr>
            <a:xfrm>
              <a:off x="858367" y="1376808"/>
              <a:ext cx="66771" cy="4502140"/>
              <a:chOff x="832671" y="1376808"/>
              <a:chExt cx="66771" cy="450214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832671" y="555494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32671" y="479257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2671" y="403020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671" y="326783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32671" y="250546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32671" y="1743098"/>
                <a:ext cx="66771" cy="7632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32671" y="1376808"/>
                <a:ext cx="66771" cy="324000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58195" y="5421390"/>
              <a:ext cx="267115" cy="267115"/>
              <a:chOff x="2841455" y="2246692"/>
              <a:chExt cx="1080120" cy="108012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8195" y="4652653"/>
              <a:ext cx="267115" cy="267115"/>
              <a:chOff x="2841455" y="2246692"/>
              <a:chExt cx="1080120" cy="10801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8195" y="3883917"/>
              <a:ext cx="267115" cy="267115"/>
              <a:chOff x="2841455" y="2246692"/>
              <a:chExt cx="1080120" cy="10801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8195" y="3115181"/>
              <a:ext cx="267115" cy="267115"/>
              <a:chOff x="2841455" y="2246692"/>
              <a:chExt cx="1080120" cy="108012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8195" y="2346445"/>
              <a:ext cx="267115" cy="267115"/>
              <a:chOff x="2841455" y="2246692"/>
              <a:chExt cx="1080120" cy="10801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58195" y="1577709"/>
              <a:ext cx="267115" cy="267115"/>
              <a:chOff x="2841455" y="2246692"/>
              <a:chExt cx="1080120" cy="10801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841455" y="2246692"/>
                <a:ext cx="1080120" cy="108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084515" y="2489752"/>
                <a:ext cx="594000" cy="594000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41807" y="1315464"/>
            <a:ext cx="2016224" cy="4345784"/>
            <a:chOff x="641807" y="1315464"/>
            <a:chExt cx="2016224" cy="4345784"/>
          </a:xfrm>
        </p:grpSpPr>
        <p:grpSp>
          <p:nvGrpSpPr>
            <p:cNvPr id="37" name="组合 36"/>
            <p:cNvGrpSpPr/>
            <p:nvPr/>
          </p:nvGrpSpPr>
          <p:grpSpPr>
            <a:xfrm>
              <a:off x="641807" y="1315464"/>
              <a:ext cx="2016224" cy="457352"/>
              <a:chOff x="611560" y="1315464"/>
              <a:chExt cx="2016224" cy="457352"/>
            </a:xfrm>
          </p:grpSpPr>
          <p:sp>
            <p:nvSpPr>
              <p:cNvPr id="58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配置启动参数</a:t>
                </a: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1807" y="2093150"/>
              <a:ext cx="2016224" cy="457352"/>
              <a:chOff x="611560" y="1315464"/>
              <a:chExt cx="2016224" cy="457352"/>
            </a:xfrm>
          </p:grpSpPr>
          <p:sp>
            <p:nvSpPr>
              <p:cNvPr id="55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创建资源服务类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641807" y="2870836"/>
              <a:ext cx="2016224" cy="457352"/>
              <a:chOff x="611560" y="1315464"/>
              <a:chExt cx="2016224" cy="457352"/>
            </a:xfrm>
          </p:grpSpPr>
          <p:sp>
            <p:nvSpPr>
              <p:cNvPr id="52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创建资源配置文件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41807" y="3648522"/>
              <a:ext cx="2016224" cy="457352"/>
              <a:chOff x="611560" y="1315464"/>
              <a:chExt cx="2016224" cy="457352"/>
            </a:xfrm>
          </p:grpSpPr>
          <p:sp>
            <p:nvSpPr>
              <p:cNvPr id="49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制作补丁包</a:t>
                </a:r>
                <a:endParaRPr lang="af-ZA" altLang="zh-CN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41807" y="4426208"/>
              <a:ext cx="2016224" cy="457352"/>
              <a:chOff x="611560" y="1315464"/>
              <a:chExt cx="2016224" cy="457352"/>
            </a:xfrm>
          </p:grpSpPr>
          <p:sp>
            <p:nvSpPr>
              <p:cNvPr id="46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</a:t>
                </a:r>
                <a:r>
                  <a:rPr lang="zh-CN" altLang="en-US" sz="1600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署</a:t>
                </a:r>
                <a:endParaRPr lang="zh-CN" altLang="en-US" sz="1600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641807" y="5203896"/>
              <a:ext cx="2016224" cy="457352"/>
              <a:chOff x="611560" y="1315464"/>
              <a:chExt cx="2016224" cy="457352"/>
            </a:xfrm>
          </p:grpSpPr>
          <p:sp>
            <p:nvSpPr>
              <p:cNvPr id="43" name="Rectangle 28"/>
              <p:cNvSpPr/>
              <p:nvPr/>
            </p:nvSpPr>
            <p:spPr>
              <a:xfrm>
                <a:off x="611560" y="1315464"/>
                <a:ext cx="2016224" cy="457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 flipH="1">
                <a:off x="697567" y="1359474"/>
                <a:ext cx="184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</a:t>
                </a: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H="1">
                <a:off x="1259632" y="1692000"/>
                <a:ext cx="72008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2804732" y="1260049"/>
            <a:ext cx="60884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浏览器验证</a:t>
            </a: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运行态</a:t>
            </a:r>
            <a:r>
              <a:rPr lang="en-US" altLang="zh-CN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NCHome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中间件启动后，打开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浏览器，在地址栏中输入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http://localhost:8086/uapws/rest/TestRestFulServer/print/xml/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资源服务器成功返回结果。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如下图所示：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2379797"/>
            <a:ext cx="5832648" cy="272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1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6" y="1238317"/>
            <a:ext cx="8208912" cy="307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8011616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</a:t>
            </a:r>
            <a:r>
              <a:rPr lang="en-US" altLang="zh-CN" sz="2800" b="1" smtClean="0"/>
              <a:t>UAP - </a:t>
            </a:r>
            <a:r>
              <a:rPr lang="zh-CN" altLang="en-US" sz="2800" b="1" smtClean="0"/>
              <a:t>服务端</a:t>
            </a:r>
            <a:r>
              <a:rPr lang="en-US" altLang="zh-CN" sz="2800" b="1" smtClean="0"/>
              <a:t>-GET-String</a:t>
            </a:r>
            <a:endParaRPr lang="zh-CN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获取资源协议，返回类型为</a:t>
            </a:r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28197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@Path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注释被用来描述根资源、子资源方法或子资源位置。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值可以包含文本字符、变量或具有定制正则表达式的变量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。资源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类定义路径为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@Path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(“test ”)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，子方法的路径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@Path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(“{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id}/ </a:t>
            </a:r>
            <a:r>
              <a:rPr lang="en-US" altLang="zh-CN" sz="16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因此访问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该方法定义资源的完整相对路径为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127.0.0.1:8086/uapws/rest/test/1/json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，访问该地址，则可看到相应的资源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请求被映射到由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@GET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注释的方法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请求被映射到由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@POST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注释的方法，以此类推。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Conumes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注释代表的是一个资源可以接受的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@Produces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注释代表的是一个资源可以返回的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PathParam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(“id”)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标识参数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21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</a:t>
            </a:r>
            <a:r>
              <a:rPr lang="en-US" altLang="zh-CN" sz="2800" b="1" smtClean="0"/>
              <a:t>UAP - </a:t>
            </a:r>
            <a:r>
              <a:rPr lang="zh-CN" altLang="en-US" sz="2800" b="1" smtClean="0"/>
              <a:t>客户端</a:t>
            </a:r>
            <a:r>
              <a:rPr lang="en-US" altLang="zh-CN" sz="2800" b="1" smtClean="0"/>
              <a:t>-GET-String</a:t>
            </a:r>
            <a:endParaRPr lang="zh-CN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资源协议的客户端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，接收类型为</a:t>
            </a:r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8"/>
          <p:cNvSpPr/>
          <p:nvPr/>
        </p:nvSpPr>
        <p:spPr>
          <a:xfrm>
            <a:off x="467544" y="1310680"/>
            <a:ext cx="8136904" cy="5070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889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53"/>
          <p:cNvSpPr txBox="1"/>
          <p:nvPr/>
        </p:nvSpPr>
        <p:spPr>
          <a:xfrm>
            <a:off x="683568" y="2421572"/>
            <a:ext cx="777686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UAP Client doGet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方式调用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 RestFul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  <a:p>
            <a:pPr lvl="0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UAPRSHttpClient uapclient = new UAPRSHttpClient();</a:t>
            </a:r>
          </a:p>
          <a:p>
            <a:pPr lvl="0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str = uapclient.doGet("http://127.0.0.1:8086/uapws/rest/test/1/json");</a:t>
            </a:r>
          </a:p>
          <a:p>
            <a:pPr lvl="0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System.out.print(str);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35997" y="1336096"/>
            <a:ext cx="4068452" cy="864096"/>
            <a:chOff x="4535997" y="1078152"/>
            <a:chExt cx="4068452" cy="864096"/>
          </a:xfrm>
        </p:grpSpPr>
        <p:sp>
          <p:nvSpPr>
            <p:cNvPr id="18" name="Rectangle 73"/>
            <p:cNvSpPr/>
            <p:nvPr/>
          </p:nvSpPr>
          <p:spPr>
            <a:xfrm>
              <a:off x="4535997" y="1078152"/>
              <a:ext cx="4068452" cy="86409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56"/>
            <p:cNvSpPr txBox="1"/>
            <p:nvPr/>
          </p:nvSpPr>
          <p:spPr>
            <a:xfrm>
              <a:off x="5724128" y="1325534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 Client doGet </a:t>
              </a:r>
            </a:p>
          </p:txBody>
        </p:sp>
        <p:sp>
          <p:nvSpPr>
            <p:cNvPr id="20" name="流程图: 接点 57"/>
            <p:cNvSpPr/>
            <p:nvPr/>
          </p:nvSpPr>
          <p:spPr>
            <a:xfrm>
              <a:off x="5220072" y="1366184"/>
              <a:ext cx="288032" cy="288032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Impact" panose="020B0806030902050204" pitchFamily="34" charset="0"/>
                </a:rPr>
                <a:t>2</a:t>
              </a:r>
              <a:endParaRPr lang="zh-CN" altLang="en-US"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1540" y="1336096"/>
            <a:ext cx="4068452" cy="864096"/>
            <a:chOff x="4535997" y="1078152"/>
            <a:chExt cx="4068452" cy="864096"/>
          </a:xfrm>
          <a:solidFill>
            <a:srgbClr val="F2F2F2"/>
          </a:solidFill>
        </p:grpSpPr>
        <p:sp>
          <p:nvSpPr>
            <p:cNvPr id="22" name="Rectangle 73"/>
            <p:cNvSpPr/>
            <p:nvPr/>
          </p:nvSpPr>
          <p:spPr>
            <a:xfrm>
              <a:off x="4535997" y="1078152"/>
              <a:ext cx="4068452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60"/>
            <p:cNvSpPr txBox="1"/>
            <p:nvPr/>
          </p:nvSpPr>
          <p:spPr>
            <a:xfrm>
              <a:off x="5796137" y="1325534"/>
              <a:ext cx="238881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UAP Client doGet </a:t>
              </a:r>
              <a:endParaRPr lang="zh-CN" altLang="en-US">
                <a:solidFill>
                  <a:srgbClr val="FF6D6D"/>
                </a:solidFill>
              </a:endParaRPr>
            </a:p>
          </p:txBody>
        </p:sp>
        <p:sp>
          <p:nvSpPr>
            <p:cNvPr id="24" name="流程图: 接点 61"/>
            <p:cNvSpPr/>
            <p:nvPr/>
          </p:nvSpPr>
          <p:spPr>
            <a:xfrm>
              <a:off x="5220072" y="1366184"/>
              <a:ext cx="288032" cy="288032"/>
            </a:xfrm>
            <a:prstGeom prst="flowChartConnector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Impact" panose="020B0806030902050204" pitchFamily="34" charset="0"/>
                </a:rPr>
                <a:t>1</a:t>
              </a:r>
              <a:endParaRPr lang="zh-CN" altLang="en-US"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</a:t>
            </a:r>
            <a:r>
              <a:rPr lang="en-US" altLang="zh-CN" sz="2800" b="1" smtClean="0"/>
              <a:t>UAP - </a:t>
            </a:r>
            <a:r>
              <a:rPr lang="zh-CN" altLang="en-US" sz="2800" b="1" smtClean="0"/>
              <a:t>客户端</a:t>
            </a:r>
            <a:r>
              <a:rPr lang="en-US" altLang="zh-CN" sz="2800" b="1" smtClean="0"/>
              <a:t>-GET-String</a:t>
            </a:r>
            <a:endParaRPr lang="zh-CN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资源协议的客户端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，接收类型为</a:t>
            </a:r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28"/>
          <p:cNvSpPr/>
          <p:nvPr/>
        </p:nvSpPr>
        <p:spPr>
          <a:xfrm>
            <a:off x="467544" y="1310680"/>
            <a:ext cx="8136904" cy="5070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889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53"/>
          <p:cNvSpPr txBox="1"/>
          <p:nvPr/>
        </p:nvSpPr>
        <p:spPr>
          <a:xfrm>
            <a:off x="683568" y="2246784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RestFul Client doGet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方式调用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 RestFul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 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WebResource resource = client.resource("http://localhost:8086/uapws/rest");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WebResource nameResource = resource.path("/test/1/json");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String resultClient = nameResource.accept(MediaType.</a:t>
            </a:r>
            <a:r>
              <a: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APPLICATION_JSON).get(ClientResponse.class).toString();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String result = nameResource.accept(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MediaType.</a:t>
            </a:r>
            <a:r>
              <a:rPr lang="en-US" altLang="zh-CN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APPLICATION_JSON</a:t>
            </a:r>
            <a:r>
              <a: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).get(String.class</a:t>
            </a:r>
            <a:r>
              <a:rPr lang="en-US" altLang="zh-CN" sz="20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535997" y="1336096"/>
            <a:ext cx="4068452" cy="864096"/>
            <a:chOff x="4535997" y="1078152"/>
            <a:chExt cx="4068452" cy="864096"/>
          </a:xfrm>
          <a:solidFill>
            <a:srgbClr val="F2F2F2"/>
          </a:solidFill>
        </p:grpSpPr>
        <p:sp>
          <p:nvSpPr>
            <p:cNvPr id="27" name="Rectangle 73"/>
            <p:cNvSpPr/>
            <p:nvPr/>
          </p:nvSpPr>
          <p:spPr>
            <a:xfrm>
              <a:off x="4535997" y="1078152"/>
              <a:ext cx="4068452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56"/>
            <p:cNvSpPr txBox="1"/>
            <p:nvPr/>
          </p:nvSpPr>
          <p:spPr>
            <a:xfrm>
              <a:off x="5724128" y="1325534"/>
              <a:ext cx="25328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 Client doGet </a:t>
              </a:r>
              <a:endParaRPr lang="zh-CN" altLang="en-US">
                <a:solidFill>
                  <a:srgbClr val="FF6D6D"/>
                </a:solidFill>
              </a:endParaRPr>
            </a:p>
          </p:txBody>
        </p:sp>
        <p:sp>
          <p:nvSpPr>
            <p:cNvPr id="29" name="流程图: 接点 57"/>
            <p:cNvSpPr/>
            <p:nvPr/>
          </p:nvSpPr>
          <p:spPr>
            <a:xfrm>
              <a:off x="5220072" y="1366184"/>
              <a:ext cx="288032" cy="288032"/>
            </a:xfrm>
            <a:prstGeom prst="flowChartConnector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Impact" panose="020B0806030902050204" pitchFamily="34" charset="0"/>
                </a:rPr>
                <a:t>2</a:t>
              </a:r>
              <a:endParaRPr lang="zh-CN" altLang="en-US">
                <a:latin typeface="Impact" panose="020B080603090205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31540" y="1336096"/>
            <a:ext cx="4068452" cy="864096"/>
            <a:chOff x="4535997" y="1078152"/>
            <a:chExt cx="4068452" cy="864096"/>
          </a:xfrm>
          <a:solidFill>
            <a:srgbClr val="D9D9D9"/>
          </a:solidFill>
        </p:grpSpPr>
        <p:sp>
          <p:nvSpPr>
            <p:cNvPr id="31" name="Rectangle 73"/>
            <p:cNvSpPr/>
            <p:nvPr/>
          </p:nvSpPr>
          <p:spPr>
            <a:xfrm>
              <a:off x="4535997" y="1078152"/>
              <a:ext cx="4068452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60"/>
            <p:cNvSpPr txBox="1"/>
            <p:nvPr/>
          </p:nvSpPr>
          <p:spPr>
            <a:xfrm>
              <a:off x="5796137" y="1325534"/>
              <a:ext cx="238881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UAP Client doGet </a:t>
              </a:r>
            </a:p>
          </p:txBody>
        </p:sp>
        <p:sp>
          <p:nvSpPr>
            <p:cNvPr id="33" name="流程图: 接点 61"/>
            <p:cNvSpPr/>
            <p:nvPr/>
          </p:nvSpPr>
          <p:spPr>
            <a:xfrm>
              <a:off x="5220072" y="1366184"/>
              <a:ext cx="288032" cy="288032"/>
            </a:xfrm>
            <a:prstGeom prst="flowChartConnector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Impact" panose="020B0806030902050204" pitchFamily="34" charset="0"/>
                </a:rPr>
                <a:t>1</a:t>
              </a:r>
              <a:endParaRPr lang="zh-CN" altLang="en-US"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4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6512" y="-490"/>
            <a:ext cx="314325" cy="6858000"/>
          </a:xfrm>
          <a:prstGeom prst="rect">
            <a:avLst/>
          </a:prstGeom>
          <a:solidFill>
            <a:srgbClr val="C8000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91" name="标题 1"/>
          <p:cNvSpPr txBox="1">
            <a:spLocks/>
          </p:cNvSpPr>
          <p:nvPr/>
        </p:nvSpPr>
        <p:spPr>
          <a:xfrm>
            <a:off x="944613" y="102320"/>
            <a:ext cx="5562600" cy="635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2800" b="1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课程内容</a:t>
            </a:r>
          </a:p>
        </p:txBody>
      </p:sp>
      <p:sp>
        <p:nvSpPr>
          <p:cNvPr id="16" name="等腰三角形 15"/>
          <p:cNvSpPr/>
          <p:nvPr/>
        </p:nvSpPr>
        <p:spPr bwMode="auto">
          <a:xfrm rot="5400000">
            <a:off x="254795" y="2682850"/>
            <a:ext cx="265112" cy="219075"/>
          </a:xfrm>
          <a:prstGeom prst="triangle">
            <a:avLst/>
          </a:prstGeom>
          <a:solidFill>
            <a:srgbClr val="C8000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17" name="组合 10"/>
          <p:cNvGrpSpPr>
            <a:grpSpLocks/>
          </p:cNvGrpSpPr>
          <p:nvPr/>
        </p:nvGrpSpPr>
        <p:grpSpPr bwMode="auto">
          <a:xfrm>
            <a:off x="1052389" y="1036176"/>
            <a:ext cx="7016750" cy="582387"/>
            <a:chOff x="1295400" y="1295400"/>
            <a:chExt cx="7016750" cy="671922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1295400" y="1319213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b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001838" y="1295400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b" anchorCtr="0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400" kern="0" smtClean="0">
                  <a:solidFill>
                    <a:schemeClr val="bg1"/>
                  </a:solidFill>
                  <a:latin typeface="黑体"/>
                  <a:ea typeface="微软雅黑"/>
                </a:rPr>
                <a:t>课程介绍</a:t>
              </a: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1409700" y="1363663"/>
              <a:ext cx="385042" cy="603659"/>
            </a:xfrm>
            <a:prstGeom prst="rect">
              <a:avLst/>
            </a:prstGeom>
            <a:noFill/>
          </p:spPr>
          <p:txBody>
            <a:bodyPr wrap="none" anchor="b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2" name="组合 8"/>
          <p:cNvGrpSpPr>
            <a:grpSpLocks/>
          </p:cNvGrpSpPr>
          <p:nvPr/>
        </p:nvGrpSpPr>
        <p:grpSpPr bwMode="auto">
          <a:xfrm>
            <a:off x="1052389" y="2475006"/>
            <a:ext cx="7016750" cy="582387"/>
            <a:chOff x="1295400" y="2239963"/>
            <a:chExt cx="7016750" cy="671922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200183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b" anchorCtr="0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400" b="1" kern="0" smtClean="0">
                  <a:solidFill>
                    <a:srgbClr val="FF0000"/>
                  </a:solidFill>
                  <a:ea typeface="微软雅黑"/>
                </a:rPr>
                <a:t>应用</a:t>
              </a:r>
              <a:r>
                <a:rPr lang="zh-CN" altLang="en-US" sz="2400" b="1" kern="0">
                  <a:solidFill>
                    <a:srgbClr val="FF0000"/>
                  </a:solidFill>
                  <a:ea typeface="微软雅黑"/>
                </a:rPr>
                <a:t>集</a:t>
              </a:r>
              <a:r>
                <a:rPr lang="zh-CN" altLang="en-US" sz="2400" b="1" kern="0" smtClean="0">
                  <a:solidFill>
                    <a:srgbClr val="FF0000"/>
                  </a:solidFill>
                  <a:ea typeface="微软雅黑"/>
                </a:rPr>
                <a:t>成</a:t>
              </a:r>
              <a:r>
                <a:rPr lang="zh-CN" altLang="en-US" sz="2400" b="1" kern="0">
                  <a:solidFill>
                    <a:srgbClr val="FF0000"/>
                  </a:solidFill>
                  <a:ea typeface="微软雅黑"/>
                </a:rPr>
                <a:t>技</a:t>
              </a:r>
              <a:r>
                <a:rPr lang="zh-CN" altLang="en-US" sz="2400" b="1" kern="0" smtClean="0">
                  <a:solidFill>
                    <a:srgbClr val="FF0000"/>
                  </a:solidFill>
                  <a:ea typeface="微软雅黑"/>
                </a:rPr>
                <a:t>术说明</a:t>
              </a:r>
              <a:endParaRPr lang="zh-CN" altLang="en-US" sz="2400" b="1" kern="0">
                <a:solidFill>
                  <a:srgbClr val="FF0000"/>
                </a:solidFill>
                <a:ea typeface="微软雅黑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63395" y="1679253"/>
            <a:ext cx="6310010" cy="338554"/>
            <a:chOff x="2000232" y="3057295"/>
            <a:chExt cx="6310010" cy="434163"/>
          </a:xfrm>
        </p:grpSpPr>
        <p:sp>
          <p:nvSpPr>
            <p:cNvPr id="27" name="TextBox 26"/>
            <p:cNvSpPr txBox="1"/>
            <p:nvPr/>
          </p:nvSpPr>
          <p:spPr>
            <a:xfrm>
              <a:off x="2442242" y="3057295"/>
              <a:ext cx="5868000" cy="434163"/>
            </a:xfrm>
            <a:prstGeom prst="rect">
              <a:avLst/>
            </a:prstGeom>
            <a:solidFill>
              <a:srgbClr val="EAEAEA"/>
            </a:solidFill>
          </p:spPr>
          <p:txBody>
            <a:bodyPr wrap="square" rtlCol="0">
              <a:spAutoFit/>
            </a:bodyPr>
            <a:lstStyle/>
            <a:p>
              <a:pPr marL="92075" defTabSz="800100">
                <a:buClr>
                  <a:srgbClr val="FF0000"/>
                </a:buClr>
                <a:defRPr/>
              </a:pPr>
              <a:r>
                <a:rPr lang="zh-CN" altLang="en-US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/>
                </a:rPr>
                <a:t>简介与目标</a:t>
              </a: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2000232" y="3066627"/>
              <a:ext cx="432000" cy="415499"/>
            </a:xfrm>
            <a:prstGeom prst="roundRect">
              <a:avLst>
                <a:gd name="adj" fmla="val 7219"/>
              </a:avLst>
            </a:prstGeom>
            <a:solidFill>
              <a:srgbClr val="EAEAEA"/>
            </a:solidFill>
            <a:ln>
              <a:noFill/>
            </a:ln>
            <a:effectLst>
              <a:outerShdw blurRad="381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01</a:t>
              </a:r>
              <a:endParaRPr lang="zh-CN" alt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63395" y="2039293"/>
            <a:ext cx="6310010" cy="338554"/>
            <a:chOff x="2000232" y="3057296"/>
            <a:chExt cx="631001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442242" y="3057296"/>
              <a:ext cx="5868000" cy="338554"/>
            </a:xfrm>
            <a:prstGeom prst="rect">
              <a:avLst/>
            </a:prstGeom>
            <a:solidFill>
              <a:srgbClr val="EAEAEA"/>
            </a:solidFill>
          </p:spPr>
          <p:txBody>
            <a:bodyPr wrap="square" rtlCol="0">
              <a:spAutoFit/>
            </a:bodyPr>
            <a:lstStyle/>
            <a:p>
              <a:pPr marL="92075" defTabSz="800100">
                <a:buClr>
                  <a:srgbClr val="FF0000"/>
                </a:buClr>
                <a:defRPr/>
              </a:pPr>
              <a:r>
                <a:rPr lang="zh-CN" altLang="en-US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/>
                </a:rPr>
                <a:t>学习要求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2000232" y="3064573"/>
              <a:ext cx="432000" cy="324000"/>
            </a:xfrm>
            <a:prstGeom prst="roundRect">
              <a:avLst>
                <a:gd name="adj" fmla="val 7219"/>
              </a:avLst>
            </a:prstGeom>
            <a:solidFill>
              <a:srgbClr val="EAEAEA"/>
            </a:solidFill>
            <a:ln>
              <a:noFill/>
            </a:ln>
            <a:effectLst>
              <a:outerShdw blurRad="381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02</a:t>
              </a:r>
              <a:endParaRPr lang="zh-CN" alt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32" name="组合 8"/>
          <p:cNvGrpSpPr>
            <a:grpSpLocks/>
          </p:cNvGrpSpPr>
          <p:nvPr/>
        </p:nvGrpSpPr>
        <p:grpSpPr bwMode="auto">
          <a:xfrm>
            <a:off x="1065642" y="3140012"/>
            <a:ext cx="7016750" cy="582387"/>
            <a:chOff x="1295400" y="2239963"/>
            <a:chExt cx="7016750" cy="671922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200183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400" kern="0" smtClean="0">
                  <a:solidFill>
                    <a:schemeClr val="bg1"/>
                  </a:solidFill>
                  <a:ea typeface="微软雅黑"/>
                </a:rPr>
                <a:t>WebService @ UAP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35" name="TextBox 28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36" name="组合 7"/>
          <p:cNvGrpSpPr>
            <a:grpSpLocks/>
          </p:cNvGrpSpPr>
          <p:nvPr/>
        </p:nvGrpSpPr>
        <p:grpSpPr bwMode="auto">
          <a:xfrm>
            <a:off x="1065642" y="4509120"/>
            <a:ext cx="7016750" cy="582220"/>
            <a:chOff x="1295400" y="3184525"/>
            <a:chExt cx="7016750" cy="673627"/>
          </a:xfrm>
        </p:grpSpPr>
        <p:sp>
          <p:nvSpPr>
            <p:cNvPr id="37" name="圆角矩形 36"/>
            <p:cNvSpPr/>
            <p:nvPr/>
          </p:nvSpPr>
          <p:spPr bwMode="auto">
            <a:xfrm>
              <a:off x="1295400" y="3208338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2001838" y="3184525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 </a:t>
              </a:r>
              <a:r>
                <a:rPr lang="zh-CN" altLang="en-US" sz="2400" kern="0">
                  <a:solidFill>
                    <a:schemeClr val="bg1"/>
                  </a:solidFill>
                  <a:ea typeface="微软雅黑"/>
                </a:rPr>
                <a:t> 实战</a:t>
              </a: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演练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39" name="TextBox 32"/>
            <p:cNvSpPr txBox="1"/>
            <p:nvPr/>
          </p:nvSpPr>
          <p:spPr bwMode="auto">
            <a:xfrm>
              <a:off x="1409700" y="3252788"/>
              <a:ext cx="385042" cy="6053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dirty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0" name="组合 8"/>
          <p:cNvGrpSpPr>
            <a:grpSpLocks/>
          </p:cNvGrpSpPr>
          <p:nvPr/>
        </p:nvGrpSpPr>
        <p:grpSpPr bwMode="auto">
          <a:xfrm>
            <a:off x="1067876" y="3813160"/>
            <a:ext cx="7016750" cy="582387"/>
            <a:chOff x="1295400" y="2239963"/>
            <a:chExt cx="7016750" cy="671922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200183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400" kern="0" smtClean="0">
                  <a:solidFill>
                    <a:schemeClr val="bg1"/>
                  </a:solidFill>
                  <a:ea typeface="微软雅黑"/>
                </a:rPr>
                <a:t>RESTful @ UAP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47" name="TextBox 28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dirty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0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</a:t>
            </a:r>
            <a:r>
              <a:rPr lang="en-US" altLang="zh-CN" sz="2800" b="1" smtClean="0"/>
              <a:t>UAP - </a:t>
            </a:r>
            <a:r>
              <a:rPr lang="zh-CN" altLang="en-US" sz="2800" b="1" smtClean="0"/>
              <a:t>服务端</a:t>
            </a:r>
            <a:r>
              <a:rPr lang="en-US" altLang="zh-CN" sz="2800" b="1"/>
              <a:t>-GET-Object</a:t>
            </a:r>
            <a:endParaRPr lang="zh-CN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2809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资源协议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的服务端，返回类型为</a:t>
            </a:r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为数据的格式，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，如下图所示：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 i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返回值为对象，则需要在对象中通过注释定义返回的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的根元素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名称，如下图所示：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87" y="1595728"/>
            <a:ext cx="8149903" cy="248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87" y="4725144"/>
            <a:ext cx="8149903" cy="177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0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</a:t>
            </a:r>
            <a:r>
              <a:rPr lang="en-US" altLang="zh-CN" sz="2800" b="1" smtClean="0"/>
              <a:t>UAP - </a:t>
            </a:r>
            <a:r>
              <a:rPr lang="zh-CN" altLang="en-US" sz="2800" b="1" smtClean="0"/>
              <a:t>客户端</a:t>
            </a:r>
            <a:r>
              <a:rPr lang="en-US" altLang="zh-CN" sz="2800" b="1"/>
              <a:t>-GET-String</a:t>
            </a:r>
            <a:endParaRPr lang="zh-CN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资源协议的客户端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，接收类型为</a:t>
            </a:r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，浏览器验证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资源协议，地址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http://localhost:8086/uapws/rest/test/12/xml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，客户端如下图所示：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5536" y="1829846"/>
            <a:ext cx="8172909" cy="4407466"/>
            <a:chOff x="431540" y="1909537"/>
            <a:chExt cx="8172909" cy="4471790"/>
          </a:xfrm>
        </p:grpSpPr>
        <p:sp>
          <p:nvSpPr>
            <p:cNvPr id="6" name="Rectangle 28"/>
            <p:cNvSpPr/>
            <p:nvPr/>
          </p:nvSpPr>
          <p:spPr>
            <a:xfrm>
              <a:off x="467544" y="1909537"/>
              <a:ext cx="8136904" cy="44717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889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53"/>
            <p:cNvSpPr txBox="1"/>
            <p:nvPr/>
          </p:nvSpPr>
          <p:spPr>
            <a:xfrm>
              <a:off x="683568" y="2889230"/>
              <a:ext cx="7776864" cy="2151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UAP Client doGet </a:t>
              </a: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方式调用 </a:t>
              </a: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 RestFul </a:t>
              </a: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UAPRSHttpClient uapclient = new UAPRSHttpClient();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str = uapclient.doGet("http://localhost:8086/uapws/rest/test/12/xml");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System.out.print(str);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535997" y="1931952"/>
              <a:ext cx="4068452" cy="762044"/>
              <a:chOff x="4535997" y="1078152"/>
              <a:chExt cx="4068452" cy="864096"/>
            </a:xfrm>
          </p:grpSpPr>
          <p:sp>
            <p:nvSpPr>
              <p:cNvPr id="13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框 56"/>
              <p:cNvSpPr txBox="1"/>
              <p:nvPr/>
            </p:nvSpPr>
            <p:spPr>
              <a:xfrm>
                <a:off x="5724128" y="1325535"/>
                <a:ext cx="2736304" cy="424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RestFul Client 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doGet 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流程图: 接点 57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Impact" panose="020B0806030902050204" pitchFamily="34" charset="0"/>
                  </a:rPr>
                  <a:t>2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31540" y="1931952"/>
              <a:ext cx="4068452" cy="762044"/>
              <a:chOff x="4535997" y="1078152"/>
              <a:chExt cx="4068452" cy="864096"/>
            </a:xfrm>
            <a:solidFill>
              <a:srgbClr val="F2F2F2"/>
            </a:solidFill>
          </p:grpSpPr>
          <p:sp>
            <p:nvSpPr>
              <p:cNvPr id="10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60"/>
              <p:cNvSpPr txBox="1"/>
              <p:nvPr/>
            </p:nvSpPr>
            <p:spPr>
              <a:xfrm>
                <a:off x="5796137" y="1325535"/>
                <a:ext cx="2388816" cy="42490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UAP Client </a:t>
                </a:r>
                <a:r>
                  <a:rPr lang="en-US" altLang="zh-CN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doGet </a:t>
                </a:r>
                <a:endParaRPr lang="zh-CN" altLang="en-US">
                  <a:solidFill>
                    <a:srgbClr val="FF6D6D"/>
                  </a:solidFill>
                </a:endParaRPr>
              </a:p>
            </p:txBody>
          </p:sp>
          <p:sp>
            <p:nvSpPr>
              <p:cNvPr id="12" name="流程图: 接点 61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>
                    <a:latin typeface="Impact" panose="020B0806030902050204" pitchFamily="34" charset="0"/>
                  </a:rPr>
                  <a:t>1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6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</a:t>
            </a:r>
            <a:r>
              <a:rPr lang="en-US" altLang="zh-CN" sz="2800" b="1" smtClean="0"/>
              <a:t>UAP - </a:t>
            </a:r>
            <a:r>
              <a:rPr lang="zh-CN" altLang="en-US" sz="2800" b="1" smtClean="0"/>
              <a:t>客户端</a:t>
            </a:r>
            <a:r>
              <a:rPr lang="en-US" altLang="zh-CN" sz="2800" b="1"/>
              <a:t>-GET-String</a:t>
            </a:r>
            <a:endParaRPr lang="zh-CN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资源协议的客户端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，接收类型为</a:t>
            </a:r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，浏览器验证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资源协议，地址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http://localhost:8086/uapws/rest/test/12/xml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，客户端如下图所示：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1540" y="1844824"/>
            <a:ext cx="8172909" cy="4505591"/>
            <a:chOff x="431540" y="1310680"/>
            <a:chExt cx="8172909" cy="5070648"/>
          </a:xfrm>
        </p:grpSpPr>
        <p:sp>
          <p:nvSpPr>
            <p:cNvPr id="17" name="Rectangle 28"/>
            <p:cNvSpPr/>
            <p:nvPr/>
          </p:nvSpPr>
          <p:spPr>
            <a:xfrm>
              <a:off x="467544" y="1310680"/>
              <a:ext cx="8136904" cy="5070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889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53"/>
            <p:cNvSpPr txBox="1"/>
            <p:nvPr/>
          </p:nvSpPr>
          <p:spPr>
            <a:xfrm>
              <a:off x="683568" y="2246785"/>
              <a:ext cx="7776864" cy="332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RestFul Client doGet 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方式调用 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 RestFul 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WebResource resource = client.resource("http://localhost:8086/uapws/rest");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WebResource nameResource = resource.path("/test/12/xml");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result = nameResource.accept(MediaType.APPLICATION_XML).get(String.class);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535997" y="1336096"/>
              <a:ext cx="4068452" cy="864096"/>
              <a:chOff x="4535997" y="1078152"/>
              <a:chExt cx="4068452" cy="864096"/>
            </a:xfrm>
            <a:solidFill>
              <a:srgbClr val="F2F2F2"/>
            </a:solidFill>
          </p:grpSpPr>
          <p:sp>
            <p:nvSpPr>
              <p:cNvPr id="24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56"/>
              <p:cNvSpPr txBox="1"/>
              <p:nvPr/>
            </p:nvSpPr>
            <p:spPr>
              <a:xfrm>
                <a:off x="5724128" y="1325534"/>
                <a:ext cx="2736304" cy="4156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RestFul Client </a:t>
                </a:r>
                <a:r>
                  <a:rPr lang="en-US" altLang="zh-CN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doGet </a:t>
                </a:r>
                <a:endParaRPr lang="zh-CN" altLang="en-US">
                  <a:solidFill>
                    <a:srgbClr val="FF6D6D"/>
                  </a:solidFill>
                </a:endParaRPr>
              </a:p>
            </p:txBody>
          </p:sp>
          <p:sp>
            <p:nvSpPr>
              <p:cNvPr id="26" name="流程图: 接点 57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Impact" panose="020B0806030902050204" pitchFamily="34" charset="0"/>
                  </a:rPr>
                  <a:t>2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31540" y="1336096"/>
              <a:ext cx="4068452" cy="864096"/>
              <a:chOff x="4535997" y="1078152"/>
              <a:chExt cx="4068452" cy="864096"/>
            </a:xfrm>
            <a:solidFill>
              <a:srgbClr val="D9D9D9"/>
            </a:solidFill>
          </p:grpSpPr>
          <p:sp>
            <p:nvSpPr>
              <p:cNvPr id="21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60"/>
              <p:cNvSpPr txBox="1"/>
              <p:nvPr/>
            </p:nvSpPr>
            <p:spPr>
              <a:xfrm>
                <a:off x="5796137" y="1325534"/>
                <a:ext cx="2388816" cy="4156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UAP Client 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doGet 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流程图: 接点 61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>
                    <a:latin typeface="Impact" panose="020B0806030902050204" pitchFamily="34" charset="0"/>
                  </a:rPr>
                  <a:t>1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46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</a:t>
            </a:r>
            <a:r>
              <a:rPr lang="en-US" altLang="zh-CN" sz="2800" b="1" smtClean="0"/>
              <a:t>UAP - </a:t>
            </a:r>
            <a:r>
              <a:rPr lang="zh-CN" altLang="en-US" sz="2800" b="1" smtClean="0"/>
              <a:t>服务端</a:t>
            </a:r>
            <a:r>
              <a:rPr lang="en-US" altLang="zh-CN" sz="2800" b="1" smtClean="0"/>
              <a:t>-Get-Array</a:t>
            </a:r>
            <a:endParaRPr lang="zh-CN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2809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资源协议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的服务端，返回类型为</a:t>
            </a:r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，如下图所示：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 i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浏览器验证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资源协议，地址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127.0.0.1:8086/uapws/rest/test/1/array/json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，如下图所示：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87" y="1344173"/>
            <a:ext cx="8149903" cy="211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87" y="4237827"/>
            <a:ext cx="8149903" cy="84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23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UAP - </a:t>
            </a:r>
            <a:r>
              <a:rPr lang="zh-CN" altLang="en-US" sz="2800" b="1" smtClean="0"/>
              <a:t>客户端</a:t>
            </a:r>
            <a:r>
              <a:rPr lang="en-US" altLang="zh-CN" sz="2800" b="1" smtClean="0"/>
              <a:t>-</a:t>
            </a:r>
            <a:r>
              <a:rPr lang="en-US" altLang="zh-CN" sz="2800" b="1"/>
              <a:t>Get</a:t>
            </a:r>
            <a:r>
              <a:rPr lang="zh-CN" altLang="en-US" sz="2800" b="1" smtClean="0"/>
              <a:t> </a:t>
            </a:r>
            <a:r>
              <a:rPr lang="en-US" altLang="zh-CN" sz="2800" b="1" smtClean="0"/>
              <a:t>-String</a:t>
            </a:r>
            <a:endParaRPr lang="zh-CN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资源协议的客户端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，接收类型为</a:t>
            </a:r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，如下图所示：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5536" y="1278052"/>
            <a:ext cx="8172909" cy="4959260"/>
            <a:chOff x="431540" y="1909537"/>
            <a:chExt cx="8172909" cy="4471790"/>
          </a:xfrm>
        </p:grpSpPr>
        <p:sp>
          <p:nvSpPr>
            <p:cNvPr id="6" name="Rectangle 28"/>
            <p:cNvSpPr/>
            <p:nvPr/>
          </p:nvSpPr>
          <p:spPr>
            <a:xfrm>
              <a:off x="467544" y="1909537"/>
              <a:ext cx="8136904" cy="44717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889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53"/>
            <p:cNvSpPr txBox="1"/>
            <p:nvPr/>
          </p:nvSpPr>
          <p:spPr>
            <a:xfrm>
              <a:off x="683568" y="2889230"/>
              <a:ext cx="7776864" cy="1912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UAP Client doGet </a:t>
              </a: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方式调用 </a:t>
              </a: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 RestFul </a:t>
              </a: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UAPRSHttpClient uapclient = new UAPRSHttpClient();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str = uapclient.doGet("http://127.0.0.1:8086/uapws/rest/test/1/array/json");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System.out.print(str);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535997" y="1931952"/>
              <a:ext cx="4068452" cy="762044"/>
              <a:chOff x="4535997" y="1078152"/>
              <a:chExt cx="4068452" cy="864096"/>
            </a:xfrm>
          </p:grpSpPr>
          <p:sp>
            <p:nvSpPr>
              <p:cNvPr id="13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框 56"/>
              <p:cNvSpPr txBox="1"/>
              <p:nvPr/>
            </p:nvSpPr>
            <p:spPr>
              <a:xfrm>
                <a:off x="5724128" y="1325535"/>
                <a:ext cx="2736304" cy="424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RestFul Client 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doGet 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流程图: 接点 57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Impact" panose="020B0806030902050204" pitchFamily="34" charset="0"/>
                  </a:rPr>
                  <a:t>2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31540" y="1931952"/>
              <a:ext cx="4068452" cy="762044"/>
              <a:chOff x="4535997" y="1078152"/>
              <a:chExt cx="4068452" cy="864096"/>
            </a:xfrm>
            <a:solidFill>
              <a:srgbClr val="F2F2F2"/>
            </a:solidFill>
          </p:grpSpPr>
          <p:sp>
            <p:nvSpPr>
              <p:cNvPr id="10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60"/>
              <p:cNvSpPr txBox="1"/>
              <p:nvPr/>
            </p:nvSpPr>
            <p:spPr>
              <a:xfrm>
                <a:off x="5796137" y="1325535"/>
                <a:ext cx="2388816" cy="42490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UAP Client </a:t>
                </a:r>
                <a:r>
                  <a:rPr lang="en-US" altLang="zh-CN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doGet </a:t>
                </a:r>
                <a:endParaRPr lang="zh-CN" altLang="en-US">
                  <a:solidFill>
                    <a:srgbClr val="FF6D6D"/>
                  </a:solidFill>
                </a:endParaRPr>
              </a:p>
            </p:txBody>
          </p:sp>
          <p:sp>
            <p:nvSpPr>
              <p:cNvPr id="12" name="流程图: 接点 61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>
                    <a:latin typeface="Impact" panose="020B0806030902050204" pitchFamily="34" charset="0"/>
                  </a:rPr>
                  <a:t>1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89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UAP - </a:t>
            </a:r>
            <a:r>
              <a:rPr lang="zh-CN" altLang="en-US" sz="2800" b="1" smtClean="0"/>
              <a:t>客户端</a:t>
            </a:r>
            <a:r>
              <a:rPr lang="en-US" altLang="zh-CN" sz="2800" b="1" smtClean="0"/>
              <a:t>-</a:t>
            </a:r>
            <a:r>
              <a:rPr lang="en-US" altLang="zh-CN" sz="2800" b="1"/>
              <a:t>Get</a:t>
            </a:r>
            <a:r>
              <a:rPr lang="zh-CN" altLang="en-US" sz="2800" b="1" smtClean="0"/>
              <a:t> </a:t>
            </a:r>
            <a:r>
              <a:rPr lang="en-US" altLang="zh-CN" sz="2800" b="1" smtClean="0"/>
              <a:t>-String</a:t>
            </a:r>
            <a:endParaRPr lang="zh-CN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资源协议的客户端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，接收类型为</a:t>
            </a:r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，如下图所示：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1540" y="1278052"/>
            <a:ext cx="8172909" cy="5072363"/>
            <a:chOff x="431540" y="1310680"/>
            <a:chExt cx="8172909" cy="5070648"/>
          </a:xfrm>
        </p:grpSpPr>
        <p:sp>
          <p:nvSpPr>
            <p:cNvPr id="17" name="Rectangle 28"/>
            <p:cNvSpPr/>
            <p:nvPr/>
          </p:nvSpPr>
          <p:spPr>
            <a:xfrm>
              <a:off x="467544" y="1310680"/>
              <a:ext cx="8136904" cy="5070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889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53"/>
            <p:cNvSpPr txBox="1"/>
            <p:nvPr/>
          </p:nvSpPr>
          <p:spPr>
            <a:xfrm>
              <a:off x="683568" y="2246785"/>
              <a:ext cx="7776864" cy="2950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RestFul Client doGet 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方式调用 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 RestFul 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WebResource resource = client.resource("http://localhost:8086/uapws/rest");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WebResource nameResource = resource.path("/test/1/array/json");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result = nameResource.accept(MediaType.APPLICATION_JSON).get(String.class);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535997" y="1336096"/>
              <a:ext cx="4068452" cy="864096"/>
              <a:chOff x="4535997" y="1078152"/>
              <a:chExt cx="4068452" cy="864096"/>
            </a:xfrm>
            <a:solidFill>
              <a:srgbClr val="F2F2F2"/>
            </a:solidFill>
          </p:grpSpPr>
          <p:sp>
            <p:nvSpPr>
              <p:cNvPr id="24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56"/>
              <p:cNvSpPr txBox="1"/>
              <p:nvPr/>
            </p:nvSpPr>
            <p:spPr>
              <a:xfrm>
                <a:off x="5724128" y="1325534"/>
                <a:ext cx="2736304" cy="4156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RestFul Client </a:t>
                </a:r>
                <a:r>
                  <a:rPr lang="en-US" altLang="zh-CN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doGet </a:t>
                </a:r>
                <a:endParaRPr lang="zh-CN" altLang="en-US">
                  <a:solidFill>
                    <a:srgbClr val="FF6D6D"/>
                  </a:solidFill>
                </a:endParaRPr>
              </a:p>
            </p:txBody>
          </p:sp>
          <p:sp>
            <p:nvSpPr>
              <p:cNvPr id="26" name="流程图: 接点 57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Impact" panose="020B0806030902050204" pitchFamily="34" charset="0"/>
                  </a:rPr>
                  <a:t>2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31540" y="1336096"/>
              <a:ext cx="4068452" cy="864096"/>
              <a:chOff x="4535997" y="1078152"/>
              <a:chExt cx="4068452" cy="864096"/>
            </a:xfrm>
            <a:solidFill>
              <a:srgbClr val="D9D9D9"/>
            </a:solidFill>
          </p:grpSpPr>
          <p:sp>
            <p:nvSpPr>
              <p:cNvPr id="21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60"/>
              <p:cNvSpPr txBox="1"/>
              <p:nvPr/>
            </p:nvSpPr>
            <p:spPr>
              <a:xfrm>
                <a:off x="5796137" y="1325534"/>
                <a:ext cx="2388816" cy="4156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UAP Client 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doGet 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流程图: 接点 61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>
                    <a:latin typeface="Impact" panose="020B0806030902050204" pitchFamily="34" charset="0"/>
                  </a:rPr>
                  <a:t>1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10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87" y="1344173"/>
            <a:ext cx="8149903" cy="295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UAP </a:t>
            </a:r>
            <a:r>
              <a:rPr lang="en-US" altLang="zh-CN" sz="2800" b="1" smtClean="0"/>
              <a:t>- </a:t>
            </a:r>
            <a:r>
              <a:rPr lang="zh-CN" altLang="en-US" sz="2800" b="1" smtClean="0"/>
              <a:t>服务端</a:t>
            </a:r>
            <a:r>
              <a:rPr lang="en-US" altLang="zh-CN" sz="2800" b="1" smtClean="0"/>
              <a:t>-GET-Map</a:t>
            </a:r>
            <a:endParaRPr lang="zh-CN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2809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资源协议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的服务端，返回类型为</a:t>
            </a:r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，如下图所示：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 i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资源协议，地址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127.0.0.1:8086/uapws/rest/test/1/map/json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，如下图所示：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t="61663"/>
          <a:stretch/>
        </p:blipFill>
        <p:spPr bwMode="auto">
          <a:xfrm>
            <a:off x="454545" y="5094479"/>
            <a:ext cx="8221911" cy="38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2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</a:t>
            </a:r>
            <a:r>
              <a:rPr lang="en-US" altLang="zh-CN" sz="2800" b="1" smtClean="0"/>
              <a:t>UAP - </a:t>
            </a:r>
            <a:r>
              <a:rPr lang="zh-CN" altLang="en-US" sz="2800" b="1" smtClean="0"/>
              <a:t>客户端</a:t>
            </a:r>
            <a:r>
              <a:rPr lang="en-US" altLang="zh-CN" sz="2800" b="1"/>
              <a:t>-</a:t>
            </a:r>
            <a:r>
              <a:rPr lang="en-US" altLang="zh-CN" sz="2800" b="1" smtClean="0"/>
              <a:t>Get-String</a:t>
            </a:r>
            <a:endParaRPr lang="zh-CN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RestFul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资源协议的客户端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，接收类型为</a:t>
            </a:r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，如下图所示：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1539" y="1278052"/>
            <a:ext cx="8172909" cy="4959260"/>
            <a:chOff x="431540" y="1909537"/>
            <a:chExt cx="8172909" cy="4471790"/>
          </a:xfrm>
        </p:grpSpPr>
        <p:sp>
          <p:nvSpPr>
            <p:cNvPr id="6" name="Rectangle 28"/>
            <p:cNvSpPr/>
            <p:nvPr/>
          </p:nvSpPr>
          <p:spPr>
            <a:xfrm>
              <a:off x="467544" y="1909537"/>
              <a:ext cx="8136904" cy="44717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889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53"/>
            <p:cNvSpPr txBox="1"/>
            <p:nvPr/>
          </p:nvSpPr>
          <p:spPr>
            <a:xfrm>
              <a:off x="683568" y="2889230"/>
              <a:ext cx="7776864" cy="1912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UAP Client doGet </a:t>
              </a: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方式调用 </a:t>
              </a: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 RestFul </a:t>
              </a: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UAPRSHttpClient uapclient = new UAPRSHttpClient();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str = uapclient.doGet("http://127.0.0.1:8086/uapws/rest/test/1/map/json");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System.out.print(str);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535997" y="1931952"/>
              <a:ext cx="4068452" cy="762044"/>
              <a:chOff x="4535997" y="1078152"/>
              <a:chExt cx="4068452" cy="864096"/>
            </a:xfrm>
          </p:grpSpPr>
          <p:sp>
            <p:nvSpPr>
              <p:cNvPr id="13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框 56"/>
              <p:cNvSpPr txBox="1"/>
              <p:nvPr/>
            </p:nvSpPr>
            <p:spPr>
              <a:xfrm>
                <a:off x="5724128" y="1325535"/>
                <a:ext cx="2736304" cy="424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RestFul Client 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doGet 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流程图: 接点 57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Impact" panose="020B0806030902050204" pitchFamily="34" charset="0"/>
                  </a:rPr>
                  <a:t>2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31540" y="1931952"/>
              <a:ext cx="4068452" cy="762044"/>
              <a:chOff x="4535997" y="1078152"/>
              <a:chExt cx="4068452" cy="864096"/>
            </a:xfrm>
            <a:solidFill>
              <a:srgbClr val="F2F2F2"/>
            </a:solidFill>
          </p:grpSpPr>
          <p:sp>
            <p:nvSpPr>
              <p:cNvPr id="10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60"/>
              <p:cNvSpPr txBox="1"/>
              <p:nvPr/>
            </p:nvSpPr>
            <p:spPr>
              <a:xfrm>
                <a:off x="5796137" y="1325535"/>
                <a:ext cx="2388816" cy="42490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UAP Client </a:t>
                </a:r>
                <a:r>
                  <a:rPr lang="en-US" altLang="zh-CN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doGet </a:t>
                </a:r>
                <a:endParaRPr lang="zh-CN" altLang="en-US">
                  <a:solidFill>
                    <a:srgbClr val="FF6D6D"/>
                  </a:solidFill>
                </a:endParaRPr>
              </a:p>
            </p:txBody>
          </p:sp>
          <p:sp>
            <p:nvSpPr>
              <p:cNvPr id="12" name="流程图: 接点 61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>
                    <a:latin typeface="Impact" panose="020B0806030902050204" pitchFamily="34" charset="0"/>
                  </a:rPr>
                  <a:t>1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9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</a:t>
            </a:r>
            <a:r>
              <a:rPr lang="en-US" altLang="zh-CN" sz="2800" b="1" smtClean="0"/>
              <a:t>UAP - </a:t>
            </a:r>
            <a:r>
              <a:rPr lang="zh-CN" altLang="en-US" sz="2800" b="1" smtClean="0"/>
              <a:t>客户端</a:t>
            </a:r>
            <a:r>
              <a:rPr lang="en-US" altLang="zh-CN" sz="2800" b="1"/>
              <a:t>-</a:t>
            </a:r>
            <a:r>
              <a:rPr lang="en-US" altLang="zh-CN" sz="2800" b="1" smtClean="0"/>
              <a:t>Get-String</a:t>
            </a:r>
            <a:endParaRPr lang="zh-CN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资源协议的客户端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，接收类型为</a:t>
            </a:r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，如下图所示：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1540" y="1278052"/>
            <a:ext cx="8172909" cy="5072363"/>
            <a:chOff x="431540" y="1310680"/>
            <a:chExt cx="8172909" cy="5070648"/>
          </a:xfrm>
        </p:grpSpPr>
        <p:sp>
          <p:nvSpPr>
            <p:cNvPr id="17" name="Rectangle 28"/>
            <p:cNvSpPr/>
            <p:nvPr/>
          </p:nvSpPr>
          <p:spPr>
            <a:xfrm>
              <a:off x="467544" y="1310680"/>
              <a:ext cx="8136904" cy="5070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889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53"/>
            <p:cNvSpPr txBox="1"/>
            <p:nvPr/>
          </p:nvSpPr>
          <p:spPr>
            <a:xfrm>
              <a:off x="683568" y="2246785"/>
              <a:ext cx="7776864" cy="2950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RestFul Client doGet 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方式调用 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 RestFul 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WebResource resource = client.resource("http://localhost:8086/uapws/rest");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WebResource nameResource = resource.path("/test/1/map/json");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result = nameResource.accept(MediaType.APPLICATION_JSON).get(String.class);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535997" y="1336096"/>
              <a:ext cx="4068452" cy="864096"/>
              <a:chOff x="4535997" y="1078152"/>
              <a:chExt cx="4068452" cy="864096"/>
            </a:xfrm>
            <a:solidFill>
              <a:srgbClr val="F2F2F2"/>
            </a:solidFill>
          </p:grpSpPr>
          <p:sp>
            <p:nvSpPr>
              <p:cNvPr id="24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56"/>
              <p:cNvSpPr txBox="1"/>
              <p:nvPr/>
            </p:nvSpPr>
            <p:spPr>
              <a:xfrm>
                <a:off x="5724128" y="1325534"/>
                <a:ext cx="2736304" cy="4156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RestFul Client </a:t>
                </a:r>
                <a:r>
                  <a:rPr lang="en-US" altLang="zh-CN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doGet </a:t>
                </a:r>
                <a:endParaRPr lang="zh-CN" altLang="en-US">
                  <a:solidFill>
                    <a:srgbClr val="FF6D6D"/>
                  </a:solidFill>
                </a:endParaRPr>
              </a:p>
            </p:txBody>
          </p:sp>
          <p:sp>
            <p:nvSpPr>
              <p:cNvPr id="26" name="流程图: 接点 57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Impact" panose="020B0806030902050204" pitchFamily="34" charset="0"/>
                  </a:rPr>
                  <a:t>2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31540" y="1336096"/>
              <a:ext cx="4068452" cy="864096"/>
              <a:chOff x="4535997" y="1078152"/>
              <a:chExt cx="4068452" cy="864096"/>
            </a:xfrm>
            <a:solidFill>
              <a:srgbClr val="D9D9D9"/>
            </a:solidFill>
          </p:grpSpPr>
          <p:sp>
            <p:nvSpPr>
              <p:cNvPr id="21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60"/>
              <p:cNvSpPr txBox="1"/>
              <p:nvPr/>
            </p:nvSpPr>
            <p:spPr>
              <a:xfrm>
                <a:off x="5796137" y="1325534"/>
                <a:ext cx="2388816" cy="4156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UAP Client 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doGet 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流程图: 接点 61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>
                    <a:latin typeface="Impact" panose="020B0806030902050204" pitchFamily="34" charset="0"/>
                  </a:rPr>
                  <a:t>1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98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UAP </a:t>
            </a:r>
            <a:r>
              <a:rPr lang="en-US" altLang="zh-CN" sz="2800" b="1" smtClean="0"/>
              <a:t>- </a:t>
            </a:r>
            <a:r>
              <a:rPr lang="zh-CN" altLang="en-US" sz="2800" b="1" smtClean="0"/>
              <a:t>服务端部署 </a:t>
            </a:r>
            <a:r>
              <a:rPr lang="en-US" altLang="zh-CN" sz="2800" b="1"/>
              <a:t>- </a:t>
            </a:r>
            <a:r>
              <a:rPr lang="en-US" altLang="zh-CN" sz="2800" b="1" smtClean="0"/>
              <a:t>POST</a:t>
            </a:r>
            <a:r>
              <a:rPr lang="zh-CN" altLang="en-US" sz="2800" b="1" smtClean="0"/>
              <a:t>资源</a:t>
            </a:r>
            <a:endParaRPr lang="zh-CN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获取资源协议，支持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类型同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94928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@POST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将该资源定义为一个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的资源，定义该注释后，则可以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请求来访问该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资源。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268924"/>
            <a:ext cx="7808913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76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01029" y="4754528"/>
            <a:ext cx="4023060" cy="1385818"/>
            <a:chOff x="901029" y="4754528"/>
            <a:chExt cx="4023060" cy="1385818"/>
          </a:xfrm>
        </p:grpSpPr>
        <p:grpSp>
          <p:nvGrpSpPr>
            <p:cNvPr id="70" name="组合 69"/>
            <p:cNvGrpSpPr/>
            <p:nvPr/>
          </p:nvGrpSpPr>
          <p:grpSpPr>
            <a:xfrm>
              <a:off x="901029" y="4754528"/>
              <a:ext cx="1718740" cy="1381604"/>
              <a:chOff x="694097" y="836712"/>
              <a:chExt cx="3400074" cy="2733140"/>
            </a:xfrm>
          </p:grpSpPr>
          <p:sp>
            <p:nvSpPr>
              <p:cNvPr id="72" name="Rectangle 28"/>
              <p:cNvSpPr/>
              <p:nvPr/>
            </p:nvSpPr>
            <p:spPr>
              <a:xfrm>
                <a:off x="790947" y="836712"/>
                <a:ext cx="3206353" cy="27331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Rectangle 73"/>
              <p:cNvSpPr/>
              <p:nvPr/>
            </p:nvSpPr>
            <p:spPr>
              <a:xfrm>
                <a:off x="790947" y="2514398"/>
                <a:ext cx="3206353" cy="10554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TextBox 74"/>
              <p:cNvSpPr txBox="1"/>
              <p:nvPr/>
            </p:nvSpPr>
            <p:spPr>
              <a:xfrm>
                <a:off x="952548" y="2611190"/>
                <a:ext cx="2886352" cy="456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af-ZA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Persistence</a:t>
                </a:r>
                <a:r>
                  <a:rPr lang="zh-CN" altLang="en-US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id-ID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DBServer</a:t>
                </a:r>
                <a:endParaRPr lang="id-ID" sz="90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TextBox 75"/>
              <p:cNvSpPr txBox="1"/>
              <p:nvPr/>
            </p:nvSpPr>
            <p:spPr>
              <a:xfrm>
                <a:off x="1072118" y="3070470"/>
                <a:ext cx="2647215" cy="36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</a:t>
                </a:r>
                <a:r>
                  <a:rPr lang="zh-CN" altLang="en-US" sz="600" spc="3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层架构</a:t>
                </a:r>
                <a:endParaRPr lang="en-US" sz="600" spc="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6" name="Straight Connector 76"/>
              <p:cNvCxnSpPr/>
              <p:nvPr/>
            </p:nvCxnSpPr>
            <p:spPr>
              <a:xfrm>
                <a:off x="2133929" y="3069150"/>
                <a:ext cx="523590" cy="0"/>
              </a:xfrm>
              <a:prstGeom prst="line">
                <a:avLst/>
              </a:prstGeom>
              <a:ln w="6350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4"/>
              <p:cNvSpPr txBox="1"/>
              <p:nvPr/>
            </p:nvSpPr>
            <p:spPr>
              <a:xfrm>
                <a:off x="694097" y="1360254"/>
                <a:ext cx="3400074" cy="730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en-US" altLang="zh-CN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Oracle SQLServer DB2</a:t>
                </a:r>
              </a:p>
              <a:p>
                <a:pPr algn="ctr"/>
                <a:r>
                  <a:rPr lang="en-US" altLang="zh-CN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NOSQL</a:t>
                </a:r>
                <a:r>
                  <a:rPr lang="en-US" altLang="zh-CN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MongoDB Postgres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3205349" y="4758742"/>
              <a:ext cx="1718740" cy="1381604"/>
              <a:chOff x="694097" y="836712"/>
              <a:chExt cx="3400074" cy="2733140"/>
            </a:xfrm>
          </p:grpSpPr>
          <p:sp>
            <p:nvSpPr>
              <p:cNvPr id="149" name="Rectangle 28"/>
              <p:cNvSpPr/>
              <p:nvPr/>
            </p:nvSpPr>
            <p:spPr>
              <a:xfrm>
                <a:off x="790947" y="836712"/>
                <a:ext cx="3206353" cy="27331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Rectangle 73"/>
              <p:cNvSpPr/>
              <p:nvPr/>
            </p:nvSpPr>
            <p:spPr>
              <a:xfrm>
                <a:off x="790947" y="2514398"/>
                <a:ext cx="3206353" cy="10554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TextBox 74"/>
              <p:cNvSpPr txBox="1"/>
              <p:nvPr/>
            </p:nvSpPr>
            <p:spPr>
              <a:xfrm>
                <a:off x="952548" y="2611190"/>
                <a:ext cx="2886352" cy="456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af-ZA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Persistence</a:t>
                </a:r>
                <a:r>
                  <a:rPr lang="zh-CN" altLang="en-US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id-ID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DBServer</a:t>
                </a:r>
                <a:endParaRPr lang="id-ID" sz="90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TextBox 75"/>
              <p:cNvSpPr txBox="1"/>
              <p:nvPr/>
            </p:nvSpPr>
            <p:spPr>
              <a:xfrm>
                <a:off x="1072118" y="3070470"/>
                <a:ext cx="2647215" cy="36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</a:t>
                </a:r>
                <a:r>
                  <a:rPr lang="zh-CN" altLang="en-US" sz="600" spc="3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层架构</a:t>
                </a:r>
                <a:endParaRPr lang="en-US" sz="600" spc="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3" name="Straight Connector 76"/>
              <p:cNvCxnSpPr/>
              <p:nvPr/>
            </p:nvCxnSpPr>
            <p:spPr>
              <a:xfrm>
                <a:off x="2133929" y="3069150"/>
                <a:ext cx="523590" cy="0"/>
              </a:xfrm>
              <a:prstGeom prst="line">
                <a:avLst/>
              </a:prstGeom>
              <a:ln w="6350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74"/>
              <p:cNvSpPr txBox="1"/>
              <p:nvPr/>
            </p:nvSpPr>
            <p:spPr>
              <a:xfrm>
                <a:off x="694097" y="1360254"/>
                <a:ext cx="3400074" cy="730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en-US" altLang="zh-CN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Oracle SQLServer DB2</a:t>
                </a:r>
              </a:p>
              <a:p>
                <a:pPr algn="ctr"/>
                <a:r>
                  <a:rPr lang="en-US" altLang="zh-CN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NOSQL</a:t>
                </a:r>
                <a:r>
                  <a:rPr lang="en-US" altLang="zh-CN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MongoDB Postgres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2800" b="1" smtClean="0"/>
              <a:t>应用集成</a:t>
            </a:r>
            <a:r>
              <a:rPr lang="zh-CN" altLang="en-US" sz="2800" b="1"/>
              <a:t>技</a:t>
            </a:r>
            <a:r>
              <a:rPr lang="zh-CN" altLang="en-US" sz="2800" b="1" smtClean="0"/>
              <a:t>术框架及内容说明</a:t>
            </a:r>
          </a:p>
        </p:txBody>
      </p:sp>
      <p:sp>
        <p:nvSpPr>
          <p:cNvPr id="45" name="TextBox 12"/>
          <p:cNvSpPr txBox="1"/>
          <p:nvPr/>
        </p:nvSpPr>
        <p:spPr>
          <a:xfrm>
            <a:off x="5253427" y="1172541"/>
            <a:ext cx="320661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89" indent="-228589" algn="just">
              <a:lnSpc>
                <a:spcPct val="120000"/>
              </a:lnSpc>
              <a:spcAft>
                <a:spcPts val="1200"/>
              </a:spcAft>
              <a:buClr>
                <a:srgbClr val="FF6D6D"/>
              </a:buClr>
              <a:buFont typeface="Wingdings" panose="05000000000000000000" pitchFamily="2" charset="2"/>
              <a:buChar char="v"/>
            </a:pPr>
            <a:r>
              <a:rPr lang="en-US" altLang="zh-CN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 </a:t>
            </a:r>
            <a:r>
              <a:rPr lang="zh-CN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ApplicationServer(</a:t>
            </a:r>
            <a:r>
              <a:rPr lang="zh-CN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以下简称</a:t>
            </a:r>
            <a:r>
              <a:rPr lang="en-US" altLang="zh-CN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AppServer):</a:t>
            </a:r>
            <a:r>
              <a:rPr lang="zh-CN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从技术上说，</a:t>
            </a:r>
            <a:r>
              <a:rPr lang="en-US" altLang="zh-CN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可以直接调用另外一个应用中的</a:t>
            </a:r>
            <a:r>
              <a:rPr lang="en-US" altLang="zh-CN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AppServer,</a:t>
            </a:r>
            <a:r>
              <a:rPr lang="zh-CN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但是不推荐这么做，无论从安全性还是数据一致性上考虑，我们优先推荐的是</a:t>
            </a:r>
            <a:r>
              <a:rPr lang="en-US" altLang="zh-CN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AppServer</a:t>
            </a:r>
            <a:r>
              <a:rPr lang="zh-CN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之间的集成，故本文重点讲述</a:t>
            </a:r>
            <a:r>
              <a:rPr lang="en-US" altLang="zh-CN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AppServer</a:t>
            </a:r>
            <a:r>
              <a:rPr lang="zh-CN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之间的集成技术，对于</a:t>
            </a:r>
            <a:r>
              <a:rPr lang="en-US" altLang="zh-CN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Cient</a:t>
            </a:r>
            <a:r>
              <a:rPr lang="zh-CN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AppServer</a:t>
            </a:r>
            <a:r>
              <a:rPr lang="zh-CN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之间的互联技术本文暂不阐述</a:t>
            </a:r>
            <a:endParaRPr lang="en-US" sz="15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89" indent="-228589" algn="just">
              <a:lnSpc>
                <a:spcPct val="120000"/>
              </a:lnSpc>
              <a:spcAft>
                <a:spcPts val="1200"/>
              </a:spcAft>
              <a:buClr>
                <a:srgbClr val="FF6D6D"/>
              </a:buClr>
              <a:buFont typeface="Wingdings" panose="05000000000000000000" pitchFamily="2" charset="2"/>
              <a:buChar char="Ø"/>
            </a:pPr>
            <a:r>
              <a:rPr lang="en-US" altLang="zh-CN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AppServer</a:t>
            </a:r>
            <a:r>
              <a:rPr lang="zh-CN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DataBaseServer(</a:t>
            </a:r>
            <a:r>
              <a:rPr lang="zh-CN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以下简称</a:t>
            </a:r>
            <a:r>
              <a:rPr lang="en-US" altLang="zh-CN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DBServer):</a:t>
            </a:r>
            <a:r>
              <a:rPr lang="zh-CN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基于与上述同样的理由，我们更加推荐</a:t>
            </a:r>
            <a:r>
              <a:rPr lang="en-US" altLang="zh-CN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AppServer</a:t>
            </a:r>
            <a:r>
              <a:rPr lang="zh-CN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之间的数据通讯，对于不在同一个应用内的</a:t>
            </a:r>
            <a:r>
              <a:rPr lang="en-US" altLang="zh-CN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AppServer</a:t>
            </a:r>
            <a:r>
              <a:rPr lang="zh-CN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DBServer</a:t>
            </a:r>
            <a:r>
              <a:rPr lang="zh-CN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的交互，同样也不做阐述</a:t>
            </a:r>
            <a:endParaRPr lang="en-US" sz="15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Straight Connector 76"/>
          <p:cNvCxnSpPr/>
          <p:nvPr/>
        </p:nvCxnSpPr>
        <p:spPr>
          <a:xfrm>
            <a:off x="1524133" y="1196752"/>
            <a:ext cx="472532" cy="0"/>
          </a:xfrm>
          <a:prstGeom prst="line">
            <a:avLst/>
          </a:prstGeom>
          <a:ln w="19050">
            <a:solidFill>
              <a:srgbClr val="FF6D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06589" y="819393"/>
            <a:ext cx="90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FF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mtClean="0">
                <a:solidFill>
                  <a:srgbClr val="FF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7" name="Group 50"/>
          <p:cNvGrpSpPr/>
          <p:nvPr/>
        </p:nvGrpSpPr>
        <p:grpSpPr>
          <a:xfrm rot="5400000" flipH="1">
            <a:off x="2778435" y="2676923"/>
            <a:ext cx="321408" cy="529418"/>
            <a:chOff x="2704821" y="3048000"/>
            <a:chExt cx="321408" cy="529418"/>
          </a:xfrm>
        </p:grpSpPr>
        <p:cxnSp>
          <p:nvCxnSpPr>
            <p:cNvPr id="138" name="Straight Connector 51"/>
            <p:cNvCxnSpPr/>
            <p:nvPr/>
          </p:nvCxnSpPr>
          <p:spPr>
            <a:xfrm flipH="1">
              <a:off x="2704821" y="3048000"/>
              <a:ext cx="321408" cy="529418"/>
            </a:xfrm>
            <a:prstGeom prst="line">
              <a:avLst/>
            </a:prstGeom>
            <a:ln w="19050">
              <a:solidFill>
                <a:srgbClr val="DCDCD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52"/>
            <p:cNvSpPr/>
            <p:nvPr/>
          </p:nvSpPr>
          <p:spPr>
            <a:xfrm>
              <a:off x="2808728" y="3274188"/>
              <a:ext cx="86087" cy="9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27848" y="3771048"/>
            <a:ext cx="576000" cy="90000"/>
            <a:chOff x="2555776" y="3406841"/>
            <a:chExt cx="576000" cy="9000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555776" y="3451841"/>
              <a:ext cx="5760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52"/>
            <p:cNvSpPr/>
            <p:nvPr/>
          </p:nvSpPr>
          <p:spPr>
            <a:xfrm>
              <a:off x="2800733" y="3406841"/>
              <a:ext cx="86087" cy="9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5" name="Group 50"/>
          <p:cNvGrpSpPr/>
          <p:nvPr/>
        </p:nvGrpSpPr>
        <p:grpSpPr>
          <a:xfrm rot="16200000">
            <a:off x="2778435" y="4425755"/>
            <a:ext cx="321408" cy="529418"/>
            <a:chOff x="2704821" y="3048000"/>
            <a:chExt cx="321408" cy="529418"/>
          </a:xfrm>
        </p:grpSpPr>
        <p:cxnSp>
          <p:nvCxnSpPr>
            <p:cNvPr id="146" name="Straight Connector 51"/>
            <p:cNvCxnSpPr/>
            <p:nvPr/>
          </p:nvCxnSpPr>
          <p:spPr>
            <a:xfrm flipH="1">
              <a:off x="2704821" y="3048000"/>
              <a:ext cx="321408" cy="529418"/>
            </a:xfrm>
            <a:prstGeom prst="line">
              <a:avLst/>
            </a:prstGeom>
            <a:ln w="19050">
              <a:solidFill>
                <a:srgbClr val="DCDCD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52"/>
            <p:cNvSpPr/>
            <p:nvPr/>
          </p:nvSpPr>
          <p:spPr>
            <a:xfrm>
              <a:off x="2808728" y="3274188"/>
              <a:ext cx="86087" cy="9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35494" y="3080522"/>
            <a:ext cx="3954131" cy="1385817"/>
            <a:chOff x="935494" y="3080522"/>
            <a:chExt cx="3954131" cy="1385817"/>
          </a:xfrm>
        </p:grpSpPr>
        <p:grpSp>
          <p:nvGrpSpPr>
            <p:cNvPr id="62" name="组合 61"/>
            <p:cNvGrpSpPr/>
            <p:nvPr/>
          </p:nvGrpSpPr>
          <p:grpSpPr>
            <a:xfrm>
              <a:off x="935494" y="3080522"/>
              <a:ext cx="1649811" cy="1381603"/>
              <a:chOff x="762260" y="836712"/>
              <a:chExt cx="3263718" cy="2733140"/>
            </a:xfrm>
          </p:grpSpPr>
          <p:sp>
            <p:nvSpPr>
              <p:cNvPr id="63" name="Rectangle 28"/>
              <p:cNvSpPr/>
              <p:nvPr/>
            </p:nvSpPr>
            <p:spPr>
              <a:xfrm>
                <a:off x="790947" y="836712"/>
                <a:ext cx="3206353" cy="27331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Rectangle 73"/>
              <p:cNvSpPr/>
              <p:nvPr/>
            </p:nvSpPr>
            <p:spPr>
              <a:xfrm>
                <a:off x="790947" y="2514398"/>
                <a:ext cx="3206353" cy="10554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TextBox 74"/>
              <p:cNvSpPr txBox="1"/>
              <p:nvPr/>
            </p:nvSpPr>
            <p:spPr>
              <a:xfrm>
                <a:off x="1269662" y="2611190"/>
                <a:ext cx="2252131" cy="456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</a:t>
                </a:r>
                <a:r>
                  <a:rPr lang="zh-CN" altLang="en-US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id-ID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AppServer</a:t>
                </a:r>
                <a:endParaRPr lang="id-ID" sz="90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TextBox 75"/>
              <p:cNvSpPr txBox="1"/>
              <p:nvPr/>
            </p:nvSpPr>
            <p:spPr>
              <a:xfrm>
                <a:off x="1072118" y="3070469"/>
                <a:ext cx="2647214" cy="36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</a:t>
                </a:r>
                <a:r>
                  <a:rPr lang="zh-CN" altLang="en-US" sz="600" spc="3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层架构</a:t>
                </a:r>
                <a:endParaRPr lang="en-US" sz="600" spc="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8" name="Straight Connector 76"/>
              <p:cNvCxnSpPr/>
              <p:nvPr/>
            </p:nvCxnSpPr>
            <p:spPr>
              <a:xfrm>
                <a:off x="2133928" y="3069150"/>
                <a:ext cx="523590" cy="0"/>
              </a:xfrm>
              <a:prstGeom prst="line">
                <a:avLst/>
              </a:prstGeom>
              <a:ln w="6350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74"/>
              <p:cNvSpPr txBox="1"/>
              <p:nvPr/>
            </p:nvSpPr>
            <p:spPr>
              <a:xfrm>
                <a:off x="762260" y="1360255"/>
                <a:ext cx="3263718" cy="730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开源</a:t>
                </a:r>
                <a:r>
                  <a:rPr lang="en-US" altLang="zh-CN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Apache Tomcat</a:t>
                </a:r>
              </a:p>
              <a:p>
                <a:pPr algn="ctr"/>
                <a:r>
                  <a:rPr lang="zh-CN" altLang="en-US" sz="90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商业</a:t>
                </a:r>
                <a:r>
                  <a:rPr lang="en-US" altLang="zh-CN" sz="9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Websphere </a:t>
                </a:r>
                <a:r>
                  <a:rPr lang="en-US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Weblogic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3239814" y="3084736"/>
              <a:ext cx="1649811" cy="1381603"/>
              <a:chOff x="762260" y="836712"/>
              <a:chExt cx="3263718" cy="2733140"/>
            </a:xfrm>
          </p:grpSpPr>
          <p:sp>
            <p:nvSpPr>
              <p:cNvPr id="156" name="Rectangle 28"/>
              <p:cNvSpPr/>
              <p:nvPr/>
            </p:nvSpPr>
            <p:spPr>
              <a:xfrm>
                <a:off x="790947" y="836712"/>
                <a:ext cx="3206353" cy="27331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Rectangle 73"/>
              <p:cNvSpPr/>
              <p:nvPr/>
            </p:nvSpPr>
            <p:spPr>
              <a:xfrm>
                <a:off x="790947" y="2514398"/>
                <a:ext cx="3206353" cy="10554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TextBox 74"/>
              <p:cNvSpPr txBox="1"/>
              <p:nvPr/>
            </p:nvSpPr>
            <p:spPr>
              <a:xfrm>
                <a:off x="1269662" y="2611190"/>
                <a:ext cx="2252131" cy="456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</a:t>
                </a:r>
                <a:r>
                  <a:rPr lang="zh-CN" altLang="en-US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id-ID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AppServer</a:t>
                </a:r>
                <a:endParaRPr lang="id-ID" sz="90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TextBox 75"/>
              <p:cNvSpPr txBox="1"/>
              <p:nvPr/>
            </p:nvSpPr>
            <p:spPr>
              <a:xfrm>
                <a:off x="1072117" y="3070469"/>
                <a:ext cx="2647214" cy="36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" b="1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</a:t>
                </a:r>
                <a:r>
                  <a:rPr lang="zh-CN" altLang="en-US" sz="600" b="1" spc="3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层架构</a:t>
                </a:r>
                <a:endParaRPr lang="en-US" sz="600" b="1" spc="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0" name="Straight Connector 76"/>
              <p:cNvCxnSpPr/>
              <p:nvPr/>
            </p:nvCxnSpPr>
            <p:spPr>
              <a:xfrm>
                <a:off x="2133928" y="3069150"/>
                <a:ext cx="523590" cy="0"/>
              </a:xfrm>
              <a:prstGeom prst="line">
                <a:avLst/>
              </a:prstGeom>
              <a:ln w="6350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74"/>
              <p:cNvSpPr txBox="1"/>
              <p:nvPr/>
            </p:nvSpPr>
            <p:spPr>
              <a:xfrm>
                <a:off x="762260" y="1360255"/>
                <a:ext cx="3263718" cy="730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开源</a:t>
                </a:r>
                <a:r>
                  <a:rPr lang="en-US" altLang="zh-CN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Apache Tomcat</a:t>
                </a:r>
              </a:p>
              <a:p>
                <a:pPr algn="ctr"/>
                <a:r>
                  <a:rPr lang="zh-CN" altLang="en-US" sz="90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商业</a:t>
                </a:r>
                <a:r>
                  <a:rPr lang="en-US" altLang="zh-CN" sz="9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Websphere </a:t>
                </a:r>
                <a:r>
                  <a:rPr lang="en-US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Weblogic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62" name="Straight Connector 76"/>
          <p:cNvCxnSpPr/>
          <p:nvPr/>
        </p:nvCxnSpPr>
        <p:spPr>
          <a:xfrm>
            <a:off x="3828453" y="1200966"/>
            <a:ext cx="472532" cy="0"/>
          </a:xfrm>
          <a:prstGeom prst="line">
            <a:avLst/>
          </a:prstGeom>
          <a:ln w="19050">
            <a:solidFill>
              <a:srgbClr val="FF6D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3619725" y="823607"/>
            <a:ext cx="889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FF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mtClean="0">
                <a:solidFill>
                  <a:srgbClr val="FF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93015" y="1406516"/>
            <a:ext cx="4039089" cy="1385817"/>
            <a:chOff x="893015" y="1406516"/>
            <a:chExt cx="4039089" cy="1385817"/>
          </a:xfrm>
        </p:grpSpPr>
        <p:grpSp>
          <p:nvGrpSpPr>
            <p:cNvPr id="6" name="组合 5"/>
            <p:cNvGrpSpPr/>
            <p:nvPr/>
          </p:nvGrpSpPr>
          <p:grpSpPr>
            <a:xfrm>
              <a:off x="893015" y="1406516"/>
              <a:ext cx="1734769" cy="1381603"/>
              <a:chOff x="678229" y="836712"/>
              <a:chExt cx="3431785" cy="2733140"/>
            </a:xfrm>
          </p:grpSpPr>
          <p:sp>
            <p:nvSpPr>
              <p:cNvPr id="46" name="Rectangle 28"/>
              <p:cNvSpPr/>
              <p:nvPr/>
            </p:nvSpPr>
            <p:spPr>
              <a:xfrm>
                <a:off x="790947" y="836712"/>
                <a:ext cx="3206353" cy="27331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Rectangle 73"/>
              <p:cNvSpPr/>
              <p:nvPr/>
            </p:nvSpPr>
            <p:spPr>
              <a:xfrm>
                <a:off x="790947" y="2514398"/>
                <a:ext cx="3206353" cy="10554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TextBox 74"/>
              <p:cNvSpPr txBox="1"/>
              <p:nvPr/>
            </p:nvSpPr>
            <p:spPr>
              <a:xfrm>
                <a:off x="1632754" y="2611190"/>
                <a:ext cx="1525943" cy="456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UI</a:t>
                </a:r>
                <a:r>
                  <a:rPr lang="zh-CN" altLang="en-US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id-ID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Client</a:t>
                </a:r>
                <a:endParaRPr lang="id-ID" sz="90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TextBox 75"/>
              <p:cNvSpPr txBox="1"/>
              <p:nvPr/>
            </p:nvSpPr>
            <p:spPr>
              <a:xfrm>
                <a:off x="1072117" y="3070469"/>
                <a:ext cx="2647214" cy="36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</a:t>
                </a:r>
                <a:r>
                  <a:rPr lang="zh-CN" altLang="en-US" sz="600" spc="3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层架构</a:t>
                </a:r>
                <a:endParaRPr lang="en-US" sz="600" spc="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0" name="Straight Connector 76"/>
              <p:cNvCxnSpPr/>
              <p:nvPr/>
            </p:nvCxnSpPr>
            <p:spPr>
              <a:xfrm>
                <a:off x="2133929" y="3069150"/>
                <a:ext cx="523590" cy="0"/>
              </a:xfrm>
              <a:prstGeom prst="line">
                <a:avLst/>
              </a:prstGeom>
              <a:ln w="6350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74"/>
              <p:cNvSpPr txBox="1"/>
              <p:nvPr/>
            </p:nvSpPr>
            <p:spPr>
              <a:xfrm>
                <a:off x="678229" y="1378730"/>
                <a:ext cx="3431785" cy="1004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RIA</a:t>
                </a:r>
                <a:r>
                  <a:rPr lang="en-US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 SWT</a:t>
                </a:r>
              </a:p>
              <a:p>
                <a:pPr algn="ctr"/>
                <a:r>
                  <a:rPr lang="en-US" altLang="zh-CN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ThinClient</a:t>
                </a:r>
                <a:r>
                  <a:rPr lang="en-US" altLang="zh-CN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Html,JS,JSP</a:t>
                </a:r>
              </a:p>
              <a:p>
                <a:pPr algn="ctr"/>
                <a:r>
                  <a:rPr lang="en-US" altLang="zh-CN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Mobile</a:t>
                </a:r>
                <a:r>
                  <a:rPr lang="en-US" altLang="zh-CN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IOS/Android,HTML5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3197335" y="1410730"/>
              <a:ext cx="1734769" cy="1381603"/>
              <a:chOff x="678229" y="836712"/>
              <a:chExt cx="3431785" cy="2733140"/>
            </a:xfrm>
          </p:grpSpPr>
          <p:sp>
            <p:nvSpPr>
              <p:cNvPr id="174" name="Rectangle 28"/>
              <p:cNvSpPr/>
              <p:nvPr/>
            </p:nvSpPr>
            <p:spPr>
              <a:xfrm>
                <a:off x="790947" y="836712"/>
                <a:ext cx="3206353" cy="27331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889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Rectangle 73"/>
              <p:cNvSpPr/>
              <p:nvPr/>
            </p:nvSpPr>
            <p:spPr>
              <a:xfrm>
                <a:off x="790947" y="2514398"/>
                <a:ext cx="3206353" cy="10554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TextBox 74"/>
              <p:cNvSpPr txBox="1"/>
              <p:nvPr/>
            </p:nvSpPr>
            <p:spPr>
              <a:xfrm>
                <a:off x="1632754" y="2611190"/>
                <a:ext cx="1525943" cy="456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UI</a:t>
                </a:r>
                <a:r>
                  <a:rPr lang="zh-CN" altLang="en-US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id-ID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Client</a:t>
                </a:r>
                <a:endParaRPr lang="id-ID" sz="90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7" name="TextBox 75"/>
              <p:cNvSpPr txBox="1"/>
              <p:nvPr/>
            </p:nvSpPr>
            <p:spPr>
              <a:xfrm>
                <a:off x="1072117" y="3070469"/>
                <a:ext cx="2647214" cy="36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</a:t>
                </a:r>
                <a:r>
                  <a:rPr lang="zh-CN" altLang="en-US" sz="600" spc="3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层架构</a:t>
                </a:r>
                <a:endParaRPr lang="en-US" sz="600" spc="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78" name="Straight Connector 76"/>
              <p:cNvCxnSpPr/>
              <p:nvPr/>
            </p:nvCxnSpPr>
            <p:spPr>
              <a:xfrm>
                <a:off x="2133929" y="3069150"/>
                <a:ext cx="523590" cy="0"/>
              </a:xfrm>
              <a:prstGeom prst="line">
                <a:avLst/>
              </a:prstGeom>
              <a:ln w="6350">
                <a:solidFill>
                  <a:srgbClr val="FF6D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74"/>
              <p:cNvSpPr txBox="1"/>
              <p:nvPr/>
            </p:nvSpPr>
            <p:spPr>
              <a:xfrm>
                <a:off x="678229" y="1378730"/>
                <a:ext cx="3431785" cy="1004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RIA</a:t>
                </a:r>
                <a:r>
                  <a:rPr lang="en-US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 SWT</a:t>
                </a:r>
              </a:p>
              <a:p>
                <a:pPr algn="ctr"/>
                <a:r>
                  <a:rPr lang="en-US" altLang="zh-CN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ThinClient</a:t>
                </a:r>
                <a:r>
                  <a:rPr lang="en-US" altLang="zh-CN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Html,JS,JSP</a:t>
                </a:r>
              </a:p>
              <a:p>
                <a:pPr algn="ctr"/>
                <a:r>
                  <a:rPr lang="en-US" altLang="zh-CN" sz="900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Mobile</a:t>
                </a:r>
                <a:r>
                  <a:rPr lang="en-US" altLang="zh-CN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IOS/Android,HTML5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686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23889 L -2.77778E-6 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23889 L -2.77778E-6 1.48148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</a:t>
            </a:r>
            <a:r>
              <a:rPr lang="en-US" altLang="zh-CN" sz="2800" b="1" smtClean="0"/>
              <a:t>UAP - </a:t>
            </a:r>
            <a:r>
              <a:rPr lang="zh-CN" altLang="en-US" sz="2800" b="1" smtClean="0"/>
              <a:t>开发客户端 </a:t>
            </a:r>
            <a:r>
              <a:rPr lang="en-US" altLang="zh-CN" sz="2800" b="1"/>
              <a:t>- </a:t>
            </a:r>
            <a:r>
              <a:rPr lang="en-US" altLang="zh-CN" sz="2800" b="1" smtClean="0"/>
              <a:t>POST</a:t>
            </a:r>
            <a:r>
              <a:rPr lang="zh-CN" altLang="en-US" sz="2800" b="1" smtClean="0"/>
              <a:t>资源</a:t>
            </a:r>
            <a:endParaRPr lang="zh-CN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UAP </a:t>
            </a:r>
            <a:r>
              <a:rPr lang="en-US" altLang="zh-CN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获取资源协议的客户端。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参数及返回类型可以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是字符型、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对象、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支持集合，如下所示：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5536" y="1579243"/>
            <a:ext cx="8172909" cy="4658069"/>
            <a:chOff x="431540" y="1909537"/>
            <a:chExt cx="8172909" cy="4471790"/>
          </a:xfrm>
        </p:grpSpPr>
        <p:sp>
          <p:nvSpPr>
            <p:cNvPr id="6" name="Rectangle 28"/>
            <p:cNvSpPr/>
            <p:nvPr/>
          </p:nvSpPr>
          <p:spPr>
            <a:xfrm>
              <a:off x="467544" y="1909537"/>
              <a:ext cx="8136904" cy="44717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889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53"/>
            <p:cNvSpPr txBox="1"/>
            <p:nvPr/>
          </p:nvSpPr>
          <p:spPr>
            <a:xfrm>
              <a:off x="683568" y="2889230"/>
              <a:ext cx="7776864" cy="2036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UAP Client doPost </a:t>
              </a: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方式调用 </a:t>
              </a: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 RestFul </a:t>
              </a: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url = "http://localhost:8086/uapws/rest/multivopost/add";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UAPRSHttpClient uapclient = new UAPRSHttpClient();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str = uapclient.doPost(url, result, ResourceContentType.JSON);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System.out.print(str);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535997" y="1931952"/>
              <a:ext cx="4068452" cy="762044"/>
              <a:chOff x="4535997" y="1078152"/>
              <a:chExt cx="4068452" cy="864096"/>
            </a:xfrm>
          </p:grpSpPr>
          <p:sp>
            <p:nvSpPr>
              <p:cNvPr id="9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56"/>
              <p:cNvSpPr txBox="1"/>
              <p:nvPr/>
            </p:nvSpPr>
            <p:spPr>
              <a:xfrm>
                <a:off x="5724128" y="1325535"/>
                <a:ext cx="2736304" cy="402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RestFul Client 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doPost 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流程图: 接点 57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Impact" panose="020B0806030902050204" pitchFamily="34" charset="0"/>
                  </a:rPr>
                  <a:t>2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31540" y="1931952"/>
              <a:ext cx="4068452" cy="762044"/>
              <a:chOff x="4535997" y="1078152"/>
              <a:chExt cx="4068452" cy="864096"/>
            </a:xfrm>
            <a:solidFill>
              <a:srgbClr val="F2F2F2"/>
            </a:solidFill>
          </p:grpSpPr>
          <p:sp>
            <p:nvSpPr>
              <p:cNvPr id="13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框 60"/>
              <p:cNvSpPr txBox="1"/>
              <p:nvPr/>
            </p:nvSpPr>
            <p:spPr>
              <a:xfrm>
                <a:off x="5796137" y="1325535"/>
                <a:ext cx="2388816" cy="40204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UAP Client </a:t>
                </a:r>
                <a:r>
                  <a:rPr lang="en-US" altLang="zh-CN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doPost </a:t>
                </a:r>
                <a:endParaRPr lang="zh-CN" altLang="en-US">
                  <a:solidFill>
                    <a:srgbClr val="FF6D6D"/>
                  </a:solidFill>
                </a:endParaRPr>
              </a:p>
            </p:txBody>
          </p:sp>
          <p:sp>
            <p:nvSpPr>
              <p:cNvPr id="15" name="流程图: 接点 61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>
                    <a:latin typeface="Impact" panose="020B0806030902050204" pitchFamily="34" charset="0"/>
                  </a:rPr>
                  <a:t>1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4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/>
              <a:t>Restful @ </a:t>
            </a:r>
            <a:r>
              <a:rPr lang="en-US" altLang="zh-CN" sz="2800" b="1" smtClean="0"/>
              <a:t>UAP - </a:t>
            </a:r>
            <a:r>
              <a:rPr lang="zh-CN" altLang="en-US" sz="2800" b="1" smtClean="0"/>
              <a:t>开发客户端 </a:t>
            </a:r>
            <a:r>
              <a:rPr lang="en-US" altLang="zh-CN" sz="2800" b="1"/>
              <a:t>- </a:t>
            </a:r>
            <a:r>
              <a:rPr lang="en-US" altLang="zh-CN" sz="2800" b="1" smtClean="0"/>
              <a:t>POST</a:t>
            </a:r>
            <a:r>
              <a:rPr lang="zh-CN" altLang="en-US" sz="2800" b="1" smtClean="0"/>
              <a:t>资源</a:t>
            </a:r>
            <a:endParaRPr lang="zh-CN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获取资源协议的客户端。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参数及返回类型可以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是字符型、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对象、数组，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支持集合，如下所示：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1540" y="1631515"/>
            <a:ext cx="8172909" cy="4505591"/>
            <a:chOff x="431540" y="1310680"/>
            <a:chExt cx="8172909" cy="5070648"/>
          </a:xfrm>
        </p:grpSpPr>
        <p:sp>
          <p:nvSpPr>
            <p:cNvPr id="16" name="Rectangle 28"/>
            <p:cNvSpPr/>
            <p:nvPr/>
          </p:nvSpPr>
          <p:spPr>
            <a:xfrm>
              <a:off x="467544" y="1310680"/>
              <a:ext cx="8136904" cy="5070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889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53"/>
            <p:cNvSpPr txBox="1"/>
            <p:nvPr/>
          </p:nvSpPr>
          <p:spPr>
            <a:xfrm>
              <a:off x="683568" y="2246785"/>
              <a:ext cx="7776864" cy="3844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RestFul Client doPost 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方式调用 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 RestFul 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WebResource resource = client.resource("http://localhost:8086/uapws/rest");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WebResource nameResource = resource.path("/multivopost/insert");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resultClient = nameResource.accept(MediaType.APPLICATION_JSON).post(ClientResponse.class).toString();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result = nameResource.accept(MediaType.APPLICATION_JSON).post(String.class, "{flag:ok}");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535997" y="1336096"/>
              <a:ext cx="4068452" cy="864096"/>
              <a:chOff x="4535997" y="1078152"/>
              <a:chExt cx="4068452" cy="864096"/>
            </a:xfrm>
            <a:solidFill>
              <a:srgbClr val="F2F2F2"/>
            </a:solidFill>
          </p:grpSpPr>
          <p:sp>
            <p:nvSpPr>
              <p:cNvPr id="20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56"/>
              <p:cNvSpPr txBox="1"/>
              <p:nvPr/>
            </p:nvSpPr>
            <p:spPr>
              <a:xfrm>
                <a:off x="5724128" y="1325534"/>
                <a:ext cx="2736304" cy="4156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RestFul Client </a:t>
                </a:r>
                <a:r>
                  <a:rPr lang="en-US" altLang="zh-CN" b="1" smtClean="0">
                    <a:solidFill>
                      <a:srgbClr val="FF6D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doPost </a:t>
                </a:r>
                <a:endParaRPr lang="zh-CN" altLang="en-US">
                  <a:solidFill>
                    <a:srgbClr val="FF6D6D"/>
                  </a:solidFill>
                </a:endParaRPr>
              </a:p>
            </p:txBody>
          </p:sp>
          <p:sp>
            <p:nvSpPr>
              <p:cNvPr id="22" name="流程图: 接点 57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Impact" panose="020B0806030902050204" pitchFamily="34" charset="0"/>
                  </a:rPr>
                  <a:t>2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1540" y="1336096"/>
              <a:ext cx="4068452" cy="864096"/>
              <a:chOff x="4535997" y="1078152"/>
              <a:chExt cx="4068452" cy="864096"/>
            </a:xfrm>
            <a:solidFill>
              <a:srgbClr val="D9D9D9"/>
            </a:solidFill>
          </p:grpSpPr>
          <p:sp>
            <p:nvSpPr>
              <p:cNvPr id="24" name="Rectangle 73"/>
              <p:cNvSpPr/>
              <p:nvPr/>
            </p:nvSpPr>
            <p:spPr>
              <a:xfrm>
                <a:off x="4535997" y="1078152"/>
                <a:ext cx="406845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60"/>
              <p:cNvSpPr txBox="1"/>
              <p:nvPr/>
            </p:nvSpPr>
            <p:spPr>
              <a:xfrm>
                <a:off x="5796137" y="1325534"/>
                <a:ext cx="2388816" cy="4156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UAP Client 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doPost 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流程图: 接点 61"/>
              <p:cNvSpPr/>
              <p:nvPr/>
            </p:nvSpPr>
            <p:spPr>
              <a:xfrm>
                <a:off x="5220072" y="1366184"/>
                <a:ext cx="288032" cy="288032"/>
              </a:xfrm>
              <a:prstGeom prst="flowChartConnector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>
                    <a:latin typeface="Impact" panose="020B0806030902050204" pitchFamily="34" charset="0"/>
                  </a:rPr>
                  <a:t>1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46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6512" y="3096"/>
            <a:ext cx="314325" cy="6858000"/>
          </a:xfrm>
          <a:prstGeom prst="rect">
            <a:avLst/>
          </a:prstGeom>
          <a:solidFill>
            <a:srgbClr val="C8000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91" name="标题 1"/>
          <p:cNvSpPr txBox="1">
            <a:spLocks/>
          </p:cNvSpPr>
          <p:nvPr/>
        </p:nvSpPr>
        <p:spPr>
          <a:xfrm>
            <a:off x="944613" y="102320"/>
            <a:ext cx="5562600" cy="635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2800" b="1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课程内容</a:t>
            </a:r>
          </a:p>
        </p:txBody>
      </p:sp>
      <p:sp>
        <p:nvSpPr>
          <p:cNvPr id="16" name="等腰三角形 15"/>
          <p:cNvSpPr/>
          <p:nvPr/>
        </p:nvSpPr>
        <p:spPr bwMode="auto">
          <a:xfrm rot="5400000">
            <a:off x="254795" y="5923210"/>
            <a:ext cx="265112" cy="219075"/>
          </a:xfrm>
          <a:prstGeom prst="triangle">
            <a:avLst/>
          </a:prstGeom>
          <a:solidFill>
            <a:srgbClr val="C8000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17" name="组合 10"/>
          <p:cNvGrpSpPr>
            <a:grpSpLocks/>
          </p:cNvGrpSpPr>
          <p:nvPr/>
        </p:nvGrpSpPr>
        <p:grpSpPr bwMode="auto">
          <a:xfrm>
            <a:off x="1052389" y="1036176"/>
            <a:ext cx="7016750" cy="582387"/>
            <a:chOff x="1295400" y="1295400"/>
            <a:chExt cx="7016750" cy="671922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1295400" y="1319213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b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001838" y="1295400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b" anchorCtr="0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400" kern="0" smtClean="0">
                  <a:solidFill>
                    <a:schemeClr val="bg1"/>
                  </a:solidFill>
                  <a:latin typeface="黑体"/>
                  <a:ea typeface="微软雅黑"/>
                </a:rPr>
                <a:t>课程介绍</a:t>
              </a: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1409700" y="1363663"/>
              <a:ext cx="385042" cy="603659"/>
            </a:xfrm>
            <a:prstGeom prst="rect">
              <a:avLst/>
            </a:prstGeom>
            <a:noFill/>
          </p:spPr>
          <p:txBody>
            <a:bodyPr wrap="none" anchor="b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63395" y="1679253"/>
            <a:ext cx="6310010" cy="338554"/>
            <a:chOff x="2000232" y="3057295"/>
            <a:chExt cx="6310010" cy="434163"/>
          </a:xfrm>
        </p:grpSpPr>
        <p:sp>
          <p:nvSpPr>
            <p:cNvPr id="27" name="TextBox 26"/>
            <p:cNvSpPr txBox="1"/>
            <p:nvPr/>
          </p:nvSpPr>
          <p:spPr>
            <a:xfrm>
              <a:off x="2442242" y="3057295"/>
              <a:ext cx="5868000" cy="434163"/>
            </a:xfrm>
            <a:prstGeom prst="rect">
              <a:avLst/>
            </a:prstGeom>
            <a:solidFill>
              <a:srgbClr val="EAEAEA"/>
            </a:solidFill>
          </p:spPr>
          <p:txBody>
            <a:bodyPr wrap="square" rtlCol="0">
              <a:spAutoFit/>
            </a:bodyPr>
            <a:lstStyle/>
            <a:p>
              <a:pPr marL="92075" defTabSz="800100">
                <a:buClr>
                  <a:srgbClr val="FF0000"/>
                </a:buClr>
                <a:defRPr/>
              </a:pPr>
              <a:r>
                <a:rPr lang="zh-CN" altLang="en-US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/>
                </a:rPr>
                <a:t>简介与目标</a:t>
              </a: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2000232" y="3066627"/>
              <a:ext cx="432000" cy="415499"/>
            </a:xfrm>
            <a:prstGeom prst="roundRect">
              <a:avLst>
                <a:gd name="adj" fmla="val 7219"/>
              </a:avLst>
            </a:prstGeom>
            <a:solidFill>
              <a:srgbClr val="EAEAEA"/>
            </a:solidFill>
            <a:ln>
              <a:noFill/>
            </a:ln>
            <a:effectLst>
              <a:outerShdw blurRad="381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01</a:t>
              </a:r>
              <a:endParaRPr lang="zh-CN" alt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63395" y="2039293"/>
            <a:ext cx="6310010" cy="338554"/>
            <a:chOff x="2000232" y="3057296"/>
            <a:chExt cx="631001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442242" y="3057296"/>
              <a:ext cx="5868000" cy="338554"/>
            </a:xfrm>
            <a:prstGeom prst="rect">
              <a:avLst/>
            </a:prstGeom>
            <a:solidFill>
              <a:srgbClr val="EAEAEA"/>
            </a:solidFill>
          </p:spPr>
          <p:txBody>
            <a:bodyPr wrap="square" rtlCol="0">
              <a:spAutoFit/>
            </a:bodyPr>
            <a:lstStyle/>
            <a:p>
              <a:pPr marL="92075" defTabSz="800100">
                <a:buClr>
                  <a:srgbClr val="FF0000"/>
                </a:buClr>
                <a:defRPr/>
              </a:pPr>
              <a:r>
                <a:rPr lang="zh-CN" altLang="en-US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/>
                </a:rPr>
                <a:t>学习要求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2000232" y="3064573"/>
              <a:ext cx="432000" cy="324000"/>
            </a:xfrm>
            <a:prstGeom prst="roundRect">
              <a:avLst>
                <a:gd name="adj" fmla="val 7219"/>
              </a:avLst>
            </a:prstGeom>
            <a:solidFill>
              <a:srgbClr val="EAEAEA"/>
            </a:solidFill>
            <a:ln>
              <a:noFill/>
            </a:ln>
            <a:effectLst>
              <a:outerShdw blurRad="381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02</a:t>
              </a:r>
              <a:endParaRPr lang="zh-CN" alt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2" name="组合 8"/>
          <p:cNvGrpSpPr>
            <a:grpSpLocks/>
          </p:cNvGrpSpPr>
          <p:nvPr/>
        </p:nvGrpSpPr>
        <p:grpSpPr bwMode="auto">
          <a:xfrm>
            <a:off x="1052389" y="2475006"/>
            <a:ext cx="7016750" cy="582387"/>
            <a:chOff x="1295400" y="2239963"/>
            <a:chExt cx="7016750" cy="671922"/>
          </a:xfrm>
        </p:grpSpPr>
        <p:sp>
          <p:nvSpPr>
            <p:cNvPr id="43" name="圆角矩形 42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200183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b" anchorCtr="0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应用</a:t>
              </a:r>
              <a:r>
                <a:rPr lang="zh-CN" altLang="en-US" sz="2400" kern="0">
                  <a:solidFill>
                    <a:schemeClr val="bg1"/>
                  </a:solidFill>
                  <a:ea typeface="微软雅黑"/>
                </a:rPr>
                <a:t>集</a:t>
              </a: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成</a:t>
              </a:r>
              <a:r>
                <a:rPr lang="zh-CN" altLang="en-US" sz="2400" kern="0">
                  <a:solidFill>
                    <a:schemeClr val="bg1"/>
                  </a:solidFill>
                  <a:ea typeface="微软雅黑"/>
                </a:rPr>
                <a:t>技</a:t>
              </a: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术说明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53" name="组合 8"/>
          <p:cNvGrpSpPr>
            <a:grpSpLocks/>
          </p:cNvGrpSpPr>
          <p:nvPr/>
        </p:nvGrpSpPr>
        <p:grpSpPr bwMode="auto">
          <a:xfrm>
            <a:off x="1065642" y="3140012"/>
            <a:ext cx="7016750" cy="582387"/>
            <a:chOff x="1295400" y="2239963"/>
            <a:chExt cx="7016750" cy="671922"/>
          </a:xfrm>
        </p:grpSpPr>
        <p:sp>
          <p:nvSpPr>
            <p:cNvPr id="54" name="圆角矩形 53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00183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400" kern="0" err="1" smtClean="0">
                  <a:solidFill>
                    <a:schemeClr val="bg1"/>
                  </a:solidFill>
                  <a:ea typeface="微软雅黑"/>
                </a:rPr>
                <a:t>WebService</a:t>
              </a:r>
              <a:r>
                <a:rPr lang="en-US" altLang="zh-CN" sz="2400" kern="0" smtClean="0">
                  <a:solidFill>
                    <a:schemeClr val="bg1"/>
                  </a:solidFill>
                  <a:ea typeface="微软雅黑"/>
                </a:rPr>
                <a:t> @ UAP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56" name="TextBox 28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0" name="组合 7"/>
          <p:cNvGrpSpPr>
            <a:grpSpLocks/>
          </p:cNvGrpSpPr>
          <p:nvPr/>
        </p:nvGrpSpPr>
        <p:grpSpPr bwMode="auto">
          <a:xfrm>
            <a:off x="1065642" y="5727100"/>
            <a:ext cx="7016750" cy="582220"/>
            <a:chOff x="1295400" y="3184525"/>
            <a:chExt cx="7016750" cy="673627"/>
          </a:xfrm>
        </p:grpSpPr>
        <p:sp>
          <p:nvSpPr>
            <p:cNvPr id="61" name="圆角矩形 60"/>
            <p:cNvSpPr/>
            <p:nvPr/>
          </p:nvSpPr>
          <p:spPr bwMode="auto">
            <a:xfrm>
              <a:off x="1295400" y="3208338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2001838" y="3184525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r>
                <a:rPr lang="zh-CN" altLang="en-US" sz="2400" b="1" kern="0" smtClean="0">
                  <a:solidFill>
                    <a:srgbClr val="FF0000"/>
                  </a:solidFill>
                  <a:ea typeface="微软雅黑"/>
                </a:rPr>
                <a:t> </a:t>
              </a:r>
              <a:r>
                <a:rPr lang="zh-CN" altLang="en-US" sz="2400" b="1" kern="0">
                  <a:solidFill>
                    <a:srgbClr val="FF0000"/>
                  </a:solidFill>
                  <a:ea typeface="微软雅黑"/>
                </a:rPr>
                <a:t> 实战</a:t>
              </a:r>
              <a:r>
                <a:rPr lang="zh-CN" altLang="en-US" sz="2400" b="1" kern="0" smtClean="0">
                  <a:solidFill>
                    <a:srgbClr val="FF0000"/>
                  </a:solidFill>
                  <a:ea typeface="微软雅黑"/>
                </a:rPr>
                <a:t>演练</a:t>
              </a:r>
              <a:endParaRPr lang="zh-CN" altLang="en-US" sz="2400" b="1" kern="0">
                <a:solidFill>
                  <a:srgbClr val="FF0000"/>
                </a:solidFill>
                <a:ea typeface="微软雅黑"/>
              </a:endParaRPr>
            </a:p>
          </p:txBody>
        </p:sp>
        <p:sp>
          <p:nvSpPr>
            <p:cNvPr id="63" name="TextBox 32"/>
            <p:cNvSpPr txBox="1"/>
            <p:nvPr/>
          </p:nvSpPr>
          <p:spPr bwMode="auto">
            <a:xfrm>
              <a:off x="1409700" y="3252788"/>
              <a:ext cx="385042" cy="6053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kern="0" smtClean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7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4" name="组合 8"/>
          <p:cNvGrpSpPr>
            <a:grpSpLocks/>
          </p:cNvGrpSpPr>
          <p:nvPr/>
        </p:nvGrpSpPr>
        <p:grpSpPr bwMode="auto">
          <a:xfrm>
            <a:off x="1067876" y="4430789"/>
            <a:ext cx="7016750" cy="582387"/>
            <a:chOff x="1295400" y="2239963"/>
            <a:chExt cx="7016750" cy="671922"/>
          </a:xfrm>
        </p:grpSpPr>
        <p:sp>
          <p:nvSpPr>
            <p:cNvPr id="65" name="圆角矩形 64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00183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400" kern="0" smtClean="0">
                  <a:solidFill>
                    <a:schemeClr val="bg1"/>
                  </a:solidFill>
                  <a:ea typeface="微软雅黑"/>
                </a:rPr>
                <a:t>RESTful @ UAP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67" name="TextBox 28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8" name="组合 8"/>
          <p:cNvGrpSpPr>
            <a:grpSpLocks/>
          </p:cNvGrpSpPr>
          <p:nvPr/>
        </p:nvGrpSpPr>
        <p:grpSpPr bwMode="auto">
          <a:xfrm>
            <a:off x="1075140" y="3789040"/>
            <a:ext cx="7001510" cy="582387"/>
            <a:chOff x="1295400" y="2239963"/>
            <a:chExt cx="7001510" cy="671922"/>
          </a:xfrm>
        </p:grpSpPr>
        <p:sp>
          <p:nvSpPr>
            <p:cNvPr id="69" name="圆角矩形 68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198659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400" kern="0" err="1">
                  <a:solidFill>
                    <a:schemeClr val="bg1"/>
                  </a:solidFill>
                  <a:ea typeface="微软雅黑"/>
                </a:rPr>
                <a:t>WebService</a:t>
              </a:r>
              <a:r>
                <a:rPr lang="en-US" altLang="zh-CN" sz="2400" kern="0">
                  <a:solidFill>
                    <a:schemeClr val="bg1"/>
                  </a:solidFill>
                  <a:ea typeface="微软雅黑"/>
                </a:rPr>
                <a:t> @ </a:t>
              </a:r>
              <a:r>
                <a:rPr lang="en-US" altLang="zh-CN" sz="2400" kern="0" smtClean="0">
                  <a:solidFill>
                    <a:schemeClr val="bg1"/>
                  </a:solidFill>
                  <a:ea typeface="微软雅黑"/>
                </a:rPr>
                <a:t>Tomcat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71" name="TextBox 28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72" name="组合 8"/>
          <p:cNvGrpSpPr>
            <a:grpSpLocks/>
          </p:cNvGrpSpPr>
          <p:nvPr/>
        </p:nvGrpSpPr>
        <p:grpSpPr bwMode="auto">
          <a:xfrm>
            <a:off x="1075140" y="5078861"/>
            <a:ext cx="7016750" cy="582387"/>
            <a:chOff x="1295400" y="2239963"/>
            <a:chExt cx="7016750" cy="671922"/>
          </a:xfrm>
        </p:grpSpPr>
        <p:sp>
          <p:nvSpPr>
            <p:cNvPr id="73" name="圆角矩形 72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200183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400" kern="0" smtClean="0">
                  <a:solidFill>
                    <a:schemeClr val="bg1"/>
                  </a:solidFill>
                  <a:ea typeface="微软雅黑"/>
                </a:rPr>
                <a:t>RESTful @ Tomcat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75" name="TextBox 28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6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2800" b="1"/>
              <a:t>实战演练 </a:t>
            </a:r>
            <a:r>
              <a:rPr lang="en-US" altLang="zh-CN" sz="2800" b="1" smtClean="0"/>
              <a:t>– </a:t>
            </a:r>
            <a:r>
              <a:rPr lang="en-US" altLang="zh-CN" sz="2800" b="1" err="1" smtClean="0"/>
              <a:t>RestFul</a:t>
            </a:r>
            <a:r>
              <a:rPr lang="zh-CN" altLang="en-US" sz="2800" b="1" smtClean="0"/>
              <a:t>案例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48" y="3356992"/>
            <a:ext cx="2995956" cy="34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764704"/>
            <a:ext cx="8424936" cy="302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UAP 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UAP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服务端开发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案例部署运行环境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UAP 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Client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UAP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Client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 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Client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3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65651"/>
              </p:ext>
            </p:extLst>
          </p:nvPr>
        </p:nvGraphicFramePr>
        <p:xfrm>
          <a:off x="6317970" y="2743558"/>
          <a:ext cx="163840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203">
                  <a:extLst>
                    <a:ext uri="{9D8B030D-6E8A-4147-A177-3AD203B41FA5}">
                      <a16:colId xmlns:a16="http://schemas.microsoft.com/office/drawing/2014/main" val="1339562673"/>
                    </a:ext>
                  </a:extLst>
                </a:gridCol>
                <a:gridCol w="819203">
                  <a:extLst>
                    <a:ext uri="{9D8B030D-6E8A-4147-A177-3AD203B41FA5}">
                      <a16:colId xmlns:a16="http://schemas.microsoft.com/office/drawing/2014/main" val="3640333948"/>
                    </a:ext>
                  </a:extLst>
                </a:gridCol>
              </a:tblGrid>
              <a:tr h="1319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WebService</a:t>
                      </a:r>
                      <a:endParaRPr kumimoji="0" lang="zh-CN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D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2179"/>
                  </a:ext>
                </a:extLst>
              </a:tr>
              <a:tr h="131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RESTful</a:t>
                      </a:r>
                      <a:endParaRPr lang="zh-CN" altLang="en-US" sz="9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0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endParaRPr lang="zh-CN" altLang="en-US" sz="9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76766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49401"/>
              </p:ext>
            </p:extLst>
          </p:nvPr>
        </p:nvGraphicFramePr>
        <p:xfrm>
          <a:off x="1918051" y="2739442"/>
          <a:ext cx="1656000" cy="46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133956267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40333948"/>
                    </a:ext>
                  </a:extLst>
                </a:gridCol>
              </a:tblGrid>
              <a:tr h="461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WebService</a:t>
                      </a:r>
                      <a:endParaRPr lang="zh-CN" altLang="en-US" sz="9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RESTful</a:t>
                      </a:r>
                      <a:endParaRPr lang="zh-CN" altLang="en-US" sz="9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76766"/>
                  </a:ext>
                </a:extLst>
              </a:tr>
            </a:tbl>
          </a:graphicData>
        </a:graphic>
      </p:graphicFrame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2800" b="1" smtClean="0"/>
              <a:t>常用应用集成技术</a:t>
            </a:r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97278"/>
              </p:ext>
            </p:extLst>
          </p:nvPr>
        </p:nvGraphicFramePr>
        <p:xfrm>
          <a:off x="3937128" y="3493686"/>
          <a:ext cx="22320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412791777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77469659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D6D"/>
                        </a:buClr>
                        <a:buSzTx/>
                        <a:buFont typeface="Wingdings" panose="05000000000000000000" pitchFamily="2" charset="2"/>
                        <a:buChar char="n"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WebService</a:t>
                      </a:r>
                      <a:endParaRPr kumimoji="0" lang="zh-CN" altLang="en-US" sz="105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60012"/>
                        </a:buClr>
                        <a:buSzTx/>
                        <a:buFont typeface="Wingdings" panose="05000000000000000000" pitchFamily="2" charset="2"/>
                        <a:buChar char="n"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NCLocator</a:t>
                      </a:r>
                      <a:endParaRPr kumimoji="0" lang="zh-CN" altLang="en-US" sz="105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300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Wingdings" panose="05000000000000000000" pitchFamily="2" charset="2"/>
                        <a:buChar char="n"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RESTful</a:t>
                      </a:r>
                      <a:endParaRPr kumimoji="0" lang="zh-CN" altLang="en-US" sz="105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Tx/>
                        <a:buFont typeface="Wingdings" panose="05000000000000000000" pitchFamily="2" charset="2"/>
                        <a:buChar char="n"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endParaRPr kumimoji="0" lang="zh-CN" altLang="en-US" sz="105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270984"/>
                  </a:ext>
                </a:extLst>
              </a:tr>
            </a:tbl>
          </a:graphicData>
        </a:graphic>
      </p:graphicFrame>
      <p:graphicFrame>
        <p:nvGraphicFramePr>
          <p:cNvPr id="132" name="表格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48617"/>
              </p:ext>
            </p:extLst>
          </p:nvPr>
        </p:nvGraphicFramePr>
        <p:xfrm>
          <a:off x="2985680" y="4191527"/>
          <a:ext cx="165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133956267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40333948"/>
                    </a:ext>
                  </a:extLst>
                </a:gridCol>
              </a:tblGrid>
              <a:tr h="1319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WebService</a:t>
                      </a:r>
                      <a:endParaRPr kumimoji="0" lang="zh-CN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D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2179"/>
                  </a:ext>
                </a:extLst>
              </a:tr>
              <a:tr h="131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NCLocator</a:t>
                      </a:r>
                      <a:endParaRPr lang="zh-CN" altLang="en-US" sz="9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0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RESTful</a:t>
                      </a:r>
                      <a:endParaRPr lang="zh-CN" altLang="en-US" sz="9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76766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41666"/>
              </p:ext>
            </p:extLst>
          </p:nvPr>
        </p:nvGraphicFramePr>
        <p:xfrm>
          <a:off x="5285233" y="4178271"/>
          <a:ext cx="165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133956267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40333948"/>
                    </a:ext>
                  </a:extLst>
                </a:gridCol>
              </a:tblGrid>
              <a:tr h="1319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WebService</a:t>
                      </a:r>
                      <a:endParaRPr kumimoji="0" lang="zh-CN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D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2179"/>
                  </a:ext>
                </a:extLst>
              </a:tr>
              <a:tr h="131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RESTful</a:t>
                      </a:r>
                      <a:endParaRPr lang="zh-CN" altLang="en-US" sz="9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0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endParaRPr lang="zh-CN" altLang="en-US" sz="9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76766"/>
                  </a:ext>
                </a:extLst>
              </a:tr>
            </a:tbl>
          </a:graphicData>
        </a:graphic>
      </p:graphicFrame>
      <p:graphicFrame>
        <p:nvGraphicFramePr>
          <p:cNvPr id="136" name="表格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41141"/>
              </p:ext>
            </p:extLst>
          </p:nvPr>
        </p:nvGraphicFramePr>
        <p:xfrm>
          <a:off x="4109214" y="2743558"/>
          <a:ext cx="165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133956267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40333948"/>
                    </a:ext>
                  </a:extLst>
                </a:gridCol>
              </a:tblGrid>
              <a:tr h="1319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WebService</a:t>
                      </a:r>
                      <a:endParaRPr kumimoji="0" lang="zh-CN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D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2179"/>
                  </a:ext>
                </a:extLst>
              </a:tr>
              <a:tr h="131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NCLocator</a:t>
                      </a:r>
                      <a:endParaRPr lang="zh-CN" altLang="en-US" sz="9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0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endParaRPr lang="zh-CN" altLang="en-US" sz="9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76766"/>
                  </a:ext>
                </a:extLst>
              </a:tr>
            </a:tbl>
          </a:graphicData>
        </a:graphic>
      </p:graphicFrame>
      <p:grpSp>
        <p:nvGrpSpPr>
          <p:cNvPr id="143" name="组合 142"/>
          <p:cNvGrpSpPr/>
          <p:nvPr/>
        </p:nvGrpSpPr>
        <p:grpSpPr>
          <a:xfrm>
            <a:off x="862944" y="1413904"/>
            <a:ext cx="533673" cy="1278379"/>
            <a:chOff x="437927" y="1053864"/>
            <a:chExt cx="533673" cy="1278379"/>
          </a:xfrm>
        </p:grpSpPr>
        <p:cxnSp>
          <p:nvCxnSpPr>
            <p:cNvPr id="140" name="直接连接符 139"/>
            <p:cNvCxnSpPr/>
            <p:nvPr/>
          </p:nvCxnSpPr>
          <p:spPr>
            <a:xfrm>
              <a:off x="971600" y="1309902"/>
              <a:ext cx="0" cy="766303"/>
            </a:xfrm>
            <a:prstGeom prst="line">
              <a:avLst/>
            </a:prstGeom>
            <a:ln w="28575">
              <a:solidFill>
                <a:srgbClr val="FF6D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/>
            <p:cNvSpPr txBox="1"/>
            <p:nvPr/>
          </p:nvSpPr>
          <p:spPr>
            <a:xfrm>
              <a:off x="437927" y="1053864"/>
              <a:ext cx="461665" cy="12783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服务请求者</a:t>
              </a: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862944" y="4526885"/>
            <a:ext cx="533673" cy="1278379"/>
            <a:chOff x="437927" y="1053864"/>
            <a:chExt cx="533673" cy="1278379"/>
          </a:xfrm>
        </p:grpSpPr>
        <p:cxnSp>
          <p:nvCxnSpPr>
            <p:cNvPr id="145" name="直接连接符 144"/>
            <p:cNvCxnSpPr/>
            <p:nvPr/>
          </p:nvCxnSpPr>
          <p:spPr>
            <a:xfrm>
              <a:off x="971600" y="1309902"/>
              <a:ext cx="0" cy="766303"/>
            </a:xfrm>
            <a:prstGeom prst="line">
              <a:avLst/>
            </a:prstGeom>
            <a:ln w="28575">
              <a:solidFill>
                <a:srgbClr val="FF6D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文本框 145"/>
            <p:cNvSpPr txBox="1"/>
            <p:nvPr/>
          </p:nvSpPr>
          <p:spPr>
            <a:xfrm>
              <a:off x="437927" y="1053864"/>
              <a:ext cx="461665" cy="12783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</a:t>
              </a:r>
              <a:r>
                <a:rPr lang="zh-CN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务提供者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1935645" y="1310680"/>
            <a:ext cx="1620813" cy="1381603"/>
            <a:chOff x="1726652" y="950640"/>
            <a:chExt cx="1620813" cy="1381603"/>
          </a:xfrm>
        </p:grpSpPr>
        <p:sp>
          <p:nvSpPr>
            <p:cNvPr id="78" name="Rectangle 28"/>
            <p:cNvSpPr/>
            <p:nvPr/>
          </p:nvSpPr>
          <p:spPr>
            <a:xfrm>
              <a:off x="1726652" y="950640"/>
              <a:ext cx="1620813" cy="13816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88900" dir="189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Rectangle 73"/>
            <p:cNvSpPr/>
            <p:nvPr/>
          </p:nvSpPr>
          <p:spPr>
            <a:xfrm>
              <a:off x="1726652" y="1798711"/>
              <a:ext cx="1620813" cy="533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Box 74"/>
            <p:cNvSpPr txBox="1"/>
            <p:nvPr/>
          </p:nvSpPr>
          <p:spPr>
            <a:xfrm>
              <a:off x="1938987" y="1847639"/>
              <a:ext cx="11977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YONYOU</a:t>
              </a:r>
              <a:r>
                <a:rPr lang="id-ID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 WAS</a:t>
              </a:r>
              <a:endParaRPr lang="id-ID" sz="900">
                <a:solidFill>
                  <a:srgbClr val="FF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Straight Connector 76"/>
            <p:cNvCxnSpPr/>
            <p:nvPr/>
          </p:nvCxnSpPr>
          <p:spPr>
            <a:xfrm>
              <a:off x="2405530" y="2079138"/>
              <a:ext cx="264675" cy="0"/>
            </a:xfrm>
            <a:prstGeom prst="line">
              <a:avLst/>
            </a:prstGeom>
            <a:ln w="6350">
              <a:solidFill>
                <a:srgbClr val="FF6D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74"/>
            <p:cNvSpPr txBox="1"/>
            <p:nvPr/>
          </p:nvSpPr>
          <p:spPr>
            <a:xfrm>
              <a:off x="2005504" y="1120969"/>
              <a:ext cx="106311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err="1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26808" y="1314894"/>
            <a:ext cx="1620812" cy="1381603"/>
            <a:chOff x="4501685" y="953726"/>
            <a:chExt cx="1620812" cy="1381603"/>
          </a:xfrm>
        </p:grpSpPr>
        <p:sp>
          <p:nvSpPr>
            <p:cNvPr id="73" name="Rectangle 28"/>
            <p:cNvSpPr/>
            <p:nvPr/>
          </p:nvSpPr>
          <p:spPr>
            <a:xfrm>
              <a:off x="4501685" y="953726"/>
              <a:ext cx="1620812" cy="13816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88900" dir="189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01685" y="1801797"/>
              <a:ext cx="1620812" cy="533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62729" y="1850725"/>
              <a:ext cx="13003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YONYOU</a:t>
              </a:r>
              <a:r>
                <a:rPr lang="en-US" altLang="zh-CN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id-ID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MAServer</a:t>
              </a:r>
              <a:endParaRPr lang="id-ID" sz="900">
                <a:solidFill>
                  <a:srgbClr val="FF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Straight Connector 76"/>
            <p:cNvCxnSpPr/>
            <p:nvPr/>
          </p:nvCxnSpPr>
          <p:spPr>
            <a:xfrm>
              <a:off x="5180563" y="2082224"/>
              <a:ext cx="264675" cy="0"/>
            </a:xfrm>
            <a:prstGeom prst="line">
              <a:avLst/>
            </a:prstGeom>
            <a:ln w="6350">
              <a:solidFill>
                <a:srgbClr val="FF6D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74"/>
            <p:cNvSpPr txBox="1"/>
            <p:nvPr/>
          </p:nvSpPr>
          <p:spPr>
            <a:xfrm>
              <a:off x="4796616" y="1074283"/>
              <a:ext cx="1063112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90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r>
                <a:rPr lang="en-US" altLang="zh-CN" sz="90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  <a:endPara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 Locator</a:t>
              </a:r>
              <a:r>
                <a:rPr lang="zh-CN" altLang="en-US" sz="9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7970" y="1310680"/>
            <a:ext cx="1620813" cy="1381603"/>
            <a:chOff x="6579690" y="949512"/>
            <a:chExt cx="1620813" cy="1381603"/>
          </a:xfrm>
        </p:grpSpPr>
        <p:sp>
          <p:nvSpPr>
            <p:cNvPr id="86" name="Rectangle 28"/>
            <p:cNvSpPr/>
            <p:nvPr/>
          </p:nvSpPr>
          <p:spPr>
            <a:xfrm>
              <a:off x="6579690" y="949512"/>
              <a:ext cx="1620813" cy="13816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88900" dir="189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Rectangle 73"/>
            <p:cNvSpPr/>
            <p:nvPr/>
          </p:nvSpPr>
          <p:spPr>
            <a:xfrm>
              <a:off x="6579690" y="1797583"/>
              <a:ext cx="1620813" cy="533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Box 74"/>
            <p:cNvSpPr txBox="1"/>
            <p:nvPr/>
          </p:nvSpPr>
          <p:spPr>
            <a:xfrm>
              <a:off x="6708668" y="1846511"/>
              <a:ext cx="13644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Thrid Party</a:t>
              </a:r>
              <a:r>
                <a:rPr lang="id-ID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</a:t>
              </a:r>
              <a:r>
                <a:rPr lang="en-US" altLang="zh-CN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</a:t>
              </a:r>
              <a:endParaRPr lang="id-ID" sz="900">
                <a:solidFill>
                  <a:srgbClr val="FF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Straight Connector 76"/>
            <p:cNvCxnSpPr/>
            <p:nvPr/>
          </p:nvCxnSpPr>
          <p:spPr>
            <a:xfrm>
              <a:off x="7258568" y="2078010"/>
              <a:ext cx="264675" cy="0"/>
            </a:xfrm>
            <a:prstGeom prst="line">
              <a:avLst/>
            </a:prstGeom>
            <a:ln w="6350">
              <a:solidFill>
                <a:srgbClr val="FF6D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74"/>
            <p:cNvSpPr txBox="1"/>
            <p:nvPr/>
          </p:nvSpPr>
          <p:spPr>
            <a:xfrm>
              <a:off x="6858540" y="1052736"/>
              <a:ext cx="1063112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err="1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90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</a:t>
              </a:r>
              <a:r>
                <a:rPr lang="zh-CN" altLang="en-US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</a:t>
              </a:r>
              <a:r>
                <a:rPr lang="en-US" altLang="zh-CN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9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003274" y="4707479"/>
            <a:ext cx="1620813" cy="1381603"/>
            <a:chOff x="790947" y="836712"/>
            <a:chExt cx="3206353" cy="2733140"/>
          </a:xfrm>
        </p:grpSpPr>
        <p:sp>
          <p:nvSpPr>
            <p:cNvPr id="62" name="Rectangle 28"/>
            <p:cNvSpPr/>
            <p:nvPr/>
          </p:nvSpPr>
          <p:spPr>
            <a:xfrm>
              <a:off x="790947" y="836712"/>
              <a:ext cx="3206353" cy="2733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889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Rectangle 73"/>
            <p:cNvSpPr/>
            <p:nvPr/>
          </p:nvSpPr>
          <p:spPr>
            <a:xfrm>
              <a:off x="790947" y="2514398"/>
              <a:ext cx="3206353" cy="1055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74"/>
            <p:cNvSpPr txBox="1"/>
            <p:nvPr/>
          </p:nvSpPr>
          <p:spPr>
            <a:xfrm>
              <a:off x="1210996" y="2611190"/>
              <a:ext cx="2369462" cy="456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YONYOU</a:t>
              </a:r>
              <a:r>
                <a:rPr lang="id-ID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 WAS</a:t>
              </a:r>
              <a:endParaRPr lang="id-ID" sz="900">
                <a:solidFill>
                  <a:srgbClr val="FF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Straight Connector 76"/>
            <p:cNvCxnSpPr/>
            <p:nvPr/>
          </p:nvCxnSpPr>
          <p:spPr>
            <a:xfrm>
              <a:off x="2133929" y="3069150"/>
              <a:ext cx="523590" cy="0"/>
            </a:xfrm>
            <a:prstGeom prst="line">
              <a:avLst/>
            </a:prstGeom>
            <a:ln w="6350">
              <a:solidFill>
                <a:srgbClr val="FF6D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74"/>
            <p:cNvSpPr txBox="1"/>
            <p:nvPr/>
          </p:nvSpPr>
          <p:spPr>
            <a:xfrm>
              <a:off x="836789" y="1406508"/>
              <a:ext cx="3114674" cy="73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</a:t>
              </a:r>
              <a:r>
                <a:rPr lang="zh-CN" altLang="en-US" sz="9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务领域</a:t>
              </a:r>
              <a:endParaRPr lang="en-US" sz="9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</a:t>
              </a:r>
              <a:r>
                <a:rPr lang="zh-CN" altLang="en-US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9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业务领域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307593" y="4711693"/>
            <a:ext cx="1620813" cy="1381603"/>
            <a:chOff x="790947" y="836712"/>
            <a:chExt cx="3206353" cy="2733140"/>
          </a:xfrm>
        </p:grpSpPr>
        <p:sp>
          <p:nvSpPr>
            <p:cNvPr id="47" name="Rectangle 28"/>
            <p:cNvSpPr/>
            <p:nvPr/>
          </p:nvSpPr>
          <p:spPr>
            <a:xfrm>
              <a:off x="790947" y="836712"/>
              <a:ext cx="3206353" cy="2733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889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Rectangle 73"/>
            <p:cNvSpPr/>
            <p:nvPr/>
          </p:nvSpPr>
          <p:spPr>
            <a:xfrm>
              <a:off x="790947" y="2514398"/>
              <a:ext cx="3206353" cy="1055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74"/>
            <p:cNvSpPr txBox="1"/>
            <p:nvPr/>
          </p:nvSpPr>
          <p:spPr>
            <a:xfrm>
              <a:off x="1046096" y="2611190"/>
              <a:ext cx="2699258" cy="456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Thrid Party</a:t>
              </a:r>
              <a:r>
                <a:rPr lang="id-ID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</a:t>
              </a:r>
              <a:r>
                <a:rPr lang="en-US" altLang="zh-CN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smtClean="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</a:t>
              </a:r>
              <a:endParaRPr lang="id-ID" sz="900">
                <a:solidFill>
                  <a:srgbClr val="FF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Straight Connector 76"/>
            <p:cNvCxnSpPr/>
            <p:nvPr/>
          </p:nvCxnSpPr>
          <p:spPr>
            <a:xfrm>
              <a:off x="2133929" y="3069150"/>
              <a:ext cx="523590" cy="0"/>
            </a:xfrm>
            <a:prstGeom prst="line">
              <a:avLst/>
            </a:prstGeom>
            <a:ln w="6350">
              <a:solidFill>
                <a:srgbClr val="FF6D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74"/>
            <p:cNvSpPr txBox="1"/>
            <p:nvPr/>
          </p:nvSpPr>
          <p:spPr>
            <a:xfrm>
              <a:off x="836785" y="1398172"/>
              <a:ext cx="3114674" cy="73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90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业务领域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</a:t>
              </a:r>
              <a:r>
                <a:rPr lang="zh-CN" altLang="en-US" sz="900">
                  <a:solidFill>
                    <a:srgbClr val="FF6D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业务领域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7778 L -3.61111E-6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7778 L -3.61111E-6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8032 L -4.16667E-6 -3.33333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7616 L -3.88889E-6 -7.40741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7616 L -3.88889E-6 -7.40741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 smtClean="0"/>
              <a:t>WebService</a:t>
            </a:r>
            <a:r>
              <a:rPr lang="zh-CN" altLang="en-US" sz="2800" b="1" smtClean="0"/>
              <a:t>简介</a:t>
            </a:r>
          </a:p>
        </p:txBody>
      </p:sp>
      <p:sp>
        <p:nvSpPr>
          <p:cNvPr id="49" name="TextBox 12"/>
          <p:cNvSpPr txBox="1"/>
          <p:nvPr/>
        </p:nvSpPr>
        <p:spPr>
          <a:xfrm>
            <a:off x="304800" y="934597"/>
            <a:ext cx="837165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89" indent="-228589">
              <a:lnSpc>
                <a:spcPct val="120000"/>
              </a:lnSpc>
              <a:spcAft>
                <a:spcPts val="1200"/>
              </a:spcAft>
              <a:buClr>
                <a:srgbClr val="FF6D6D"/>
              </a:buClr>
              <a:buFont typeface="Wingdings" panose="05000000000000000000" pitchFamily="2" charset="2"/>
              <a:buChar char="v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是一个平台独立的，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低耦合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的，自包含的、基于可编程的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的应用程序，可使用开放的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（标准通用标记语言下的一个子集）标准来描述、发布、发现、协调和配置这些应用程序，用于开发分布式的互操作的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89" indent="-228589">
              <a:lnSpc>
                <a:spcPct val="120000"/>
              </a:lnSpc>
              <a:spcAft>
                <a:spcPts val="1200"/>
              </a:spcAft>
              <a:buClr>
                <a:srgbClr val="FF6D6D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技术， 能使得运行在不同机器上的不同应用无须借助附加的、专门的第三方软件或硬件， 就可相互交换数据或集成。依据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规范实施的应用之间， 无论它们所使用的语言、 平台或内部协议是什么， 都可以相互交换数据。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是自描述、 自包含的可用网络模块， 可以执行具体的业务功能。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也很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容易部署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因为它们基于一些常规的产业标准以及已有的一些技术，诸如标准通用标记语言下的子集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减少了应用接口的花费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为整个企业甚至多个组织之间的业务流程的集成提供了一个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机制。</a:t>
            </a:r>
            <a:endParaRPr lang="en-US" sz="1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527443" y="4339429"/>
            <a:ext cx="6716965" cy="2401939"/>
            <a:chOff x="1619672" y="3947450"/>
            <a:chExt cx="6716965" cy="2401939"/>
          </a:xfrm>
        </p:grpSpPr>
        <p:sp>
          <p:nvSpPr>
            <p:cNvPr id="109" name="文本框 108"/>
            <p:cNvSpPr txBox="1"/>
            <p:nvPr/>
          </p:nvSpPr>
          <p:spPr>
            <a:xfrm>
              <a:off x="5240966" y="3947450"/>
              <a:ext cx="901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SOAP</a:t>
              </a:r>
            </a:p>
            <a:p>
              <a:pPr algn="ctr"/>
              <a:r>
                <a:rPr lang="en-US" altLang="zh-CN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619672" y="4824385"/>
              <a:ext cx="6716965" cy="648071"/>
              <a:chOff x="1619672" y="4802080"/>
              <a:chExt cx="6716965" cy="648071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619672" y="4802080"/>
                <a:ext cx="936104" cy="648071"/>
                <a:chOff x="1259633" y="4509121"/>
                <a:chExt cx="936104" cy="648071"/>
              </a:xfrm>
            </p:grpSpPr>
            <p:sp>
              <p:nvSpPr>
                <p:cNvPr id="51" name="Rectangle 28"/>
                <p:cNvSpPr/>
                <p:nvPr/>
              </p:nvSpPr>
              <p:spPr>
                <a:xfrm>
                  <a:off x="1259633" y="4509121"/>
                  <a:ext cx="936104" cy="6480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05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TextBox 74"/>
                <p:cNvSpPr txBox="1"/>
                <p:nvPr/>
              </p:nvSpPr>
              <p:spPr>
                <a:xfrm>
                  <a:off x="1497873" y="4695362"/>
                  <a:ext cx="502061" cy="2755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900" smtClean="0">
                      <a:solidFill>
                        <a:srgbClr val="FF6D6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Client</a:t>
                  </a:r>
                  <a:endParaRPr 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3003567" y="4802080"/>
                <a:ext cx="936104" cy="648071"/>
                <a:chOff x="1115617" y="4509121"/>
                <a:chExt cx="936104" cy="648071"/>
              </a:xfrm>
            </p:grpSpPr>
            <p:sp>
              <p:nvSpPr>
                <p:cNvPr id="59" name="Rectangle 28"/>
                <p:cNvSpPr/>
                <p:nvPr/>
              </p:nvSpPr>
              <p:spPr>
                <a:xfrm>
                  <a:off x="1115617" y="4509121"/>
                  <a:ext cx="936104" cy="6480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05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TextBox 74"/>
                <p:cNvSpPr txBox="1"/>
                <p:nvPr/>
              </p:nvSpPr>
              <p:spPr>
                <a:xfrm>
                  <a:off x="1332639" y="4597279"/>
                  <a:ext cx="502061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900" smtClean="0">
                      <a:solidFill>
                        <a:srgbClr val="FF6D6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Client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90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Proxy</a:t>
                  </a:r>
                  <a:endParaRPr 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7400533" y="4802080"/>
                <a:ext cx="936104" cy="648071"/>
                <a:chOff x="1115617" y="4509121"/>
                <a:chExt cx="936104" cy="648071"/>
              </a:xfrm>
            </p:grpSpPr>
            <p:sp>
              <p:nvSpPr>
                <p:cNvPr id="84" name="Rectangle 28"/>
                <p:cNvSpPr/>
                <p:nvPr/>
              </p:nvSpPr>
              <p:spPr>
                <a:xfrm>
                  <a:off x="1115617" y="4509121"/>
                  <a:ext cx="936104" cy="6480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05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" name="TextBox 74"/>
                <p:cNvSpPr txBox="1"/>
                <p:nvPr/>
              </p:nvSpPr>
              <p:spPr>
                <a:xfrm>
                  <a:off x="1295775" y="4597279"/>
                  <a:ext cx="575799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900" smtClean="0">
                      <a:solidFill>
                        <a:srgbClr val="FF6D6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WEB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90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Service</a:t>
                  </a:r>
                  <a:endParaRPr 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7" name="组合 26"/>
            <p:cNvGrpSpPr/>
            <p:nvPr/>
          </p:nvGrpSpPr>
          <p:grpSpPr>
            <a:xfrm>
              <a:off x="4500486" y="4347560"/>
              <a:ext cx="2419278" cy="1601720"/>
              <a:chOff x="4500486" y="4347560"/>
              <a:chExt cx="2419278" cy="1601720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4500486" y="4347560"/>
                <a:ext cx="936104" cy="648071"/>
                <a:chOff x="1115617" y="4509121"/>
                <a:chExt cx="936104" cy="648071"/>
              </a:xfrm>
            </p:grpSpPr>
            <p:sp>
              <p:nvSpPr>
                <p:cNvPr id="69" name="Rectangle 28"/>
                <p:cNvSpPr/>
                <p:nvPr/>
              </p:nvSpPr>
              <p:spPr>
                <a:xfrm>
                  <a:off x="1115617" y="4509121"/>
                  <a:ext cx="936104" cy="6480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05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TextBox 74"/>
                <p:cNvSpPr txBox="1"/>
                <p:nvPr/>
              </p:nvSpPr>
              <p:spPr>
                <a:xfrm>
                  <a:off x="1247682" y="4597279"/>
                  <a:ext cx="671980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900" smtClean="0">
                      <a:solidFill>
                        <a:srgbClr val="FF6D6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SOAP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90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Message</a:t>
                  </a:r>
                  <a:endParaRPr 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5983660" y="4347560"/>
                <a:ext cx="936104" cy="648071"/>
                <a:chOff x="1115617" y="4509121"/>
                <a:chExt cx="936104" cy="648071"/>
              </a:xfrm>
            </p:grpSpPr>
            <p:sp>
              <p:nvSpPr>
                <p:cNvPr id="72" name="Rectangle 28"/>
                <p:cNvSpPr/>
                <p:nvPr/>
              </p:nvSpPr>
              <p:spPr>
                <a:xfrm>
                  <a:off x="1115617" y="4509121"/>
                  <a:ext cx="936104" cy="6480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05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7" name="TextBox 74"/>
                <p:cNvSpPr txBox="1"/>
                <p:nvPr/>
              </p:nvSpPr>
              <p:spPr>
                <a:xfrm>
                  <a:off x="1247682" y="4597279"/>
                  <a:ext cx="671980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900" smtClean="0">
                      <a:solidFill>
                        <a:srgbClr val="FF6D6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SOAP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90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Message</a:t>
                  </a:r>
                  <a:endParaRPr 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4500486" y="5301209"/>
                <a:ext cx="936104" cy="648071"/>
                <a:chOff x="1115617" y="4509121"/>
                <a:chExt cx="936104" cy="648071"/>
              </a:xfrm>
            </p:grpSpPr>
            <p:sp>
              <p:nvSpPr>
                <p:cNvPr id="91" name="Rectangle 28"/>
                <p:cNvSpPr/>
                <p:nvPr/>
              </p:nvSpPr>
              <p:spPr>
                <a:xfrm>
                  <a:off x="1115617" y="4509121"/>
                  <a:ext cx="936104" cy="6480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05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TextBox 74"/>
                <p:cNvSpPr txBox="1"/>
                <p:nvPr/>
              </p:nvSpPr>
              <p:spPr>
                <a:xfrm>
                  <a:off x="1247682" y="4597279"/>
                  <a:ext cx="671980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900" smtClean="0">
                      <a:solidFill>
                        <a:srgbClr val="FF6D6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SOAP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90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Message</a:t>
                  </a:r>
                  <a:endParaRPr 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5983660" y="5301209"/>
                <a:ext cx="936104" cy="648071"/>
                <a:chOff x="1115617" y="4509121"/>
                <a:chExt cx="936104" cy="648071"/>
              </a:xfrm>
            </p:grpSpPr>
            <p:sp>
              <p:nvSpPr>
                <p:cNvPr id="95" name="Rectangle 28"/>
                <p:cNvSpPr/>
                <p:nvPr/>
              </p:nvSpPr>
              <p:spPr>
                <a:xfrm>
                  <a:off x="1115617" y="4509121"/>
                  <a:ext cx="936104" cy="6480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05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" name="TextBox 74"/>
                <p:cNvSpPr txBox="1"/>
                <p:nvPr/>
              </p:nvSpPr>
              <p:spPr>
                <a:xfrm>
                  <a:off x="1247682" y="4597279"/>
                  <a:ext cx="671980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900" smtClean="0">
                      <a:solidFill>
                        <a:srgbClr val="FF6D6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SOAP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90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Message</a:t>
                  </a:r>
                  <a:endParaRPr 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98" name="Straight Connector 145"/>
            <p:cNvCxnSpPr/>
            <p:nvPr/>
          </p:nvCxnSpPr>
          <p:spPr>
            <a:xfrm flipH="1">
              <a:off x="2555776" y="5013176"/>
              <a:ext cx="447791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145"/>
            <p:cNvCxnSpPr/>
            <p:nvPr/>
          </p:nvCxnSpPr>
          <p:spPr>
            <a:xfrm flipH="1">
              <a:off x="2555776" y="5301208"/>
              <a:ext cx="447791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145"/>
            <p:cNvCxnSpPr>
              <a:stCxn id="69" idx="1"/>
              <a:endCxn id="59" idx="0"/>
            </p:cNvCxnSpPr>
            <p:nvPr/>
          </p:nvCxnSpPr>
          <p:spPr>
            <a:xfrm flipH="1">
              <a:off x="3471619" y="4671596"/>
              <a:ext cx="1028867" cy="152789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45"/>
            <p:cNvCxnSpPr>
              <a:stCxn id="72" idx="1"/>
              <a:endCxn id="69" idx="3"/>
            </p:cNvCxnSpPr>
            <p:nvPr/>
          </p:nvCxnSpPr>
          <p:spPr>
            <a:xfrm flipH="1">
              <a:off x="5436590" y="4671596"/>
              <a:ext cx="547070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45"/>
            <p:cNvCxnSpPr>
              <a:stCxn id="84" idx="0"/>
              <a:endCxn id="72" idx="3"/>
            </p:cNvCxnSpPr>
            <p:nvPr/>
          </p:nvCxnSpPr>
          <p:spPr>
            <a:xfrm flipH="1" flipV="1">
              <a:off x="6919764" y="4671596"/>
              <a:ext cx="948821" cy="152789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45"/>
            <p:cNvCxnSpPr>
              <a:stCxn id="95" idx="3"/>
              <a:endCxn id="84" idx="2"/>
            </p:cNvCxnSpPr>
            <p:nvPr/>
          </p:nvCxnSpPr>
          <p:spPr>
            <a:xfrm flipV="1">
              <a:off x="6919764" y="5472456"/>
              <a:ext cx="948821" cy="152789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45"/>
            <p:cNvCxnSpPr>
              <a:stCxn id="91" idx="1"/>
              <a:endCxn id="59" idx="2"/>
            </p:cNvCxnSpPr>
            <p:nvPr/>
          </p:nvCxnSpPr>
          <p:spPr>
            <a:xfrm flipH="1" flipV="1">
              <a:off x="3471619" y="5472456"/>
              <a:ext cx="1028867" cy="152789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45"/>
            <p:cNvCxnSpPr>
              <a:stCxn id="95" idx="1"/>
              <a:endCxn id="91" idx="3"/>
            </p:cNvCxnSpPr>
            <p:nvPr/>
          </p:nvCxnSpPr>
          <p:spPr>
            <a:xfrm flipH="1">
              <a:off x="5436590" y="5625245"/>
              <a:ext cx="547070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550637" y="4293096"/>
              <a:ext cx="901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Phase-1</a:t>
              </a:r>
            </a:p>
            <a:p>
              <a:pPr algn="ctr"/>
              <a:r>
                <a:rPr lang="en-US" altLang="zh-CN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Seriallize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973173" y="4271089"/>
              <a:ext cx="901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Phase-2</a:t>
              </a:r>
            </a:p>
            <a:p>
              <a:pPr algn="ctr"/>
              <a:r>
                <a:rPr lang="en-US" altLang="zh-CN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DeSeriallize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919764" y="5711188"/>
              <a:ext cx="901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Phase-3</a:t>
              </a:r>
            </a:p>
            <a:p>
              <a:pPr algn="ctr"/>
              <a:r>
                <a:rPr lang="en-US" altLang="zh-CN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Seriallize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5226091" y="5949279"/>
              <a:ext cx="901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SOAP</a:t>
              </a:r>
            </a:p>
            <a:p>
              <a:pPr algn="ctr"/>
              <a:r>
                <a:rPr lang="en-US" altLang="zh-CN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Response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3593131" y="5711188"/>
              <a:ext cx="901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Phase-4</a:t>
              </a:r>
            </a:p>
            <a:p>
              <a:pPr algn="ctr"/>
              <a:r>
                <a:rPr lang="en-US" altLang="zh-CN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DeSeriallize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418164" y="4242574"/>
            <a:ext cx="42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D6D"/>
              </a:buClr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Web Service Architecture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304800" y="188640"/>
            <a:ext cx="7391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b="1" smtClean="0"/>
              <a:t>RESTful</a:t>
            </a:r>
            <a:r>
              <a:rPr lang="zh-CN" altLang="en-US" sz="2800" b="1" smtClean="0"/>
              <a:t>简介</a:t>
            </a:r>
          </a:p>
        </p:txBody>
      </p:sp>
      <p:sp>
        <p:nvSpPr>
          <p:cNvPr id="49" name="TextBox 12"/>
          <p:cNvSpPr txBox="1"/>
          <p:nvPr/>
        </p:nvSpPr>
        <p:spPr>
          <a:xfrm>
            <a:off x="304800" y="934597"/>
            <a:ext cx="837165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89" indent="-228589">
              <a:lnSpc>
                <a:spcPct val="150000"/>
              </a:lnSpc>
              <a:spcAft>
                <a:spcPts val="1200"/>
              </a:spcAft>
              <a:buClr>
                <a:srgbClr val="FF6D6D"/>
              </a:buClr>
              <a:buFont typeface="Wingdings" panose="05000000000000000000" pitchFamily="2" charset="2"/>
              <a:buChar char="v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（英文：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Representational State Transfer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代表表述性状态转移（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representational state transfer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），它是一种网络化超媒体应用的架构风格。它主要是用于构建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轻量级的、可维护的、可伸缩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服务。基于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的服务被称为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不依赖于任何协议，但是几乎每个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服务使用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作为底层协议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post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（创建、更新）数据、读取数据、删除数据。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FF6D6D"/>
              </a:buClr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约束条件作为一个整体应用时，将生成一个简单、可扩展、有效、安全、可靠的架构。由于它简便、轻量级以及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直接传输数据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Web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服务成为基于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服务的一个最有前途的替代方案。用于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服务和动态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应用程序的多层架构可以实现可重用性、简单性、可扩展性和组件可响应性的清晰分离。开发人员可以轻松使用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Web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服务一起创建丰富的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界面。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FF6D6D"/>
              </a:buClr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的关键是定义可表示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流程元素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的对象。在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中，每一个对象都是通过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来表示的，对象用户负责将状态信息打包进每一条消息内，以便对象的处理总是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无状态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sz="1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9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6512" y="-490"/>
            <a:ext cx="314325" cy="6858000"/>
          </a:xfrm>
          <a:prstGeom prst="rect">
            <a:avLst/>
          </a:prstGeom>
          <a:solidFill>
            <a:srgbClr val="C8000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91" name="标题 1"/>
          <p:cNvSpPr txBox="1">
            <a:spLocks/>
          </p:cNvSpPr>
          <p:nvPr/>
        </p:nvSpPr>
        <p:spPr>
          <a:xfrm>
            <a:off x="944613" y="102320"/>
            <a:ext cx="5562600" cy="635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2800" b="1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课程内容</a:t>
            </a:r>
          </a:p>
        </p:txBody>
      </p:sp>
      <p:sp>
        <p:nvSpPr>
          <p:cNvPr id="16" name="等腰三角形 15"/>
          <p:cNvSpPr/>
          <p:nvPr/>
        </p:nvSpPr>
        <p:spPr bwMode="auto">
          <a:xfrm rot="5400000">
            <a:off x="254795" y="3330922"/>
            <a:ext cx="265112" cy="219075"/>
          </a:xfrm>
          <a:prstGeom prst="triangle">
            <a:avLst/>
          </a:prstGeom>
          <a:solidFill>
            <a:srgbClr val="C8000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17" name="组合 10"/>
          <p:cNvGrpSpPr>
            <a:grpSpLocks/>
          </p:cNvGrpSpPr>
          <p:nvPr/>
        </p:nvGrpSpPr>
        <p:grpSpPr bwMode="auto">
          <a:xfrm>
            <a:off x="1052389" y="1036176"/>
            <a:ext cx="7016750" cy="582387"/>
            <a:chOff x="1295400" y="1295400"/>
            <a:chExt cx="7016750" cy="671922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1295400" y="1319213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b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001838" y="1295400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b" anchorCtr="0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400" kern="0" smtClean="0">
                  <a:solidFill>
                    <a:schemeClr val="bg1"/>
                  </a:solidFill>
                  <a:latin typeface="黑体"/>
                  <a:ea typeface="微软雅黑"/>
                </a:rPr>
                <a:t>课程介绍</a:t>
              </a: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1409700" y="1363663"/>
              <a:ext cx="385042" cy="603659"/>
            </a:xfrm>
            <a:prstGeom prst="rect">
              <a:avLst/>
            </a:prstGeom>
            <a:noFill/>
          </p:spPr>
          <p:txBody>
            <a:bodyPr wrap="none" anchor="b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63395" y="1679253"/>
            <a:ext cx="6310010" cy="338554"/>
            <a:chOff x="2000232" y="3057295"/>
            <a:chExt cx="6310010" cy="434163"/>
          </a:xfrm>
        </p:grpSpPr>
        <p:sp>
          <p:nvSpPr>
            <p:cNvPr id="27" name="TextBox 26"/>
            <p:cNvSpPr txBox="1"/>
            <p:nvPr/>
          </p:nvSpPr>
          <p:spPr>
            <a:xfrm>
              <a:off x="2442242" y="3057295"/>
              <a:ext cx="5868000" cy="434163"/>
            </a:xfrm>
            <a:prstGeom prst="rect">
              <a:avLst/>
            </a:prstGeom>
            <a:solidFill>
              <a:srgbClr val="EAEAEA"/>
            </a:solidFill>
          </p:spPr>
          <p:txBody>
            <a:bodyPr wrap="square" rtlCol="0">
              <a:spAutoFit/>
            </a:bodyPr>
            <a:lstStyle/>
            <a:p>
              <a:pPr marL="92075" defTabSz="800100">
                <a:buClr>
                  <a:srgbClr val="FF0000"/>
                </a:buClr>
                <a:defRPr/>
              </a:pPr>
              <a:r>
                <a:rPr lang="zh-CN" altLang="en-US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/>
                </a:rPr>
                <a:t>简介与目标</a:t>
              </a: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2000232" y="3066627"/>
              <a:ext cx="432000" cy="415499"/>
            </a:xfrm>
            <a:prstGeom prst="roundRect">
              <a:avLst>
                <a:gd name="adj" fmla="val 7219"/>
              </a:avLst>
            </a:prstGeom>
            <a:solidFill>
              <a:srgbClr val="EAEAEA"/>
            </a:solidFill>
            <a:ln>
              <a:noFill/>
            </a:ln>
            <a:effectLst>
              <a:outerShdw blurRad="381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01</a:t>
              </a:r>
              <a:endParaRPr lang="zh-CN" alt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63395" y="2039293"/>
            <a:ext cx="6310010" cy="338554"/>
            <a:chOff x="2000232" y="3057296"/>
            <a:chExt cx="631001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442242" y="3057296"/>
              <a:ext cx="5868000" cy="338554"/>
            </a:xfrm>
            <a:prstGeom prst="rect">
              <a:avLst/>
            </a:prstGeom>
            <a:solidFill>
              <a:srgbClr val="EAEAEA"/>
            </a:solidFill>
          </p:spPr>
          <p:txBody>
            <a:bodyPr wrap="square" rtlCol="0">
              <a:spAutoFit/>
            </a:bodyPr>
            <a:lstStyle/>
            <a:p>
              <a:pPr marL="92075" defTabSz="800100">
                <a:buClr>
                  <a:srgbClr val="FF0000"/>
                </a:buClr>
                <a:defRPr/>
              </a:pPr>
              <a:r>
                <a:rPr lang="zh-CN" altLang="en-US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/>
                </a:rPr>
                <a:t>学习要求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2000232" y="3064573"/>
              <a:ext cx="432000" cy="324000"/>
            </a:xfrm>
            <a:prstGeom prst="roundRect">
              <a:avLst>
                <a:gd name="adj" fmla="val 7219"/>
              </a:avLst>
            </a:prstGeom>
            <a:solidFill>
              <a:srgbClr val="EAEAEA"/>
            </a:solidFill>
            <a:ln>
              <a:noFill/>
            </a:ln>
            <a:effectLst>
              <a:outerShdw blurRad="381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02</a:t>
              </a:r>
              <a:endParaRPr lang="zh-CN" alt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8"/>
          <p:cNvGrpSpPr>
            <a:grpSpLocks/>
          </p:cNvGrpSpPr>
          <p:nvPr/>
        </p:nvGrpSpPr>
        <p:grpSpPr bwMode="auto">
          <a:xfrm>
            <a:off x="1052389" y="2475006"/>
            <a:ext cx="7016750" cy="582387"/>
            <a:chOff x="1295400" y="2239963"/>
            <a:chExt cx="7016750" cy="671922"/>
          </a:xfrm>
        </p:grpSpPr>
        <p:sp>
          <p:nvSpPr>
            <p:cNvPr id="44" name="圆角矩形 43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00183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b" anchorCtr="0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应用</a:t>
              </a:r>
              <a:r>
                <a:rPr lang="zh-CN" altLang="en-US" sz="2400" kern="0">
                  <a:solidFill>
                    <a:schemeClr val="bg1"/>
                  </a:solidFill>
                  <a:ea typeface="微软雅黑"/>
                </a:rPr>
                <a:t>集</a:t>
              </a: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成</a:t>
              </a:r>
              <a:r>
                <a:rPr lang="zh-CN" altLang="en-US" sz="2400" kern="0">
                  <a:solidFill>
                    <a:schemeClr val="bg1"/>
                  </a:solidFill>
                  <a:ea typeface="微软雅黑"/>
                </a:rPr>
                <a:t>技</a:t>
              </a: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术说明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54" name="组合 8"/>
          <p:cNvGrpSpPr>
            <a:grpSpLocks/>
          </p:cNvGrpSpPr>
          <p:nvPr/>
        </p:nvGrpSpPr>
        <p:grpSpPr bwMode="auto">
          <a:xfrm>
            <a:off x="1065642" y="3140012"/>
            <a:ext cx="7016750" cy="582387"/>
            <a:chOff x="1295400" y="2239963"/>
            <a:chExt cx="7016750" cy="671922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00183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400" b="1" kern="0" err="1" smtClean="0">
                  <a:solidFill>
                    <a:srgbClr val="FF0000"/>
                  </a:solidFill>
                  <a:ea typeface="微软雅黑"/>
                </a:rPr>
                <a:t>WebService</a:t>
              </a:r>
              <a:r>
                <a:rPr lang="en-US" altLang="zh-CN" sz="2400" b="1" kern="0" smtClean="0">
                  <a:solidFill>
                    <a:srgbClr val="FF0000"/>
                  </a:solidFill>
                  <a:ea typeface="微软雅黑"/>
                </a:rPr>
                <a:t> @ UAP</a:t>
              </a:r>
              <a:endParaRPr lang="zh-CN" altLang="en-US" sz="2400" b="1" kern="0">
                <a:solidFill>
                  <a:srgbClr val="FF0000"/>
                </a:solidFill>
                <a:ea typeface="微软雅黑"/>
              </a:endParaRPr>
            </a:p>
          </p:txBody>
        </p:sp>
        <p:sp>
          <p:nvSpPr>
            <p:cNvPr id="60" name="TextBox 28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kern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1" name="组合 7"/>
          <p:cNvGrpSpPr>
            <a:grpSpLocks/>
          </p:cNvGrpSpPr>
          <p:nvPr/>
        </p:nvGrpSpPr>
        <p:grpSpPr bwMode="auto">
          <a:xfrm>
            <a:off x="1065642" y="4509120"/>
            <a:ext cx="7016750" cy="582220"/>
            <a:chOff x="1295400" y="3184525"/>
            <a:chExt cx="7016750" cy="673627"/>
          </a:xfrm>
        </p:grpSpPr>
        <p:sp>
          <p:nvSpPr>
            <p:cNvPr id="62" name="圆角矩形 61"/>
            <p:cNvSpPr/>
            <p:nvPr/>
          </p:nvSpPr>
          <p:spPr bwMode="auto">
            <a:xfrm>
              <a:off x="1295400" y="3208338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2001838" y="3184525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 </a:t>
              </a:r>
              <a:r>
                <a:rPr lang="zh-CN" altLang="en-US" sz="2400" kern="0">
                  <a:solidFill>
                    <a:schemeClr val="bg1"/>
                  </a:solidFill>
                  <a:ea typeface="微软雅黑"/>
                </a:rPr>
                <a:t> 实战</a:t>
              </a:r>
              <a:r>
                <a:rPr lang="zh-CN" altLang="en-US" sz="2400" kern="0" smtClean="0">
                  <a:solidFill>
                    <a:schemeClr val="bg1"/>
                  </a:solidFill>
                  <a:ea typeface="微软雅黑"/>
                </a:rPr>
                <a:t>演练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64" name="TextBox 32"/>
            <p:cNvSpPr txBox="1"/>
            <p:nvPr/>
          </p:nvSpPr>
          <p:spPr bwMode="auto">
            <a:xfrm>
              <a:off x="1409700" y="3252788"/>
              <a:ext cx="385042" cy="6053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dirty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5" name="组合 8"/>
          <p:cNvGrpSpPr>
            <a:grpSpLocks/>
          </p:cNvGrpSpPr>
          <p:nvPr/>
        </p:nvGrpSpPr>
        <p:grpSpPr bwMode="auto">
          <a:xfrm>
            <a:off x="1067876" y="3813160"/>
            <a:ext cx="7016750" cy="582387"/>
            <a:chOff x="1295400" y="2239963"/>
            <a:chExt cx="7016750" cy="671922"/>
          </a:xfrm>
        </p:grpSpPr>
        <p:sp>
          <p:nvSpPr>
            <p:cNvPr id="66" name="圆角矩形 65"/>
            <p:cNvSpPr/>
            <p:nvPr/>
          </p:nvSpPr>
          <p:spPr bwMode="auto">
            <a:xfrm>
              <a:off x="1295400" y="2263776"/>
              <a:ext cx="612775" cy="612775"/>
            </a:xfrm>
            <a:prstGeom prst="roundRect">
              <a:avLst/>
            </a:prstGeom>
            <a:solidFill>
              <a:srgbClr val="ADADAD"/>
            </a:solidFill>
            <a:ln w="12700" cap="flat" cmpd="sng" algn="ctr">
              <a:solidFill>
                <a:srgbClr val="E60012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+mn-cs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2001838" y="2239963"/>
              <a:ext cx="6310312" cy="660400"/>
            </a:xfrm>
            <a:prstGeom prst="rect">
              <a:avLst/>
            </a:prstGeom>
            <a:solidFill>
              <a:srgbClr val="ADADAD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92075" lvl="0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400" kern="0" smtClean="0">
                  <a:solidFill>
                    <a:schemeClr val="bg1"/>
                  </a:solidFill>
                  <a:ea typeface="微软雅黑"/>
                </a:rPr>
                <a:t>RESTful @ UAP</a:t>
              </a:r>
              <a:endParaRPr lang="zh-CN" altLang="en-US" sz="2400" kern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68" name="TextBox 28"/>
            <p:cNvSpPr txBox="1"/>
            <p:nvPr/>
          </p:nvSpPr>
          <p:spPr bwMode="auto">
            <a:xfrm>
              <a:off x="1409700" y="2308226"/>
              <a:ext cx="385042" cy="603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dirty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2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10704</TotalTime>
  <Words>4263</Words>
  <Application>Microsoft Office PowerPoint</Application>
  <PresentationFormat>全屏显示(4:3)</PresentationFormat>
  <Paragraphs>669</Paragraphs>
  <Slides>54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等线</vt:lpstr>
      <vt:lpstr>黑体</vt:lpstr>
      <vt:lpstr>宋体</vt:lpstr>
      <vt:lpstr>微软雅黑</vt:lpstr>
      <vt:lpstr>微软雅黑 Light</vt:lpstr>
      <vt:lpstr>Arial</vt:lpstr>
      <vt:lpstr>Calibri</vt:lpstr>
      <vt:lpstr>Impact</vt:lpstr>
      <vt:lpstr>Wingdings</vt:lpstr>
      <vt:lpstr>Office 主题</vt:lpstr>
      <vt:lpstr>PowerPoint 演示文稿</vt:lpstr>
      <vt:lpstr>PowerPoint 演示文稿</vt:lpstr>
      <vt:lpstr>课程介绍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AutoBVT</cp:lastModifiedBy>
  <cp:revision>881</cp:revision>
  <cp:lastPrinted>2016-10-21T06:49:15Z</cp:lastPrinted>
  <dcterms:modified xsi:type="dcterms:W3CDTF">2017-10-12T09:07:14Z</dcterms:modified>
</cp:coreProperties>
</file>