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9"/>
  </p:notesMasterIdLst>
  <p:handoutMasterIdLst>
    <p:handoutMasterId r:id="rId40"/>
  </p:handoutMasterIdLst>
  <p:sldIdLst>
    <p:sldId id="256" r:id="rId2"/>
    <p:sldId id="385" r:id="rId3"/>
    <p:sldId id="386" r:id="rId4"/>
    <p:sldId id="387" r:id="rId5"/>
    <p:sldId id="388" r:id="rId6"/>
    <p:sldId id="392" r:id="rId7"/>
    <p:sldId id="393" r:id="rId8"/>
    <p:sldId id="394" r:id="rId9"/>
    <p:sldId id="395" r:id="rId10"/>
    <p:sldId id="396" r:id="rId11"/>
    <p:sldId id="397" r:id="rId12"/>
    <p:sldId id="398" r:id="rId13"/>
    <p:sldId id="399" r:id="rId14"/>
    <p:sldId id="400" r:id="rId15"/>
    <p:sldId id="389" r:id="rId16"/>
    <p:sldId id="401" r:id="rId17"/>
    <p:sldId id="390"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343"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3333FF"/>
    <a:srgbClr val="0000FF"/>
    <a:srgbClr val="000096"/>
    <a:srgbClr val="FFFF99"/>
    <a:srgbClr val="FFFF00"/>
    <a:srgbClr val="FFFFFF"/>
    <a:srgbClr val="CCFFCC"/>
    <a:srgbClr val="00008E"/>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32" autoAdjust="0"/>
  </p:normalViewPr>
  <p:slideViewPr>
    <p:cSldViewPr snapToGrid="0">
      <p:cViewPr varScale="1">
        <p:scale>
          <a:sx n="72" d="100"/>
          <a:sy n="72" d="100"/>
        </p:scale>
        <p:origin x="998" y="53"/>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84E11BE-BC9E-4809-8622-360EE2A4F5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99133FD-B6DD-480C-A07C-27349AEE3D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AADB44-04F4-40CF-9D18-104BE3844352}" type="datetimeFigureOut">
              <a:rPr lang="zh-CN" altLang="en-US" smtClean="0"/>
              <a:t>2024/12/19</a:t>
            </a:fld>
            <a:endParaRPr lang="zh-CN" altLang="en-US"/>
          </a:p>
        </p:txBody>
      </p:sp>
      <p:sp>
        <p:nvSpPr>
          <p:cNvPr id="4" name="页脚占位符 3">
            <a:extLst>
              <a:ext uri="{FF2B5EF4-FFF2-40B4-BE49-F238E27FC236}">
                <a16:creationId xmlns:a16="http://schemas.microsoft.com/office/drawing/2014/main" id="{902C7A99-2E68-4ED5-8FDF-4F1D5F41ED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2888231-D52B-4FD4-A1AE-6D964655D3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85E36F-E13D-4CC4-A598-EAFD06659D84}" type="slidenum">
              <a:rPr lang="zh-CN" altLang="en-US" smtClean="0"/>
              <a:t>‹#›</a:t>
            </a:fld>
            <a:endParaRPr lang="zh-CN" altLang="en-US"/>
          </a:p>
        </p:txBody>
      </p:sp>
    </p:spTree>
    <p:extLst>
      <p:ext uri="{BB962C8B-B14F-4D97-AF65-F5344CB8AC3E}">
        <p14:creationId xmlns:p14="http://schemas.microsoft.com/office/powerpoint/2010/main" val="2309103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CE257-1405-4E10-BA19-01D66260D5EF}" type="datetimeFigureOut">
              <a:rPr lang="zh-CN" altLang="en-US" smtClean="0"/>
              <a:t>2024/12/19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941C8-1C79-4C75-984E-01ECF387DE83}" type="slidenum">
              <a:rPr lang="zh-CN" altLang="en-US" smtClean="0"/>
              <a:t>‹#›</a:t>
            </a:fld>
            <a:endParaRPr lang="zh-CN" altLang="en-US"/>
          </a:p>
        </p:txBody>
      </p:sp>
    </p:spTree>
    <p:extLst>
      <p:ext uri="{BB962C8B-B14F-4D97-AF65-F5344CB8AC3E}">
        <p14:creationId xmlns:p14="http://schemas.microsoft.com/office/powerpoint/2010/main" val="222762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A7CAE-84E5-4186-B103-0C8F3B3BE624}"/>
              </a:ext>
            </a:extLst>
          </p:cNvPr>
          <p:cNvSpPr>
            <a:spLocks noGrp="1"/>
          </p:cNvSpPr>
          <p:nvPr>
            <p:ph type="ctrTitle"/>
          </p:nvPr>
        </p:nvSpPr>
        <p:spPr>
          <a:xfrm>
            <a:off x="1524000" y="1122363"/>
            <a:ext cx="9144000" cy="2387600"/>
          </a:xfrm>
        </p:spPr>
        <p:txBody>
          <a:bodyPr anchor="b"/>
          <a:lstStyle>
            <a:lvl1pPr algn="ctr">
              <a:defRPr sz="6000" b="1">
                <a:solidFill>
                  <a:srgbClr val="3333CC"/>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a:extLst>
              <a:ext uri="{FF2B5EF4-FFF2-40B4-BE49-F238E27FC236}">
                <a16:creationId xmlns:a16="http://schemas.microsoft.com/office/drawing/2014/main" id="{A53960B4-1214-45DA-855D-20FBE5538592}"/>
              </a:ext>
            </a:extLst>
          </p:cNvPr>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F6444E-B4C4-4312-9ED3-B4BB2AFA580F}"/>
              </a:ext>
            </a:extLst>
          </p:cNvPr>
          <p:cNvSpPr>
            <a:spLocks noGrp="1"/>
          </p:cNvSpPr>
          <p:nvPr>
            <p:ph type="dt" sz="half" idx="10"/>
          </p:nvPr>
        </p:nvSpPr>
        <p:spPr/>
        <p:txBody>
          <a:bodyPr/>
          <a:lstStyle/>
          <a:p>
            <a:fld id="{DA9D9BE7-417A-4497-A599-7DA821A9CC08}" type="datetime1">
              <a:rPr lang="zh-CN" altLang="en-US" smtClean="0"/>
              <a:t>2024/12/19</a:t>
            </a:fld>
            <a:endParaRPr lang="zh-CN" altLang="en-US"/>
          </a:p>
        </p:txBody>
      </p:sp>
      <p:sp>
        <p:nvSpPr>
          <p:cNvPr id="5" name="页脚占位符 4">
            <a:extLst>
              <a:ext uri="{FF2B5EF4-FFF2-40B4-BE49-F238E27FC236}">
                <a16:creationId xmlns:a16="http://schemas.microsoft.com/office/drawing/2014/main" id="{D82D4E4B-AD21-4FFF-B2FD-68A1CF3DD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AD3350-B2B3-4559-A15D-A2C7BC586DE0}"/>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288850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86956-87BF-42EB-9AAE-DCB6528E73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FDB322-61C7-4EC0-926D-31C460537D6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4EE457-2DEE-4B6C-95B8-A13B3480554D}"/>
              </a:ext>
            </a:extLst>
          </p:cNvPr>
          <p:cNvSpPr>
            <a:spLocks noGrp="1"/>
          </p:cNvSpPr>
          <p:nvPr>
            <p:ph type="dt" sz="half" idx="10"/>
          </p:nvPr>
        </p:nvSpPr>
        <p:spPr/>
        <p:txBody>
          <a:bodyPr/>
          <a:lstStyle/>
          <a:p>
            <a:fld id="{B589429B-5C71-4C3A-9182-F6E3112F456D}" type="datetime1">
              <a:rPr lang="zh-CN" altLang="en-US" smtClean="0"/>
              <a:t>2024/12/19</a:t>
            </a:fld>
            <a:endParaRPr lang="zh-CN" altLang="en-US"/>
          </a:p>
        </p:txBody>
      </p:sp>
      <p:sp>
        <p:nvSpPr>
          <p:cNvPr id="5" name="页脚占位符 4">
            <a:extLst>
              <a:ext uri="{FF2B5EF4-FFF2-40B4-BE49-F238E27FC236}">
                <a16:creationId xmlns:a16="http://schemas.microsoft.com/office/drawing/2014/main" id="{397ED871-9A23-4A7F-8D73-93CA396374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09F55A-70D6-4F81-8F0A-1D99221ECE2F}"/>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70980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0BD5BE-681B-4328-923F-AB0C1008F0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3EC269-B637-446D-8CD5-707418271DE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5FD295D-936B-4A1D-919B-3A6E30C72137}"/>
              </a:ext>
            </a:extLst>
          </p:cNvPr>
          <p:cNvSpPr>
            <a:spLocks noGrp="1"/>
          </p:cNvSpPr>
          <p:nvPr>
            <p:ph type="dt" sz="half" idx="10"/>
          </p:nvPr>
        </p:nvSpPr>
        <p:spPr/>
        <p:txBody>
          <a:bodyPr/>
          <a:lstStyle/>
          <a:p>
            <a:fld id="{45F4CB5B-00B3-438E-8A2B-6BB4A086DBD6}" type="datetime1">
              <a:rPr lang="zh-CN" altLang="en-US" smtClean="0"/>
              <a:t>2024/12/19</a:t>
            </a:fld>
            <a:endParaRPr lang="zh-CN" altLang="en-US"/>
          </a:p>
        </p:txBody>
      </p:sp>
      <p:sp>
        <p:nvSpPr>
          <p:cNvPr id="5" name="页脚占位符 4">
            <a:extLst>
              <a:ext uri="{FF2B5EF4-FFF2-40B4-BE49-F238E27FC236}">
                <a16:creationId xmlns:a16="http://schemas.microsoft.com/office/drawing/2014/main" id="{926DF43B-30A1-4AA8-968E-BFF99C7F4A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D4B0A8-FBFB-43AE-9C41-A3E5A01B738C}"/>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64531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DCC2E-7B4C-4E79-B585-C276CF4A6D52}"/>
              </a:ext>
            </a:extLst>
          </p:cNvPr>
          <p:cNvSpPr>
            <a:spLocks noGrp="1"/>
          </p:cNvSpPr>
          <p:nvPr>
            <p:ph type="title"/>
          </p:nvPr>
        </p:nvSpPr>
        <p:spPr>
          <a:xfrm>
            <a:off x="838200" y="246773"/>
            <a:ext cx="10515600" cy="721328"/>
          </a:xfrm>
        </p:spPr>
        <p:txBody>
          <a:bodyPr>
            <a:normAutofit/>
          </a:bodyPr>
          <a:lstStyle>
            <a:lvl1pPr algn="l">
              <a:defRPr sz="3600" b="1">
                <a:solidFill>
                  <a:srgbClr val="3333CC"/>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30ED88E-900D-4672-93B8-AAC051FEFBD0}"/>
              </a:ext>
            </a:extLst>
          </p:cNvPr>
          <p:cNvSpPr>
            <a:spLocks noGrp="1"/>
          </p:cNvSpPr>
          <p:nvPr>
            <p:ph idx="1"/>
          </p:nvPr>
        </p:nvSpPr>
        <p:spPr>
          <a:xfrm>
            <a:off x="838200" y="1147487"/>
            <a:ext cx="10515600" cy="5029477"/>
          </a:xfrm>
        </p:spPr>
        <p:txBody>
          <a:bodyPr/>
          <a:lstStyle>
            <a:lvl1pPr>
              <a:lnSpc>
                <a:spcPct val="110000"/>
              </a:lnSpc>
              <a:defRPr sz="2400">
                <a:latin typeface="微软雅黑" panose="020B0503020204020204" pitchFamily="34" charset="-122"/>
                <a:ea typeface="微软雅黑" panose="020B0503020204020204" pitchFamily="34" charset="-122"/>
              </a:defRPr>
            </a:lvl1pPr>
            <a:lvl2pPr marL="627063" indent="-268288">
              <a:lnSpc>
                <a:spcPct val="110000"/>
              </a:lnSpc>
              <a:buFont typeface="微软雅黑" panose="020B0503020204020204" pitchFamily="34" charset="-122"/>
              <a:buChar char="−"/>
              <a:defRPr sz="2000">
                <a:latin typeface="微软雅黑" panose="020B0503020204020204" pitchFamily="34" charset="-122"/>
                <a:ea typeface="微软雅黑" panose="020B0503020204020204" pitchFamily="34" charset="-122"/>
              </a:defRPr>
            </a:lvl2pPr>
            <a:lvl3pPr marL="806450" indent="-179388">
              <a:lnSpc>
                <a:spcPct val="110000"/>
              </a:lnSpc>
              <a:buClr>
                <a:srgbClr val="C00000"/>
              </a:buClr>
              <a:buFont typeface="Webdings" panose="05030102010509060703" pitchFamily="18" charset="2"/>
              <a:buChar char=""/>
              <a:defRPr sz="1800">
                <a:latin typeface="微软雅黑" panose="020B0503020204020204" pitchFamily="34" charset="-122"/>
                <a:ea typeface="微软雅黑" panose="020B0503020204020204" pitchFamily="34" charset="-122"/>
              </a:defRPr>
            </a:lvl3pPr>
            <a:lvl4pPr marL="1076325" indent="-179388">
              <a:lnSpc>
                <a:spcPct val="110000"/>
              </a:lnSpc>
              <a:buFont typeface="Matura MT Script Capitals" panose="03020802060602070202" pitchFamily="66" charset="0"/>
              <a:buChar char="•"/>
              <a:defRPr sz="1600">
                <a:latin typeface="微软雅黑" panose="020B0503020204020204" pitchFamily="34" charset="-122"/>
                <a:ea typeface="微软雅黑" panose="020B0503020204020204" pitchFamily="34" charset="-122"/>
              </a:defRPr>
            </a:lvl4pPr>
            <a:lvl5pPr marL="1344613" indent="-179388">
              <a:lnSpc>
                <a:spcPct val="110000"/>
              </a:lnSpc>
              <a:buFont typeface="Segoe MDL2 Assets" panose="050A0102010101010101" pitchFamily="18" charset="0"/>
              <a:buChar cha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B9A0EF13-964B-40E0-A059-2A1968A8DA4A}"/>
              </a:ext>
            </a:extLst>
          </p:cNvPr>
          <p:cNvSpPr>
            <a:spLocks noGrp="1"/>
          </p:cNvSpPr>
          <p:nvPr>
            <p:ph type="dt" sz="half" idx="10"/>
          </p:nvPr>
        </p:nvSpPr>
        <p:spPr/>
        <p:txBody>
          <a:bodyPr/>
          <a:lstStyle/>
          <a:p>
            <a:fld id="{E758CD4F-F09D-4B59-A5A5-09378460296A}" type="datetime1">
              <a:rPr lang="zh-CN" altLang="en-US" smtClean="0"/>
              <a:t>2024/12/19</a:t>
            </a:fld>
            <a:endParaRPr lang="zh-CN" altLang="en-US"/>
          </a:p>
        </p:txBody>
      </p:sp>
      <p:sp>
        <p:nvSpPr>
          <p:cNvPr id="5" name="页脚占位符 4">
            <a:extLst>
              <a:ext uri="{FF2B5EF4-FFF2-40B4-BE49-F238E27FC236}">
                <a16:creationId xmlns:a16="http://schemas.microsoft.com/office/drawing/2014/main" id="{4312752A-6F4F-4B62-B779-44ABB1BEF2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07C3B-D304-4C9F-804E-DB13FF9B5BE0}"/>
              </a:ext>
            </a:extLst>
          </p:cNvPr>
          <p:cNvSpPr>
            <a:spLocks noGrp="1"/>
          </p:cNvSpPr>
          <p:nvPr>
            <p:ph type="sldNum" sz="quarter" idx="12"/>
          </p:nvPr>
        </p:nvSpPr>
        <p:spPr>
          <a:xfrm>
            <a:off x="11340353" y="6060142"/>
            <a:ext cx="481148" cy="343205"/>
          </a:xfrm>
          <a:noFill/>
        </p:spPr>
        <p:txBody>
          <a:bodyPr/>
          <a:lstStyle>
            <a:lvl1pPr algn="ctr">
              <a:defRPr sz="1800" b="0">
                <a:solidFill>
                  <a:srgbClr val="C00000"/>
                </a:solidFill>
              </a:defRPr>
            </a:lvl1pPr>
          </a:lstStyle>
          <a:p>
            <a:fld id="{353DBB4E-1D55-4CCA-BE4F-A23EE6C282CB}" type="slidenum">
              <a:rPr lang="zh-CN" altLang="en-US" smtClean="0"/>
              <a:pPr/>
              <a:t>‹#›</a:t>
            </a:fld>
            <a:endParaRPr lang="zh-CN" altLang="en-US"/>
          </a:p>
        </p:txBody>
      </p:sp>
      <p:cxnSp>
        <p:nvCxnSpPr>
          <p:cNvPr id="7" name="直接连接符​​(S) 11" title="分隔线">
            <a:extLst>
              <a:ext uri="{FF2B5EF4-FFF2-40B4-BE49-F238E27FC236}">
                <a16:creationId xmlns:a16="http://schemas.microsoft.com/office/drawing/2014/main" id="{9C6E0974-E43E-4AB7-9020-0C09EED71CE0}"/>
              </a:ext>
            </a:extLst>
          </p:cNvPr>
          <p:cNvCxnSpPr>
            <a:cxnSpLocks/>
          </p:cNvCxnSpPr>
          <p:nvPr userDrawn="1"/>
        </p:nvCxnSpPr>
        <p:spPr bwMode="ltGray">
          <a:xfrm>
            <a:off x="528918" y="933762"/>
            <a:ext cx="11008658"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0" name="直接连接符​​(S) 11" title="分隔线">
            <a:extLst>
              <a:ext uri="{FF2B5EF4-FFF2-40B4-BE49-F238E27FC236}">
                <a16:creationId xmlns:a16="http://schemas.microsoft.com/office/drawing/2014/main" id="{27B5CF3C-59FE-4051-B2D2-556AF37CC8E3}"/>
              </a:ext>
            </a:extLst>
          </p:cNvPr>
          <p:cNvCxnSpPr>
            <a:cxnSpLocks/>
          </p:cNvCxnSpPr>
          <p:nvPr userDrawn="1"/>
        </p:nvCxnSpPr>
        <p:spPr bwMode="ltGray">
          <a:xfrm>
            <a:off x="537883" y="6285692"/>
            <a:ext cx="10838329" cy="0"/>
          </a:xfrm>
          <a:prstGeom prst="line">
            <a:avLst/>
          </a:prstGeom>
          <a:ln/>
        </p:spPr>
        <p:style>
          <a:lnRef idx="1">
            <a:schemeClr val="accent1"/>
          </a:lnRef>
          <a:fillRef idx="0">
            <a:schemeClr val="accent1"/>
          </a:fillRef>
          <a:effectRef idx="0">
            <a:schemeClr val="accent1"/>
          </a:effectRef>
          <a:fontRef idx="minor">
            <a:schemeClr val="tx1"/>
          </a:fontRef>
        </p:style>
      </p:cxnSp>
      <p:sp>
        <p:nvSpPr>
          <p:cNvPr id="8" name="等腰三角形 7">
            <a:extLst>
              <a:ext uri="{FF2B5EF4-FFF2-40B4-BE49-F238E27FC236}">
                <a16:creationId xmlns:a16="http://schemas.microsoft.com/office/drawing/2014/main" id="{1F885ECE-A5DA-42DE-B7F5-244D625D36D0}"/>
              </a:ext>
            </a:extLst>
          </p:cNvPr>
          <p:cNvSpPr/>
          <p:nvPr userDrawn="1"/>
        </p:nvSpPr>
        <p:spPr>
          <a:xfrm>
            <a:off x="519953" y="304801"/>
            <a:ext cx="179294" cy="6185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857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7F2B1-814D-46DC-B339-D9588B331C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EAA6EF-2566-4DA7-9173-0B7E09D02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8C87882-0C38-41DE-95B7-5BE66E6A6F67}"/>
              </a:ext>
            </a:extLst>
          </p:cNvPr>
          <p:cNvSpPr>
            <a:spLocks noGrp="1"/>
          </p:cNvSpPr>
          <p:nvPr>
            <p:ph type="dt" sz="half" idx="10"/>
          </p:nvPr>
        </p:nvSpPr>
        <p:spPr/>
        <p:txBody>
          <a:bodyPr/>
          <a:lstStyle/>
          <a:p>
            <a:fld id="{BB8144BB-6341-47AD-BD02-EDE09853434A}" type="datetime1">
              <a:rPr lang="zh-CN" altLang="en-US" smtClean="0"/>
              <a:t>2024/12/19</a:t>
            </a:fld>
            <a:endParaRPr lang="zh-CN" altLang="en-US"/>
          </a:p>
        </p:txBody>
      </p:sp>
      <p:sp>
        <p:nvSpPr>
          <p:cNvPr id="5" name="页脚占位符 4">
            <a:extLst>
              <a:ext uri="{FF2B5EF4-FFF2-40B4-BE49-F238E27FC236}">
                <a16:creationId xmlns:a16="http://schemas.microsoft.com/office/drawing/2014/main" id="{717D2059-C9A8-463D-A975-F75EE92394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314C54-378F-442B-AB1C-9A6A17C8E730}"/>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167178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90BD1-BD57-4975-9DA3-62394B4408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2D8516-6770-44D9-995E-A29A9A0D47E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BD39363-46BB-4474-9373-2C7C0A4BAD4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7B698EF-D6E7-4CD3-8BD2-FB114FE3489A}"/>
              </a:ext>
            </a:extLst>
          </p:cNvPr>
          <p:cNvSpPr>
            <a:spLocks noGrp="1"/>
          </p:cNvSpPr>
          <p:nvPr>
            <p:ph type="dt" sz="half" idx="10"/>
          </p:nvPr>
        </p:nvSpPr>
        <p:spPr/>
        <p:txBody>
          <a:bodyPr/>
          <a:lstStyle/>
          <a:p>
            <a:fld id="{0E464C31-96BD-4502-8E92-C2F0C02E550B}" type="datetime1">
              <a:rPr lang="zh-CN" altLang="en-US" smtClean="0"/>
              <a:t>2024/12/19</a:t>
            </a:fld>
            <a:endParaRPr lang="zh-CN" altLang="en-US"/>
          </a:p>
        </p:txBody>
      </p:sp>
      <p:sp>
        <p:nvSpPr>
          <p:cNvPr id="6" name="页脚占位符 5">
            <a:extLst>
              <a:ext uri="{FF2B5EF4-FFF2-40B4-BE49-F238E27FC236}">
                <a16:creationId xmlns:a16="http://schemas.microsoft.com/office/drawing/2014/main" id="{2F09E630-227E-40C8-A8B5-87E8E6565A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4CB150-FCBD-4B05-9D57-AD24FDC0F744}"/>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201925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58652-FC0D-4CAE-AB54-AB95B7BF33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F29E3E-B316-4D4D-8324-D7A5C784A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8C84C68-62B8-46A3-B5E9-3287320153B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B6DB22-833C-4A9A-8F05-A64CB508EC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406928B-09D2-451D-9C25-01C4AA1B76E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FD301-81E3-483F-8303-67E77831B387}"/>
              </a:ext>
            </a:extLst>
          </p:cNvPr>
          <p:cNvSpPr>
            <a:spLocks noGrp="1"/>
          </p:cNvSpPr>
          <p:nvPr>
            <p:ph type="dt" sz="half" idx="10"/>
          </p:nvPr>
        </p:nvSpPr>
        <p:spPr/>
        <p:txBody>
          <a:bodyPr/>
          <a:lstStyle/>
          <a:p>
            <a:fld id="{93B0AB83-F678-45DA-A193-7025D8476E97}" type="datetime1">
              <a:rPr lang="zh-CN" altLang="en-US" smtClean="0"/>
              <a:t>2024/12/19</a:t>
            </a:fld>
            <a:endParaRPr lang="zh-CN" altLang="en-US"/>
          </a:p>
        </p:txBody>
      </p:sp>
      <p:sp>
        <p:nvSpPr>
          <p:cNvPr id="8" name="页脚占位符 7">
            <a:extLst>
              <a:ext uri="{FF2B5EF4-FFF2-40B4-BE49-F238E27FC236}">
                <a16:creationId xmlns:a16="http://schemas.microsoft.com/office/drawing/2014/main" id="{40C44FB6-1F14-4BC4-A305-9E947EB3DA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2999DC3-8A14-458C-8078-BE0F5A96E594}"/>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120761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D794-4E2A-4361-97EC-FCE120F6A7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0D058A-F73B-4AAE-B2D5-83C2D988E914}"/>
              </a:ext>
            </a:extLst>
          </p:cNvPr>
          <p:cNvSpPr>
            <a:spLocks noGrp="1"/>
          </p:cNvSpPr>
          <p:nvPr>
            <p:ph type="dt" sz="half" idx="10"/>
          </p:nvPr>
        </p:nvSpPr>
        <p:spPr/>
        <p:txBody>
          <a:bodyPr/>
          <a:lstStyle/>
          <a:p>
            <a:fld id="{D2B17D05-B746-40F2-BAEF-E265AF3A3A1E}" type="datetime1">
              <a:rPr lang="zh-CN" altLang="en-US" smtClean="0"/>
              <a:t>2024/12/19</a:t>
            </a:fld>
            <a:endParaRPr lang="zh-CN" altLang="en-US"/>
          </a:p>
        </p:txBody>
      </p:sp>
      <p:sp>
        <p:nvSpPr>
          <p:cNvPr id="4" name="页脚占位符 3">
            <a:extLst>
              <a:ext uri="{FF2B5EF4-FFF2-40B4-BE49-F238E27FC236}">
                <a16:creationId xmlns:a16="http://schemas.microsoft.com/office/drawing/2014/main" id="{B16D89C8-1D0B-4F59-95F0-42C9D169D3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FC8BCE8-4440-428C-A719-AFA669DF2A68}"/>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66199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A91079-0F79-4173-9E0E-154D6836CC31}"/>
              </a:ext>
            </a:extLst>
          </p:cNvPr>
          <p:cNvSpPr>
            <a:spLocks noGrp="1"/>
          </p:cNvSpPr>
          <p:nvPr>
            <p:ph type="dt" sz="half" idx="10"/>
          </p:nvPr>
        </p:nvSpPr>
        <p:spPr/>
        <p:txBody>
          <a:bodyPr/>
          <a:lstStyle/>
          <a:p>
            <a:fld id="{3ED44465-6E03-45CB-B932-A9D0DB1B4F7B}" type="datetime1">
              <a:rPr lang="zh-CN" altLang="en-US" smtClean="0"/>
              <a:t>2024/12/19</a:t>
            </a:fld>
            <a:endParaRPr lang="zh-CN" altLang="en-US"/>
          </a:p>
        </p:txBody>
      </p:sp>
      <p:sp>
        <p:nvSpPr>
          <p:cNvPr id="3" name="页脚占位符 2">
            <a:extLst>
              <a:ext uri="{FF2B5EF4-FFF2-40B4-BE49-F238E27FC236}">
                <a16:creationId xmlns:a16="http://schemas.microsoft.com/office/drawing/2014/main" id="{6488B26C-B58F-4736-B4EF-34FECE3CE3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2F4AFB2-A173-4A0B-9B0E-1D8C7011BA30}"/>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139733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7DAAFD-73BE-4BC3-8B04-A566F27268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240FD0-7DDD-45C6-8DA7-5D3923AC7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BF892F6-4418-490A-B9A3-F78D2120B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C544DB-4958-4263-B2F3-CC60DC8D125F}"/>
              </a:ext>
            </a:extLst>
          </p:cNvPr>
          <p:cNvSpPr>
            <a:spLocks noGrp="1"/>
          </p:cNvSpPr>
          <p:nvPr>
            <p:ph type="dt" sz="half" idx="10"/>
          </p:nvPr>
        </p:nvSpPr>
        <p:spPr/>
        <p:txBody>
          <a:bodyPr/>
          <a:lstStyle/>
          <a:p>
            <a:fld id="{44792931-54F4-4BED-9679-28EC61918406}" type="datetime1">
              <a:rPr lang="zh-CN" altLang="en-US" smtClean="0"/>
              <a:t>2024/12/19</a:t>
            </a:fld>
            <a:endParaRPr lang="zh-CN" altLang="en-US"/>
          </a:p>
        </p:txBody>
      </p:sp>
      <p:sp>
        <p:nvSpPr>
          <p:cNvPr id="6" name="页脚占位符 5">
            <a:extLst>
              <a:ext uri="{FF2B5EF4-FFF2-40B4-BE49-F238E27FC236}">
                <a16:creationId xmlns:a16="http://schemas.microsoft.com/office/drawing/2014/main" id="{3FF769AC-D8EB-46A3-AF72-C3D5972BAD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54E4B-01F1-4AEB-A497-66427C825D8D}"/>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355673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69388-11A5-4296-A6E8-1B5E00F2C1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AF66B4-3759-4FAC-A9EA-D83C66099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9F0BE3-171B-498C-BC90-63AD2FF89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8B5441-103A-433F-920B-FBFE3EDBB1CA}"/>
              </a:ext>
            </a:extLst>
          </p:cNvPr>
          <p:cNvSpPr>
            <a:spLocks noGrp="1"/>
          </p:cNvSpPr>
          <p:nvPr>
            <p:ph type="dt" sz="half" idx="10"/>
          </p:nvPr>
        </p:nvSpPr>
        <p:spPr/>
        <p:txBody>
          <a:bodyPr/>
          <a:lstStyle/>
          <a:p>
            <a:fld id="{9A166A2C-6B28-44D1-8D72-3927A613CC46}" type="datetime1">
              <a:rPr lang="zh-CN" altLang="en-US" smtClean="0"/>
              <a:t>2024/12/19</a:t>
            </a:fld>
            <a:endParaRPr lang="zh-CN" altLang="en-US"/>
          </a:p>
        </p:txBody>
      </p:sp>
      <p:sp>
        <p:nvSpPr>
          <p:cNvPr id="6" name="页脚占位符 5">
            <a:extLst>
              <a:ext uri="{FF2B5EF4-FFF2-40B4-BE49-F238E27FC236}">
                <a16:creationId xmlns:a16="http://schemas.microsoft.com/office/drawing/2014/main" id="{E7E237DA-CDFD-438B-8E43-5029014B32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2DC628-7D80-4747-B3C1-14552BEB99E9}"/>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104806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B8FE384-B438-4925-A658-BF3015E7A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20D5AD60-5A0B-4DF6-B878-4A3DEA530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3504AB-3552-42F1-8593-07419631A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626D1-0BD6-45E7-A103-8FAE9B6CC827}" type="datetime1">
              <a:rPr lang="zh-CN" altLang="en-US" smtClean="0"/>
              <a:t>2024/12/19</a:t>
            </a:fld>
            <a:endParaRPr lang="zh-CN" altLang="en-US"/>
          </a:p>
        </p:txBody>
      </p:sp>
      <p:sp>
        <p:nvSpPr>
          <p:cNvPr id="5" name="页脚占位符 4">
            <a:extLst>
              <a:ext uri="{FF2B5EF4-FFF2-40B4-BE49-F238E27FC236}">
                <a16:creationId xmlns:a16="http://schemas.microsoft.com/office/drawing/2014/main" id="{4A75DD22-F1EF-4758-9DFF-93237B4AE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229C1B-46E7-442B-ADA9-142A35B35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DBB4E-1D55-4CCA-BE4F-A23EE6C282CB}" type="slidenum">
              <a:rPr lang="zh-CN" altLang="en-US" smtClean="0"/>
              <a:t>‹#›</a:t>
            </a:fld>
            <a:endParaRPr lang="zh-CN" altLang="en-US"/>
          </a:p>
        </p:txBody>
      </p:sp>
      <p:pic>
        <p:nvPicPr>
          <p:cNvPr id="8" name="图片 7">
            <a:extLst>
              <a:ext uri="{FF2B5EF4-FFF2-40B4-BE49-F238E27FC236}">
                <a16:creationId xmlns:a16="http://schemas.microsoft.com/office/drawing/2014/main" id="{FE3719BF-807A-4E1D-B6E1-B8E340468AF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61811" y="563576"/>
            <a:ext cx="1011603" cy="321750"/>
          </a:xfrm>
          <a:prstGeom prst="rect">
            <a:avLst/>
          </a:prstGeom>
        </p:spPr>
      </p:pic>
    </p:spTree>
    <p:extLst>
      <p:ext uri="{BB962C8B-B14F-4D97-AF65-F5344CB8AC3E}">
        <p14:creationId xmlns:p14="http://schemas.microsoft.com/office/powerpoint/2010/main" val="2923698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A47EE-E125-4400-9033-1F555985D243}"/>
              </a:ext>
            </a:extLst>
          </p:cNvPr>
          <p:cNvSpPr>
            <a:spLocks noGrp="1"/>
          </p:cNvSpPr>
          <p:nvPr>
            <p:ph type="ctrTitle"/>
          </p:nvPr>
        </p:nvSpPr>
        <p:spPr>
          <a:xfrm>
            <a:off x="0" y="1122363"/>
            <a:ext cx="12192000" cy="2387600"/>
          </a:xfrm>
        </p:spPr>
        <p:txBody>
          <a:bodyPr>
            <a:normAutofit/>
          </a:bodyPr>
          <a:lstStyle/>
          <a:p>
            <a:pPr>
              <a:lnSpc>
                <a:spcPct val="100000"/>
              </a:lnSpc>
            </a:pPr>
            <a:r>
              <a:rPr lang="en-US" altLang="zh-CN"/>
              <a:t>10.</a:t>
            </a:r>
            <a:r>
              <a:rPr lang="zh-CN" altLang="en-US"/>
              <a:t>分布式数据仓库</a:t>
            </a:r>
          </a:p>
        </p:txBody>
      </p:sp>
    </p:spTree>
    <p:extLst>
      <p:ext uri="{BB962C8B-B14F-4D97-AF65-F5344CB8AC3E}">
        <p14:creationId xmlns:p14="http://schemas.microsoft.com/office/powerpoint/2010/main" val="97393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3">
            <a:extLst>
              <a:ext uri="{FF2B5EF4-FFF2-40B4-BE49-F238E27FC236}">
                <a16:creationId xmlns:a16="http://schemas.microsoft.com/office/drawing/2014/main" id="{F368A0A5-389A-4827-9E65-CDDC4935AD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0"/>
          <a:stretch/>
        </p:blipFill>
        <p:spPr bwMode="auto">
          <a:xfrm>
            <a:off x="1305663" y="1711842"/>
            <a:ext cx="6328513" cy="455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5908EEB1-FC0A-428B-AF7A-68812936A5A2}"/>
              </a:ext>
            </a:extLst>
          </p:cNvPr>
          <p:cNvSpPr>
            <a:spLocks noGrp="1"/>
          </p:cNvSpPr>
          <p:nvPr>
            <p:ph type="title"/>
          </p:nvPr>
        </p:nvSpPr>
        <p:spPr/>
        <p:txBody>
          <a:bodyPr>
            <a:normAutofit/>
          </a:bodyPr>
          <a:lstStyle/>
          <a:p>
            <a:r>
              <a:rPr lang="en-US" altLang="zh-CN"/>
              <a:t>2.1</a:t>
            </a:r>
            <a:r>
              <a:rPr lang="zh-CN" altLang="en-US"/>
              <a:t>局部数据仓库和全局数据仓库</a:t>
            </a:r>
            <a:r>
              <a:rPr lang="en-US" altLang="zh-CN"/>
              <a:t>(cont.)</a:t>
            </a:r>
            <a:endParaRPr lang="zh-CN" altLang="en-US"/>
          </a:p>
        </p:txBody>
      </p:sp>
      <p:sp>
        <p:nvSpPr>
          <p:cNvPr id="4" name="灯片编号占位符 3">
            <a:extLst>
              <a:ext uri="{FF2B5EF4-FFF2-40B4-BE49-F238E27FC236}">
                <a16:creationId xmlns:a16="http://schemas.microsoft.com/office/drawing/2014/main" id="{7DF86BE7-C4DC-4498-B788-1E1760CAD69F}"/>
              </a:ext>
            </a:extLst>
          </p:cNvPr>
          <p:cNvSpPr>
            <a:spLocks noGrp="1"/>
          </p:cNvSpPr>
          <p:nvPr>
            <p:ph type="sldNum" sz="quarter" idx="12"/>
          </p:nvPr>
        </p:nvSpPr>
        <p:spPr/>
        <p:txBody>
          <a:bodyPr/>
          <a:lstStyle/>
          <a:p>
            <a:fld id="{353DBB4E-1D55-4CCA-BE4F-A23EE6C282CB}" type="slidenum">
              <a:rPr lang="zh-CN" altLang="en-US" smtClean="0"/>
              <a:pPr/>
              <a:t>9</a:t>
            </a:fld>
            <a:endParaRPr lang="zh-CN" altLang="en-US"/>
          </a:p>
        </p:txBody>
      </p:sp>
      <p:sp>
        <p:nvSpPr>
          <p:cNvPr id="6" name="内容占位符 5">
            <a:extLst>
              <a:ext uri="{FF2B5EF4-FFF2-40B4-BE49-F238E27FC236}">
                <a16:creationId xmlns:a16="http://schemas.microsoft.com/office/drawing/2014/main" id="{4C09F295-1DFE-42EE-BE2F-61BDE124D1F7}"/>
              </a:ext>
            </a:extLst>
          </p:cNvPr>
          <p:cNvSpPr>
            <a:spLocks noGrp="1"/>
          </p:cNvSpPr>
          <p:nvPr>
            <p:ph idx="1"/>
          </p:nvPr>
        </p:nvSpPr>
        <p:spPr>
          <a:xfrm>
            <a:off x="838200" y="1147487"/>
            <a:ext cx="10515600" cy="5029477"/>
          </a:xfrm>
        </p:spPr>
        <p:txBody>
          <a:bodyPr/>
          <a:lstStyle/>
          <a:p>
            <a:r>
              <a:rPr lang="zh-CN" altLang="en-US"/>
              <a:t>数据仓库拓扑结构：</a:t>
            </a:r>
            <a:r>
              <a:rPr lang="zh-CN" altLang="en-US">
                <a:solidFill>
                  <a:srgbClr val="FF0000"/>
                </a:solidFill>
              </a:rPr>
              <a:t>情形二</a:t>
            </a:r>
          </a:p>
        </p:txBody>
      </p:sp>
      <p:sp>
        <p:nvSpPr>
          <p:cNvPr id="5" name="矩形 4">
            <a:extLst>
              <a:ext uri="{FF2B5EF4-FFF2-40B4-BE49-F238E27FC236}">
                <a16:creationId xmlns:a16="http://schemas.microsoft.com/office/drawing/2014/main" id="{B8B03701-2673-4F6F-A49C-47997AFDF653}"/>
              </a:ext>
            </a:extLst>
          </p:cNvPr>
          <p:cNvSpPr/>
          <p:nvPr/>
        </p:nvSpPr>
        <p:spPr>
          <a:xfrm>
            <a:off x="6347638" y="4169089"/>
            <a:ext cx="4774018" cy="142295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分支机构自主权比较大，有大量业务处理的情况下，既需要局部数据仓库，也需要全局数据仓库</a:t>
            </a:r>
          </a:p>
        </p:txBody>
      </p:sp>
    </p:spTree>
    <p:extLst>
      <p:ext uri="{BB962C8B-B14F-4D97-AF65-F5344CB8AC3E}">
        <p14:creationId xmlns:p14="http://schemas.microsoft.com/office/powerpoint/2010/main" val="31544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3">
            <a:extLst>
              <a:ext uri="{FF2B5EF4-FFF2-40B4-BE49-F238E27FC236}">
                <a16:creationId xmlns:a16="http://schemas.microsoft.com/office/drawing/2014/main" id="{DAAA7F6C-65D7-4B06-81E4-518D00137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798" y="970813"/>
            <a:ext cx="5282054" cy="524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5908EEB1-FC0A-428B-AF7A-68812936A5A2}"/>
              </a:ext>
            </a:extLst>
          </p:cNvPr>
          <p:cNvSpPr>
            <a:spLocks noGrp="1"/>
          </p:cNvSpPr>
          <p:nvPr>
            <p:ph type="title"/>
          </p:nvPr>
        </p:nvSpPr>
        <p:spPr/>
        <p:txBody>
          <a:bodyPr>
            <a:normAutofit/>
          </a:bodyPr>
          <a:lstStyle/>
          <a:p>
            <a:r>
              <a:rPr lang="en-US" altLang="zh-CN"/>
              <a:t>2.1</a:t>
            </a:r>
            <a:r>
              <a:rPr lang="zh-CN" altLang="en-US"/>
              <a:t>局部数据仓库和全局数据仓库</a:t>
            </a:r>
            <a:r>
              <a:rPr lang="en-US" altLang="zh-CN"/>
              <a:t>(cont.)</a:t>
            </a:r>
            <a:endParaRPr lang="zh-CN" altLang="en-US"/>
          </a:p>
        </p:txBody>
      </p:sp>
      <p:sp>
        <p:nvSpPr>
          <p:cNvPr id="4" name="灯片编号占位符 3">
            <a:extLst>
              <a:ext uri="{FF2B5EF4-FFF2-40B4-BE49-F238E27FC236}">
                <a16:creationId xmlns:a16="http://schemas.microsoft.com/office/drawing/2014/main" id="{7DF86BE7-C4DC-4498-B788-1E1760CAD69F}"/>
              </a:ext>
            </a:extLst>
          </p:cNvPr>
          <p:cNvSpPr>
            <a:spLocks noGrp="1"/>
          </p:cNvSpPr>
          <p:nvPr>
            <p:ph type="sldNum" sz="quarter" idx="12"/>
          </p:nvPr>
        </p:nvSpPr>
        <p:spPr/>
        <p:txBody>
          <a:bodyPr/>
          <a:lstStyle/>
          <a:p>
            <a:fld id="{353DBB4E-1D55-4CCA-BE4F-A23EE6C282CB}" type="slidenum">
              <a:rPr lang="zh-CN" altLang="en-US" smtClean="0"/>
              <a:pPr/>
              <a:t>10</a:t>
            </a:fld>
            <a:endParaRPr lang="zh-CN" altLang="en-US"/>
          </a:p>
        </p:txBody>
      </p:sp>
      <p:sp>
        <p:nvSpPr>
          <p:cNvPr id="6" name="内容占位符 5">
            <a:extLst>
              <a:ext uri="{FF2B5EF4-FFF2-40B4-BE49-F238E27FC236}">
                <a16:creationId xmlns:a16="http://schemas.microsoft.com/office/drawing/2014/main" id="{4C09F295-1DFE-42EE-BE2F-61BDE124D1F7}"/>
              </a:ext>
            </a:extLst>
          </p:cNvPr>
          <p:cNvSpPr>
            <a:spLocks noGrp="1"/>
          </p:cNvSpPr>
          <p:nvPr>
            <p:ph idx="1"/>
          </p:nvPr>
        </p:nvSpPr>
        <p:spPr>
          <a:xfrm>
            <a:off x="838200" y="1147487"/>
            <a:ext cx="3202172" cy="5029477"/>
          </a:xfrm>
        </p:spPr>
        <p:txBody>
          <a:bodyPr/>
          <a:lstStyle/>
          <a:p>
            <a:pPr>
              <a:lnSpc>
                <a:spcPct val="150000"/>
              </a:lnSpc>
            </a:pPr>
            <a:r>
              <a:rPr lang="zh-CN" altLang="en-US"/>
              <a:t>局部数据仓库间的数据集结构是不同的</a:t>
            </a:r>
          </a:p>
        </p:txBody>
      </p:sp>
    </p:spTree>
    <p:extLst>
      <p:ext uri="{BB962C8B-B14F-4D97-AF65-F5344CB8AC3E}">
        <p14:creationId xmlns:p14="http://schemas.microsoft.com/office/powerpoint/2010/main" val="26013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8EEB1-FC0A-428B-AF7A-68812936A5A2}"/>
              </a:ext>
            </a:extLst>
          </p:cNvPr>
          <p:cNvSpPr>
            <a:spLocks noGrp="1"/>
          </p:cNvSpPr>
          <p:nvPr>
            <p:ph type="title"/>
          </p:nvPr>
        </p:nvSpPr>
        <p:spPr/>
        <p:txBody>
          <a:bodyPr>
            <a:normAutofit/>
          </a:bodyPr>
          <a:lstStyle/>
          <a:p>
            <a:r>
              <a:rPr lang="en-US" altLang="zh-CN"/>
              <a:t>2.1</a:t>
            </a:r>
            <a:r>
              <a:rPr lang="zh-CN" altLang="en-US"/>
              <a:t>局部数据仓库和全局数据仓库</a:t>
            </a:r>
            <a:r>
              <a:rPr lang="en-US" altLang="zh-CN"/>
              <a:t>(cont.)</a:t>
            </a:r>
            <a:endParaRPr lang="zh-CN" altLang="en-US"/>
          </a:p>
        </p:txBody>
      </p:sp>
      <p:sp>
        <p:nvSpPr>
          <p:cNvPr id="4" name="灯片编号占位符 3">
            <a:extLst>
              <a:ext uri="{FF2B5EF4-FFF2-40B4-BE49-F238E27FC236}">
                <a16:creationId xmlns:a16="http://schemas.microsoft.com/office/drawing/2014/main" id="{7DF86BE7-C4DC-4498-B788-1E1760CAD69F}"/>
              </a:ext>
            </a:extLst>
          </p:cNvPr>
          <p:cNvSpPr>
            <a:spLocks noGrp="1"/>
          </p:cNvSpPr>
          <p:nvPr>
            <p:ph type="sldNum" sz="quarter" idx="12"/>
          </p:nvPr>
        </p:nvSpPr>
        <p:spPr/>
        <p:txBody>
          <a:bodyPr/>
          <a:lstStyle/>
          <a:p>
            <a:fld id="{353DBB4E-1D55-4CCA-BE4F-A23EE6C282CB}" type="slidenum">
              <a:rPr lang="zh-CN" altLang="en-US" smtClean="0"/>
              <a:pPr/>
              <a:t>11</a:t>
            </a:fld>
            <a:endParaRPr lang="zh-CN" altLang="en-US"/>
          </a:p>
        </p:txBody>
      </p:sp>
      <p:sp>
        <p:nvSpPr>
          <p:cNvPr id="6" name="内容占位符 5">
            <a:extLst>
              <a:ext uri="{FF2B5EF4-FFF2-40B4-BE49-F238E27FC236}">
                <a16:creationId xmlns:a16="http://schemas.microsoft.com/office/drawing/2014/main" id="{4C09F295-1DFE-42EE-BE2F-61BDE124D1F7}"/>
              </a:ext>
            </a:extLst>
          </p:cNvPr>
          <p:cNvSpPr>
            <a:spLocks noGrp="1"/>
          </p:cNvSpPr>
          <p:nvPr>
            <p:ph idx="1"/>
          </p:nvPr>
        </p:nvSpPr>
        <p:spPr>
          <a:xfrm>
            <a:off x="838200" y="1147487"/>
            <a:ext cx="3202172" cy="5029477"/>
          </a:xfrm>
        </p:spPr>
        <p:txBody>
          <a:bodyPr/>
          <a:lstStyle/>
          <a:p>
            <a:pPr>
              <a:lnSpc>
                <a:spcPct val="150000"/>
              </a:lnSpc>
            </a:pPr>
            <a:r>
              <a:rPr lang="zh-CN" altLang="en-US"/>
              <a:t>全局数据仓库数据来自局部操作性系统的情况</a:t>
            </a:r>
          </a:p>
        </p:txBody>
      </p:sp>
      <p:pic>
        <p:nvPicPr>
          <p:cNvPr id="7" name="Picture 12">
            <a:extLst>
              <a:ext uri="{FF2B5EF4-FFF2-40B4-BE49-F238E27FC236}">
                <a16:creationId xmlns:a16="http://schemas.microsoft.com/office/drawing/2014/main" id="{BF3C8625-5FEA-4EB3-B141-5F89884AE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843" y="975798"/>
            <a:ext cx="5623515" cy="522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5660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2">
            <a:extLst>
              <a:ext uri="{FF2B5EF4-FFF2-40B4-BE49-F238E27FC236}">
                <a16:creationId xmlns:a16="http://schemas.microsoft.com/office/drawing/2014/main" id="{C48594DE-9446-4F66-BFDD-25F8CB0F7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26" y="941795"/>
            <a:ext cx="4060825" cy="524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5908EEB1-FC0A-428B-AF7A-68812936A5A2}"/>
              </a:ext>
            </a:extLst>
          </p:cNvPr>
          <p:cNvSpPr>
            <a:spLocks noGrp="1"/>
          </p:cNvSpPr>
          <p:nvPr>
            <p:ph type="title"/>
          </p:nvPr>
        </p:nvSpPr>
        <p:spPr/>
        <p:txBody>
          <a:bodyPr>
            <a:normAutofit/>
          </a:bodyPr>
          <a:lstStyle/>
          <a:p>
            <a:r>
              <a:rPr lang="en-US" altLang="zh-CN"/>
              <a:t>2.1</a:t>
            </a:r>
            <a:r>
              <a:rPr lang="zh-CN" altLang="en-US"/>
              <a:t>局部数据仓库和全局数据仓库</a:t>
            </a:r>
            <a:r>
              <a:rPr lang="en-US" altLang="zh-CN"/>
              <a:t>(cont.)</a:t>
            </a:r>
            <a:endParaRPr lang="zh-CN" altLang="en-US"/>
          </a:p>
        </p:txBody>
      </p:sp>
      <p:sp>
        <p:nvSpPr>
          <p:cNvPr id="4" name="灯片编号占位符 3">
            <a:extLst>
              <a:ext uri="{FF2B5EF4-FFF2-40B4-BE49-F238E27FC236}">
                <a16:creationId xmlns:a16="http://schemas.microsoft.com/office/drawing/2014/main" id="{7DF86BE7-C4DC-4498-B788-1E1760CAD69F}"/>
              </a:ext>
            </a:extLst>
          </p:cNvPr>
          <p:cNvSpPr>
            <a:spLocks noGrp="1"/>
          </p:cNvSpPr>
          <p:nvPr>
            <p:ph type="sldNum" sz="quarter" idx="12"/>
          </p:nvPr>
        </p:nvSpPr>
        <p:spPr/>
        <p:txBody>
          <a:bodyPr/>
          <a:lstStyle/>
          <a:p>
            <a:fld id="{353DBB4E-1D55-4CCA-BE4F-A23EE6C282CB}" type="slidenum">
              <a:rPr lang="zh-CN" altLang="en-US" smtClean="0"/>
              <a:pPr/>
              <a:t>12</a:t>
            </a:fld>
            <a:endParaRPr lang="zh-CN" altLang="en-US"/>
          </a:p>
        </p:txBody>
      </p:sp>
      <p:sp>
        <p:nvSpPr>
          <p:cNvPr id="6" name="内容占位符 5">
            <a:extLst>
              <a:ext uri="{FF2B5EF4-FFF2-40B4-BE49-F238E27FC236}">
                <a16:creationId xmlns:a16="http://schemas.microsoft.com/office/drawing/2014/main" id="{4C09F295-1DFE-42EE-BE2F-61BDE124D1F7}"/>
              </a:ext>
            </a:extLst>
          </p:cNvPr>
          <p:cNvSpPr>
            <a:spLocks noGrp="1"/>
          </p:cNvSpPr>
          <p:nvPr>
            <p:ph idx="1"/>
          </p:nvPr>
        </p:nvSpPr>
        <p:spPr>
          <a:xfrm>
            <a:off x="838200" y="1147487"/>
            <a:ext cx="3202172" cy="5029477"/>
          </a:xfrm>
        </p:spPr>
        <p:txBody>
          <a:bodyPr/>
          <a:lstStyle/>
          <a:p>
            <a:pPr>
              <a:lnSpc>
                <a:spcPct val="150000"/>
              </a:lnSpc>
            </a:pPr>
            <a:r>
              <a:rPr lang="zh-CN" altLang="en-US"/>
              <a:t>局部操作型系统的数据到全局数据仓库的映射</a:t>
            </a:r>
          </a:p>
        </p:txBody>
      </p:sp>
    </p:spTree>
    <p:extLst>
      <p:ext uri="{BB962C8B-B14F-4D97-AF65-F5344CB8AC3E}">
        <p14:creationId xmlns:p14="http://schemas.microsoft.com/office/powerpoint/2010/main" val="389043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8EEB1-FC0A-428B-AF7A-68812936A5A2}"/>
              </a:ext>
            </a:extLst>
          </p:cNvPr>
          <p:cNvSpPr>
            <a:spLocks noGrp="1"/>
          </p:cNvSpPr>
          <p:nvPr>
            <p:ph type="title"/>
          </p:nvPr>
        </p:nvSpPr>
        <p:spPr/>
        <p:txBody>
          <a:bodyPr>
            <a:normAutofit/>
          </a:bodyPr>
          <a:lstStyle/>
          <a:p>
            <a:r>
              <a:rPr lang="en-US" altLang="zh-CN"/>
              <a:t>2.1</a:t>
            </a:r>
            <a:r>
              <a:rPr lang="zh-CN" altLang="en-US"/>
              <a:t>局部数据仓库和全局数据仓库</a:t>
            </a:r>
            <a:r>
              <a:rPr lang="en-US" altLang="zh-CN"/>
              <a:t>(cont.)</a:t>
            </a:r>
            <a:endParaRPr lang="zh-CN" altLang="en-US"/>
          </a:p>
        </p:txBody>
      </p:sp>
      <p:sp>
        <p:nvSpPr>
          <p:cNvPr id="4" name="灯片编号占位符 3">
            <a:extLst>
              <a:ext uri="{FF2B5EF4-FFF2-40B4-BE49-F238E27FC236}">
                <a16:creationId xmlns:a16="http://schemas.microsoft.com/office/drawing/2014/main" id="{7DF86BE7-C4DC-4498-B788-1E1760CAD69F}"/>
              </a:ext>
            </a:extLst>
          </p:cNvPr>
          <p:cNvSpPr>
            <a:spLocks noGrp="1"/>
          </p:cNvSpPr>
          <p:nvPr>
            <p:ph type="sldNum" sz="quarter" idx="12"/>
          </p:nvPr>
        </p:nvSpPr>
        <p:spPr/>
        <p:txBody>
          <a:bodyPr/>
          <a:lstStyle/>
          <a:p>
            <a:fld id="{353DBB4E-1D55-4CCA-BE4F-A23EE6C282CB}" type="slidenum">
              <a:rPr lang="zh-CN" altLang="en-US" smtClean="0"/>
              <a:pPr/>
              <a:t>13</a:t>
            </a:fld>
            <a:endParaRPr lang="zh-CN" altLang="en-US"/>
          </a:p>
        </p:txBody>
      </p:sp>
      <p:sp>
        <p:nvSpPr>
          <p:cNvPr id="6" name="内容占位符 5">
            <a:extLst>
              <a:ext uri="{FF2B5EF4-FFF2-40B4-BE49-F238E27FC236}">
                <a16:creationId xmlns:a16="http://schemas.microsoft.com/office/drawing/2014/main" id="{4C09F295-1DFE-42EE-BE2F-61BDE124D1F7}"/>
              </a:ext>
            </a:extLst>
          </p:cNvPr>
          <p:cNvSpPr>
            <a:spLocks noGrp="1"/>
          </p:cNvSpPr>
          <p:nvPr>
            <p:ph idx="1"/>
          </p:nvPr>
        </p:nvSpPr>
        <p:spPr>
          <a:xfrm>
            <a:off x="838200" y="1147487"/>
            <a:ext cx="3202172" cy="5029477"/>
          </a:xfrm>
        </p:spPr>
        <p:txBody>
          <a:bodyPr/>
          <a:lstStyle/>
          <a:p>
            <a:pPr>
              <a:lnSpc>
                <a:spcPct val="150000"/>
              </a:lnSpc>
            </a:pPr>
            <a:r>
              <a:rPr lang="zh-CN" altLang="en-US"/>
              <a:t>全局数据仓库可能在局部层上进行缓冲后再上传</a:t>
            </a:r>
          </a:p>
        </p:txBody>
      </p:sp>
      <p:pic>
        <p:nvPicPr>
          <p:cNvPr id="7" name="Picture 2">
            <a:extLst>
              <a:ext uri="{FF2B5EF4-FFF2-40B4-BE49-F238E27FC236}">
                <a16:creationId xmlns:a16="http://schemas.microsoft.com/office/drawing/2014/main" id="{CBC2C616-D636-4A1C-BE31-A42CB89B4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327" y="994958"/>
            <a:ext cx="4922874" cy="520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627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E7551-93DE-4ABB-8795-FF67E76BB534}"/>
              </a:ext>
            </a:extLst>
          </p:cNvPr>
          <p:cNvSpPr>
            <a:spLocks noGrp="1"/>
          </p:cNvSpPr>
          <p:nvPr>
            <p:ph type="title"/>
          </p:nvPr>
        </p:nvSpPr>
        <p:spPr/>
        <p:txBody>
          <a:bodyPr>
            <a:normAutofit/>
          </a:bodyPr>
          <a:lstStyle/>
          <a:p>
            <a:r>
              <a:rPr lang="en-US" altLang="zh-CN"/>
              <a:t>2.2</a:t>
            </a:r>
            <a:r>
              <a:rPr lang="zh-CN" altLang="en-US"/>
              <a:t>技术分布式数据仓库</a:t>
            </a:r>
          </a:p>
        </p:txBody>
      </p:sp>
      <p:sp>
        <p:nvSpPr>
          <p:cNvPr id="3" name="内容占位符 2">
            <a:extLst>
              <a:ext uri="{FF2B5EF4-FFF2-40B4-BE49-F238E27FC236}">
                <a16:creationId xmlns:a16="http://schemas.microsoft.com/office/drawing/2014/main" id="{7C661915-36D6-4493-81EF-618CB645B458}"/>
              </a:ext>
            </a:extLst>
          </p:cNvPr>
          <p:cNvSpPr>
            <a:spLocks noGrp="1"/>
          </p:cNvSpPr>
          <p:nvPr>
            <p:ph idx="1"/>
          </p:nvPr>
        </p:nvSpPr>
        <p:spPr/>
        <p:txBody>
          <a:bodyPr/>
          <a:lstStyle/>
          <a:p>
            <a:r>
              <a:rPr lang="zh-CN" altLang="en-US"/>
              <a:t>数据仓库环境包括了大量的数据，它们分布在多个处理器上</a:t>
            </a:r>
          </a:p>
          <a:p>
            <a:r>
              <a:rPr lang="zh-CN" altLang="en-US"/>
              <a:t>从逻辑上看只有一个数据仓库，在物理上存在许多有紧密联系的但存放在不同处理器上的数据仓库</a:t>
            </a:r>
          </a:p>
          <a:p>
            <a:endParaRPr lang="zh-CN" altLang="en-US"/>
          </a:p>
        </p:txBody>
      </p:sp>
      <p:sp>
        <p:nvSpPr>
          <p:cNvPr id="4" name="灯片编号占位符 3">
            <a:extLst>
              <a:ext uri="{FF2B5EF4-FFF2-40B4-BE49-F238E27FC236}">
                <a16:creationId xmlns:a16="http://schemas.microsoft.com/office/drawing/2014/main" id="{04BF604E-D582-4D8F-BEDF-33F1AAA633C4}"/>
              </a:ext>
            </a:extLst>
          </p:cNvPr>
          <p:cNvSpPr>
            <a:spLocks noGrp="1"/>
          </p:cNvSpPr>
          <p:nvPr>
            <p:ph type="sldNum" sz="quarter" idx="12"/>
          </p:nvPr>
        </p:nvSpPr>
        <p:spPr/>
        <p:txBody>
          <a:bodyPr/>
          <a:lstStyle/>
          <a:p>
            <a:fld id="{353DBB4E-1D55-4CCA-BE4F-A23EE6C282CB}" type="slidenum">
              <a:rPr lang="zh-CN" altLang="en-US" smtClean="0"/>
              <a:pPr/>
              <a:t>14</a:t>
            </a:fld>
            <a:endParaRPr lang="zh-CN" altLang="en-US"/>
          </a:p>
        </p:txBody>
      </p:sp>
      <p:pic>
        <p:nvPicPr>
          <p:cNvPr id="6" name="Picture 2">
            <a:extLst>
              <a:ext uri="{FF2B5EF4-FFF2-40B4-BE49-F238E27FC236}">
                <a16:creationId xmlns:a16="http://schemas.microsoft.com/office/drawing/2014/main" id="{097F6181-71BD-462A-9B47-D6D31BD80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367" y="2198901"/>
            <a:ext cx="6007396" cy="4021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55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94535-E4E0-4778-9C60-455E6603EF5A}"/>
              </a:ext>
            </a:extLst>
          </p:cNvPr>
          <p:cNvSpPr>
            <a:spLocks noGrp="1"/>
          </p:cNvSpPr>
          <p:nvPr>
            <p:ph type="title"/>
          </p:nvPr>
        </p:nvSpPr>
        <p:spPr/>
        <p:txBody>
          <a:bodyPr/>
          <a:lstStyle/>
          <a:p>
            <a:r>
              <a:rPr lang="en-US" altLang="zh-CN"/>
              <a:t>2.2</a:t>
            </a:r>
            <a:r>
              <a:rPr lang="zh-CN" altLang="en-US"/>
              <a:t>技术分布式数据仓库</a:t>
            </a:r>
            <a:r>
              <a:rPr lang="en-US" altLang="zh-CN"/>
              <a:t>(cont.)</a:t>
            </a:r>
            <a:endParaRPr lang="zh-CN" altLang="en-US"/>
          </a:p>
        </p:txBody>
      </p:sp>
      <p:sp>
        <p:nvSpPr>
          <p:cNvPr id="3" name="内容占位符 2">
            <a:extLst>
              <a:ext uri="{FF2B5EF4-FFF2-40B4-BE49-F238E27FC236}">
                <a16:creationId xmlns:a16="http://schemas.microsoft.com/office/drawing/2014/main" id="{2A24C0F9-FE9D-4268-9753-32F2FBE614FE}"/>
              </a:ext>
            </a:extLst>
          </p:cNvPr>
          <p:cNvSpPr>
            <a:spLocks noGrp="1"/>
          </p:cNvSpPr>
          <p:nvPr>
            <p:ph idx="1"/>
          </p:nvPr>
        </p:nvSpPr>
        <p:spPr/>
        <p:txBody>
          <a:bodyPr/>
          <a:lstStyle/>
          <a:p>
            <a:pPr>
              <a:lnSpc>
                <a:spcPct val="150000"/>
              </a:lnSpc>
            </a:pPr>
            <a:r>
              <a:rPr lang="zh-CN" altLang="en-US"/>
              <a:t>数据仓库采用分布式技术的优缺点</a:t>
            </a:r>
          </a:p>
          <a:p>
            <a:pPr lvl="1">
              <a:lnSpc>
                <a:spcPct val="150000"/>
              </a:lnSpc>
            </a:pPr>
            <a:r>
              <a:rPr lang="zh-CN" altLang="en-US"/>
              <a:t>引入代价低。就是说采用分布式技术的数据仓库的软硬件代价比采用集中式软硬件的代价要低得多</a:t>
            </a:r>
          </a:p>
          <a:p>
            <a:pPr lvl="1">
              <a:lnSpc>
                <a:spcPct val="150000"/>
              </a:lnSpc>
            </a:pPr>
            <a:r>
              <a:rPr lang="zh-CN" altLang="en-US"/>
              <a:t>使得存储在数据仓库中的数据量在理论上没有限制。如果数据仓库中的数据量开始超过一个分布式处理器的处理能力，那么可以在网络中加入另外一个处理器。</a:t>
            </a:r>
          </a:p>
          <a:p>
            <a:pPr lvl="1">
              <a:lnSpc>
                <a:spcPct val="150000"/>
              </a:lnSpc>
            </a:pPr>
            <a:r>
              <a:rPr lang="zh-CN" altLang="en-US"/>
              <a:t>但当数据仓库的处理器达到一定程度，网络上就会出现过量的传输负载。</a:t>
            </a:r>
          </a:p>
          <a:p>
            <a:pPr>
              <a:lnSpc>
                <a:spcPct val="150000"/>
              </a:lnSpc>
            </a:pPr>
            <a:endParaRPr lang="zh-CN" altLang="en-US"/>
          </a:p>
        </p:txBody>
      </p:sp>
      <p:sp>
        <p:nvSpPr>
          <p:cNvPr id="4" name="灯片编号占位符 3">
            <a:extLst>
              <a:ext uri="{FF2B5EF4-FFF2-40B4-BE49-F238E27FC236}">
                <a16:creationId xmlns:a16="http://schemas.microsoft.com/office/drawing/2014/main" id="{1002605E-2532-48C2-94BE-30185A281958}"/>
              </a:ext>
            </a:extLst>
          </p:cNvPr>
          <p:cNvSpPr>
            <a:spLocks noGrp="1"/>
          </p:cNvSpPr>
          <p:nvPr>
            <p:ph type="sldNum" sz="quarter" idx="12"/>
          </p:nvPr>
        </p:nvSpPr>
        <p:spPr/>
        <p:txBody>
          <a:bodyPr/>
          <a:lstStyle/>
          <a:p>
            <a:fld id="{353DBB4E-1D55-4CCA-BE4F-A23EE6C282CB}" type="slidenum">
              <a:rPr lang="zh-CN" altLang="en-US" smtClean="0"/>
              <a:pPr/>
              <a:t>15</a:t>
            </a:fld>
            <a:endParaRPr lang="zh-CN" altLang="en-US"/>
          </a:p>
        </p:txBody>
      </p:sp>
    </p:spTree>
    <p:extLst>
      <p:ext uri="{BB962C8B-B14F-4D97-AF65-F5344CB8AC3E}">
        <p14:creationId xmlns:p14="http://schemas.microsoft.com/office/powerpoint/2010/main" val="57584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23686-1166-4DC4-9A88-80727F9E2AC0}"/>
              </a:ext>
            </a:extLst>
          </p:cNvPr>
          <p:cNvSpPr>
            <a:spLocks noGrp="1"/>
          </p:cNvSpPr>
          <p:nvPr>
            <p:ph type="title"/>
          </p:nvPr>
        </p:nvSpPr>
        <p:spPr/>
        <p:txBody>
          <a:bodyPr>
            <a:normAutofit/>
          </a:bodyPr>
          <a:lstStyle/>
          <a:p>
            <a:r>
              <a:rPr lang="en-US" altLang="zh-CN"/>
              <a:t>2.3</a:t>
            </a:r>
            <a:r>
              <a:rPr lang="zh-CN" altLang="en-US"/>
              <a:t>独立演进的分布式数据仓库</a:t>
            </a:r>
          </a:p>
        </p:txBody>
      </p:sp>
      <p:sp>
        <p:nvSpPr>
          <p:cNvPr id="3" name="内容占位符 2">
            <a:extLst>
              <a:ext uri="{FF2B5EF4-FFF2-40B4-BE49-F238E27FC236}">
                <a16:creationId xmlns:a16="http://schemas.microsoft.com/office/drawing/2014/main" id="{CF9AE6E1-3ABF-461E-8EC3-BCE5687DC5FE}"/>
              </a:ext>
            </a:extLst>
          </p:cNvPr>
          <p:cNvSpPr>
            <a:spLocks noGrp="1"/>
          </p:cNvSpPr>
          <p:nvPr>
            <p:ph idx="1"/>
          </p:nvPr>
        </p:nvSpPr>
        <p:spPr/>
        <p:txBody>
          <a:bodyPr/>
          <a:lstStyle/>
          <a:p>
            <a:r>
              <a:rPr lang="zh-CN" altLang="en-US"/>
              <a:t>数据仓库是以一种不协调的方式建立起来的</a:t>
            </a:r>
            <a:endParaRPr lang="en-US" altLang="zh-CN"/>
          </a:p>
          <a:p>
            <a:endParaRPr lang="zh-CN" altLang="en-US" sz="800"/>
          </a:p>
          <a:p>
            <a:r>
              <a:rPr lang="zh-CN" altLang="en-US"/>
              <a:t>首先建立某一个数据仓库，再建立另一个数据仓库</a:t>
            </a:r>
            <a:endParaRPr lang="en-US" altLang="zh-CN"/>
          </a:p>
          <a:p>
            <a:pPr lvl="1"/>
            <a:r>
              <a:rPr lang="zh-CN" altLang="en-US"/>
              <a:t>多个独立的数据仓库时同时开发的</a:t>
            </a:r>
          </a:p>
          <a:p>
            <a:pPr lvl="1"/>
            <a:r>
              <a:rPr lang="zh-CN" altLang="en-US"/>
              <a:t>数据仓库之间没有进行协调和约束</a:t>
            </a:r>
          </a:p>
          <a:p>
            <a:pPr lvl="1"/>
            <a:r>
              <a:rPr lang="zh-CN" altLang="en-US"/>
              <a:t>随着独立的数据仓库不断增加，需要设计员进行管理和协调</a:t>
            </a:r>
            <a:endParaRPr lang="en-US" altLang="zh-CN"/>
          </a:p>
          <a:p>
            <a:pPr lvl="1"/>
            <a:endParaRPr lang="zh-CN" altLang="en-US" sz="800"/>
          </a:p>
          <a:p>
            <a:r>
              <a:rPr lang="zh-CN" altLang="en-US"/>
              <a:t>原因通常是政策和机构上的差异</a:t>
            </a:r>
            <a:endParaRPr lang="en-US" altLang="zh-CN"/>
          </a:p>
          <a:p>
            <a:pPr lvl="1"/>
            <a:endParaRPr lang="zh-CN" altLang="en-US"/>
          </a:p>
          <a:p>
            <a:endParaRPr lang="zh-CN" altLang="en-US"/>
          </a:p>
        </p:txBody>
      </p:sp>
      <p:sp>
        <p:nvSpPr>
          <p:cNvPr id="4" name="灯片编号占位符 3">
            <a:extLst>
              <a:ext uri="{FF2B5EF4-FFF2-40B4-BE49-F238E27FC236}">
                <a16:creationId xmlns:a16="http://schemas.microsoft.com/office/drawing/2014/main" id="{43F788DE-8A64-4FB8-9D18-E6758158913D}"/>
              </a:ext>
            </a:extLst>
          </p:cNvPr>
          <p:cNvSpPr>
            <a:spLocks noGrp="1"/>
          </p:cNvSpPr>
          <p:nvPr>
            <p:ph type="sldNum" sz="quarter" idx="12"/>
          </p:nvPr>
        </p:nvSpPr>
        <p:spPr/>
        <p:txBody>
          <a:bodyPr/>
          <a:lstStyle/>
          <a:p>
            <a:fld id="{353DBB4E-1D55-4CCA-BE4F-A23EE6C282CB}" type="slidenum">
              <a:rPr lang="zh-CN" altLang="en-US" smtClean="0"/>
              <a:pPr/>
              <a:t>16</a:t>
            </a:fld>
            <a:endParaRPr lang="zh-CN" altLang="en-US"/>
          </a:p>
        </p:txBody>
      </p:sp>
    </p:spTree>
    <p:extLst>
      <p:ext uri="{BB962C8B-B14F-4D97-AF65-F5344CB8AC3E}">
        <p14:creationId xmlns:p14="http://schemas.microsoft.com/office/powerpoint/2010/main" val="1114004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DE605-EA2D-4CE1-B8F6-555AD3F99E9B}"/>
              </a:ext>
            </a:extLst>
          </p:cNvPr>
          <p:cNvSpPr>
            <a:spLocks noGrp="1"/>
          </p:cNvSpPr>
          <p:nvPr>
            <p:ph type="title"/>
          </p:nvPr>
        </p:nvSpPr>
        <p:spPr/>
        <p:txBody>
          <a:bodyPr/>
          <a:lstStyle/>
          <a:p>
            <a:r>
              <a:rPr lang="en-US" altLang="zh-CN"/>
              <a:t>3.</a:t>
            </a:r>
            <a:r>
              <a:rPr lang="zh-CN" altLang="en-US"/>
              <a:t>数据仓库项目的本质特征</a:t>
            </a:r>
          </a:p>
        </p:txBody>
      </p:sp>
      <p:sp>
        <p:nvSpPr>
          <p:cNvPr id="3" name="内容占位符 2">
            <a:extLst>
              <a:ext uri="{FF2B5EF4-FFF2-40B4-BE49-F238E27FC236}">
                <a16:creationId xmlns:a16="http://schemas.microsoft.com/office/drawing/2014/main" id="{53C17398-7403-4184-921E-B974B18D65AE}"/>
              </a:ext>
            </a:extLst>
          </p:cNvPr>
          <p:cNvSpPr>
            <a:spLocks noGrp="1"/>
          </p:cNvSpPr>
          <p:nvPr>
            <p:ph idx="1"/>
          </p:nvPr>
        </p:nvSpPr>
        <p:spPr/>
        <p:txBody>
          <a:bodyPr/>
          <a:lstStyle/>
          <a:p>
            <a:r>
              <a:rPr lang="zh-CN" altLang="en-US"/>
              <a:t>数据仓库项目的四种典型情况：</a:t>
            </a:r>
            <a:r>
              <a:rPr lang="zh-CN" altLang="en-US">
                <a:solidFill>
                  <a:srgbClr val="FF0000"/>
                </a:solidFill>
              </a:rPr>
              <a:t>情况一</a:t>
            </a:r>
          </a:p>
          <a:p>
            <a:pPr lvl="1"/>
            <a:r>
              <a:rPr lang="zh-CN" altLang="en-US"/>
              <a:t>公司的业务是完全分离的、非集成的，对应的数据仓库是由不同的开发小组独立创建的</a:t>
            </a:r>
          </a:p>
          <a:p>
            <a:pPr lvl="1"/>
            <a:r>
              <a:rPr lang="zh-CN" altLang="en-US"/>
              <a:t>不同的业务独立向公司汇报情况，但是在公司内部没有业务集成或数据共享</a:t>
            </a:r>
          </a:p>
          <a:p>
            <a:pPr lvl="1"/>
            <a:r>
              <a:rPr lang="zh-CN" altLang="en-US"/>
              <a:t>现实中存在，但是不常见</a:t>
            </a:r>
          </a:p>
          <a:p>
            <a:pPr lvl="1"/>
            <a:r>
              <a:rPr lang="zh-CN" altLang="en-US"/>
              <a:t>两个不同项目之间发生冲突的可能性几乎没有</a:t>
            </a:r>
          </a:p>
          <a:p>
            <a:pPr lvl="1"/>
            <a:r>
              <a:rPr lang="zh-CN" altLang="en-US"/>
              <a:t>项目间很少或者不需要管理和协调</a:t>
            </a:r>
          </a:p>
          <a:p>
            <a:pPr lvl="1"/>
            <a:endParaRPr lang="zh-CN" altLang="en-US"/>
          </a:p>
        </p:txBody>
      </p:sp>
      <p:sp>
        <p:nvSpPr>
          <p:cNvPr id="4" name="灯片编号占位符 3">
            <a:extLst>
              <a:ext uri="{FF2B5EF4-FFF2-40B4-BE49-F238E27FC236}">
                <a16:creationId xmlns:a16="http://schemas.microsoft.com/office/drawing/2014/main" id="{1053A82C-BFBF-4B26-BED0-815D850CEDD7}"/>
              </a:ext>
            </a:extLst>
          </p:cNvPr>
          <p:cNvSpPr>
            <a:spLocks noGrp="1"/>
          </p:cNvSpPr>
          <p:nvPr>
            <p:ph type="sldNum" sz="quarter" idx="12"/>
          </p:nvPr>
        </p:nvSpPr>
        <p:spPr/>
        <p:txBody>
          <a:bodyPr/>
          <a:lstStyle/>
          <a:p>
            <a:fld id="{353DBB4E-1D55-4CCA-BE4F-A23EE6C282CB}" type="slidenum">
              <a:rPr lang="zh-CN" altLang="en-US" smtClean="0"/>
              <a:pPr/>
              <a:t>17</a:t>
            </a:fld>
            <a:endParaRPr lang="zh-CN" altLang="en-US"/>
          </a:p>
        </p:txBody>
      </p:sp>
      <p:pic>
        <p:nvPicPr>
          <p:cNvPr id="6" name="Picture 13">
            <a:extLst>
              <a:ext uri="{FF2B5EF4-FFF2-40B4-BE49-F238E27FC236}">
                <a16:creationId xmlns:a16="http://schemas.microsoft.com/office/drawing/2014/main" id="{DA852EFD-EEB1-42F8-85DD-AD94085EE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353" y="3946673"/>
            <a:ext cx="7345362" cy="1422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239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DE605-EA2D-4CE1-B8F6-555AD3F99E9B}"/>
              </a:ext>
            </a:extLst>
          </p:cNvPr>
          <p:cNvSpPr>
            <a:spLocks noGrp="1"/>
          </p:cNvSpPr>
          <p:nvPr>
            <p:ph type="title"/>
          </p:nvPr>
        </p:nvSpPr>
        <p:spPr/>
        <p:txBody>
          <a:bodyPr/>
          <a:lstStyle/>
          <a:p>
            <a:r>
              <a:rPr lang="en-US" altLang="zh-CN"/>
              <a:t>3.</a:t>
            </a:r>
            <a:r>
              <a:rPr lang="zh-CN" altLang="en-US"/>
              <a:t>数据仓库项目的本质特征</a:t>
            </a:r>
            <a:r>
              <a:rPr lang="en-US" altLang="zh-CN"/>
              <a:t>(cont.)</a:t>
            </a:r>
            <a:endParaRPr lang="zh-CN" altLang="en-US"/>
          </a:p>
        </p:txBody>
      </p:sp>
      <p:sp>
        <p:nvSpPr>
          <p:cNvPr id="3" name="内容占位符 2">
            <a:extLst>
              <a:ext uri="{FF2B5EF4-FFF2-40B4-BE49-F238E27FC236}">
                <a16:creationId xmlns:a16="http://schemas.microsoft.com/office/drawing/2014/main" id="{53C17398-7403-4184-921E-B974B18D65AE}"/>
              </a:ext>
            </a:extLst>
          </p:cNvPr>
          <p:cNvSpPr>
            <a:spLocks noGrp="1"/>
          </p:cNvSpPr>
          <p:nvPr>
            <p:ph idx="1"/>
          </p:nvPr>
        </p:nvSpPr>
        <p:spPr/>
        <p:txBody>
          <a:bodyPr/>
          <a:lstStyle/>
          <a:p>
            <a:r>
              <a:rPr lang="zh-CN" altLang="en-US"/>
              <a:t>数据仓库项目的四种典型情况：</a:t>
            </a:r>
            <a:r>
              <a:rPr lang="zh-CN" altLang="en-US">
                <a:solidFill>
                  <a:srgbClr val="FF0000"/>
                </a:solidFill>
              </a:rPr>
              <a:t>情况二</a:t>
            </a:r>
          </a:p>
          <a:p>
            <a:pPr lvl="1"/>
            <a:r>
              <a:rPr lang="zh-CN" altLang="en-US"/>
              <a:t>各开发小组负责创建同一个数据仓库的不同部分，导致多个数据仓库开发项目同时出现</a:t>
            </a:r>
          </a:p>
          <a:p>
            <a:pPr lvl="1"/>
            <a:r>
              <a:rPr lang="zh-CN" altLang="en-US"/>
              <a:t>同一粒度数据是由不同开发小组创建的，但是它们分散在不同的地理位置</a:t>
            </a:r>
          </a:p>
          <a:p>
            <a:pPr lvl="1"/>
            <a:r>
              <a:rPr lang="zh-CN" altLang="en-US"/>
              <a:t>项目之间发生冲突的可能性比较大</a:t>
            </a:r>
          </a:p>
          <a:p>
            <a:pPr lvl="1"/>
            <a:r>
              <a:rPr lang="zh-CN" altLang="en-US"/>
              <a:t>开发小组之间需要密切合作，若开发项目不协调，则大量数据的冗余存储和处理可能导致较大的浪费</a:t>
            </a:r>
          </a:p>
        </p:txBody>
      </p:sp>
      <p:sp>
        <p:nvSpPr>
          <p:cNvPr id="4" name="灯片编号占位符 3">
            <a:extLst>
              <a:ext uri="{FF2B5EF4-FFF2-40B4-BE49-F238E27FC236}">
                <a16:creationId xmlns:a16="http://schemas.microsoft.com/office/drawing/2014/main" id="{1053A82C-BFBF-4B26-BED0-815D850CEDD7}"/>
              </a:ext>
            </a:extLst>
          </p:cNvPr>
          <p:cNvSpPr>
            <a:spLocks noGrp="1"/>
          </p:cNvSpPr>
          <p:nvPr>
            <p:ph type="sldNum" sz="quarter" idx="12"/>
          </p:nvPr>
        </p:nvSpPr>
        <p:spPr/>
        <p:txBody>
          <a:bodyPr/>
          <a:lstStyle/>
          <a:p>
            <a:fld id="{353DBB4E-1D55-4CCA-BE4F-A23EE6C282CB}" type="slidenum">
              <a:rPr lang="zh-CN" altLang="en-US" smtClean="0"/>
              <a:pPr/>
              <a:t>18</a:t>
            </a:fld>
            <a:endParaRPr lang="zh-CN" altLang="en-US"/>
          </a:p>
        </p:txBody>
      </p:sp>
      <p:pic>
        <p:nvPicPr>
          <p:cNvPr id="6" name="Picture 12">
            <a:extLst>
              <a:ext uri="{FF2B5EF4-FFF2-40B4-BE49-F238E27FC236}">
                <a16:creationId xmlns:a16="http://schemas.microsoft.com/office/drawing/2014/main" id="{9C91DBA3-9930-4B67-B25E-FB97A46DB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015" y="4146697"/>
            <a:ext cx="7782731" cy="155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339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23DB2-B2BE-45DD-A2F8-6FB9EFA8C9D5}"/>
              </a:ext>
            </a:extLst>
          </p:cNvPr>
          <p:cNvSpPr>
            <a:spLocks noGrp="1"/>
          </p:cNvSpPr>
          <p:nvPr>
            <p:ph type="title"/>
          </p:nvPr>
        </p:nvSpPr>
        <p:spPr/>
        <p:txBody>
          <a:bodyPr/>
          <a:lstStyle/>
          <a:p>
            <a:r>
              <a:rPr lang="zh-CN" altLang="en-US"/>
              <a:t>大纲</a:t>
            </a:r>
          </a:p>
        </p:txBody>
      </p:sp>
      <p:sp>
        <p:nvSpPr>
          <p:cNvPr id="4" name="灯片编号占位符 3">
            <a:extLst>
              <a:ext uri="{FF2B5EF4-FFF2-40B4-BE49-F238E27FC236}">
                <a16:creationId xmlns:a16="http://schemas.microsoft.com/office/drawing/2014/main" id="{6DBDC8AB-8B0C-4744-8377-BC4CBF06333A}"/>
              </a:ext>
            </a:extLst>
          </p:cNvPr>
          <p:cNvSpPr>
            <a:spLocks noGrp="1"/>
          </p:cNvSpPr>
          <p:nvPr>
            <p:ph type="sldNum" sz="quarter" idx="12"/>
          </p:nvPr>
        </p:nvSpPr>
        <p:spPr/>
        <p:txBody>
          <a:bodyPr/>
          <a:lstStyle/>
          <a:p>
            <a:fld id="{353DBB4E-1D55-4CCA-BE4F-A23EE6C282CB}" type="slidenum">
              <a:rPr lang="zh-CN" altLang="en-US" smtClean="0"/>
              <a:pPr/>
              <a:t>1</a:t>
            </a:fld>
            <a:endParaRPr lang="zh-CN" altLang="en-US"/>
          </a:p>
        </p:txBody>
      </p:sp>
      <p:sp>
        <p:nvSpPr>
          <p:cNvPr id="6" name="内容占位符 5">
            <a:extLst>
              <a:ext uri="{FF2B5EF4-FFF2-40B4-BE49-F238E27FC236}">
                <a16:creationId xmlns:a16="http://schemas.microsoft.com/office/drawing/2014/main" id="{332947AF-F00A-450C-98F3-D174F505E31B}"/>
              </a:ext>
            </a:extLst>
          </p:cNvPr>
          <p:cNvSpPr>
            <a:spLocks noGrp="1"/>
          </p:cNvSpPr>
          <p:nvPr>
            <p:ph idx="1"/>
          </p:nvPr>
        </p:nvSpPr>
        <p:spPr>
          <a:xfrm>
            <a:off x="838200" y="1147487"/>
            <a:ext cx="10515600" cy="5029477"/>
          </a:xfrm>
        </p:spPr>
        <p:txBody>
          <a:bodyPr/>
          <a:lstStyle/>
          <a:p>
            <a:r>
              <a:rPr lang="zh-CN" altLang="en-US" b="1"/>
              <a:t>集中式数据仓库与分布式数据仓库</a:t>
            </a:r>
          </a:p>
          <a:p>
            <a:r>
              <a:rPr lang="zh-CN" altLang="en-US" b="1"/>
              <a:t>分布式数据仓库的类型</a:t>
            </a:r>
          </a:p>
          <a:p>
            <a:r>
              <a:rPr lang="zh-CN" altLang="en-US" b="1"/>
              <a:t>数据仓库开发项目的本质特征</a:t>
            </a:r>
          </a:p>
          <a:p>
            <a:r>
              <a:rPr lang="zh-CN" altLang="en-US" b="1"/>
              <a:t>分布式数据仓库的开发</a:t>
            </a:r>
          </a:p>
          <a:p>
            <a:r>
              <a:rPr lang="zh-CN" altLang="en-US" b="1"/>
              <a:t>在多个层次上构建数据仓库</a:t>
            </a:r>
          </a:p>
          <a:p>
            <a:r>
              <a:rPr lang="zh-CN" altLang="en-US" b="1"/>
              <a:t>多个小组建立当前细节级</a:t>
            </a:r>
          </a:p>
          <a:p>
            <a:endParaRPr lang="zh-CN" altLang="en-US" b="1"/>
          </a:p>
        </p:txBody>
      </p:sp>
    </p:spTree>
    <p:extLst>
      <p:ext uri="{BB962C8B-B14F-4D97-AF65-F5344CB8AC3E}">
        <p14:creationId xmlns:p14="http://schemas.microsoft.com/office/powerpoint/2010/main" val="289073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DE605-EA2D-4CE1-B8F6-555AD3F99E9B}"/>
              </a:ext>
            </a:extLst>
          </p:cNvPr>
          <p:cNvSpPr>
            <a:spLocks noGrp="1"/>
          </p:cNvSpPr>
          <p:nvPr>
            <p:ph type="title"/>
          </p:nvPr>
        </p:nvSpPr>
        <p:spPr/>
        <p:txBody>
          <a:bodyPr/>
          <a:lstStyle/>
          <a:p>
            <a:r>
              <a:rPr lang="en-US" altLang="zh-CN"/>
              <a:t>3.</a:t>
            </a:r>
            <a:r>
              <a:rPr lang="zh-CN" altLang="en-US"/>
              <a:t>数据仓库项目的本质特征</a:t>
            </a:r>
            <a:r>
              <a:rPr lang="en-US" altLang="zh-CN"/>
              <a:t>(cont.)</a:t>
            </a:r>
            <a:endParaRPr lang="zh-CN" altLang="en-US"/>
          </a:p>
        </p:txBody>
      </p:sp>
      <p:sp>
        <p:nvSpPr>
          <p:cNvPr id="3" name="内容占位符 2">
            <a:extLst>
              <a:ext uri="{FF2B5EF4-FFF2-40B4-BE49-F238E27FC236}">
                <a16:creationId xmlns:a16="http://schemas.microsoft.com/office/drawing/2014/main" id="{53C17398-7403-4184-921E-B974B18D65AE}"/>
              </a:ext>
            </a:extLst>
          </p:cNvPr>
          <p:cNvSpPr>
            <a:spLocks noGrp="1"/>
          </p:cNvSpPr>
          <p:nvPr>
            <p:ph idx="1"/>
          </p:nvPr>
        </p:nvSpPr>
        <p:spPr/>
        <p:txBody>
          <a:bodyPr/>
          <a:lstStyle/>
          <a:p>
            <a:r>
              <a:rPr lang="zh-CN" altLang="en-US"/>
              <a:t>数据仓库项目的四种典型情况：</a:t>
            </a:r>
            <a:r>
              <a:rPr lang="zh-CN" altLang="en-US">
                <a:solidFill>
                  <a:srgbClr val="FF0000"/>
                </a:solidFill>
              </a:rPr>
              <a:t>情况三</a:t>
            </a:r>
          </a:p>
          <a:p>
            <a:pPr lvl="1"/>
            <a:r>
              <a:rPr lang="zh-CN" altLang="en-US"/>
              <a:t>不同小组负责建立数据仓库环境中的不同粒度的数据（汇总数据和细节数据）。</a:t>
            </a:r>
          </a:p>
          <a:p>
            <a:pPr lvl="1"/>
            <a:r>
              <a:rPr lang="zh-CN" altLang="en-US"/>
              <a:t>此类情况比较常见，因为层次间的数据粒度不同，它们的作用也不同</a:t>
            </a:r>
          </a:p>
          <a:p>
            <a:pPr lvl="1"/>
            <a:r>
              <a:rPr lang="zh-CN" altLang="en-US"/>
              <a:t>项目容易管理，小组之间的协调比较简单</a:t>
            </a:r>
          </a:p>
        </p:txBody>
      </p:sp>
      <p:sp>
        <p:nvSpPr>
          <p:cNvPr id="4" name="灯片编号占位符 3">
            <a:extLst>
              <a:ext uri="{FF2B5EF4-FFF2-40B4-BE49-F238E27FC236}">
                <a16:creationId xmlns:a16="http://schemas.microsoft.com/office/drawing/2014/main" id="{1053A82C-BFBF-4B26-BED0-815D850CEDD7}"/>
              </a:ext>
            </a:extLst>
          </p:cNvPr>
          <p:cNvSpPr>
            <a:spLocks noGrp="1"/>
          </p:cNvSpPr>
          <p:nvPr>
            <p:ph type="sldNum" sz="quarter" idx="12"/>
          </p:nvPr>
        </p:nvSpPr>
        <p:spPr/>
        <p:txBody>
          <a:bodyPr/>
          <a:lstStyle/>
          <a:p>
            <a:fld id="{353DBB4E-1D55-4CCA-BE4F-A23EE6C282CB}" type="slidenum">
              <a:rPr lang="zh-CN" altLang="en-US" smtClean="0"/>
              <a:pPr/>
              <a:t>19</a:t>
            </a:fld>
            <a:endParaRPr lang="zh-CN" altLang="en-US"/>
          </a:p>
        </p:txBody>
      </p:sp>
      <p:pic>
        <p:nvPicPr>
          <p:cNvPr id="7" name="Picture 12">
            <a:extLst>
              <a:ext uri="{FF2B5EF4-FFF2-40B4-BE49-F238E27FC236}">
                <a16:creationId xmlns:a16="http://schemas.microsoft.com/office/drawing/2014/main" id="{9A8A708A-8217-4A51-83A8-858138AF9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632" y="3341651"/>
            <a:ext cx="62579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793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DE605-EA2D-4CE1-B8F6-555AD3F99E9B}"/>
              </a:ext>
            </a:extLst>
          </p:cNvPr>
          <p:cNvSpPr>
            <a:spLocks noGrp="1"/>
          </p:cNvSpPr>
          <p:nvPr>
            <p:ph type="title"/>
          </p:nvPr>
        </p:nvSpPr>
        <p:spPr/>
        <p:txBody>
          <a:bodyPr/>
          <a:lstStyle/>
          <a:p>
            <a:r>
              <a:rPr lang="en-US" altLang="zh-CN"/>
              <a:t>3.</a:t>
            </a:r>
            <a:r>
              <a:rPr lang="zh-CN" altLang="en-US"/>
              <a:t>数据仓库项目的本质特征</a:t>
            </a:r>
            <a:r>
              <a:rPr lang="en-US" altLang="zh-CN"/>
              <a:t>(cont.)</a:t>
            </a:r>
            <a:endParaRPr lang="zh-CN" altLang="en-US"/>
          </a:p>
        </p:txBody>
      </p:sp>
      <p:sp>
        <p:nvSpPr>
          <p:cNvPr id="3" name="内容占位符 2">
            <a:extLst>
              <a:ext uri="{FF2B5EF4-FFF2-40B4-BE49-F238E27FC236}">
                <a16:creationId xmlns:a16="http://schemas.microsoft.com/office/drawing/2014/main" id="{53C17398-7403-4184-921E-B974B18D65AE}"/>
              </a:ext>
            </a:extLst>
          </p:cNvPr>
          <p:cNvSpPr>
            <a:spLocks noGrp="1"/>
          </p:cNvSpPr>
          <p:nvPr>
            <p:ph idx="1"/>
          </p:nvPr>
        </p:nvSpPr>
        <p:spPr/>
        <p:txBody>
          <a:bodyPr/>
          <a:lstStyle/>
          <a:p>
            <a:r>
              <a:rPr lang="zh-CN" altLang="en-US"/>
              <a:t>数据仓库项目的四种典型情况：</a:t>
            </a:r>
            <a:r>
              <a:rPr lang="zh-CN" altLang="en-US">
                <a:solidFill>
                  <a:srgbClr val="FF0000"/>
                </a:solidFill>
              </a:rPr>
              <a:t>情况四</a:t>
            </a:r>
          </a:p>
          <a:p>
            <a:pPr lvl="1"/>
            <a:r>
              <a:rPr lang="zh-CN" altLang="en-US"/>
              <a:t>多个小组试图以非分布式的方式建立数据仓库环境中数据当前细节级的不同部分</a:t>
            </a:r>
          </a:p>
          <a:p>
            <a:pPr lvl="1"/>
            <a:r>
              <a:rPr lang="zh-CN" altLang="en-US"/>
              <a:t>这种情况很少出现，但是一旦出现就要特别的注意</a:t>
            </a:r>
          </a:p>
          <a:p>
            <a:pPr lvl="1"/>
            <a:r>
              <a:rPr lang="zh-CN" altLang="en-US"/>
              <a:t>体系结构设计者要知道如何来协调它们</a:t>
            </a:r>
          </a:p>
          <a:p>
            <a:pPr lvl="1"/>
            <a:endParaRPr lang="zh-CN" altLang="en-US"/>
          </a:p>
        </p:txBody>
      </p:sp>
      <p:sp>
        <p:nvSpPr>
          <p:cNvPr id="4" name="灯片编号占位符 3">
            <a:extLst>
              <a:ext uri="{FF2B5EF4-FFF2-40B4-BE49-F238E27FC236}">
                <a16:creationId xmlns:a16="http://schemas.microsoft.com/office/drawing/2014/main" id="{1053A82C-BFBF-4B26-BED0-815D850CEDD7}"/>
              </a:ext>
            </a:extLst>
          </p:cNvPr>
          <p:cNvSpPr>
            <a:spLocks noGrp="1"/>
          </p:cNvSpPr>
          <p:nvPr>
            <p:ph type="sldNum" sz="quarter" idx="12"/>
          </p:nvPr>
        </p:nvSpPr>
        <p:spPr/>
        <p:txBody>
          <a:bodyPr/>
          <a:lstStyle/>
          <a:p>
            <a:fld id="{353DBB4E-1D55-4CCA-BE4F-A23EE6C282CB}" type="slidenum">
              <a:rPr lang="zh-CN" altLang="en-US" smtClean="0"/>
              <a:pPr/>
              <a:t>20</a:t>
            </a:fld>
            <a:endParaRPr lang="zh-CN" altLang="en-US"/>
          </a:p>
        </p:txBody>
      </p:sp>
      <p:pic>
        <p:nvPicPr>
          <p:cNvPr id="6" name="Picture 12">
            <a:extLst>
              <a:ext uri="{FF2B5EF4-FFF2-40B4-BE49-F238E27FC236}">
                <a16:creationId xmlns:a16="http://schemas.microsoft.com/office/drawing/2014/main" id="{A9E64D44-3753-4BB8-B3CC-C8ECC9312C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856" y="3177067"/>
            <a:ext cx="41036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9712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11EE7-D90F-4745-AEF8-F8FB502A7F31}"/>
              </a:ext>
            </a:extLst>
          </p:cNvPr>
          <p:cNvSpPr>
            <a:spLocks noGrp="1"/>
          </p:cNvSpPr>
          <p:nvPr>
            <p:ph type="title"/>
          </p:nvPr>
        </p:nvSpPr>
        <p:spPr/>
        <p:txBody>
          <a:bodyPr/>
          <a:lstStyle/>
          <a:p>
            <a:r>
              <a:rPr lang="en-US" altLang="zh-CN"/>
              <a:t>4.</a:t>
            </a:r>
            <a:r>
              <a:rPr lang="zh-CN" altLang="en-US"/>
              <a:t>分布式数据仓库的开发</a:t>
            </a:r>
          </a:p>
        </p:txBody>
      </p:sp>
      <p:sp>
        <p:nvSpPr>
          <p:cNvPr id="3" name="内容占位符 2">
            <a:extLst>
              <a:ext uri="{FF2B5EF4-FFF2-40B4-BE49-F238E27FC236}">
                <a16:creationId xmlns:a16="http://schemas.microsoft.com/office/drawing/2014/main" id="{B23F154D-F09B-49D1-B782-D5907EA39D67}"/>
              </a:ext>
            </a:extLst>
          </p:cNvPr>
          <p:cNvSpPr>
            <a:spLocks noGrp="1"/>
          </p:cNvSpPr>
          <p:nvPr>
            <p:ph idx="1"/>
          </p:nvPr>
        </p:nvSpPr>
        <p:spPr/>
        <p:txBody>
          <a:bodyPr/>
          <a:lstStyle/>
          <a:p>
            <a:r>
              <a:rPr lang="zh-CN" altLang="en-US"/>
              <a:t>分布地理位置间协调开发</a:t>
            </a:r>
          </a:p>
          <a:p>
            <a:pPr lvl="1"/>
            <a:r>
              <a:rPr lang="zh-CN" altLang="en-US"/>
              <a:t>对于跨国公司来说，首先为每个不同地域的分支机构各创建一个局部数据仓库</a:t>
            </a:r>
          </a:p>
          <a:p>
            <a:pPr lvl="1"/>
            <a:r>
              <a:rPr lang="zh-CN" altLang="en-US"/>
              <a:t>当数据仓库的价值在分支机构表现出来之后，公司就会决定建造一个企业数据仓库（全局数据仓库）</a:t>
            </a:r>
          </a:p>
          <a:p>
            <a:endParaRPr lang="zh-CN" altLang="en-US"/>
          </a:p>
        </p:txBody>
      </p:sp>
      <p:sp>
        <p:nvSpPr>
          <p:cNvPr id="4" name="灯片编号占位符 3">
            <a:extLst>
              <a:ext uri="{FF2B5EF4-FFF2-40B4-BE49-F238E27FC236}">
                <a16:creationId xmlns:a16="http://schemas.microsoft.com/office/drawing/2014/main" id="{568B4333-6FD0-4EBA-9D1E-1B57D2392F92}"/>
              </a:ext>
            </a:extLst>
          </p:cNvPr>
          <p:cNvSpPr>
            <a:spLocks noGrp="1"/>
          </p:cNvSpPr>
          <p:nvPr>
            <p:ph type="sldNum" sz="quarter" idx="12"/>
          </p:nvPr>
        </p:nvSpPr>
        <p:spPr/>
        <p:txBody>
          <a:bodyPr/>
          <a:lstStyle/>
          <a:p>
            <a:fld id="{353DBB4E-1D55-4CCA-BE4F-A23EE6C282CB}" type="slidenum">
              <a:rPr lang="zh-CN" altLang="en-US" smtClean="0"/>
              <a:pPr/>
              <a:t>21</a:t>
            </a:fld>
            <a:endParaRPr lang="zh-CN" altLang="en-US"/>
          </a:p>
        </p:txBody>
      </p:sp>
      <p:pic>
        <p:nvPicPr>
          <p:cNvPr id="5" name="Picture 12">
            <a:extLst>
              <a:ext uri="{FF2B5EF4-FFF2-40B4-BE49-F238E27FC236}">
                <a16:creationId xmlns:a16="http://schemas.microsoft.com/office/drawing/2014/main" id="{E98B3CFB-53C0-45F1-9F54-DBCA0DC70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5703" y="2649834"/>
            <a:ext cx="5220586" cy="3542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6632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11EE7-D90F-4745-AEF8-F8FB502A7F31}"/>
              </a:ext>
            </a:extLst>
          </p:cNvPr>
          <p:cNvSpPr>
            <a:spLocks noGrp="1"/>
          </p:cNvSpPr>
          <p:nvPr>
            <p:ph type="title"/>
          </p:nvPr>
        </p:nvSpPr>
        <p:spPr/>
        <p:txBody>
          <a:bodyPr/>
          <a:lstStyle/>
          <a:p>
            <a:r>
              <a:rPr lang="en-US" altLang="zh-CN"/>
              <a:t>4.</a:t>
            </a:r>
            <a:r>
              <a:rPr lang="zh-CN" altLang="en-US"/>
              <a:t>分布式数据仓库的开发</a:t>
            </a:r>
            <a:r>
              <a:rPr lang="en-US" altLang="zh-CN"/>
              <a:t>(cont.)</a:t>
            </a:r>
            <a:endParaRPr lang="zh-CN" altLang="en-US"/>
          </a:p>
        </p:txBody>
      </p:sp>
      <p:sp>
        <p:nvSpPr>
          <p:cNvPr id="3" name="内容占位符 2">
            <a:extLst>
              <a:ext uri="{FF2B5EF4-FFF2-40B4-BE49-F238E27FC236}">
                <a16:creationId xmlns:a16="http://schemas.microsoft.com/office/drawing/2014/main" id="{B23F154D-F09B-49D1-B782-D5907EA39D67}"/>
              </a:ext>
            </a:extLst>
          </p:cNvPr>
          <p:cNvSpPr>
            <a:spLocks noGrp="1"/>
          </p:cNvSpPr>
          <p:nvPr>
            <p:ph idx="1"/>
          </p:nvPr>
        </p:nvSpPr>
        <p:spPr/>
        <p:txBody>
          <a:bodyPr/>
          <a:lstStyle/>
          <a:p>
            <a:r>
              <a:rPr lang="zh-CN" altLang="en-US"/>
              <a:t>企业数据的分布式模型</a:t>
            </a:r>
          </a:p>
          <a:p>
            <a:endParaRPr lang="zh-CN" altLang="en-US"/>
          </a:p>
        </p:txBody>
      </p:sp>
      <p:sp>
        <p:nvSpPr>
          <p:cNvPr id="4" name="灯片编号占位符 3">
            <a:extLst>
              <a:ext uri="{FF2B5EF4-FFF2-40B4-BE49-F238E27FC236}">
                <a16:creationId xmlns:a16="http://schemas.microsoft.com/office/drawing/2014/main" id="{568B4333-6FD0-4EBA-9D1E-1B57D2392F92}"/>
              </a:ext>
            </a:extLst>
          </p:cNvPr>
          <p:cNvSpPr>
            <a:spLocks noGrp="1"/>
          </p:cNvSpPr>
          <p:nvPr>
            <p:ph type="sldNum" sz="quarter" idx="12"/>
          </p:nvPr>
        </p:nvSpPr>
        <p:spPr/>
        <p:txBody>
          <a:bodyPr/>
          <a:lstStyle/>
          <a:p>
            <a:fld id="{353DBB4E-1D55-4CCA-BE4F-A23EE6C282CB}" type="slidenum">
              <a:rPr lang="zh-CN" altLang="en-US" smtClean="0"/>
              <a:pPr/>
              <a:t>22</a:t>
            </a:fld>
            <a:endParaRPr lang="zh-CN" altLang="en-US"/>
          </a:p>
        </p:txBody>
      </p:sp>
      <p:pic>
        <p:nvPicPr>
          <p:cNvPr id="6" name="Picture 2">
            <a:extLst>
              <a:ext uri="{FF2B5EF4-FFF2-40B4-BE49-F238E27FC236}">
                <a16:creationId xmlns:a16="http://schemas.microsoft.com/office/drawing/2014/main" id="{D023C370-1FE1-4FF6-BB04-DDA52CD24F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35"/>
          <a:stretch/>
        </p:blipFill>
        <p:spPr bwMode="auto">
          <a:xfrm>
            <a:off x="2727177" y="1648045"/>
            <a:ext cx="6937818" cy="450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84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8545A-88D8-4EEE-8E7E-605B300BA84E}"/>
              </a:ext>
            </a:extLst>
          </p:cNvPr>
          <p:cNvSpPr>
            <a:spLocks noGrp="1"/>
          </p:cNvSpPr>
          <p:nvPr>
            <p:ph type="title"/>
          </p:nvPr>
        </p:nvSpPr>
        <p:spPr/>
        <p:txBody>
          <a:bodyPr/>
          <a:lstStyle/>
          <a:p>
            <a:r>
              <a:rPr lang="en-US" altLang="zh-CN"/>
              <a:t>5.</a:t>
            </a:r>
            <a:r>
              <a:rPr lang="zh-CN" altLang="en-US"/>
              <a:t>在多种层次上构建数据仓库</a:t>
            </a:r>
          </a:p>
        </p:txBody>
      </p:sp>
      <p:sp>
        <p:nvSpPr>
          <p:cNvPr id="3" name="内容占位符 2">
            <a:extLst>
              <a:ext uri="{FF2B5EF4-FFF2-40B4-BE49-F238E27FC236}">
                <a16:creationId xmlns:a16="http://schemas.microsoft.com/office/drawing/2014/main" id="{BF696830-442F-4C4A-8287-2A29626D06EF}"/>
              </a:ext>
            </a:extLst>
          </p:cNvPr>
          <p:cNvSpPr>
            <a:spLocks noGrp="1"/>
          </p:cNvSpPr>
          <p:nvPr>
            <p:ph idx="1"/>
          </p:nvPr>
        </p:nvSpPr>
        <p:spPr/>
        <p:txBody>
          <a:bodyPr/>
          <a:lstStyle/>
          <a:p>
            <a:r>
              <a:rPr lang="zh-CN" altLang="en-US"/>
              <a:t>数据仓库的多层模式</a:t>
            </a:r>
          </a:p>
          <a:p>
            <a:pPr lvl="1"/>
            <a:r>
              <a:rPr lang="en-US" altLang="zh-CN"/>
              <a:t>A</a:t>
            </a:r>
            <a:r>
              <a:rPr lang="zh-CN" altLang="en-US"/>
              <a:t>组负责建造轻度汇总的数据</a:t>
            </a:r>
          </a:p>
          <a:p>
            <a:pPr lvl="1"/>
            <a:r>
              <a:rPr lang="en-US" altLang="zh-CN"/>
              <a:t>B</a:t>
            </a:r>
            <a:r>
              <a:rPr lang="zh-CN" altLang="en-US"/>
              <a:t>组负责建造中度汇总的数据</a:t>
            </a:r>
          </a:p>
          <a:p>
            <a:pPr lvl="1"/>
            <a:r>
              <a:rPr lang="en-US" altLang="zh-CN"/>
              <a:t>C</a:t>
            </a:r>
            <a:r>
              <a:rPr lang="zh-CN" altLang="en-US"/>
              <a:t>组负责建造当前细节数据</a:t>
            </a:r>
          </a:p>
          <a:p>
            <a:pPr lvl="1"/>
            <a:r>
              <a:rPr lang="zh-CN" altLang="en-US"/>
              <a:t>较高汇总级的开发小组对数据模型有发言权</a:t>
            </a:r>
          </a:p>
          <a:p>
            <a:pPr lvl="1"/>
            <a:endParaRPr lang="zh-CN" altLang="en-US"/>
          </a:p>
        </p:txBody>
      </p:sp>
      <p:sp>
        <p:nvSpPr>
          <p:cNvPr id="4" name="灯片编号占位符 3">
            <a:extLst>
              <a:ext uri="{FF2B5EF4-FFF2-40B4-BE49-F238E27FC236}">
                <a16:creationId xmlns:a16="http://schemas.microsoft.com/office/drawing/2014/main" id="{F232A07D-6E91-4EAF-A52C-02A2BB6FB747}"/>
              </a:ext>
            </a:extLst>
          </p:cNvPr>
          <p:cNvSpPr>
            <a:spLocks noGrp="1"/>
          </p:cNvSpPr>
          <p:nvPr>
            <p:ph type="sldNum" sz="quarter" idx="12"/>
          </p:nvPr>
        </p:nvSpPr>
        <p:spPr/>
        <p:txBody>
          <a:bodyPr/>
          <a:lstStyle/>
          <a:p>
            <a:fld id="{353DBB4E-1D55-4CCA-BE4F-A23EE6C282CB}" type="slidenum">
              <a:rPr lang="zh-CN" altLang="en-US" smtClean="0"/>
              <a:pPr/>
              <a:t>23</a:t>
            </a:fld>
            <a:endParaRPr lang="zh-CN" altLang="en-US"/>
          </a:p>
        </p:txBody>
      </p:sp>
      <p:pic>
        <p:nvPicPr>
          <p:cNvPr id="5" name="Picture 11">
            <a:extLst>
              <a:ext uri="{FF2B5EF4-FFF2-40B4-BE49-F238E27FC236}">
                <a16:creationId xmlns:a16="http://schemas.microsoft.com/office/drawing/2014/main" id="{3CE4DB90-C668-49BA-9033-5AF738E92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4274" y="3381153"/>
            <a:ext cx="6624637" cy="271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299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8545A-88D8-4EEE-8E7E-605B300BA84E}"/>
              </a:ext>
            </a:extLst>
          </p:cNvPr>
          <p:cNvSpPr>
            <a:spLocks noGrp="1"/>
          </p:cNvSpPr>
          <p:nvPr>
            <p:ph type="title"/>
          </p:nvPr>
        </p:nvSpPr>
        <p:spPr/>
        <p:txBody>
          <a:bodyPr/>
          <a:lstStyle/>
          <a:p>
            <a:r>
              <a:rPr lang="en-US" altLang="zh-CN"/>
              <a:t>5.</a:t>
            </a:r>
            <a:r>
              <a:rPr lang="zh-CN" altLang="en-US"/>
              <a:t>在多种层次上构建数据仓库</a:t>
            </a:r>
            <a:r>
              <a:rPr lang="en-US" altLang="zh-CN"/>
              <a:t>(cont.)</a:t>
            </a:r>
            <a:endParaRPr lang="zh-CN" altLang="en-US"/>
          </a:p>
        </p:txBody>
      </p:sp>
      <p:sp>
        <p:nvSpPr>
          <p:cNvPr id="3" name="内容占位符 2">
            <a:extLst>
              <a:ext uri="{FF2B5EF4-FFF2-40B4-BE49-F238E27FC236}">
                <a16:creationId xmlns:a16="http://schemas.microsoft.com/office/drawing/2014/main" id="{BF696830-442F-4C4A-8287-2A29626D06EF}"/>
              </a:ext>
            </a:extLst>
          </p:cNvPr>
          <p:cNvSpPr>
            <a:spLocks noGrp="1"/>
          </p:cNvSpPr>
          <p:nvPr>
            <p:ph idx="1"/>
          </p:nvPr>
        </p:nvSpPr>
        <p:spPr/>
        <p:txBody>
          <a:bodyPr/>
          <a:lstStyle/>
          <a:p>
            <a:r>
              <a:rPr lang="zh-CN" altLang="en-US"/>
              <a:t>数据仓库不同层次间的互联性</a:t>
            </a:r>
            <a:endParaRPr lang="en-US" altLang="zh-CN"/>
          </a:p>
          <a:p>
            <a:r>
              <a:rPr lang="zh-CN" altLang="en-US"/>
              <a:t>互联性的两个方面：</a:t>
            </a:r>
          </a:p>
          <a:p>
            <a:pPr lvl="1"/>
            <a:r>
              <a:rPr lang="zh-CN" altLang="en-US"/>
              <a:t>调用层次存取的兼容性：调用语法是否兼容</a:t>
            </a:r>
          </a:p>
          <a:p>
            <a:pPr lvl="1"/>
            <a:r>
              <a:rPr lang="zh-CN" altLang="en-US"/>
              <a:t>有效带宽：如果两个级别之间有很大的传输负载，那么两个层次间的接口将会成为瓶颈</a:t>
            </a:r>
          </a:p>
          <a:p>
            <a:pPr lvl="1"/>
            <a:endParaRPr lang="zh-CN" altLang="en-US"/>
          </a:p>
        </p:txBody>
      </p:sp>
      <p:sp>
        <p:nvSpPr>
          <p:cNvPr id="4" name="灯片编号占位符 3">
            <a:extLst>
              <a:ext uri="{FF2B5EF4-FFF2-40B4-BE49-F238E27FC236}">
                <a16:creationId xmlns:a16="http://schemas.microsoft.com/office/drawing/2014/main" id="{F232A07D-6E91-4EAF-A52C-02A2BB6FB747}"/>
              </a:ext>
            </a:extLst>
          </p:cNvPr>
          <p:cNvSpPr>
            <a:spLocks noGrp="1"/>
          </p:cNvSpPr>
          <p:nvPr>
            <p:ph type="sldNum" sz="quarter" idx="12"/>
          </p:nvPr>
        </p:nvSpPr>
        <p:spPr/>
        <p:txBody>
          <a:bodyPr/>
          <a:lstStyle/>
          <a:p>
            <a:fld id="{353DBB4E-1D55-4CCA-BE4F-A23EE6C282CB}" type="slidenum">
              <a:rPr lang="zh-CN" altLang="en-US" smtClean="0"/>
              <a:pPr/>
              <a:t>24</a:t>
            </a:fld>
            <a:endParaRPr lang="zh-CN" altLang="en-US"/>
          </a:p>
        </p:txBody>
      </p:sp>
      <p:pic>
        <p:nvPicPr>
          <p:cNvPr id="6" name="Picture 11">
            <a:extLst>
              <a:ext uri="{FF2B5EF4-FFF2-40B4-BE49-F238E27FC236}">
                <a16:creationId xmlns:a16="http://schemas.microsoft.com/office/drawing/2014/main" id="{9B95BD77-5B92-4980-9C8C-9F7AE6F735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16" t="6693" r="12369"/>
          <a:stretch/>
        </p:blipFill>
        <p:spPr bwMode="auto">
          <a:xfrm>
            <a:off x="3157870" y="3179134"/>
            <a:ext cx="5167423" cy="295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66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8545A-88D8-4EEE-8E7E-605B300BA84E}"/>
              </a:ext>
            </a:extLst>
          </p:cNvPr>
          <p:cNvSpPr>
            <a:spLocks noGrp="1"/>
          </p:cNvSpPr>
          <p:nvPr>
            <p:ph type="title"/>
          </p:nvPr>
        </p:nvSpPr>
        <p:spPr/>
        <p:txBody>
          <a:bodyPr/>
          <a:lstStyle/>
          <a:p>
            <a:r>
              <a:rPr lang="en-US" altLang="zh-CN"/>
              <a:t>5.</a:t>
            </a:r>
            <a:r>
              <a:rPr lang="zh-CN" altLang="en-US"/>
              <a:t>在多种层次上构建数据仓库</a:t>
            </a:r>
            <a:r>
              <a:rPr lang="en-US" altLang="zh-CN"/>
              <a:t>(cont.)</a:t>
            </a:r>
            <a:endParaRPr lang="zh-CN" altLang="en-US"/>
          </a:p>
        </p:txBody>
      </p:sp>
      <p:sp>
        <p:nvSpPr>
          <p:cNvPr id="3" name="内容占位符 2">
            <a:extLst>
              <a:ext uri="{FF2B5EF4-FFF2-40B4-BE49-F238E27FC236}">
                <a16:creationId xmlns:a16="http://schemas.microsoft.com/office/drawing/2014/main" id="{BF696830-442F-4C4A-8287-2A29626D06EF}"/>
              </a:ext>
            </a:extLst>
          </p:cNvPr>
          <p:cNvSpPr>
            <a:spLocks noGrp="1"/>
          </p:cNvSpPr>
          <p:nvPr>
            <p:ph idx="1"/>
          </p:nvPr>
        </p:nvSpPr>
        <p:spPr/>
        <p:txBody>
          <a:bodyPr/>
          <a:lstStyle/>
          <a:p>
            <a:r>
              <a:rPr lang="zh-CN" altLang="en-US"/>
              <a:t>细节数据是汇总级数据的基础</a:t>
            </a:r>
          </a:p>
        </p:txBody>
      </p:sp>
      <p:sp>
        <p:nvSpPr>
          <p:cNvPr id="4" name="灯片编号占位符 3">
            <a:extLst>
              <a:ext uri="{FF2B5EF4-FFF2-40B4-BE49-F238E27FC236}">
                <a16:creationId xmlns:a16="http://schemas.microsoft.com/office/drawing/2014/main" id="{F232A07D-6E91-4EAF-A52C-02A2BB6FB747}"/>
              </a:ext>
            </a:extLst>
          </p:cNvPr>
          <p:cNvSpPr>
            <a:spLocks noGrp="1"/>
          </p:cNvSpPr>
          <p:nvPr>
            <p:ph type="sldNum" sz="quarter" idx="12"/>
          </p:nvPr>
        </p:nvSpPr>
        <p:spPr/>
        <p:txBody>
          <a:bodyPr/>
          <a:lstStyle/>
          <a:p>
            <a:fld id="{353DBB4E-1D55-4CCA-BE4F-A23EE6C282CB}" type="slidenum">
              <a:rPr lang="zh-CN" altLang="en-US" smtClean="0"/>
              <a:pPr/>
              <a:t>25</a:t>
            </a:fld>
            <a:endParaRPr lang="zh-CN" altLang="en-US"/>
          </a:p>
        </p:txBody>
      </p:sp>
      <p:pic>
        <p:nvPicPr>
          <p:cNvPr id="7" name="Picture 11">
            <a:extLst>
              <a:ext uri="{FF2B5EF4-FFF2-40B4-BE49-F238E27FC236}">
                <a16:creationId xmlns:a16="http://schemas.microsoft.com/office/drawing/2014/main" id="{F56B3F23-0C72-44CA-90D1-8880FB831B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45" t="1354" r="12619" b="5939"/>
          <a:stretch/>
        </p:blipFill>
        <p:spPr bwMode="auto">
          <a:xfrm>
            <a:off x="2424222" y="2052085"/>
            <a:ext cx="7187611" cy="316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09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B0905-96C5-4C76-A28A-63A1BA876AC9}"/>
              </a:ext>
            </a:extLst>
          </p:cNvPr>
          <p:cNvSpPr>
            <a:spLocks noGrp="1"/>
          </p:cNvSpPr>
          <p:nvPr>
            <p:ph type="title"/>
          </p:nvPr>
        </p:nvSpPr>
        <p:spPr/>
        <p:txBody>
          <a:bodyPr/>
          <a:lstStyle/>
          <a:p>
            <a:r>
              <a:rPr lang="en-US" altLang="zh-CN"/>
              <a:t>6.</a:t>
            </a:r>
            <a:r>
              <a:rPr lang="zh-CN" altLang="en-US"/>
              <a:t>多个小组建立当前细节级</a:t>
            </a:r>
          </a:p>
        </p:txBody>
      </p:sp>
      <p:sp>
        <p:nvSpPr>
          <p:cNvPr id="3" name="内容占位符 2">
            <a:extLst>
              <a:ext uri="{FF2B5EF4-FFF2-40B4-BE49-F238E27FC236}">
                <a16:creationId xmlns:a16="http://schemas.microsoft.com/office/drawing/2014/main" id="{C02E734E-AC80-473B-9869-4B0AA64021B0}"/>
              </a:ext>
            </a:extLst>
          </p:cNvPr>
          <p:cNvSpPr>
            <a:spLocks noGrp="1"/>
          </p:cNvSpPr>
          <p:nvPr>
            <p:ph idx="1"/>
          </p:nvPr>
        </p:nvSpPr>
        <p:spPr/>
        <p:txBody>
          <a:bodyPr/>
          <a:lstStyle/>
          <a:p>
            <a:r>
              <a:rPr lang="en-US" altLang="zh-CN"/>
              <a:t>6.1</a:t>
            </a:r>
            <a:r>
              <a:rPr lang="zh-CN" altLang="en-US"/>
              <a:t>概述</a:t>
            </a:r>
          </a:p>
        </p:txBody>
      </p:sp>
      <p:sp>
        <p:nvSpPr>
          <p:cNvPr id="4" name="灯片编号占位符 3">
            <a:extLst>
              <a:ext uri="{FF2B5EF4-FFF2-40B4-BE49-F238E27FC236}">
                <a16:creationId xmlns:a16="http://schemas.microsoft.com/office/drawing/2014/main" id="{7DF7B6BB-6BBD-4155-AC84-B06B13189DB2}"/>
              </a:ext>
            </a:extLst>
          </p:cNvPr>
          <p:cNvSpPr>
            <a:spLocks noGrp="1"/>
          </p:cNvSpPr>
          <p:nvPr>
            <p:ph type="sldNum" sz="quarter" idx="12"/>
          </p:nvPr>
        </p:nvSpPr>
        <p:spPr/>
        <p:txBody>
          <a:bodyPr/>
          <a:lstStyle/>
          <a:p>
            <a:fld id="{353DBB4E-1D55-4CCA-BE4F-A23EE6C282CB}" type="slidenum">
              <a:rPr lang="zh-CN" altLang="en-US" smtClean="0"/>
              <a:pPr/>
              <a:t>26</a:t>
            </a:fld>
            <a:endParaRPr lang="zh-CN" altLang="en-US"/>
          </a:p>
        </p:txBody>
      </p:sp>
      <p:pic>
        <p:nvPicPr>
          <p:cNvPr id="5" name="Picture 12">
            <a:extLst>
              <a:ext uri="{FF2B5EF4-FFF2-40B4-BE49-F238E27FC236}">
                <a16:creationId xmlns:a16="http://schemas.microsoft.com/office/drawing/2014/main" id="{E0C8272B-756A-425F-8CC9-669F26457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747" y="1738682"/>
            <a:ext cx="7131553" cy="414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73FD499F-B747-478B-B234-F6BC182FF4C4}"/>
              </a:ext>
            </a:extLst>
          </p:cNvPr>
          <p:cNvSpPr/>
          <p:nvPr/>
        </p:nvSpPr>
        <p:spPr>
          <a:xfrm>
            <a:off x="7736958" y="1651445"/>
            <a:ext cx="3799367" cy="378962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a:solidFill>
                  <a:srgbClr val="3333CC"/>
                </a:solidFill>
                <a:latin typeface="微软雅黑" panose="020B0503020204020204" pitchFamily="34" charset="-122"/>
                <a:ea typeface="微软雅黑" panose="020B0503020204020204" pitchFamily="34" charset="-122"/>
              </a:rPr>
              <a:t>这个模式存在的问题</a:t>
            </a:r>
          </a:p>
          <a:p>
            <a:pPr lvl="1">
              <a:lnSpc>
                <a:spcPct val="150000"/>
              </a:lnSpc>
            </a:pPr>
            <a:r>
              <a:rPr lang="zh-CN" altLang="en-US">
                <a:solidFill>
                  <a:srgbClr val="3333CC"/>
                </a:solidFill>
                <a:latin typeface="微软雅黑" panose="020B0503020204020204" pitchFamily="34" charset="-122"/>
                <a:ea typeface="微软雅黑" panose="020B0503020204020204" pitchFamily="34" charset="-122"/>
              </a:rPr>
              <a:t>如果不同开发小组开发的数据集是互斥的，并且使用相同的数据模型，技术平台也是兼容的，就不会出现太多问题。但是这种情况很少见。</a:t>
            </a:r>
          </a:p>
          <a:p>
            <a:pPr lvl="1">
              <a:lnSpc>
                <a:spcPct val="150000"/>
              </a:lnSpc>
            </a:pPr>
            <a:r>
              <a:rPr lang="zh-CN" altLang="en-US">
                <a:solidFill>
                  <a:srgbClr val="3333CC"/>
                </a:solidFill>
                <a:latin typeface="微软雅黑" panose="020B0503020204020204" pitchFamily="34" charset="-122"/>
                <a:ea typeface="微软雅黑" panose="020B0503020204020204" pitchFamily="34" charset="-122"/>
              </a:rPr>
              <a:t>往往存在一系列问题。如由冗余问题引发的费用问题（存储和处理的费用）；蜘蛛网问题</a:t>
            </a:r>
          </a:p>
        </p:txBody>
      </p:sp>
    </p:spTree>
    <p:extLst>
      <p:ext uri="{BB962C8B-B14F-4D97-AF65-F5344CB8AC3E}">
        <p14:creationId xmlns:p14="http://schemas.microsoft.com/office/powerpoint/2010/main" val="3710188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8CE4B12C-7148-4CF5-82E6-D57C5EB2F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112" y="3109140"/>
            <a:ext cx="58388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D1B87AE9-9B42-4FB1-BB6A-99CFE8099CEA}"/>
              </a:ext>
            </a:extLst>
          </p:cNvPr>
          <p:cNvSpPr>
            <a:spLocks noGrp="1"/>
          </p:cNvSpPr>
          <p:nvPr>
            <p:ph type="title"/>
          </p:nvPr>
        </p:nvSpPr>
        <p:spPr/>
        <p:txBody>
          <a:bodyPr/>
          <a:lstStyle/>
          <a:p>
            <a:r>
              <a:rPr lang="en-US" altLang="zh-CN"/>
              <a:t>6.</a:t>
            </a:r>
            <a:r>
              <a:rPr lang="zh-CN" altLang="en-US"/>
              <a:t>多个小组建立当前细节级</a:t>
            </a:r>
            <a:r>
              <a:rPr lang="en-US" altLang="zh-CN"/>
              <a:t>(cont.)</a:t>
            </a:r>
            <a:endParaRPr lang="zh-CN" altLang="en-US"/>
          </a:p>
        </p:txBody>
      </p:sp>
      <p:sp>
        <p:nvSpPr>
          <p:cNvPr id="3" name="内容占位符 2">
            <a:extLst>
              <a:ext uri="{FF2B5EF4-FFF2-40B4-BE49-F238E27FC236}">
                <a16:creationId xmlns:a16="http://schemas.microsoft.com/office/drawing/2014/main" id="{4DF37117-2FDB-423E-B412-D208758A3623}"/>
              </a:ext>
            </a:extLst>
          </p:cNvPr>
          <p:cNvSpPr>
            <a:spLocks noGrp="1"/>
          </p:cNvSpPr>
          <p:nvPr>
            <p:ph idx="1"/>
          </p:nvPr>
        </p:nvSpPr>
        <p:spPr/>
        <p:txBody>
          <a:bodyPr/>
          <a:lstStyle/>
          <a:p>
            <a:r>
              <a:rPr lang="en-US" altLang="zh-CN"/>
              <a:t>6.2</a:t>
            </a:r>
            <a:r>
              <a:rPr lang="zh-CN" altLang="en-US"/>
              <a:t>公共数据模型</a:t>
            </a:r>
          </a:p>
          <a:p>
            <a:pPr lvl="1"/>
            <a:r>
              <a:rPr lang="zh-CN" altLang="en-US"/>
              <a:t>是不同开发小组对细节数据的共同需求</a:t>
            </a:r>
          </a:p>
          <a:p>
            <a:pPr lvl="1"/>
            <a:r>
              <a:rPr lang="zh-CN" altLang="en-US"/>
              <a:t>公共数据模型实现时可以分割为多张物理表</a:t>
            </a:r>
          </a:p>
          <a:p>
            <a:endParaRPr lang="zh-CN" altLang="en-US"/>
          </a:p>
        </p:txBody>
      </p:sp>
      <p:sp>
        <p:nvSpPr>
          <p:cNvPr id="4" name="灯片编号占位符 3">
            <a:extLst>
              <a:ext uri="{FF2B5EF4-FFF2-40B4-BE49-F238E27FC236}">
                <a16:creationId xmlns:a16="http://schemas.microsoft.com/office/drawing/2014/main" id="{4ADFEE3C-1046-4A43-8838-08D13E437DD9}"/>
              </a:ext>
            </a:extLst>
          </p:cNvPr>
          <p:cNvSpPr>
            <a:spLocks noGrp="1"/>
          </p:cNvSpPr>
          <p:nvPr>
            <p:ph type="sldNum" sz="quarter" idx="12"/>
          </p:nvPr>
        </p:nvSpPr>
        <p:spPr/>
        <p:txBody>
          <a:bodyPr/>
          <a:lstStyle/>
          <a:p>
            <a:fld id="{353DBB4E-1D55-4CCA-BE4F-A23EE6C282CB}" type="slidenum">
              <a:rPr lang="zh-CN" altLang="en-US" smtClean="0"/>
              <a:pPr/>
              <a:t>27</a:t>
            </a:fld>
            <a:endParaRPr lang="zh-CN" altLang="en-US"/>
          </a:p>
        </p:txBody>
      </p:sp>
      <p:pic>
        <p:nvPicPr>
          <p:cNvPr id="5" name="Picture 11">
            <a:extLst>
              <a:ext uri="{FF2B5EF4-FFF2-40B4-BE49-F238E27FC236}">
                <a16:creationId xmlns:a16="http://schemas.microsoft.com/office/drawing/2014/main" id="{8DEAE9B5-450B-4DEF-AD6D-03F2170875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33" r="4966" b="3537"/>
          <a:stretch/>
        </p:blipFill>
        <p:spPr bwMode="auto">
          <a:xfrm>
            <a:off x="1286541" y="2817629"/>
            <a:ext cx="3953647" cy="288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301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a:extLst>
              <a:ext uri="{FF2B5EF4-FFF2-40B4-BE49-F238E27FC236}">
                <a16:creationId xmlns:a16="http://schemas.microsoft.com/office/drawing/2014/main" id="{4F363769-EF22-46F0-9F93-A356FE97F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435" y="2449098"/>
            <a:ext cx="7324540" cy="3829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D1B87AE9-9B42-4FB1-BB6A-99CFE8099CEA}"/>
              </a:ext>
            </a:extLst>
          </p:cNvPr>
          <p:cNvSpPr>
            <a:spLocks noGrp="1"/>
          </p:cNvSpPr>
          <p:nvPr>
            <p:ph type="title"/>
          </p:nvPr>
        </p:nvSpPr>
        <p:spPr/>
        <p:txBody>
          <a:bodyPr/>
          <a:lstStyle/>
          <a:p>
            <a:r>
              <a:rPr lang="en-US" altLang="zh-CN"/>
              <a:t>6.</a:t>
            </a:r>
            <a:r>
              <a:rPr lang="zh-CN" altLang="en-US"/>
              <a:t>多个小组建立当前细节级</a:t>
            </a:r>
            <a:r>
              <a:rPr lang="en-US" altLang="zh-CN"/>
              <a:t>(cont.)</a:t>
            </a:r>
            <a:endParaRPr lang="zh-CN" altLang="en-US"/>
          </a:p>
        </p:txBody>
      </p:sp>
      <p:sp>
        <p:nvSpPr>
          <p:cNvPr id="3" name="内容占位符 2">
            <a:extLst>
              <a:ext uri="{FF2B5EF4-FFF2-40B4-BE49-F238E27FC236}">
                <a16:creationId xmlns:a16="http://schemas.microsoft.com/office/drawing/2014/main" id="{4DF37117-2FDB-423E-B412-D208758A3623}"/>
              </a:ext>
            </a:extLst>
          </p:cNvPr>
          <p:cNvSpPr>
            <a:spLocks noGrp="1"/>
          </p:cNvSpPr>
          <p:nvPr>
            <p:ph idx="1"/>
          </p:nvPr>
        </p:nvSpPr>
        <p:spPr/>
        <p:txBody>
          <a:bodyPr/>
          <a:lstStyle/>
          <a:p>
            <a:r>
              <a:rPr lang="en-US" altLang="zh-CN"/>
              <a:t>6.2</a:t>
            </a:r>
            <a:r>
              <a:rPr lang="zh-CN" altLang="en-US"/>
              <a:t>公共数据模型</a:t>
            </a:r>
            <a:r>
              <a:rPr lang="en-US" altLang="zh-CN"/>
              <a:t>(cont.)</a:t>
            </a:r>
            <a:endParaRPr lang="zh-CN" altLang="en-US"/>
          </a:p>
          <a:p>
            <a:pPr lvl="1"/>
            <a:r>
              <a:rPr lang="zh-CN" altLang="en-US"/>
              <a:t>是不同开发小组对细节数据的共同需求</a:t>
            </a:r>
          </a:p>
          <a:p>
            <a:pPr lvl="1"/>
            <a:r>
              <a:rPr lang="zh-CN" altLang="en-US"/>
              <a:t>公共数据模型实现时可以分割为多张物理表</a:t>
            </a:r>
          </a:p>
          <a:p>
            <a:pPr lvl="1"/>
            <a:endParaRPr lang="zh-CN" altLang="en-US"/>
          </a:p>
          <a:p>
            <a:endParaRPr lang="zh-CN" altLang="en-US"/>
          </a:p>
        </p:txBody>
      </p:sp>
      <p:sp>
        <p:nvSpPr>
          <p:cNvPr id="4" name="灯片编号占位符 3">
            <a:extLst>
              <a:ext uri="{FF2B5EF4-FFF2-40B4-BE49-F238E27FC236}">
                <a16:creationId xmlns:a16="http://schemas.microsoft.com/office/drawing/2014/main" id="{4ADFEE3C-1046-4A43-8838-08D13E437DD9}"/>
              </a:ext>
            </a:extLst>
          </p:cNvPr>
          <p:cNvSpPr>
            <a:spLocks noGrp="1"/>
          </p:cNvSpPr>
          <p:nvPr>
            <p:ph type="sldNum" sz="quarter" idx="12"/>
          </p:nvPr>
        </p:nvSpPr>
        <p:spPr/>
        <p:txBody>
          <a:bodyPr/>
          <a:lstStyle/>
          <a:p>
            <a:fld id="{353DBB4E-1D55-4CCA-BE4F-A23EE6C282CB}" type="slidenum">
              <a:rPr lang="zh-CN" altLang="en-US" smtClean="0"/>
              <a:pPr/>
              <a:t>28</a:t>
            </a:fld>
            <a:endParaRPr lang="zh-CN" altLang="en-US"/>
          </a:p>
        </p:txBody>
      </p:sp>
    </p:spTree>
    <p:extLst>
      <p:ext uri="{BB962C8B-B14F-4D97-AF65-F5344CB8AC3E}">
        <p14:creationId xmlns:p14="http://schemas.microsoft.com/office/powerpoint/2010/main" val="2560901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F1D44-77B4-4E70-943A-8ABB30A0ADBA}"/>
              </a:ext>
            </a:extLst>
          </p:cNvPr>
          <p:cNvSpPr>
            <a:spLocks noGrp="1"/>
          </p:cNvSpPr>
          <p:nvPr>
            <p:ph type="title"/>
          </p:nvPr>
        </p:nvSpPr>
        <p:spPr/>
        <p:txBody>
          <a:bodyPr>
            <a:normAutofit/>
          </a:bodyPr>
          <a:lstStyle/>
          <a:p>
            <a:r>
              <a:rPr lang="en-US" altLang="zh-CN"/>
              <a:t>1.</a:t>
            </a:r>
            <a:r>
              <a:rPr lang="zh-CN" altLang="en-US"/>
              <a:t>集中式数据仓库与分布式数据仓库</a:t>
            </a:r>
          </a:p>
        </p:txBody>
      </p:sp>
      <p:graphicFrame>
        <p:nvGraphicFramePr>
          <p:cNvPr id="5" name="内容占位符 4">
            <a:extLst>
              <a:ext uri="{FF2B5EF4-FFF2-40B4-BE49-F238E27FC236}">
                <a16:creationId xmlns:a16="http://schemas.microsoft.com/office/drawing/2014/main" id="{6A828D96-6123-44D3-971D-2DF2CBB3E728}"/>
              </a:ext>
            </a:extLst>
          </p:cNvPr>
          <p:cNvGraphicFramePr>
            <a:graphicFrameLocks noGrp="1"/>
          </p:cNvGraphicFramePr>
          <p:nvPr>
            <p:ph idx="1"/>
            <p:extLst>
              <p:ext uri="{D42A27DB-BD31-4B8C-83A1-F6EECF244321}">
                <p14:modId xmlns:p14="http://schemas.microsoft.com/office/powerpoint/2010/main" val="92053264"/>
              </p:ext>
            </p:extLst>
          </p:nvPr>
        </p:nvGraphicFramePr>
        <p:xfrm>
          <a:off x="838200" y="1147763"/>
          <a:ext cx="10515600" cy="415239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19343673"/>
                    </a:ext>
                  </a:extLst>
                </a:gridCol>
                <a:gridCol w="5257800">
                  <a:extLst>
                    <a:ext uri="{9D8B030D-6E8A-4147-A177-3AD203B41FA5}">
                      <a16:colId xmlns:a16="http://schemas.microsoft.com/office/drawing/2014/main" val="2419153787"/>
                    </a:ext>
                  </a:extLst>
                </a:gridCol>
              </a:tblGrid>
              <a:tr h="370840">
                <a:tc>
                  <a:txBody>
                    <a:bodyPr/>
                    <a:lstStyle/>
                    <a:p>
                      <a:r>
                        <a:rPr lang="zh-CN" altLang="en-US" sz="2400">
                          <a:latin typeface="微软雅黑" panose="020B0503020204020204" pitchFamily="34" charset="-122"/>
                          <a:ea typeface="微软雅黑" panose="020B0503020204020204" pitchFamily="34" charset="-122"/>
                        </a:rPr>
                        <a:t>集中式数据仓库</a:t>
                      </a:r>
                    </a:p>
                  </a:txBody>
                  <a:tcPr/>
                </a:tc>
                <a:tc>
                  <a:txBody>
                    <a:bodyPr/>
                    <a:lstStyle/>
                    <a:p>
                      <a:r>
                        <a:rPr lang="zh-CN" altLang="en-US" sz="2400">
                          <a:latin typeface="微软雅黑" panose="020B0503020204020204" pitchFamily="34" charset="-122"/>
                          <a:ea typeface="微软雅黑" panose="020B0503020204020204" pitchFamily="34" charset="-122"/>
                        </a:rPr>
                        <a:t>分布式数据仓库</a:t>
                      </a:r>
                    </a:p>
                  </a:txBody>
                  <a:tcPr/>
                </a:tc>
                <a:extLst>
                  <a:ext uri="{0D108BD9-81ED-4DB2-BD59-A6C34878D82A}">
                    <a16:rowId xmlns:a16="http://schemas.microsoft.com/office/drawing/2014/main" val="1406604364"/>
                  </a:ext>
                </a:extLst>
              </a:tr>
              <a:tr h="370840">
                <a:tc>
                  <a:txBody>
                    <a:bodyPr/>
                    <a:lstStyle/>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大部分企业采用的集中式数据仓库</a:t>
                      </a:r>
                    </a:p>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数据仓库中的数据是全企业范围内集成的，而且只有企业总部才会使用集成的数据</a:t>
                      </a:r>
                    </a:p>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企业是以集中式商务模式运作的</a:t>
                      </a:r>
                    </a:p>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数据仓库中的数据量非常大，将数据集中存储在一个地方是较为妥当的</a:t>
                      </a:r>
                    </a:p>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如果将逻辑上集成的数据分布于多个局部站点，那么存取这些数据将是很麻烦的</a:t>
                      </a:r>
                    </a:p>
                  </a:txBody>
                  <a:tcPr/>
                </a:tc>
                <a:tc>
                  <a:txBody>
                    <a:bodyPr/>
                    <a:lstStyle/>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某些特定场合条件下，需要建立分布式数据仓库环境</a:t>
                      </a:r>
                    </a:p>
                    <a:p>
                      <a:pPr marL="285750" indent="-285750">
                        <a:lnSpc>
                          <a:spcPct val="150000"/>
                        </a:lnSpc>
                        <a:buFont typeface="Arial" panose="020B0604020202020204" pitchFamily="34" charset="0"/>
                        <a:buChar char="•"/>
                      </a:pPr>
                      <a:endParaRPr lang="zh-CN" altLang="en-US" sz="200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231155764"/>
                  </a:ext>
                </a:extLst>
              </a:tr>
            </a:tbl>
          </a:graphicData>
        </a:graphic>
      </p:graphicFrame>
      <p:sp>
        <p:nvSpPr>
          <p:cNvPr id="4" name="灯片编号占位符 3">
            <a:extLst>
              <a:ext uri="{FF2B5EF4-FFF2-40B4-BE49-F238E27FC236}">
                <a16:creationId xmlns:a16="http://schemas.microsoft.com/office/drawing/2014/main" id="{605554C8-429D-4333-A9B1-F2FA88233ED8}"/>
              </a:ext>
            </a:extLst>
          </p:cNvPr>
          <p:cNvSpPr>
            <a:spLocks noGrp="1"/>
          </p:cNvSpPr>
          <p:nvPr>
            <p:ph type="sldNum" sz="quarter" idx="12"/>
          </p:nvPr>
        </p:nvSpPr>
        <p:spPr/>
        <p:txBody>
          <a:bodyPr/>
          <a:lstStyle/>
          <a:p>
            <a:fld id="{353DBB4E-1D55-4CCA-BE4F-A23EE6C282CB}" type="slidenum">
              <a:rPr lang="zh-CN" altLang="en-US" smtClean="0"/>
              <a:pPr/>
              <a:t>2</a:t>
            </a:fld>
            <a:endParaRPr lang="zh-CN" altLang="en-US"/>
          </a:p>
        </p:txBody>
      </p:sp>
    </p:spTree>
    <p:extLst>
      <p:ext uri="{BB962C8B-B14F-4D97-AF65-F5344CB8AC3E}">
        <p14:creationId xmlns:p14="http://schemas.microsoft.com/office/powerpoint/2010/main" val="3622317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87AE9-9B42-4FB1-BB6A-99CFE8099CEA}"/>
              </a:ext>
            </a:extLst>
          </p:cNvPr>
          <p:cNvSpPr>
            <a:spLocks noGrp="1"/>
          </p:cNvSpPr>
          <p:nvPr>
            <p:ph type="title"/>
          </p:nvPr>
        </p:nvSpPr>
        <p:spPr/>
        <p:txBody>
          <a:bodyPr/>
          <a:lstStyle/>
          <a:p>
            <a:r>
              <a:rPr lang="en-US" altLang="zh-CN"/>
              <a:t>6.</a:t>
            </a:r>
            <a:r>
              <a:rPr lang="zh-CN" altLang="en-US"/>
              <a:t>多个小组建立当前细节级</a:t>
            </a:r>
            <a:r>
              <a:rPr lang="en-US" altLang="zh-CN"/>
              <a:t>(cont.)</a:t>
            </a:r>
            <a:endParaRPr lang="zh-CN" altLang="en-US"/>
          </a:p>
        </p:txBody>
      </p:sp>
      <p:sp>
        <p:nvSpPr>
          <p:cNvPr id="3" name="内容占位符 2">
            <a:extLst>
              <a:ext uri="{FF2B5EF4-FFF2-40B4-BE49-F238E27FC236}">
                <a16:creationId xmlns:a16="http://schemas.microsoft.com/office/drawing/2014/main" id="{4DF37117-2FDB-423E-B412-D208758A3623}"/>
              </a:ext>
            </a:extLst>
          </p:cNvPr>
          <p:cNvSpPr>
            <a:spLocks noGrp="1"/>
          </p:cNvSpPr>
          <p:nvPr>
            <p:ph idx="1"/>
          </p:nvPr>
        </p:nvSpPr>
        <p:spPr/>
        <p:txBody>
          <a:bodyPr/>
          <a:lstStyle/>
          <a:p>
            <a:r>
              <a:rPr lang="en-US" altLang="zh-CN"/>
              <a:t>6.3 </a:t>
            </a:r>
            <a:r>
              <a:rPr lang="zh-CN" altLang="en-US"/>
              <a:t>不同开发小组的不同需求</a:t>
            </a:r>
          </a:p>
          <a:p>
            <a:pPr lvl="1"/>
            <a:r>
              <a:rPr lang="zh-CN" altLang="en-US"/>
              <a:t>不同开发小组的不同需求导致了局部的细节数据，这些数据是数据仓库的一部分，但是和公共数据模型相比，比较小也比较简单</a:t>
            </a:r>
          </a:p>
          <a:p>
            <a:endParaRPr lang="zh-CN" altLang="en-US"/>
          </a:p>
        </p:txBody>
      </p:sp>
      <p:sp>
        <p:nvSpPr>
          <p:cNvPr id="4" name="灯片编号占位符 3">
            <a:extLst>
              <a:ext uri="{FF2B5EF4-FFF2-40B4-BE49-F238E27FC236}">
                <a16:creationId xmlns:a16="http://schemas.microsoft.com/office/drawing/2014/main" id="{4ADFEE3C-1046-4A43-8838-08D13E437DD9}"/>
              </a:ext>
            </a:extLst>
          </p:cNvPr>
          <p:cNvSpPr>
            <a:spLocks noGrp="1"/>
          </p:cNvSpPr>
          <p:nvPr>
            <p:ph type="sldNum" sz="quarter" idx="12"/>
          </p:nvPr>
        </p:nvSpPr>
        <p:spPr/>
        <p:txBody>
          <a:bodyPr/>
          <a:lstStyle/>
          <a:p>
            <a:fld id="{353DBB4E-1D55-4CCA-BE4F-A23EE6C282CB}" type="slidenum">
              <a:rPr lang="zh-CN" altLang="en-US" smtClean="0"/>
              <a:pPr/>
              <a:t>29</a:t>
            </a:fld>
            <a:endParaRPr lang="zh-CN" altLang="en-US"/>
          </a:p>
        </p:txBody>
      </p:sp>
      <p:pic>
        <p:nvPicPr>
          <p:cNvPr id="6" name="Picture 11">
            <a:extLst>
              <a:ext uri="{FF2B5EF4-FFF2-40B4-BE49-F238E27FC236}">
                <a16:creationId xmlns:a16="http://schemas.microsoft.com/office/drawing/2014/main" id="{092931E1-4FFE-4BA1-8228-62B5707D0D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1" t="2860" r="5827"/>
          <a:stretch/>
        </p:blipFill>
        <p:spPr bwMode="auto">
          <a:xfrm>
            <a:off x="2179674" y="2530548"/>
            <a:ext cx="7474689" cy="3617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572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87AE9-9B42-4FB1-BB6A-99CFE8099CEA}"/>
              </a:ext>
            </a:extLst>
          </p:cNvPr>
          <p:cNvSpPr>
            <a:spLocks noGrp="1"/>
          </p:cNvSpPr>
          <p:nvPr>
            <p:ph type="title"/>
          </p:nvPr>
        </p:nvSpPr>
        <p:spPr/>
        <p:txBody>
          <a:bodyPr/>
          <a:lstStyle/>
          <a:p>
            <a:r>
              <a:rPr lang="en-US" altLang="zh-CN"/>
              <a:t>6.</a:t>
            </a:r>
            <a:r>
              <a:rPr lang="zh-CN" altLang="en-US"/>
              <a:t>多个小组建立当前细节级</a:t>
            </a:r>
            <a:r>
              <a:rPr lang="en-US" altLang="zh-CN"/>
              <a:t>(cont.)</a:t>
            </a:r>
            <a:endParaRPr lang="zh-CN" altLang="en-US"/>
          </a:p>
        </p:txBody>
      </p:sp>
      <p:sp>
        <p:nvSpPr>
          <p:cNvPr id="3" name="内容占位符 2">
            <a:extLst>
              <a:ext uri="{FF2B5EF4-FFF2-40B4-BE49-F238E27FC236}">
                <a16:creationId xmlns:a16="http://schemas.microsoft.com/office/drawing/2014/main" id="{4DF37117-2FDB-423E-B412-D208758A3623}"/>
              </a:ext>
            </a:extLst>
          </p:cNvPr>
          <p:cNvSpPr>
            <a:spLocks noGrp="1"/>
          </p:cNvSpPr>
          <p:nvPr>
            <p:ph idx="1"/>
          </p:nvPr>
        </p:nvSpPr>
        <p:spPr/>
        <p:txBody>
          <a:bodyPr/>
          <a:lstStyle/>
          <a:p>
            <a:r>
              <a:rPr lang="en-US" altLang="zh-CN"/>
              <a:t>6.3 </a:t>
            </a:r>
            <a:r>
              <a:rPr lang="zh-CN" altLang="en-US"/>
              <a:t>不同开发小组的不同需求：细节数据冗余情况</a:t>
            </a:r>
          </a:p>
          <a:p>
            <a:pPr lvl="1"/>
            <a:r>
              <a:rPr lang="zh-CN" altLang="en-US"/>
              <a:t>细节数据不存在冗余，但是仅限于非键数据，因为主键数据是冗余数据，外键将不同类型的数据相关联</a:t>
            </a:r>
          </a:p>
          <a:p>
            <a:pPr lvl="1"/>
            <a:endParaRPr lang="zh-CN" altLang="en-US"/>
          </a:p>
          <a:p>
            <a:endParaRPr lang="zh-CN" altLang="en-US"/>
          </a:p>
        </p:txBody>
      </p:sp>
      <p:sp>
        <p:nvSpPr>
          <p:cNvPr id="4" name="灯片编号占位符 3">
            <a:extLst>
              <a:ext uri="{FF2B5EF4-FFF2-40B4-BE49-F238E27FC236}">
                <a16:creationId xmlns:a16="http://schemas.microsoft.com/office/drawing/2014/main" id="{4ADFEE3C-1046-4A43-8838-08D13E437DD9}"/>
              </a:ext>
            </a:extLst>
          </p:cNvPr>
          <p:cNvSpPr>
            <a:spLocks noGrp="1"/>
          </p:cNvSpPr>
          <p:nvPr>
            <p:ph type="sldNum" sz="quarter" idx="12"/>
          </p:nvPr>
        </p:nvSpPr>
        <p:spPr/>
        <p:txBody>
          <a:bodyPr/>
          <a:lstStyle/>
          <a:p>
            <a:fld id="{353DBB4E-1D55-4CCA-BE4F-A23EE6C282CB}" type="slidenum">
              <a:rPr lang="zh-CN" altLang="en-US" smtClean="0"/>
              <a:pPr/>
              <a:t>30</a:t>
            </a:fld>
            <a:endParaRPr lang="zh-CN" altLang="en-US"/>
          </a:p>
        </p:txBody>
      </p:sp>
      <p:pic>
        <p:nvPicPr>
          <p:cNvPr id="7" name="Picture 11">
            <a:extLst>
              <a:ext uri="{FF2B5EF4-FFF2-40B4-BE49-F238E27FC236}">
                <a16:creationId xmlns:a16="http://schemas.microsoft.com/office/drawing/2014/main" id="{CEC81A2F-1DC7-4F2A-B8BD-2FB2AADF3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326" y="2316714"/>
            <a:ext cx="7644808" cy="369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795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1">
            <a:extLst>
              <a:ext uri="{FF2B5EF4-FFF2-40B4-BE49-F238E27FC236}">
                <a16:creationId xmlns:a16="http://schemas.microsoft.com/office/drawing/2014/main" id="{105FED42-6A89-4811-AB9F-E799E9F42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622" y="1061870"/>
            <a:ext cx="6113499" cy="51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D1B87AE9-9B42-4FB1-BB6A-99CFE8099CEA}"/>
              </a:ext>
            </a:extLst>
          </p:cNvPr>
          <p:cNvSpPr>
            <a:spLocks noGrp="1"/>
          </p:cNvSpPr>
          <p:nvPr>
            <p:ph type="title"/>
          </p:nvPr>
        </p:nvSpPr>
        <p:spPr/>
        <p:txBody>
          <a:bodyPr/>
          <a:lstStyle/>
          <a:p>
            <a:r>
              <a:rPr lang="en-US" altLang="zh-CN"/>
              <a:t>6.</a:t>
            </a:r>
            <a:r>
              <a:rPr lang="zh-CN" altLang="en-US"/>
              <a:t>多个小组建立当前细节级</a:t>
            </a:r>
            <a:r>
              <a:rPr lang="en-US" altLang="zh-CN"/>
              <a:t>(cont.)</a:t>
            </a:r>
            <a:endParaRPr lang="zh-CN" altLang="en-US"/>
          </a:p>
        </p:txBody>
      </p:sp>
      <p:sp>
        <p:nvSpPr>
          <p:cNvPr id="3" name="内容占位符 2">
            <a:extLst>
              <a:ext uri="{FF2B5EF4-FFF2-40B4-BE49-F238E27FC236}">
                <a16:creationId xmlns:a16="http://schemas.microsoft.com/office/drawing/2014/main" id="{4DF37117-2FDB-423E-B412-D208758A3623}"/>
              </a:ext>
            </a:extLst>
          </p:cNvPr>
          <p:cNvSpPr>
            <a:spLocks noGrp="1"/>
          </p:cNvSpPr>
          <p:nvPr>
            <p:ph idx="1"/>
          </p:nvPr>
        </p:nvSpPr>
        <p:spPr/>
        <p:txBody>
          <a:bodyPr/>
          <a:lstStyle/>
          <a:p>
            <a:r>
              <a:rPr lang="en-US" altLang="zh-CN"/>
              <a:t>6.3 </a:t>
            </a:r>
            <a:r>
              <a:rPr lang="zh-CN" altLang="en-US"/>
              <a:t>细节数据冗余情况</a:t>
            </a:r>
          </a:p>
          <a:p>
            <a:pPr lvl="1"/>
            <a:endParaRPr lang="zh-CN" altLang="en-US"/>
          </a:p>
          <a:p>
            <a:endParaRPr lang="zh-CN" altLang="en-US"/>
          </a:p>
        </p:txBody>
      </p:sp>
      <p:sp>
        <p:nvSpPr>
          <p:cNvPr id="4" name="灯片编号占位符 3">
            <a:extLst>
              <a:ext uri="{FF2B5EF4-FFF2-40B4-BE49-F238E27FC236}">
                <a16:creationId xmlns:a16="http://schemas.microsoft.com/office/drawing/2014/main" id="{4ADFEE3C-1046-4A43-8838-08D13E437DD9}"/>
              </a:ext>
            </a:extLst>
          </p:cNvPr>
          <p:cNvSpPr>
            <a:spLocks noGrp="1"/>
          </p:cNvSpPr>
          <p:nvPr>
            <p:ph type="sldNum" sz="quarter" idx="12"/>
          </p:nvPr>
        </p:nvSpPr>
        <p:spPr/>
        <p:txBody>
          <a:bodyPr/>
          <a:lstStyle/>
          <a:p>
            <a:fld id="{353DBB4E-1D55-4CCA-BE4F-A23EE6C282CB}" type="slidenum">
              <a:rPr lang="zh-CN" altLang="en-US" smtClean="0"/>
              <a:pPr/>
              <a:t>31</a:t>
            </a:fld>
            <a:endParaRPr lang="zh-CN" altLang="en-US"/>
          </a:p>
        </p:txBody>
      </p:sp>
    </p:spTree>
    <p:extLst>
      <p:ext uri="{BB962C8B-B14F-4D97-AF65-F5344CB8AC3E}">
        <p14:creationId xmlns:p14="http://schemas.microsoft.com/office/powerpoint/2010/main" val="2694352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2">
            <a:extLst>
              <a:ext uri="{FF2B5EF4-FFF2-40B4-BE49-F238E27FC236}">
                <a16:creationId xmlns:a16="http://schemas.microsoft.com/office/drawing/2014/main" id="{014470C5-0F70-4890-8501-F47F05462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921" y="2112850"/>
            <a:ext cx="6752579" cy="387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D1B87AE9-9B42-4FB1-BB6A-99CFE8099CEA}"/>
              </a:ext>
            </a:extLst>
          </p:cNvPr>
          <p:cNvSpPr>
            <a:spLocks noGrp="1"/>
          </p:cNvSpPr>
          <p:nvPr>
            <p:ph type="title"/>
          </p:nvPr>
        </p:nvSpPr>
        <p:spPr/>
        <p:txBody>
          <a:bodyPr/>
          <a:lstStyle/>
          <a:p>
            <a:r>
              <a:rPr lang="en-US" altLang="zh-CN"/>
              <a:t>6.</a:t>
            </a:r>
            <a:r>
              <a:rPr lang="zh-CN" altLang="en-US"/>
              <a:t>多个小组建立当前细节级</a:t>
            </a:r>
            <a:r>
              <a:rPr lang="en-US" altLang="zh-CN"/>
              <a:t>(cont.)</a:t>
            </a:r>
            <a:endParaRPr lang="zh-CN" altLang="en-US"/>
          </a:p>
        </p:txBody>
      </p:sp>
      <p:sp>
        <p:nvSpPr>
          <p:cNvPr id="3" name="内容占位符 2">
            <a:extLst>
              <a:ext uri="{FF2B5EF4-FFF2-40B4-BE49-F238E27FC236}">
                <a16:creationId xmlns:a16="http://schemas.microsoft.com/office/drawing/2014/main" id="{4DF37117-2FDB-423E-B412-D208758A3623}"/>
              </a:ext>
            </a:extLst>
          </p:cNvPr>
          <p:cNvSpPr>
            <a:spLocks noGrp="1"/>
          </p:cNvSpPr>
          <p:nvPr>
            <p:ph idx="1"/>
          </p:nvPr>
        </p:nvSpPr>
        <p:spPr/>
        <p:txBody>
          <a:bodyPr/>
          <a:lstStyle/>
          <a:p>
            <a:r>
              <a:rPr lang="en-US" altLang="zh-CN"/>
              <a:t>6.4</a:t>
            </a:r>
            <a:r>
              <a:rPr lang="zh-CN" altLang="en-US"/>
              <a:t>使用同一技术平台的优点</a:t>
            </a:r>
          </a:p>
          <a:p>
            <a:pPr lvl="1"/>
            <a:r>
              <a:rPr lang="zh-CN" altLang="en-US"/>
              <a:t>单一平台通常比多个平台代价要低</a:t>
            </a:r>
          </a:p>
          <a:p>
            <a:pPr lvl="1"/>
            <a:r>
              <a:rPr lang="zh-CN" altLang="en-US"/>
              <a:t>维护和培训费用较低</a:t>
            </a:r>
          </a:p>
          <a:p>
            <a:pPr lvl="2"/>
            <a:endParaRPr lang="zh-CN" altLang="en-US"/>
          </a:p>
          <a:p>
            <a:endParaRPr lang="zh-CN" altLang="en-US"/>
          </a:p>
        </p:txBody>
      </p:sp>
      <p:sp>
        <p:nvSpPr>
          <p:cNvPr id="4" name="灯片编号占位符 3">
            <a:extLst>
              <a:ext uri="{FF2B5EF4-FFF2-40B4-BE49-F238E27FC236}">
                <a16:creationId xmlns:a16="http://schemas.microsoft.com/office/drawing/2014/main" id="{4ADFEE3C-1046-4A43-8838-08D13E437DD9}"/>
              </a:ext>
            </a:extLst>
          </p:cNvPr>
          <p:cNvSpPr>
            <a:spLocks noGrp="1"/>
          </p:cNvSpPr>
          <p:nvPr>
            <p:ph type="sldNum" sz="quarter" idx="12"/>
          </p:nvPr>
        </p:nvSpPr>
        <p:spPr/>
        <p:txBody>
          <a:bodyPr/>
          <a:lstStyle/>
          <a:p>
            <a:fld id="{353DBB4E-1D55-4CCA-BE4F-A23EE6C282CB}" type="slidenum">
              <a:rPr lang="zh-CN" altLang="en-US" smtClean="0"/>
              <a:pPr/>
              <a:t>32</a:t>
            </a:fld>
            <a:endParaRPr lang="zh-CN" altLang="en-US"/>
          </a:p>
        </p:txBody>
      </p:sp>
    </p:spTree>
    <p:extLst>
      <p:ext uri="{BB962C8B-B14F-4D97-AF65-F5344CB8AC3E}">
        <p14:creationId xmlns:p14="http://schemas.microsoft.com/office/powerpoint/2010/main" val="2331465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87AE9-9B42-4FB1-BB6A-99CFE8099CEA}"/>
              </a:ext>
            </a:extLst>
          </p:cNvPr>
          <p:cNvSpPr>
            <a:spLocks noGrp="1"/>
          </p:cNvSpPr>
          <p:nvPr>
            <p:ph type="title"/>
          </p:nvPr>
        </p:nvSpPr>
        <p:spPr/>
        <p:txBody>
          <a:bodyPr/>
          <a:lstStyle/>
          <a:p>
            <a:r>
              <a:rPr lang="en-US" altLang="zh-CN"/>
              <a:t>6.</a:t>
            </a:r>
            <a:r>
              <a:rPr lang="zh-CN" altLang="en-US"/>
              <a:t>多个小组建立当前细节级</a:t>
            </a:r>
            <a:r>
              <a:rPr lang="en-US" altLang="zh-CN"/>
              <a:t>(cont.)</a:t>
            </a:r>
            <a:endParaRPr lang="zh-CN" altLang="en-US"/>
          </a:p>
        </p:txBody>
      </p:sp>
      <p:sp>
        <p:nvSpPr>
          <p:cNvPr id="3" name="内容占位符 2">
            <a:extLst>
              <a:ext uri="{FF2B5EF4-FFF2-40B4-BE49-F238E27FC236}">
                <a16:creationId xmlns:a16="http://schemas.microsoft.com/office/drawing/2014/main" id="{4DF37117-2FDB-423E-B412-D208758A3623}"/>
              </a:ext>
            </a:extLst>
          </p:cNvPr>
          <p:cNvSpPr>
            <a:spLocks noGrp="1"/>
          </p:cNvSpPr>
          <p:nvPr>
            <p:ph idx="1"/>
          </p:nvPr>
        </p:nvSpPr>
        <p:spPr/>
        <p:txBody>
          <a:bodyPr/>
          <a:lstStyle/>
          <a:p>
            <a:r>
              <a:rPr lang="en-US" altLang="zh-CN"/>
              <a:t>6.5</a:t>
            </a:r>
            <a:r>
              <a:rPr lang="zh-CN" altLang="en-US"/>
              <a:t>使用不同技术平台的优缺点</a:t>
            </a:r>
          </a:p>
          <a:p>
            <a:pPr lvl="1"/>
            <a:r>
              <a:rPr lang="zh-CN" altLang="en-US"/>
              <a:t>具有一定合理性，比如保护投资</a:t>
            </a:r>
          </a:p>
          <a:p>
            <a:pPr lvl="1"/>
            <a:r>
              <a:rPr lang="zh-CN" altLang="en-US"/>
              <a:t>但缺点更多：购买和支持多种平台，最终用户接受多种培训，各种技术很难融合到一起</a:t>
            </a:r>
          </a:p>
          <a:p>
            <a:pPr lvl="1"/>
            <a:endParaRPr lang="zh-CN" altLang="en-US"/>
          </a:p>
          <a:p>
            <a:pPr lvl="2"/>
            <a:endParaRPr lang="zh-CN" altLang="en-US"/>
          </a:p>
          <a:p>
            <a:endParaRPr lang="zh-CN" altLang="en-US"/>
          </a:p>
        </p:txBody>
      </p:sp>
      <p:sp>
        <p:nvSpPr>
          <p:cNvPr id="4" name="灯片编号占位符 3">
            <a:extLst>
              <a:ext uri="{FF2B5EF4-FFF2-40B4-BE49-F238E27FC236}">
                <a16:creationId xmlns:a16="http://schemas.microsoft.com/office/drawing/2014/main" id="{4ADFEE3C-1046-4A43-8838-08D13E437DD9}"/>
              </a:ext>
            </a:extLst>
          </p:cNvPr>
          <p:cNvSpPr>
            <a:spLocks noGrp="1"/>
          </p:cNvSpPr>
          <p:nvPr>
            <p:ph type="sldNum" sz="quarter" idx="12"/>
          </p:nvPr>
        </p:nvSpPr>
        <p:spPr/>
        <p:txBody>
          <a:bodyPr/>
          <a:lstStyle/>
          <a:p>
            <a:fld id="{353DBB4E-1D55-4CCA-BE4F-A23EE6C282CB}" type="slidenum">
              <a:rPr lang="zh-CN" altLang="en-US" smtClean="0"/>
              <a:pPr/>
              <a:t>33</a:t>
            </a:fld>
            <a:endParaRPr lang="zh-CN" altLang="en-US"/>
          </a:p>
        </p:txBody>
      </p:sp>
      <p:pic>
        <p:nvPicPr>
          <p:cNvPr id="6" name="Picture 12">
            <a:extLst>
              <a:ext uri="{FF2B5EF4-FFF2-40B4-BE49-F238E27FC236}">
                <a16:creationId xmlns:a16="http://schemas.microsoft.com/office/drawing/2014/main" id="{EF5C1DC8-ED76-4FE1-990C-AC298E54D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68" y="2510021"/>
            <a:ext cx="5731687" cy="36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id="{C0F4F851-3376-4A99-AD52-07A77CF82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243" y="2373449"/>
            <a:ext cx="4606738" cy="3896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819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87AE9-9B42-4FB1-BB6A-99CFE8099CEA}"/>
              </a:ext>
            </a:extLst>
          </p:cNvPr>
          <p:cNvSpPr>
            <a:spLocks noGrp="1"/>
          </p:cNvSpPr>
          <p:nvPr>
            <p:ph type="title"/>
          </p:nvPr>
        </p:nvSpPr>
        <p:spPr/>
        <p:txBody>
          <a:bodyPr/>
          <a:lstStyle/>
          <a:p>
            <a:r>
              <a:rPr lang="en-US" altLang="zh-CN"/>
              <a:t>6.</a:t>
            </a:r>
            <a:r>
              <a:rPr lang="zh-CN" altLang="en-US"/>
              <a:t>多个小组建立当前细节级</a:t>
            </a:r>
            <a:r>
              <a:rPr lang="en-US" altLang="zh-CN"/>
              <a:t>(cont.)</a:t>
            </a:r>
            <a:endParaRPr lang="zh-CN" altLang="en-US"/>
          </a:p>
        </p:txBody>
      </p:sp>
      <p:sp>
        <p:nvSpPr>
          <p:cNvPr id="3" name="内容占位符 2">
            <a:extLst>
              <a:ext uri="{FF2B5EF4-FFF2-40B4-BE49-F238E27FC236}">
                <a16:creationId xmlns:a16="http://schemas.microsoft.com/office/drawing/2014/main" id="{4DF37117-2FDB-423E-B412-D208758A3623}"/>
              </a:ext>
            </a:extLst>
          </p:cNvPr>
          <p:cNvSpPr>
            <a:spLocks noGrp="1"/>
          </p:cNvSpPr>
          <p:nvPr>
            <p:ph idx="1"/>
          </p:nvPr>
        </p:nvSpPr>
        <p:spPr/>
        <p:txBody>
          <a:bodyPr/>
          <a:lstStyle/>
          <a:p>
            <a:pPr>
              <a:lnSpc>
                <a:spcPct val="100000"/>
              </a:lnSpc>
            </a:pPr>
            <a:r>
              <a:rPr lang="en-US" altLang="zh-CN"/>
              <a:t>6.5</a:t>
            </a:r>
            <a:r>
              <a:rPr lang="zh-CN" altLang="en-US"/>
              <a:t>使用不同技术平台：不同技术平台间的接口</a:t>
            </a:r>
          </a:p>
          <a:p>
            <a:pPr lvl="1">
              <a:lnSpc>
                <a:spcPct val="100000"/>
              </a:lnSpc>
            </a:pPr>
            <a:r>
              <a:rPr lang="zh-CN" altLang="en-US"/>
              <a:t>存在一些跨平台的访问数据的软件</a:t>
            </a:r>
          </a:p>
          <a:p>
            <a:pPr lvl="1">
              <a:lnSpc>
                <a:spcPct val="100000"/>
              </a:lnSpc>
            </a:pPr>
            <a:r>
              <a:rPr lang="zh-CN" altLang="en-US"/>
              <a:t>但还是受相关问题的限制：一个是数据传输，少量数据传输是可以的，如果进行大量数据传输，就会成为性能瓶颈，而访问少量还是大量的数据并不能事先预知。另一个问题是“剩留”细节数据，随意的细节数据搬迁会导致冗余</a:t>
            </a:r>
          </a:p>
          <a:p>
            <a:pPr lvl="2">
              <a:lnSpc>
                <a:spcPct val="100000"/>
              </a:lnSpc>
            </a:pPr>
            <a:endParaRPr lang="zh-CN" altLang="en-US"/>
          </a:p>
          <a:p>
            <a:pPr>
              <a:lnSpc>
                <a:spcPct val="100000"/>
              </a:lnSpc>
            </a:pPr>
            <a:endParaRPr lang="zh-CN" altLang="en-US"/>
          </a:p>
        </p:txBody>
      </p:sp>
      <p:sp>
        <p:nvSpPr>
          <p:cNvPr id="4" name="灯片编号占位符 3">
            <a:extLst>
              <a:ext uri="{FF2B5EF4-FFF2-40B4-BE49-F238E27FC236}">
                <a16:creationId xmlns:a16="http://schemas.microsoft.com/office/drawing/2014/main" id="{4ADFEE3C-1046-4A43-8838-08D13E437DD9}"/>
              </a:ext>
            </a:extLst>
          </p:cNvPr>
          <p:cNvSpPr>
            <a:spLocks noGrp="1"/>
          </p:cNvSpPr>
          <p:nvPr>
            <p:ph type="sldNum" sz="quarter" idx="12"/>
          </p:nvPr>
        </p:nvSpPr>
        <p:spPr/>
        <p:txBody>
          <a:bodyPr/>
          <a:lstStyle/>
          <a:p>
            <a:fld id="{353DBB4E-1D55-4CCA-BE4F-A23EE6C282CB}" type="slidenum">
              <a:rPr lang="zh-CN" altLang="en-US" smtClean="0"/>
              <a:pPr/>
              <a:t>34</a:t>
            </a:fld>
            <a:endParaRPr lang="zh-CN" altLang="en-US"/>
          </a:p>
        </p:txBody>
      </p:sp>
      <p:pic>
        <p:nvPicPr>
          <p:cNvPr id="7" name="Picture 12">
            <a:extLst>
              <a:ext uri="{FF2B5EF4-FFF2-40B4-BE49-F238E27FC236}">
                <a16:creationId xmlns:a16="http://schemas.microsoft.com/office/drawing/2014/main" id="{818B969B-1B55-46EF-A91F-3D96E52FB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785" y="3023408"/>
            <a:ext cx="4994792" cy="3135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232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87AE9-9B42-4FB1-BB6A-99CFE8099CEA}"/>
              </a:ext>
            </a:extLst>
          </p:cNvPr>
          <p:cNvSpPr>
            <a:spLocks noGrp="1"/>
          </p:cNvSpPr>
          <p:nvPr>
            <p:ph type="title"/>
          </p:nvPr>
        </p:nvSpPr>
        <p:spPr/>
        <p:txBody>
          <a:bodyPr/>
          <a:lstStyle/>
          <a:p>
            <a:r>
              <a:rPr lang="en-US" altLang="zh-CN"/>
              <a:t>6.</a:t>
            </a:r>
            <a:r>
              <a:rPr lang="zh-CN" altLang="en-US"/>
              <a:t>多个小组建立当前细节级</a:t>
            </a:r>
            <a:r>
              <a:rPr lang="en-US" altLang="zh-CN"/>
              <a:t>(cont.)</a:t>
            </a:r>
            <a:endParaRPr lang="zh-CN" altLang="en-US"/>
          </a:p>
        </p:txBody>
      </p:sp>
      <p:sp>
        <p:nvSpPr>
          <p:cNvPr id="3" name="内容占位符 2">
            <a:extLst>
              <a:ext uri="{FF2B5EF4-FFF2-40B4-BE49-F238E27FC236}">
                <a16:creationId xmlns:a16="http://schemas.microsoft.com/office/drawing/2014/main" id="{4DF37117-2FDB-423E-B412-D208758A3623}"/>
              </a:ext>
            </a:extLst>
          </p:cNvPr>
          <p:cNvSpPr>
            <a:spLocks noGrp="1"/>
          </p:cNvSpPr>
          <p:nvPr>
            <p:ph idx="1"/>
          </p:nvPr>
        </p:nvSpPr>
        <p:spPr/>
        <p:txBody>
          <a:bodyPr/>
          <a:lstStyle/>
          <a:p>
            <a:pPr>
              <a:lnSpc>
                <a:spcPct val="150000"/>
              </a:lnSpc>
            </a:pPr>
            <a:r>
              <a:rPr lang="en-US" altLang="zh-CN"/>
              <a:t>6.6 </a:t>
            </a:r>
            <a:r>
              <a:rPr lang="zh-CN" altLang="en-US"/>
              <a:t>元数据</a:t>
            </a:r>
          </a:p>
          <a:p>
            <a:pPr lvl="1">
              <a:lnSpc>
                <a:spcPct val="150000"/>
              </a:lnSpc>
            </a:pPr>
            <a:r>
              <a:rPr lang="zh-CN" altLang="en-US"/>
              <a:t>位于细节数据的顶层</a:t>
            </a:r>
          </a:p>
          <a:p>
            <a:pPr lvl="1">
              <a:lnSpc>
                <a:spcPct val="150000"/>
              </a:lnSpc>
            </a:pPr>
            <a:r>
              <a:rPr lang="zh-CN" altLang="en-US"/>
              <a:t>无论单一技术平台还是多种技术平台，其作用都是不可忽略的</a:t>
            </a:r>
          </a:p>
          <a:p>
            <a:pPr>
              <a:lnSpc>
                <a:spcPct val="150000"/>
              </a:lnSpc>
            </a:pPr>
            <a:endParaRPr lang="zh-CN" altLang="en-US"/>
          </a:p>
        </p:txBody>
      </p:sp>
      <p:sp>
        <p:nvSpPr>
          <p:cNvPr id="4" name="灯片编号占位符 3">
            <a:extLst>
              <a:ext uri="{FF2B5EF4-FFF2-40B4-BE49-F238E27FC236}">
                <a16:creationId xmlns:a16="http://schemas.microsoft.com/office/drawing/2014/main" id="{4ADFEE3C-1046-4A43-8838-08D13E437DD9}"/>
              </a:ext>
            </a:extLst>
          </p:cNvPr>
          <p:cNvSpPr>
            <a:spLocks noGrp="1"/>
          </p:cNvSpPr>
          <p:nvPr>
            <p:ph type="sldNum" sz="quarter" idx="12"/>
          </p:nvPr>
        </p:nvSpPr>
        <p:spPr/>
        <p:txBody>
          <a:bodyPr/>
          <a:lstStyle/>
          <a:p>
            <a:fld id="{353DBB4E-1D55-4CCA-BE4F-A23EE6C282CB}" type="slidenum">
              <a:rPr lang="zh-CN" altLang="en-US" smtClean="0"/>
              <a:pPr/>
              <a:t>35</a:t>
            </a:fld>
            <a:endParaRPr lang="zh-CN" altLang="en-US"/>
          </a:p>
        </p:txBody>
      </p:sp>
      <p:pic>
        <p:nvPicPr>
          <p:cNvPr id="6" name="Picture 11">
            <a:extLst>
              <a:ext uri="{FF2B5EF4-FFF2-40B4-BE49-F238E27FC236}">
                <a16:creationId xmlns:a16="http://schemas.microsoft.com/office/drawing/2014/main" id="{153B4BFF-58AF-4D8A-90E4-5887387CD1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53" r="6978"/>
          <a:stretch/>
        </p:blipFill>
        <p:spPr bwMode="auto">
          <a:xfrm>
            <a:off x="2860158" y="3062176"/>
            <a:ext cx="6613451" cy="295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402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1AD89-84D9-409E-8CB6-4AF6D3E284FF}"/>
              </a:ext>
            </a:extLst>
          </p:cNvPr>
          <p:cNvSpPr>
            <a:spLocks noGrp="1"/>
          </p:cNvSpPr>
          <p:nvPr>
            <p:ph type="title"/>
          </p:nvPr>
        </p:nvSpPr>
        <p:spPr/>
        <p:txBody>
          <a:bodyPr/>
          <a:lstStyle/>
          <a:p>
            <a:r>
              <a:rPr lang="zh-CN" altLang="en-US"/>
              <a:t>小结</a:t>
            </a:r>
          </a:p>
        </p:txBody>
      </p:sp>
      <p:sp>
        <p:nvSpPr>
          <p:cNvPr id="4" name="灯片编号占位符 3">
            <a:extLst>
              <a:ext uri="{FF2B5EF4-FFF2-40B4-BE49-F238E27FC236}">
                <a16:creationId xmlns:a16="http://schemas.microsoft.com/office/drawing/2014/main" id="{E6E2FD09-CC0E-4F49-BA31-751CC064D625}"/>
              </a:ext>
            </a:extLst>
          </p:cNvPr>
          <p:cNvSpPr>
            <a:spLocks noGrp="1"/>
          </p:cNvSpPr>
          <p:nvPr>
            <p:ph type="sldNum" sz="quarter" idx="12"/>
          </p:nvPr>
        </p:nvSpPr>
        <p:spPr/>
        <p:txBody>
          <a:bodyPr/>
          <a:lstStyle/>
          <a:p>
            <a:fld id="{353DBB4E-1D55-4CCA-BE4F-A23EE6C282CB}" type="slidenum">
              <a:rPr lang="zh-CN" altLang="en-US" smtClean="0"/>
              <a:pPr/>
              <a:t>36</a:t>
            </a:fld>
            <a:endParaRPr lang="zh-CN" altLang="en-US"/>
          </a:p>
        </p:txBody>
      </p:sp>
      <p:sp>
        <p:nvSpPr>
          <p:cNvPr id="5" name="内容占位符 4">
            <a:extLst>
              <a:ext uri="{FF2B5EF4-FFF2-40B4-BE49-F238E27FC236}">
                <a16:creationId xmlns:a16="http://schemas.microsoft.com/office/drawing/2014/main" id="{358EFBD7-A288-4810-860D-928BCEB105F4}"/>
              </a:ext>
            </a:extLst>
          </p:cNvPr>
          <p:cNvSpPr>
            <a:spLocks noGrp="1"/>
          </p:cNvSpPr>
          <p:nvPr>
            <p:ph idx="1"/>
          </p:nvPr>
        </p:nvSpPr>
        <p:spPr/>
        <p:txBody>
          <a:bodyPr/>
          <a:lstStyle/>
          <a:p>
            <a:r>
              <a:rPr lang="zh-CN" altLang="en-US"/>
              <a:t>比较了集中式数仓和分布式数仓的区别</a:t>
            </a:r>
            <a:endParaRPr lang="en-US" altLang="zh-CN"/>
          </a:p>
          <a:p>
            <a:r>
              <a:rPr lang="zh-CN" altLang="en-US"/>
              <a:t>介绍了分布式数仓的类型</a:t>
            </a:r>
            <a:endParaRPr lang="en-US" altLang="zh-CN"/>
          </a:p>
          <a:p>
            <a:r>
              <a:rPr lang="zh-CN" altLang="en-US"/>
              <a:t>介绍了分布式数仓项目开发的主要内容及本质特征</a:t>
            </a:r>
            <a:endParaRPr lang="en-US" altLang="zh-CN"/>
          </a:p>
          <a:p>
            <a:r>
              <a:rPr lang="zh-CN" altLang="en-US"/>
              <a:t>指出分布式数仓的分层开发过程中的细节问题及注意事项</a:t>
            </a:r>
          </a:p>
        </p:txBody>
      </p:sp>
    </p:spTree>
    <p:extLst>
      <p:ext uri="{BB962C8B-B14F-4D97-AF65-F5344CB8AC3E}">
        <p14:creationId xmlns:p14="http://schemas.microsoft.com/office/powerpoint/2010/main" val="3788519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F1D44-77B4-4E70-943A-8ABB30A0ADBA}"/>
              </a:ext>
            </a:extLst>
          </p:cNvPr>
          <p:cNvSpPr>
            <a:spLocks noGrp="1"/>
          </p:cNvSpPr>
          <p:nvPr>
            <p:ph type="title"/>
          </p:nvPr>
        </p:nvSpPr>
        <p:spPr/>
        <p:txBody>
          <a:bodyPr>
            <a:normAutofit/>
          </a:bodyPr>
          <a:lstStyle/>
          <a:p>
            <a:r>
              <a:rPr lang="en-US" altLang="zh-CN"/>
              <a:t>2.</a:t>
            </a:r>
            <a:r>
              <a:rPr lang="zh-CN" altLang="en-US"/>
              <a:t>分布式数据仓库的类型</a:t>
            </a:r>
          </a:p>
        </p:txBody>
      </p:sp>
      <p:sp>
        <p:nvSpPr>
          <p:cNvPr id="4" name="灯片编号占位符 3">
            <a:extLst>
              <a:ext uri="{FF2B5EF4-FFF2-40B4-BE49-F238E27FC236}">
                <a16:creationId xmlns:a16="http://schemas.microsoft.com/office/drawing/2014/main" id="{605554C8-429D-4333-A9B1-F2FA88233ED8}"/>
              </a:ext>
            </a:extLst>
          </p:cNvPr>
          <p:cNvSpPr>
            <a:spLocks noGrp="1"/>
          </p:cNvSpPr>
          <p:nvPr>
            <p:ph type="sldNum" sz="quarter" idx="12"/>
          </p:nvPr>
        </p:nvSpPr>
        <p:spPr/>
        <p:txBody>
          <a:bodyPr/>
          <a:lstStyle/>
          <a:p>
            <a:fld id="{353DBB4E-1D55-4CCA-BE4F-A23EE6C282CB}" type="slidenum">
              <a:rPr lang="zh-CN" altLang="en-US" smtClean="0"/>
              <a:pPr/>
              <a:t>3</a:t>
            </a:fld>
            <a:endParaRPr lang="zh-CN" altLang="en-US"/>
          </a:p>
        </p:txBody>
      </p:sp>
      <p:sp>
        <p:nvSpPr>
          <p:cNvPr id="6" name="内容占位符 5">
            <a:extLst>
              <a:ext uri="{FF2B5EF4-FFF2-40B4-BE49-F238E27FC236}">
                <a16:creationId xmlns:a16="http://schemas.microsoft.com/office/drawing/2014/main" id="{7B7331B2-C622-4549-91D5-4C4A6ECA6846}"/>
              </a:ext>
            </a:extLst>
          </p:cNvPr>
          <p:cNvSpPr>
            <a:spLocks noGrp="1"/>
          </p:cNvSpPr>
          <p:nvPr>
            <p:ph idx="1"/>
          </p:nvPr>
        </p:nvSpPr>
        <p:spPr/>
        <p:txBody>
          <a:bodyPr>
            <a:normAutofit/>
          </a:bodyPr>
          <a:lstStyle/>
          <a:p>
            <a:pPr>
              <a:lnSpc>
                <a:spcPct val="150000"/>
              </a:lnSpc>
            </a:pPr>
            <a:r>
              <a:rPr lang="zh-CN" altLang="en-US" b="1"/>
              <a:t>分布式数仓的类型分为：</a:t>
            </a:r>
            <a:endParaRPr lang="en-US" altLang="zh-CN" b="1"/>
          </a:p>
          <a:p>
            <a:pPr lvl="1">
              <a:lnSpc>
                <a:spcPct val="150000"/>
              </a:lnSpc>
            </a:pPr>
            <a:r>
              <a:rPr lang="zh-CN" altLang="en-US" sz="2400"/>
              <a:t>局部数据仓库和全局数据仓库</a:t>
            </a:r>
          </a:p>
          <a:p>
            <a:pPr lvl="1">
              <a:lnSpc>
                <a:spcPct val="150000"/>
              </a:lnSpc>
            </a:pPr>
            <a:r>
              <a:rPr lang="zh-CN" altLang="en-US" sz="2400"/>
              <a:t>技术分布式数据仓库</a:t>
            </a:r>
          </a:p>
          <a:p>
            <a:pPr lvl="1">
              <a:lnSpc>
                <a:spcPct val="150000"/>
              </a:lnSpc>
            </a:pPr>
            <a:r>
              <a:rPr lang="zh-CN" altLang="en-US" sz="2400"/>
              <a:t>独立演进的分布式数据仓库</a:t>
            </a:r>
          </a:p>
          <a:p>
            <a:pPr lvl="1">
              <a:lnSpc>
                <a:spcPct val="150000"/>
              </a:lnSpc>
            </a:pPr>
            <a:endParaRPr lang="zh-CN" altLang="en-US" sz="2400"/>
          </a:p>
        </p:txBody>
      </p:sp>
    </p:spTree>
    <p:extLst>
      <p:ext uri="{BB962C8B-B14F-4D97-AF65-F5344CB8AC3E}">
        <p14:creationId xmlns:p14="http://schemas.microsoft.com/office/powerpoint/2010/main" val="139688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8EEB1-FC0A-428B-AF7A-68812936A5A2}"/>
              </a:ext>
            </a:extLst>
          </p:cNvPr>
          <p:cNvSpPr>
            <a:spLocks noGrp="1"/>
          </p:cNvSpPr>
          <p:nvPr>
            <p:ph type="title"/>
          </p:nvPr>
        </p:nvSpPr>
        <p:spPr/>
        <p:txBody>
          <a:bodyPr>
            <a:normAutofit/>
          </a:bodyPr>
          <a:lstStyle/>
          <a:p>
            <a:r>
              <a:rPr lang="en-US" altLang="zh-CN"/>
              <a:t>2.1</a:t>
            </a:r>
            <a:r>
              <a:rPr lang="zh-CN" altLang="en-US"/>
              <a:t>局部数据仓库和全局数据仓库</a:t>
            </a:r>
          </a:p>
        </p:txBody>
      </p:sp>
      <p:sp>
        <p:nvSpPr>
          <p:cNvPr id="3" name="内容占位符 2">
            <a:extLst>
              <a:ext uri="{FF2B5EF4-FFF2-40B4-BE49-F238E27FC236}">
                <a16:creationId xmlns:a16="http://schemas.microsoft.com/office/drawing/2014/main" id="{6E0D95AE-AF43-4D81-A388-1DB44B63C79C}"/>
              </a:ext>
            </a:extLst>
          </p:cNvPr>
          <p:cNvSpPr>
            <a:spLocks noGrp="1"/>
          </p:cNvSpPr>
          <p:nvPr>
            <p:ph idx="1"/>
          </p:nvPr>
        </p:nvSpPr>
        <p:spPr/>
        <p:txBody>
          <a:bodyPr/>
          <a:lstStyle/>
          <a:p>
            <a:pPr>
              <a:lnSpc>
                <a:spcPct val="150000"/>
              </a:lnSpc>
            </a:pPr>
            <a:r>
              <a:rPr lang="zh-CN" altLang="en-US"/>
              <a:t>业务在不同地域或不同的生产线上进行</a:t>
            </a:r>
          </a:p>
          <a:p>
            <a:pPr>
              <a:lnSpc>
                <a:spcPct val="150000"/>
              </a:lnSpc>
            </a:pPr>
            <a:r>
              <a:rPr lang="zh-CN" altLang="en-US"/>
              <a:t>局部数据仓库是在远程站点上提供和处理数据，而全局数据仓库提供的是在整个业务范围集成后的数据</a:t>
            </a:r>
            <a:endParaRPr lang="en-US" altLang="zh-CN"/>
          </a:p>
          <a:p>
            <a:pPr lvl="1">
              <a:lnSpc>
                <a:spcPct val="150000"/>
              </a:lnSpc>
            </a:pPr>
            <a:r>
              <a:rPr lang="zh-CN" altLang="en-US"/>
              <a:t>如跨国企业，中心数据仓库负责采集数据，同时满足总部对企业信息的需求。但对于分布在不同国家的分支机构，仍然有建立各自数据仓库的需要。</a:t>
            </a:r>
          </a:p>
          <a:p>
            <a:pPr lvl="1">
              <a:lnSpc>
                <a:spcPct val="150000"/>
              </a:lnSpc>
            </a:pPr>
            <a:r>
              <a:rPr lang="zh-CN" altLang="en-US"/>
              <a:t>再如大型企业有很多业务时，也需要局部</a:t>
            </a:r>
            <a:r>
              <a:rPr lang="en-US" altLang="zh-CN"/>
              <a:t>/</a:t>
            </a:r>
            <a:r>
              <a:rPr lang="zh-CN" altLang="en-US"/>
              <a:t>全局数据仓库。尽管有些业务之间可能很少或者没有必要集成，但是从企业层面上来讲，业务间需要集成。如客户、产品和销售等业务就需要在企业层面上集成</a:t>
            </a:r>
          </a:p>
          <a:p>
            <a:pPr>
              <a:lnSpc>
                <a:spcPct val="150000"/>
              </a:lnSpc>
            </a:pPr>
            <a:endParaRPr lang="zh-CN" altLang="en-US"/>
          </a:p>
        </p:txBody>
      </p:sp>
      <p:sp>
        <p:nvSpPr>
          <p:cNvPr id="4" name="灯片编号占位符 3">
            <a:extLst>
              <a:ext uri="{FF2B5EF4-FFF2-40B4-BE49-F238E27FC236}">
                <a16:creationId xmlns:a16="http://schemas.microsoft.com/office/drawing/2014/main" id="{7DF86BE7-C4DC-4498-B788-1E1760CAD69F}"/>
              </a:ext>
            </a:extLst>
          </p:cNvPr>
          <p:cNvSpPr>
            <a:spLocks noGrp="1"/>
          </p:cNvSpPr>
          <p:nvPr>
            <p:ph type="sldNum" sz="quarter" idx="12"/>
          </p:nvPr>
        </p:nvSpPr>
        <p:spPr/>
        <p:txBody>
          <a:bodyPr/>
          <a:lstStyle/>
          <a:p>
            <a:fld id="{353DBB4E-1D55-4CCA-BE4F-A23EE6C282CB}" type="slidenum">
              <a:rPr lang="zh-CN" altLang="en-US" smtClean="0"/>
              <a:pPr/>
              <a:t>4</a:t>
            </a:fld>
            <a:endParaRPr lang="zh-CN" altLang="en-US"/>
          </a:p>
        </p:txBody>
      </p:sp>
    </p:spTree>
    <p:extLst>
      <p:ext uri="{BB962C8B-B14F-4D97-AF65-F5344CB8AC3E}">
        <p14:creationId xmlns:p14="http://schemas.microsoft.com/office/powerpoint/2010/main" val="1026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8EEB1-FC0A-428B-AF7A-68812936A5A2}"/>
              </a:ext>
            </a:extLst>
          </p:cNvPr>
          <p:cNvSpPr>
            <a:spLocks noGrp="1"/>
          </p:cNvSpPr>
          <p:nvPr>
            <p:ph type="title"/>
          </p:nvPr>
        </p:nvSpPr>
        <p:spPr/>
        <p:txBody>
          <a:bodyPr>
            <a:normAutofit/>
          </a:bodyPr>
          <a:lstStyle/>
          <a:p>
            <a:r>
              <a:rPr lang="en-US" altLang="zh-CN"/>
              <a:t>2.1</a:t>
            </a:r>
            <a:r>
              <a:rPr lang="zh-CN" altLang="en-US"/>
              <a:t>局部数据仓库和全局数据仓库</a:t>
            </a:r>
            <a:r>
              <a:rPr lang="en-US" altLang="zh-CN"/>
              <a:t>(cont.)</a:t>
            </a:r>
            <a:endParaRPr lang="zh-CN" altLang="en-US"/>
          </a:p>
        </p:txBody>
      </p:sp>
      <p:sp>
        <p:nvSpPr>
          <p:cNvPr id="4" name="灯片编号占位符 3">
            <a:extLst>
              <a:ext uri="{FF2B5EF4-FFF2-40B4-BE49-F238E27FC236}">
                <a16:creationId xmlns:a16="http://schemas.microsoft.com/office/drawing/2014/main" id="{7DF86BE7-C4DC-4498-B788-1E1760CAD69F}"/>
              </a:ext>
            </a:extLst>
          </p:cNvPr>
          <p:cNvSpPr>
            <a:spLocks noGrp="1"/>
          </p:cNvSpPr>
          <p:nvPr>
            <p:ph type="sldNum" sz="quarter" idx="12"/>
          </p:nvPr>
        </p:nvSpPr>
        <p:spPr/>
        <p:txBody>
          <a:bodyPr/>
          <a:lstStyle/>
          <a:p>
            <a:fld id="{353DBB4E-1D55-4CCA-BE4F-A23EE6C282CB}" type="slidenum">
              <a:rPr lang="zh-CN" altLang="en-US" smtClean="0"/>
              <a:pPr/>
              <a:t>5</a:t>
            </a:fld>
            <a:endParaRPr lang="zh-CN" altLang="en-US"/>
          </a:p>
        </p:txBody>
      </p:sp>
      <p:sp>
        <p:nvSpPr>
          <p:cNvPr id="6" name="内容占位符 5">
            <a:extLst>
              <a:ext uri="{FF2B5EF4-FFF2-40B4-BE49-F238E27FC236}">
                <a16:creationId xmlns:a16="http://schemas.microsoft.com/office/drawing/2014/main" id="{4C09F295-1DFE-42EE-BE2F-61BDE124D1F7}"/>
              </a:ext>
            </a:extLst>
          </p:cNvPr>
          <p:cNvSpPr>
            <a:spLocks noGrp="1"/>
          </p:cNvSpPr>
          <p:nvPr>
            <p:ph idx="1"/>
          </p:nvPr>
        </p:nvSpPr>
        <p:spPr>
          <a:xfrm>
            <a:off x="838200" y="1147487"/>
            <a:ext cx="10515600" cy="5029477"/>
          </a:xfrm>
        </p:spPr>
        <p:txBody>
          <a:bodyPr/>
          <a:lstStyle/>
          <a:p>
            <a:r>
              <a:rPr lang="zh-CN" altLang="en-US"/>
              <a:t>业务处理拓扑结构：</a:t>
            </a:r>
            <a:r>
              <a:rPr lang="zh-CN" altLang="en-US">
                <a:solidFill>
                  <a:srgbClr val="FF0000"/>
                </a:solidFill>
              </a:rPr>
              <a:t>情形一</a:t>
            </a:r>
          </a:p>
        </p:txBody>
      </p:sp>
      <p:pic>
        <p:nvPicPr>
          <p:cNvPr id="7" name="Picture 12">
            <a:extLst>
              <a:ext uri="{FF2B5EF4-FFF2-40B4-BE49-F238E27FC236}">
                <a16:creationId xmlns:a16="http://schemas.microsoft.com/office/drawing/2014/main" id="{0AD549FB-2095-47E9-8150-46C22E2AD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610" y="1599943"/>
            <a:ext cx="73247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EF2ED6B4-ECD7-4541-8EE9-B207EA08AC4A}"/>
              </a:ext>
            </a:extLst>
          </p:cNvPr>
          <p:cNvSpPr/>
          <p:nvPr/>
        </p:nvSpPr>
        <p:spPr>
          <a:xfrm>
            <a:off x="2795879" y="5019970"/>
            <a:ext cx="6942926" cy="1015663"/>
          </a:xfrm>
          <a:prstGeom prst="rect">
            <a:avLst/>
          </a:prstGeom>
        </p:spPr>
        <p:txBody>
          <a:bodyPr wrap="none">
            <a:spAutoFit/>
          </a:bodyPr>
          <a:lstStyle/>
          <a:p>
            <a:pPr marL="342900" indent="-34290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总部处理所有的业务</a:t>
            </a:r>
            <a:endParaRPr lang="en-US" altLang="zh-CN" sz="20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分支机构没有业务处理或者只有一些非常基本的业务处理</a:t>
            </a:r>
          </a:p>
          <a:p>
            <a:pPr marL="342900" indent="-34290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没有必要建立分布式数据仓库环境</a:t>
            </a:r>
          </a:p>
        </p:txBody>
      </p:sp>
    </p:spTree>
    <p:extLst>
      <p:ext uri="{BB962C8B-B14F-4D97-AF65-F5344CB8AC3E}">
        <p14:creationId xmlns:p14="http://schemas.microsoft.com/office/powerpoint/2010/main" val="51197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8EEB1-FC0A-428B-AF7A-68812936A5A2}"/>
              </a:ext>
            </a:extLst>
          </p:cNvPr>
          <p:cNvSpPr>
            <a:spLocks noGrp="1"/>
          </p:cNvSpPr>
          <p:nvPr>
            <p:ph type="title"/>
          </p:nvPr>
        </p:nvSpPr>
        <p:spPr/>
        <p:txBody>
          <a:bodyPr>
            <a:normAutofit/>
          </a:bodyPr>
          <a:lstStyle/>
          <a:p>
            <a:r>
              <a:rPr lang="en-US" altLang="zh-CN"/>
              <a:t>2.1</a:t>
            </a:r>
            <a:r>
              <a:rPr lang="zh-CN" altLang="en-US"/>
              <a:t>局部数据仓库和全局数据仓库</a:t>
            </a:r>
            <a:r>
              <a:rPr lang="en-US" altLang="zh-CN"/>
              <a:t>(cont.)</a:t>
            </a:r>
            <a:endParaRPr lang="zh-CN" altLang="en-US"/>
          </a:p>
        </p:txBody>
      </p:sp>
      <p:sp>
        <p:nvSpPr>
          <p:cNvPr id="4" name="灯片编号占位符 3">
            <a:extLst>
              <a:ext uri="{FF2B5EF4-FFF2-40B4-BE49-F238E27FC236}">
                <a16:creationId xmlns:a16="http://schemas.microsoft.com/office/drawing/2014/main" id="{7DF86BE7-C4DC-4498-B788-1E1760CAD69F}"/>
              </a:ext>
            </a:extLst>
          </p:cNvPr>
          <p:cNvSpPr>
            <a:spLocks noGrp="1"/>
          </p:cNvSpPr>
          <p:nvPr>
            <p:ph type="sldNum" sz="quarter" idx="12"/>
          </p:nvPr>
        </p:nvSpPr>
        <p:spPr/>
        <p:txBody>
          <a:bodyPr/>
          <a:lstStyle/>
          <a:p>
            <a:fld id="{353DBB4E-1D55-4CCA-BE4F-A23EE6C282CB}" type="slidenum">
              <a:rPr lang="zh-CN" altLang="en-US" smtClean="0"/>
              <a:pPr/>
              <a:t>6</a:t>
            </a:fld>
            <a:endParaRPr lang="zh-CN" altLang="en-US"/>
          </a:p>
        </p:txBody>
      </p:sp>
      <p:sp>
        <p:nvSpPr>
          <p:cNvPr id="6" name="内容占位符 5">
            <a:extLst>
              <a:ext uri="{FF2B5EF4-FFF2-40B4-BE49-F238E27FC236}">
                <a16:creationId xmlns:a16="http://schemas.microsoft.com/office/drawing/2014/main" id="{4C09F295-1DFE-42EE-BE2F-61BDE124D1F7}"/>
              </a:ext>
            </a:extLst>
          </p:cNvPr>
          <p:cNvSpPr>
            <a:spLocks noGrp="1"/>
          </p:cNvSpPr>
          <p:nvPr>
            <p:ph idx="1"/>
          </p:nvPr>
        </p:nvSpPr>
        <p:spPr>
          <a:xfrm>
            <a:off x="838200" y="1147487"/>
            <a:ext cx="10515600" cy="5029477"/>
          </a:xfrm>
        </p:spPr>
        <p:txBody>
          <a:bodyPr/>
          <a:lstStyle/>
          <a:p>
            <a:r>
              <a:rPr lang="zh-CN" altLang="en-US"/>
              <a:t>业务处理拓扑结构：</a:t>
            </a:r>
            <a:r>
              <a:rPr lang="zh-CN" altLang="en-US">
                <a:solidFill>
                  <a:srgbClr val="FF0000"/>
                </a:solidFill>
              </a:rPr>
              <a:t>情形二</a:t>
            </a:r>
          </a:p>
        </p:txBody>
      </p:sp>
      <p:sp>
        <p:nvSpPr>
          <p:cNvPr id="9" name="矩形 8">
            <a:extLst>
              <a:ext uri="{FF2B5EF4-FFF2-40B4-BE49-F238E27FC236}">
                <a16:creationId xmlns:a16="http://schemas.microsoft.com/office/drawing/2014/main" id="{EF2ED6B4-ECD7-4541-8EE9-B207EA08AC4A}"/>
              </a:ext>
            </a:extLst>
          </p:cNvPr>
          <p:cNvSpPr/>
          <p:nvPr/>
        </p:nvSpPr>
        <p:spPr>
          <a:xfrm>
            <a:off x="2828261" y="5019970"/>
            <a:ext cx="7846828" cy="1015663"/>
          </a:xfrm>
          <a:prstGeom prst="rect">
            <a:avLst/>
          </a:prstGeom>
        </p:spPr>
        <p:txBody>
          <a:bodyPr wrap="square">
            <a:spAutoFit/>
          </a:bodyPr>
          <a:lstStyle/>
          <a:p>
            <a:pPr marL="342900" indent="-34290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分支机构有少量的基本业务处理，一旦事务在局部发生并被捕获，它们就传送到总部进行进一步处理</a:t>
            </a:r>
          </a:p>
          <a:p>
            <a:pPr marL="342900" indent="-34290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也没有必要建立分布式数据仓库环境</a:t>
            </a:r>
          </a:p>
        </p:txBody>
      </p:sp>
      <p:pic>
        <p:nvPicPr>
          <p:cNvPr id="8" name="Picture 12">
            <a:extLst>
              <a:ext uri="{FF2B5EF4-FFF2-40B4-BE49-F238E27FC236}">
                <a16:creationId xmlns:a16="http://schemas.microsoft.com/office/drawing/2014/main" id="{A91D9B08-2DF2-46DC-AF25-11F321A92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978" y="1599153"/>
            <a:ext cx="7089148" cy="343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180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8EEB1-FC0A-428B-AF7A-68812936A5A2}"/>
              </a:ext>
            </a:extLst>
          </p:cNvPr>
          <p:cNvSpPr>
            <a:spLocks noGrp="1"/>
          </p:cNvSpPr>
          <p:nvPr>
            <p:ph type="title"/>
          </p:nvPr>
        </p:nvSpPr>
        <p:spPr/>
        <p:txBody>
          <a:bodyPr>
            <a:normAutofit/>
          </a:bodyPr>
          <a:lstStyle/>
          <a:p>
            <a:r>
              <a:rPr lang="en-US" altLang="zh-CN"/>
              <a:t>2.1</a:t>
            </a:r>
            <a:r>
              <a:rPr lang="zh-CN" altLang="en-US"/>
              <a:t>局部数据仓库和全局数据仓库</a:t>
            </a:r>
            <a:r>
              <a:rPr lang="en-US" altLang="zh-CN"/>
              <a:t>(cont.)</a:t>
            </a:r>
            <a:endParaRPr lang="zh-CN" altLang="en-US"/>
          </a:p>
        </p:txBody>
      </p:sp>
      <p:sp>
        <p:nvSpPr>
          <p:cNvPr id="4" name="灯片编号占位符 3">
            <a:extLst>
              <a:ext uri="{FF2B5EF4-FFF2-40B4-BE49-F238E27FC236}">
                <a16:creationId xmlns:a16="http://schemas.microsoft.com/office/drawing/2014/main" id="{7DF86BE7-C4DC-4498-B788-1E1760CAD69F}"/>
              </a:ext>
            </a:extLst>
          </p:cNvPr>
          <p:cNvSpPr>
            <a:spLocks noGrp="1"/>
          </p:cNvSpPr>
          <p:nvPr>
            <p:ph type="sldNum" sz="quarter" idx="12"/>
          </p:nvPr>
        </p:nvSpPr>
        <p:spPr/>
        <p:txBody>
          <a:bodyPr/>
          <a:lstStyle/>
          <a:p>
            <a:fld id="{353DBB4E-1D55-4CCA-BE4F-A23EE6C282CB}" type="slidenum">
              <a:rPr lang="zh-CN" altLang="en-US" smtClean="0"/>
              <a:pPr/>
              <a:t>7</a:t>
            </a:fld>
            <a:endParaRPr lang="zh-CN" altLang="en-US"/>
          </a:p>
        </p:txBody>
      </p:sp>
      <p:sp>
        <p:nvSpPr>
          <p:cNvPr id="6" name="内容占位符 5">
            <a:extLst>
              <a:ext uri="{FF2B5EF4-FFF2-40B4-BE49-F238E27FC236}">
                <a16:creationId xmlns:a16="http://schemas.microsoft.com/office/drawing/2014/main" id="{4C09F295-1DFE-42EE-BE2F-61BDE124D1F7}"/>
              </a:ext>
            </a:extLst>
          </p:cNvPr>
          <p:cNvSpPr>
            <a:spLocks noGrp="1"/>
          </p:cNvSpPr>
          <p:nvPr>
            <p:ph idx="1"/>
          </p:nvPr>
        </p:nvSpPr>
        <p:spPr>
          <a:xfrm>
            <a:off x="838200" y="1147487"/>
            <a:ext cx="10515600" cy="5029477"/>
          </a:xfrm>
        </p:spPr>
        <p:txBody>
          <a:bodyPr/>
          <a:lstStyle/>
          <a:p>
            <a:r>
              <a:rPr lang="zh-CN" altLang="en-US"/>
              <a:t>业务处理拓扑结构：</a:t>
            </a:r>
            <a:r>
              <a:rPr lang="zh-CN" altLang="en-US">
                <a:solidFill>
                  <a:srgbClr val="FF0000"/>
                </a:solidFill>
              </a:rPr>
              <a:t>情形三</a:t>
            </a:r>
          </a:p>
        </p:txBody>
      </p:sp>
      <p:sp>
        <p:nvSpPr>
          <p:cNvPr id="9" name="矩形 8">
            <a:extLst>
              <a:ext uri="{FF2B5EF4-FFF2-40B4-BE49-F238E27FC236}">
                <a16:creationId xmlns:a16="http://schemas.microsoft.com/office/drawing/2014/main" id="{EF2ED6B4-ECD7-4541-8EE9-B207EA08AC4A}"/>
              </a:ext>
            </a:extLst>
          </p:cNvPr>
          <p:cNvSpPr/>
          <p:nvPr/>
        </p:nvSpPr>
        <p:spPr>
          <a:xfrm>
            <a:off x="1573620" y="4966807"/>
            <a:ext cx="9696892" cy="1323439"/>
          </a:xfrm>
          <a:prstGeom prst="rect">
            <a:avLst/>
          </a:prstGeom>
        </p:spPr>
        <p:txBody>
          <a:bodyPr wrap="square">
            <a:spAutoFit/>
          </a:bodyPr>
          <a:lstStyle/>
          <a:p>
            <a:pPr marL="342900" indent="-34290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分支机构有相当多的业务处理</a:t>
            </a:r>
            <a:endParaRPr lang="en-US" altLang="zh-CN" sz="20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分支机构站点是自主的，仅偶然地或对一些特殊处理才需要将数据和业务处理活动发送到总部</a:t>
            </a:r>
          </a:p>
          <a:p>
            <a:pPr marL="342900" indent="-34290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有必要建立分布式数据仓库环境</a:t>
            </a:r>
          </a:p>
        </p:txBody>
      </p:sp>
      <p:pic>
        <p:nvPicPr>
          <p:cNvPr id="7" name="Picture 12">
            <a:extLst>
              <a:ext uri="{FF2B5EF4-FFF2-40B4-BE49-F238E27FC236}">
                <a16:creationId xmlns:a16="http://schemas.microsoft.com/office/drawing/2014/main" id="{1D0A5719-E199-492B-85EB-4B1055EAD1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22" t="3587" r="2696"/>
          <a:stretch/>
        </p:blipFill>
        <p:spPr bwMode="auto">
          <a:xfrm>
            <a:off x="2828260" y="1607808"/>
            <a:ext cx="6220047" cy="333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242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8EEB1-FC0A-428B-AF7A-68812936A5A2}"/>
              </a:ext>
            </a:extLst>
          </p:cNvPr>
          <p:cNvSpPr>
            <a:spLocks noGrp="1"/>
          </p:cNvSpPr>
          <p:nvPr>
            <p:ph type="title"/>
          </p:nvPr>
        </p:nvSpPr>
        <p:spPr/>
        <p:txBody>
          <a:bodyPr>
            <a:normAutofit/>
          </a:bodyPr>
          <a:lstStyle/>
          <a:p>
            <a:r>
              <a:rPr lang="en-US" altLang="zh-CN"/>
              <a:t>2.1</a:t>
            </a:r>
            <a:r>
              <a:rPr lang="zh-CN" altLang="en-US"/>
              <a:t>局部数据仓库和全局数据仓库</a:t>
            </a:r>
            <a:r>
              <a:rPr lang="en-US" altLang="zh-CN"/>
              <a:t>(cont.)</a:t>
            </a:r>
            <a:endParaRPr lang="zh-CN" altLang="en-US"/>
          </a:p>
        </p:txBody>
      </p:sp>
      <p:sp>
        <p:nvSpPr>
          <p:cNvPr id="4" name="灯片编号占位符 3">
            <a:extLst>
              <a:ext uri="{FF2B5EF4-FFF2-40B4-BE49-F238E27FC236}">
                <a16:creationId xmlns:a16="http://schemas.microsoft.com/office/drawing/2014/main" id="{7DF86BE7-C4DC-4498-B788-1E1760CAD69F}"/>
              </a:ext>
            </a:extLst>
          </p:cNvPr>
          <p:cNvSpPr>
            <a:spLocks noGrp="1"/>
          </p:cNvSpPr>
          <p:nvPr>
            <p:ph type="sldNum" sz="quarter" idx="12"/>
          </p:nvPr>
        </p:nvSpPr>
        <p:spPr/>
        <p:txBody>
          <a:bodyPr/>
          <a:lstStyle/>
          <a:p>
            <a:fld id="{353DBB4E-1D55-4CCA-BE4F-A23EE6C282CB}" type="slidenum">
              <a:rPr lang="zh-CN" altLang="en-US" smtClean="0"/>
              <a:pPr/>
              <a:t>8</a:t>
            </a:fld>
            <a:endParaRPr lang="zh-CN" altLang="en-US"/>
          </a:p>
        </p:txBody>
      </p:sp>
      <p:sp>
        <p:nvSpPr>
          <p:cNvPr id="6" name="内容占位符 5">
            <a:extLst>
              <a:ext uri="{FF2B5EF4-FFF2-40B4-BE49-F238E27FC236}">
                <a16:creationId xmlns:a16="http://schemas.microsoft.com/office/drawing/2014/main" id="{4C09F295-1DFE-42EE-BE2F-61BDE124D1F7}"/>
              </a:ext>
            </a:extLst>
          </p:cNvPr>
          <p:cNvSpPr>
            <a:spLocks noGrp="1"/>
          </p:cNvSpPr>
          <p:nvPr>
            <p:ph idx="1"/>
          </p:nvPr>
        </p:nvSpPr>
        <p:spPr>
          <a:xfrm>
            <a:off x="838200" y="1147487"/>
            <a:ext cx="10515600" cy="5029477"/>
          </a:xfrm>
        </p:spPr>
        <p:txBody>
          <a:bodyPr/>
          <a:lstStyle/>
          <a:p>
            <a:r>
              <a:rPr lang="zh-CN" altLang="en-US"/>
              <a:t>数据仓库拓扑结构：</a:t>
            </a:r>
            <a:r>
              <a:rPr lang="zh-CN" altLang="en-US">
                <a:solidFill>
                  <a:srgbClr val="FF0000"/>
                </a:solidFill>
              </a:rPr>
              <a:t>情形一</a:t>
            </a:r>
          </a:p>
        </p:txBody>
      </p:sp>
      <p:pic>
        <p:nvPicPr>
          <p:cNvPr id="8" name="Picture 12">
            <a:extLst>
              <a:ext uri="{FF2B5EF4-FFF2-40B4-BE49-F238E27FC236}">
                <a16:creationId xmlns:a16="http://schemas.microsoft.com/office/drawing/2014/main" id="{A5B534F1-0BB0-48EE-85A2-A1F9D3DD2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410" y="1520420"/>
            <a:ext cx="6529388"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B8B03701-2673-4F6F-A49C-47997AFDF653}"/>
              </a:ext>
            </a:extLst>
          </p:cNvPr>
          <p:cNvSpPr/>
          <p:nvPr/>
        </p:nvSpPr>
        <p:spPr>
          <a:xfrm>
            <a:off x="712381" y="5519425"/>
            <a:ext cx="10643190" cy="400110"/>
          </a:xfrm>
          <a:prstGeom prst="rect">
            <a:avLst/>
          </a:prstGeom>
        </p:spPr>
        <p:txBody>
          <a:bodyPr wrap="square">
            <a:spAutoFit/>
          </a:bodyPr>
          <a:lstStyle/>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大部分企业中，分支机构自主权不大，也没有大量业务处理，一般是建立一个中心数据仓库</a:t>
            </a:r>
          </a:p>
        </p:txBody>
      </p:sp>
    </p:spTree>
    <p:extLst>
      <p:ext uri="{BB962C8B-B14F-4D97-AF65-F5344CB8AC3E}">
        <p14:creationId xmlns:p14="http://schemas.microsoft.com/office/powerpoint/2010/main" val="2580748881"/>
      </p:ext>
    </p:extLst>
  </p:cSld>
  <p:clrMapOvr>
    <a:masterClrMapping/>
  </p:clrMapOvr>
</p:sld>
</file>

<file path=ppt/theme/theme1.xml><?xml version="1.0" encoding="utf-8"?>
<a:theme xmlns:a="http://schemas.openxmlformats.org/drawingml/2006/main" name="Office 主题​​">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21643</TotalTime>
  <Words>1962</Words>
  <Application>Microsoft Office PowerPoint</Application>
  <PresentationFormat>宽屏</PresentationFormat>
  <Paragraphs>193</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等线</vt:lpstr>
      <vt:lpstr>等线 Light</vt:lpstr>
      <vt:lpstr>微软雅黑</vt:lpstr>
      <vt:lpstr>Arial</vt:lpstr>
      <vt:lpstr>Matura MT Script Capitals</vt:lpstr>
      <vt:lpstr>Segoe MDL2 Assets</vt:lpstr>
      <vt:lpstr>Webdings</vt:lpstr>
      <vt:lpstr>Office 主题​​</vt:lpstr>
      <vt:lpstr>10.分布式数据仓库</vt:lpstr>
      <vt:lpstr>大纲</vt:lpstr>
      <vt:lpstr>1.集中式数据仓库与分布式数据仓库</vt:lpstr>
      <vt:lpstr>2.分布式数据仓库的类型</vt:lpstr>
      <vt:lpstr>2.1局部数据仓库和全局数据仓库</vt:lpstr>
      <vt:lpstr>2.1局部数据仓库和全局数据仓库(cont.)</vt:lpstr>
      <vt:lpstr>2.1局部数据仓库和全局数据仓库(cont.)</vt:lpstr>
      <vt:lpstr>2.1局部数据仓库和全局数据仓库(cont.)</vt:lpstr>
      <vt:lpstr>2.1局部数据仓库和全局数据仓库(cont.)</vt:lpstr>
      <vt:lpstr>2.1局部数据仓库和全局数据仓库(cont.)</vt:lpstr>
      <vt:lpstr>2.1局部数据仓库和全局数据仓库(cont.)</vt:lpstr>
      <vt:lpstr>2.1局部数据仓库和全局数据仓库(cont.)</vt:lpstr>
      <vt:lpstr>2.1局部数据仓库和全局数据仓库(cont.)</vt:lpstr>
      <vt:lpstr>2.1局部数据仓库和全局数据仓库(cont.)</vt:lpstr>
      <vt:lpstr>2.2技术分布式数据仓库</vt:lpstr>
      <vt:lpstr>2.2技术分布式数据仓库(cont.)</vt:lpstr>
      <vt:lpstr>2.3独立演进的分布式数据仓库</vt:lpstr>
      <vt:lpstr>3.数据仓库项目的本质特征</vt:lpstr>
      <vt:lpstr>3.数据仓库项目的本质特征(cont.)</vt:lpstr>
      <vt:lpstr>3.数据仓库项目的本质特征(cont.)</vt:lpstr>
      <vt:lpstr>3.数据仓库项目的本质特征(cont.)</vt:lpstr>
      <vt:lpstr>4.分布式数据仓库的开发</vt:lpstr>
      <vt:lpstr>4.分布式数据仓库的开发(cont.)</vt:lpstr>
      <vt:lpstr>5.在多种层次上构建数据仓库</vt:lpstr>
      <vt:lpstr>5.在多种层次上构建数据仓库(cont.)</vt:lpstr>
      <vt:lpstr>5.在多种层次上构建数据仓库(cont.)</vt:lpstr>
      <vt:lpstr>6.多个小组建立当前细节级</vt:lpstr>
      <vt:lpstr>6.多个小组建立当前细节级(cont.)</vt:lpstr>
      <vt:lpstr>6.多个小组建立当前细节级(cont.)</vt:lpstr>
      <vt:lpstr>6.多个小组建立当前细节级(cont.)</vt:lpstr>
      <vt:lpstr>6.多个小组建立当前细节级(cont.)</vt:lpstr>
      <vt:lpstr>6.多个小组建立当前细节级(cont.)</vt:lpstr>
      <vt:lpstr>6.多个小组建立当前细节级(cont.)</vt:lpstr>
      <vt:lpstr>6.多个小组建立当前细节级(cont.)</vt:lpstr>
      <vt:lpstr>6.多个小组建立当前细节级(cont.)</vt:lpstr>
      <vt:lpstr>6.多个小组建立当前细节级(cont.)</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大数据分析、可视化及应用案例</dc:title>
  <dc:creator>michaelwin</dc:creator>
  <cp:lastModifiedBy>michaelwin</cp:lastModifiedBy>
  <cp:revision>1601</cp:revision>
  <dcterms:created xsi:type="dcterms:W3CDTF">2021-11-02T01:47:40Z</dcterms:created>
  <dcterms:modified xsi:type="dcterms:W3CDTF">2024-12-19T08:46:16Z</dcterms:modified>
</cp:coreProperties>
</file>