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346" r:id="rId4"/>
    <p:sldId id="345" r:id="rId5"/>
    <p:sldId id="349" r:id="rId6"/>
    <p:sldId id="347" r:id="rId7"/>
    <p:sldId id="350" r:id="rId8"/>
    <p:sldId id="34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000096"/>
    <a:srgbClr val="3333CC"/>
    <a:srgbClr val="FFFF99"/>
    <a:srgbClr val="FFFF00"/>
    <a:srgbClr val="FFFFFF"/>
    <a:srgbClr val="CCFFCC"/>
    <a:srgbClr val="00008E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2" autoAdjust="0"/>
  </p:normalViewPr>
  <p:slideViewPr>
    <p:cSldViewPr snapToGrid="0">
      <p:cViewPr varScale="1">
        <p:scale>
          <a:sx n="72" d="100"/>
          <a:sy n="72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4E11BE-BC9E-4809-8622-360EE2A4F5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9133FD-B6DD-480C-A07C-27349AEE3D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ADB44-04F4-40CF-9D18-104BE3844352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C7A99-2E68-4ED5-8FDF-4F1D5F41ED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888231-D52B-4FD4-A1AE-6D964655D3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5E36F-E13D-4CC4-A598-EAFD06659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03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E257-1405-4E10-BA19-01D66260D5E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941C8-1C79-4C75-984E-01ECF387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2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941C8-1C79-4C75-984E-01ECF387DE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1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A7CAE-84E5-4186-B103-0C8F3B3BE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960B4-1214-45DA-855D-20FBE5538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6444E-B4C4-4312-9ED3-B4BB2AFA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9BE7-417A-4497-A599-7DA821A9CC08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D4E4B-AD21-4FFF-B2FD-68A1CF3D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D3350-B2B3-4559-A15D-A2C7BC58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0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86956-87BF-42EB-9AAE-DCB6528E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DB322-61C7-4EC0-926D-31C46053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EE457-2DEE-4B6C-95B8-A13B3480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429B-5C71-4C3A-9182-F6E3112F456D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ED871-9A23-4A7F-8D73-93CA3963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9F55A-70D6-4F81-8F0A-1D99221E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BD5BE-681B-4328-923F-AB0C1008F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EC269-B637-446D-8CD5-70741827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D295D-936B-4A1D-919B-3A6E30C7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CB5B-00B3-438E-8A2B-6BB4A086DBD6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DF43B-30A1-4AA8-968E-BFF99C7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4B0A8-FBFB-43AE-9C41-A3E5A01B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DCC2E-7B4C-4E79-B585-C276CF4A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773"/>
            <a:ext cx="10515600" cy="72132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ED88E-900D-4672-93B8-AAC051FE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487"/>
            <a:ext cx="10515600" cy="5029477"/>
          </a:xfrm>
        </p:spPr>
        <p:txBody>
          <a:bodyPr/>
          <a:lstStyle>
            <a:lvl1pPr>
              <a:lnSpc>
                <a:spcPct val="10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8163" indent="-269875">
              <a:lnSpc>
                <a:spcPct val="100000"/>
              </a:lnSpc>
              <a:buFont typeface="微软雅黑" panose="020B0503020204020204" pitchFamily="34" charset="-122"/>
              <a:buChar char="−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17550" indent="-179388">
              <a:lnSpc>
                <a:spcPct val="100000"/>
              </a:lnSpc>
              <a:buClr>
                <a:srgbClr val="C00000"/>
              </a:buClr>
              <a:buFont typeface="Webdings" panose="05030102010509060703" pitchFamily="18" charset="2"/>
              <a:buChar char="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76325" indent="-179388">
              <a:lnSpc>
                <a:spcPct val="100000"/>
              </a:lnSpc>
              <a:buFont typeface="Matura MT Script Capitals" panose="03020802060602070202" pitchFamily="66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44613" indent="-179388">
              <a:lnSpc>
                <a:spcPct val="100000"/>
              </a:lnSpc>
              <a:buFont typeface="Segoe MDL2 Assets" panose="050A0102010101010101" pitchFamily="18" charset="0"/>
              <a:buChar char="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0EF13-964B-40E0-A059-2A1968A8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CD4F-F09D-4B59-A5A5-09378460296A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2752A-6F4F-4B62-B779-44ABB1BE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07C3B-D304-4C9F-804E-DB13FF9B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353" y="6060142"/>
            <a:ext cx="481148" cy="343205"/>
          </a:xfrm>
          <a:noFill/>
        </p:spPr>
        <p:txBody>
          <a:bodyPr/>
          <a:lstStyle>
            <a:lvl1pPr algn="ctr">
              <a:defRPr sz="1800" b="0">
                <a:solidFill>
                  <a:srgbClr val="C00000"/>
                </a:solidFill>
              </a:defRPr>
            </a:lvl1pPr>
          </a:lstStyle>
          <a:p>
            <a:fld id="{353DBB4E-1D55-4CCA-BE4F-A23EE6C282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​​(S) 11" title="分隔线">
            <a:extLst>
              <a:ext uri="{FF2B5EF4-FFF2-40B4-BE49-F238E27FC236}">
                <a16:creationId xmlns:a16="http://schemas.microsoft.com/office/drawing/2014/main" id="{9C6E0974-E43E-4AB7-9020-0C09EED71CE0}"/>
              </a:ext>
            </a:extLst>
          </p:cNvPr>
          <p:cNvCxnSpPr>
            <a:cxnSpLocks/>
          </p:cNvCxnSpPr>
          <p:nvPr userDrawn="1"/>
        </p:nvCxnSpPr>
        <p:spPr bwMode="ltGray">
          <a:xfrm>
            <a:off x="528918" y="933762"/>
            <a:ext cx="1100865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11" title="分隔线">
            <a:extLst>
              <a:ext uri="{FF2B5EF4-FFF2-40B4-BE49-F238E27FC236}">
                <a16:creationId xmlns:a16="http://schemas.microsoft.com/office/drawing/2014/main" id="{27B5CF3C-59FE-4051-B2D2-556AF37CC8E3}"/>
              </a:ext>
            </a:extLst>
          </p:cNvPr>
          <p:cNvCxnSpPr>
            <a:cxnSpLocks/>
          </p:cNvCxnSpPr>
          <p:nvPr userDrawn="1"/>
        </p:nvCxnSpPr>
        <p:spPr bwMode="ltGray">
          <a:xfrm>
            <a:off x="537883" y="6285692"/>
            <a:ext cx="1083832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1F885ECE-A5DA-42DE-B7F5-244D625D36D0}"/>
              </a:ext>
            </a:extLst>
          </p:cNvPr>
          <p:cNvSpPr/>
          <p:nvPr userDrawn="1"/>
        </p:nvSpPr>
        <p:spPr>
          <a:xfrm>
            <a:off x="519953" y="304801"/>
            <a:ext cx="179294" cy="618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7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7F2B1-814D-46DC-B339-D9588B33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AA6EF-2566-4DA7-9173-0B7E09D0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87882-0C38-41DE-95B7-5BE66E6A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44BB-6341-47AD-BD02-EDE09853434A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D2059-C9A8-463D-A975-F75EE923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14C54-378F-442B-AB1C-9A6A17C8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90BD1-BD57-4975-9DA3-62394B44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D8516-6770-44D9-995E-A29A9A0D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39363-46BB-4474-9373-2C7C0A4BA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698EF-D6E7-4CD3-8BD2-FB114FE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C31-96BD-4502-8E92-C2F0C02E550B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9E630-227E-40C8-A8B5-87E8E656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CB150-FCBD-4B05-9D57-AD24FDC0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58652-FC0D-4CAE-AB54-AB95B7BF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29E3E-B316-4D4D-8324-D7A5C784A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84C68-62B8-46A3-B5E9-328732015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B6DB22-833C-4A9A-8F05-A64CB508E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06928B-09D2-451D-9C25-01C4AA1B7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FD301-81E3-483F-8303-67E77831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B83-F678-45DA-A193-7025D8476E97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44FB6-1F14-4BC4-A305-9E947EB3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999DC3-8A14-458C-8078-BE0F5A96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794-4E2A-4361-97EC-FCE120F6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D058A-F73B-4AAE-B2D5-83C2D988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7D05-B746-40F2-BAEF-E265AF3A3A1E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D89C8-1D0B-4F59-95F0-42C9D169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8BCE8-4440-428C-A719-AFA669DF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A91079-0F79-4173-9E0E-154D6836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465-6E03-45CB-B932-A9D0DB1B4F7B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88B26C-B58F-4736-B4EF-34FECE3C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4AFB2-A173-4A0B-9B0E-1D8C701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DAAFD-73BE-4BC3-8B04-A566F272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40FD0-7DDD-45C6-8DA7-5D3923AC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892F6-4418-490A-B9A3-F78D2120B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544DB-4958-4263-B2F3-CC60DC8D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2931-54F4-4BED-9679-28EC61918406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769AC-D8EB-46A3-AF72-C3D5972B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54E4B-01F1-4AEB-A497-66427C82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3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9388-11A5-4296-A6E8-1B5E00F2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AF66B4-3759-4FAC-A9EA-D83C66099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F0BE3-171B-498C-BC90-63AD2FF8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B5441-103A-433F-920B-FBFE3EDB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6A2C-6B28-44D1-8D72-3927A613CC46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237DA-CDFD-438B-8E43-5029014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DC628-7D80-4747-B3C1-14552BE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8FE384-B438-4925-A658-BF3015E7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5AD60-5A0B-4DF6-B878-4A3DEA53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504AB-3552-42F1-8593-07419631A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26D1-0BD6-45E7-A103-8FAE9B6CC827}" type="datetime1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5DD22-F1EF-4758-9DFF-93237B4AE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29C1B-46E7-442B-ADA9-142A35B3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3719BF-807A-4E1D-B6E1-B8E340468AF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1" y="563576"/>
            <a:ext cx="1011603" cy="3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9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A47EE-E125-4400-9033-1F555985D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/>
              <a:t>7. </a:t>
            </a:r>
            <a:r>
              <a:rPr lang="zh-CN" altLang="en-US"/>
              <a:t>仪表盘</a:t>
            </a:r>
            <a:r>
              <a:rPr lang="en-US" altLang="zh-CN"/>
              <a:t>Dashboard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3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23DB2-B2BE-45DD-A2F8-6FB9EFA8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DC8AB-8B0C-4744-8377-BC4CBF06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8065D3-0AEE-4281-A921-4F955DAC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什么是仪表盘？</a:t>
            </a:r>
            <a:endParaRPr lang="en-US" altLang="zh-CN" b="1"/>
          </a:p>
          <a:p>
            <a:r>
              <a:rPr lang="zh-CN" altLang="en-US" b="1"/>
              <a:t>仪表盘定义和作用</a:t>
            </a:r>
            <a:endParaRPr lang="en-US" altLang="zh-CN" b="1"/>
          </a:p>
          <a:p>
            <a:r>
              <a:rPr lang="zh-CN" altLang="en-US" b="1"/>
              <a:t>什么是评分卡？</a:t>
            </a:r>
            <a:endParaRPr lang="en-US" altLang="zh-CN" b="1"/>
          </a:p>
          <a:p>
            <a:r>
              <a:rPr lang="zh-CN" altLang="en-US" b="1"/>
              <a:t>评分卡的作用</a:t>
            </a:r>
            <a:endParaRPr lang="en-US" altLang="zh-CN" b="1"/>
          </a:p>
          <a:p>
            <a:r>
              <a:rPr lang="zh-CN" altLang="en-US" b="1"/>
              <a:t>评分卡的构建</a:t>
            </a:r>
            <a:endParaRPr lang="en-US" altLang="zh-CN" b="1"/>
          </a:p>
          <a:p>
            <a:r>
              <a:rPr lang="zh-CN" altLang="en-US" b="1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85765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B4AC6-49B0-4B61-89E3-1AA84A2E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什么是仪表盘？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5E57D-5CC1-4143-AC8B-DE2A44A6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5" name="Picture 2" descr="Warehouse Dashboard Example | Geckoboard">
            <a:extLst>
              <a:ext uri="{FF2B5EF4-FFF2-40B4-BE49-F238E27FC236}">
                <a16:creationId xmlns:a16="http://schemas.microsoft.com/office/drawing/2014/main" id="{3524F852-53AA-466D-BDFB-83790695A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08" y="1009538"/>
            <a:ext cx="9166447" cy="51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70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D2269-8401-42E9-A1E9-9C68466D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仪表盘定义和作用</a:t>
            </a:r>
            <a:r>
              <a:rPr lang="en-US" altLang="zh-CN"/>
              <a:t>(cont.)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B3071-38E0-4A06-A671-71BB07C8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仪表盘</a:t>
            </a:r>
            <a:r>
              <a:rPr lang="en-US" altLang="zh-CN"/>
              <a:t>(Dashboard)</a:t>
            </a:r>
            <a:r>
              <a:rPr lang="zh-CN" altLang="en-US"/>
              <a:t>定义：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A dashboard is a collection of </a:t>
            </a:r>
            <a:r>
              <a:rPr lang="en-US" altLang="zh-CN">
                <a:solidFill>
                  <a:srgbClr val="FF0000"/>
                </a:solidFill>
              </a:rPr>
              <a:t>graphs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reports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FF0000"/>
                </a:solidFill>
              </a:rPr>
              <a:t>KPIs</a:t>
            </a:r>
            <a:r>
              <a:rPr lang="en-US" altLang="zh-CN"/>
              <a:t> that can help monitor such business activities as progress on a specific initiative. </a:t>
            </a:r>
          </a:p>
          <a:p>
            <a:pPr lvl="1">
              <a:lnSpc>
                <a:spcPct val="150000"/>
              </a:lnSpc>
            </a:pP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/>
              <a:t>Providing a lot of information </a:t>
            </a:r>
            <a:r>
              <a:rPr lang="en-US" altLang="zh-CN">
                <a:solidFill>
                  <a:srgbClr val="FF0000"/>
                </a:solidFill>
              </a:rPr>
              <a:t>in a summary form </a:t>
            </a:r>
            <a:r>
              <a:rPr lang="en-US" altLang="zh-CN"/>
              <a:t>to show users the </a:t>
            </a:r>
            <a:r>
              <a:rPr lang="en-US" altLang="zh-CN">
                <a:solidFill>
                  <a:srgbClr val="FF0000"/>
                </a:solidFill>
              </a:rPr>
              <a:t>effectiveness</a:t>
            </a:r>
            <a:r>
              <a:rPr lang="en-US" altLang="zh-CN"/>
              <a:t> of operations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3790DF-20CD-4794-826A-70471516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4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47A41-2E16-4846-95B9-148A2DB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什么是评分卡？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540B9-2C4E-4D42-9EDD-201B780C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评分卡</a:t>
            </a:r>
            <a:r>
              <a:rPr lang="en-US" altLang="zh-CN"/>
              <a:t>(scorecard)</a:t>
            </a:r>
            <a:r>
              <a:rPr lang="zh-CN" altLang="en-US"/>
              <a:t>是一种</a:t>
            </a:r>
            <a:r>
              <a:rPr lang="zh-CN" altLang="zh-CN"/>
              <a:t>常用的</a:t>
            </a:r>
            <a:r>
              <a:rPr lang="zh-CN" altLang="en-US"/>
              <a:t>数据分析工具，</a:t>
            </a:r>
            <a:r>
              <a:rPr lang="zh-CN" altLang="zh-CN"/>
              <a:t>主要用于评估和预测特定对象的信用风险、用户行为、业务表现。</a:t>
            </a:r>
            <a:endParaRPr lang="en-US" altLang="zh-CN"/>
          </a:p>
          <a:p>
            <a:pPr lvl="1"/>
            <a:r>
              <a:rPr lang="zh-CN" altLang="zh-CN"/>
              <a:t>它通过对可</a:t>
            </a:r>
            <a:r>
              <a:rPr lang="zh-CN" altLang="zh-CN">
                <a:solidFill>
                  <a:srgbClr val="FF0000"/>
                </a:solidFill>
              </a:rPr>
              <a:t>衡量</a:t>
            </a:r>
            <a:r>
              <a:rPr lang="zh-CN" altLang="zh-CN"/>
              <a:t>的数据指标进行</a:t>
            </a:r>
            <a:r>
              <a:rPr lang="zh-CN" altLang="zh-CN">
                <a:solidFill>
                  <a:srgbClr val="FF0000"/>
                </a:solidFill>
              </a:rPr>
              <a:t>定量评估</a:t>
            </a:r>
            <a:r>
              <a:rPr lang="zh-CN" altLang="zh-CN"/>
              <a:t>，帮助了解特定对象的综合表现，并做出相应的决策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651DB-9E35-4A53-BC7A-ECFB6363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Picture 4" descr="Balanced Scorecard Indicators Dashboard - SlideModel">
            <a:extLst>
              <a:ext uri="{FF2B5EF4-FFF2-40B4-BE49-F238E27FC236}">
                <a16:creationId xmlns:a16="http://schemas.microsoft.com/office/drawing/2014/main" id="{E80B3EA6-3C90-4C41-BA72-206A0CF38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" t="4929" r="5478" b="9630"/>
          <a:stretch/>
        </p:blipFill>
        <p:spPr bwMode="auto">
          <a:xfrm>
            <a:off x="2806996" y="2584813"/>
            <a:ext cx="6592186" cy="356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64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59C71-4DC4-41F9-AA19-5C2BC0A1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什么是评分卡</a:t>
            </a:r>
            <a:r>
              <a:rPr lang="en-US" altLang="zh-CN"/>
              <a:t>(cont.)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47886-55BB-49EF-8C1E-8462BCCC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7E8542-5DF2-4367-A41A-B8BA6BD9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86" y="1147487"/>
            <a:ext cx="10705214" cy="50294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评分卡的应用领域：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zh-CN" b="1"/>
              <a:t>金融领域</a:t>
            </a:r>
            <a:r>
              <a:rPr lang="en-US" altLang="zh-CN"/>
              <a:t>‌</a:t>
            </a:r>
            <a:r>
              <a:rPr lang="zh-CN" altLang="zh-CN"/>
              <a:t>：在贷款申请的审核过程中，银行使用</a:t>
            </a:r>
            <a:r>
              <a:rPr lang="zh-CN" altLang="en-US"/>
              <a:t>评分卡</a:t>
            </a:r>
            <a:r>
              <a:rPr lang="zh-CN" altLang="zh-CN"/>
              <a:t>来评估申请者的信用风险，决定是否批准贷款、给出贷款额度和利率等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zh-CN" b="1"/>
              <a:t>社交平台</a:t>
            </a:r>
            <a:r>
              <a:rPr lang="en-US" altLang="zh-CN"/>
              <a:t>‌</a:t>
            </a:r>
            <a:r>
              <a:rPr lang="zh-CN" altLang="zh-CN"/>
              <a:t>：用于评估用户行为，判断内容是否合规、是否存在欺诈行为，并决定是否封禁账号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b="1"/>
              <a:t>电商平台</a:t>
            </a:r>
            <a:r>
              <a:rPr lang="zh-CN" altLang="en-US"/>
              <a:t>：评估商家的信誉和业务表现，确定其在平台上的权益和权限。</a:t>
            </a:r>
          </a:p>
          <a:p>
            <a:pPr lvl="1">
              <a:lnSpc>
                <a:spcPct val="150000"/>
              </a:lnSpc>
            </a:pPr>
            <a:r>
              <a:rPr lang="zh-CN" altLang="en-US" b="1"/>
              <a:t>保险行业</a:t>
            </a:r>
            <a:r>
              <a:rPr lang="zh-CN" altLang="en-US"/>
              <a:t>：评估被保险人的风险，确定保费金额，并决定是否接受保险申请。</a:t>
            </a:r>
          </a:p>
          <a:p>
            <a:pPr lvl="1">
              <a:lnSpc>
                <a:spcPct val="150000"/>
              </a:lnSpc>
            </a:pPr>
            <a:r>
              <a:rPr lang="zh-CN" altLang="en-US" b="1"/>
              <a:t>市场营销</a:t>
            </a:r>
            <a:r>
              <a:rPr lang="zh-CN" altLang="en-US"/>
              <a:t>：评估潜在消费者的购买意愿和购买能力，精确定位目标客户，制定市场推广策</a:t>
            </a:r>
          </a:p>
          <a:p>
            <a:pPr lvl="1">
              <a:lnSpc>
                <a:spcPct val="150000"/>
              </a:lnSpc>
            </a:pP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0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941C6-7E42-436D-82A9-95CB5A5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评分卡的构建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BDCAD-8B0E-40DC-98FD-261E45C4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/>
              <a:t>构建</a:t>
            </a:r>
            <a:r>
              <a:rPr lang="zh-CN" altLang="en-US"/>
              <a:t>评分卡</a:t>
            </a:r>
            <a:r>
              <a:rPr lang="zh-CN" altLang="zh-CN"/>
              <a:t>的过程包括以下几个步骤</a:t>
            </a:r>
            <a:r>
              <a:rPr lang="zh-CN" altLang="en-US"/>
              <a:t>：</a:t>
            </a:r>
            <a:endParaRPr lang="en-US" altLang="zh-CN"/>
          </a:p>
          <a:p>
            <a:pPr marL="72548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/>
              <a:t>数据收集</a:t>
            </a:r>
            <a:r>
              <a:rPr lang="en-US" altLang="zh-CN"/>
              <a:t>‌</a:t>
            </a:r>
            <a:r>
              <a:rPr lang="zh-CN" altLang="zh-CN"/>
              <a:t>：收集涵盖各个方面的数据，用于评估对象的各个特征</a:t>
            </a:r>
            <a:r>
              <a:rPr lang="en-US" altLang="zh-CN"/>
              <a:t>‌</a:t>
            </a:r>
            <a:r>
              <a:rPr lang="zh-CN" altLang="zh-CN"/>
              <a:t>。</a:t>
            </a:r>
          </a:p>
          <a:p>
            <a:pPr marL="72548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/>
              <a:t>‌</a:t>
            </a:r>
            <a:r>
              <a:rPr lang="zh-CN" altLang="zh-CN" b="1"/>
              <a:t>数据预处理</a:t>
            </a:r>
            <a:r>
              <a:rPr lang="en-US" altLang="zh-CN"/>
              <a:t>‌</a:t>
            </a:r>
            <a:r>
              <a:rPr lang="zh-CN" altLang="zh-CN"/>
              <a:t>：包括数据清洗、缺失值处理和异常值处理等，确保评估结果准确可靠</a:t>
            </a:r>
            <a:r>
              <a:rPr lang="en-US" altLang="zh-CN"/>
              <a:t>‌</a:t>
            </a:r>
            <a:r>
              <a:rPr lang="zh-CN" altLang="zh-CN"/>
              <a:t>。</a:t>
            </a:r>
          </a:p>
          <a:p>
            <a:pPr marL="72548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/>
              <a:t>‌</a:t>
            </a:r>
            <a:r>
              <a:rPr lang="zh-CN" altLang="zh-CN" b="1"/>
              <a:t>特征选择</a:t>
            </a:r>
            <a:r>
              <a:rPr lang="en-US" altLang="zh-CN"/>
              <a:t>‌</a:t>
            </a:r>
            <a:r>
              <a:rPr lang="zh-CN" altLang="zh-CN"/>
              <a:t>：通过统计分析和特征工程技术，确定具有最强预测能力的特征，优化</a:t>
            </a:r>
            <a:r>
              <a:rPr lang="zh-CN" altLang="en-US"/>
              <a:t>评分卡</a:t>
            </a:r>
            <a:r>
              <a:rPr lang="zh-CN" altLang="zh-CN"/>
              <a:t>的构建</a:t>
            </a:r>
            <a:r>
              <a:rPr lang="en-US" altLang="zh-CN"/>
              <a:t>‌</a:t>
            </a:r>
            <a:r>
              <a:rPr lang="zh-CN" altLang="zh-CN"/>
              <a:t>。</a:t>
            </a:r>
          </a:p>
          <a:p>
            <a:pPr marL="72548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/>
              <a:t>‌</a:t>
            </a:r>
            <a:r>
              <a:rPr lang="zh-CN" altLang="zh-CN" b="1"/>
              <a:t>衡量指标设定</a:t>
            </a:r>
            <a:r>
              <a:rPr lang="en-US" altLang="zh-CN"/>
              <a:t>‌</a:t>
            </a:r>
            <a:r>
              <a:rPr lang="zh-CN" altLang="zh-CN"/>
              <a:t>：根据评估目标设定不同的衡量指标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22BC2-149E-4C1A-865A-8E4E37BF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1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AD89-84D9-409E-8CB6-4AF6D3E2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2FD09-CC0E-4F49-BA31-751CC064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8EFBD7-A288-4810-860D-928BCEB1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简要介绍两种可视化工具仪表盘和评分卡的定义、作用和构建步骤。</a:t>
            </a:r>
          </a:p>
        </p:txBody>
      </p:sp>
    </p:spTree>
    <p:extLst>
      <p:ext uri="{BB962C8B-B14F-4D97-AF65-F5344CB8AC3E}">
        <p14:creationId xmlns:p14="http://schemas.microsoft.com/office/powerpoint/2010/main" val="378851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22827</TotalTime>
  <Words>406</Words>
  <Application>Microsoft Office PowerPoint</Application>
  <PresentationFormat>宽屏</PresentationFormat>
  <Paragraphs>40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Matura MT Script Capitals</vt:lpstr>
      <vt:lpstr>Segoe MDL2 Assets</vt:lpstr>
      <vt:lpstr>Webdings</vt:lpstr>
      <vt:lpstr>Office 主题​​</vt:lpstr>
      <vt:lpstr>7. 仪表盘Dashboard</vt:lpstr>
      <vt:lpstr>大纲</vt:lpstr>
      <vt:lpstr>什么是仪表盘？</vt:lpstr>
      <vt:lpstr>仪表盘定义和作用(cont.)</vt:lpstr>
      <vt:lpstr>什么是评分卡？</vt:lpstr>
      <vt:lpstr>什么是评分卡(cont.)</vt:lpstr>
      <vt:lpstr>评分卡的构建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大数据分析、可视化及应用案例</dc:title>
  <dc:creator>michaelwin</dc:creator>
  <cp:lastModifiedBy>michaelwin</cp:lastModifiedBy>
  <cp:revision>1357</cp:revision>
  <dcterms:created xsi:type="dcterms:W3CDTF">2021-11-02T01:47:40Z</dcterms:created>
  <dcterms:modified xsi:type="dcterms:W3CDTF">2024-11-28T13:22:05Z</dcterms:modified>
</cp:coreProperties>
</file>