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54"/>
  </p:notesMasterIdLst>
  <p:handoutMasterIdLst>
    <p:handoutMasterId r:id="rId55"/>
  </p:handoutMasterIdLst>
  <p:sldIdLst>
    <p:sldId id="256" r:id="rId2"/>
    <p:sldId id="385" r:id="rId3"/>
    <p:sldId id="386" r:id="rId4"/>
    <p:sldId id="259" r:id="rId5"/>
    <p:sldId id="345" r:id="rId6"/>
    <p:sldId id="346" r:id="rId7"/>
    <p:sldId id="347" r:id="rId8"/>
    <p:sldId id="349" r:id="rId9"/>
    <p:sldId id="350" r:id="rId10"/>
    <p:sldId id="351" r:id="rId11"/>
    <p:sldId id="390" r:id="rId12"/>
    <p:sldId id="352" r:id="rId13"/>
    <p:sldId id="391" r:id="rId14"/>
    <p:sldId id="353" r:id="rId15"/>
    <p:sldId id="348" r:id="rId16"/>
    <p:sldId id="393" r:id="rId17"/>
    <p:sldId id="354" r:id="rId18"/>
    <p:sldId id="355" r:id="rId19"/>
    <p:sldId id="356" r:id="rId20"/>
    <p:sldId id="357" r:id="rId21"/>
    <p:sldId id="359" r:id="rId22"/>
    <p:sldId id="358" r:id="rId23"/>
    <p:sldId id="388" r:id="rId24"/>
    <p:sldId id="360" r:id="rId25"/>
    <p:sldId id="361" r:id="rId26"/>
    <p:sldId id="362" r:id="rId27"/>
    <p:sldId id="363" r:id="rId28"/>
    <p:sldId id="365" r:id="rId29"/>
    <p:sldId id="364" r:id="rId30"/>
    <p:sldId id="366" r:id="rId31"/>
    <p:sldId id="367" r:id="rId32"/>
    <p:sldId id="387" r:id="rId33"/>
    <p:sldId id="368" r:id="rId34"/>
    <p:sldId id="369" r:id="rId35"/>
    <p:sldId id="370" r:id="rId36"/>
    <p:sldId id="371" r:id="rId37"/>
    <p:sldId id="375" r:id="rId38"/>
    <p:sldId id="376" r:id="rId39"/>
    <p:sldId id="373" r:id="rId40"/>
    <p:sldId id="374" r:id="rId41"/>
    <p:sldId id="378" r:id="rId42"/>
    <p:sldId id="377" r:id="rId43"/>
    <p:sldId id="379" r:id="rId44"/>
    <p:sldId id="380" r:id="rId45"/>
    <p:sldId id="381" r:id="rId46"/>
    <p:sldId id="382" r:id="rId47"/>
    <p:sldId id="383" r:id="rId48"/>
    <p:sldId id="395" r:id="rId49"/>
    <p:sldId id="396" r:id="rId50"/>
    <p:sldId id="397" r:id="rId51"/>
    <p:sldId id="343" r:id="rId52"/>
    <p:sldId id="344"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00FF"/>
    <a:srgbClr val="000096"/>
    <a:srgbClr val="3333CC"/>
    <a:srgbClr val="FFFF99"/>
    <a:srgbClr val="FFFF00"/>
    <a:srgbClr val="FFFFFF"/>
    <a:srgbClr val="CCFFCC"/>
    <a:srgbClr val="00008E"/>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32" autoAdjust="0"/>
  </p:normalViewPr>
  <p:slideViewPr>
    <p:cSldViewPr snapToGrid="0">
      <p:cViewPr varScale="1">
        <p:scale>
          <a:sx n="72" d="100"/>
          <a:sy n="72" d="100"/>
        </p:scale>
        <p:origin x="998" y="53"/>
      </p:cViewPr>
      <p:guideLst/>
    </p:cSldViewPr>
  </p:slideViewPr>
  <p:notesTextViewPr>
    <p:cViewPr>
      <p:scale>
        <a:sx n="1" d="1"/>
        <a:sy n="1" d="1"/>
      </p:scale>
      <p:origin x="0" y="0"/>
    </p:cViewPr>
  </p:notesTextViewPr>
  <p:notesViewPr>
    <p:cSldViewPr snapToGrid="0">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84E11BE-BC9E-4809-8622-360EE2A4F51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99133FD-B6DD-480C-A07C-27349AEE3D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AADB44-04F4-40CF-9D18-104BE3844352}" type="datetimeFigureOut">
              <a:rPr lang="zh-CN" altLang="en-US" smtClean="0"/>
              <a:t>2024/12/5</a:t>
            </a:fld>
            <a:endParaRPr lang="zh-CN" altLang="en-US"/>
          </a:p>
        </p:txBody>
      </p:sp>
      <p:sp>
        <p:nvSpPr>
          <p:cNvPr id="4" name="页脚占位符 3">
            <a:extLst>
              <a:ext uri="{FF2B5EF4-FFF2-40B4-BE49-F238E27FC236}">
                <a16:creationId xmlns:a16="http://schemas.microsoft.com/office/drawing/2014/main" id="{902C7A99-2E68-4ED5-8FDF-4F1D5F41ED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32888231-D52B-4FD4-A1AE-6D964655D3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85E36F-E13D-4CC4-A598-EAFD06659D84}" type="slidenum">
              <a:rPr lang="zh-CN" altLang="en-US" smtClean="0"/>
              <a:t>‹#›</a:t>
            </a:fld>
            <a:endParaRPr lang="zh-CN" altLang="en-US"/>
          </a:p>
        </p:txBody>
      </p:sp>
    </p:spTree>
    <p:extLst>
      <p:ext uri="{BB962C8B-B14F-4D97-AF65-F5344CB8AC3E}">
        <p14:creationId xmlns:p14="http://schemas.microsoft.com/office/powerpoint/2010/main" val="23091039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6CE257-1405-4E10-BA19-01D66260D5EF}" type="datetimeFigureOut">
              <a:rPr lang="zh-CN" altLang="en-US" smtClean="0"/>
              <a:t>2024/12/5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8941C8-1C79-4C75-984E-01ECF387DE83}" type="slidenum">
              <a:rPr lang="zh-CN" altLang="en-US" smtClean="0"/>
              <a:t>‹#›</a:t>
            </a:fld>
            <a:endParaRPr lang="zh-CN" altLang="en-US"/>
          </a:p>
        </p:txBody>
      </p:sp>
    </p:spTree>
    <p:extLst>
      <p:ext uri="{BB962C8B-B14F-4D97-AF65-F5344CB8AC3E}">
        <p14:creationId xmlns:p14="http://schemas.microsoft.com/office/powerpoint/2010/main" val="2227627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5A7CAE-84E5-4186-B103-0C8F3B3BE624}"/>
              </a:ext>
            </a:extLst>
          </p:cNvPr>
          <p:cNvSpPr>
            <a:spLocks noGrp="1"/>
          </p:cNvSpPr>
          <p:nvPr>
            <p:ph type="ctrTitle"/>
          </p:nvPr>
        </p:nvSpPr>
        <p:spPr>
          <a:xfrm>
            <a:off x="1524000" y="1122363"/>
            <a:ext cx="9144000" cy="2387600"/>
          </a:xfrm>
        </p:spPr>
        <p:txBody>
          <a:bodyPr anchor="b"/>
          <a:lstStyle>
            <a:lvl1pPr algn="ctr">
              <a:defRPr sz="6000" b="1">
                <a:solidFill>
                  <a:srgbClr val="3333CC"/>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a:extLst>
              <a:ext uri="{FF2B5EF4-FFF2-40B4-BE49-F238E27FC236}">
                <a16:creationId xmlns:a16="http://schemas.microsoft.com/office/drawing/2014/main" id="{A53960B4-1214-45DA-855D-20FBE5538592}"/>
              </a:ext>
            </a:extLst>
          </p:cNvPr>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CF6444E-B4C4-4312-9ED3-B4BB2AFA580F}"/>
              </a:ext>
            </a:extLst>
          </p:cNvPr>
          <p:cNvSpPr>
            <a:spLocks noGrp="1"/>
          </p:cNvSpPr>
          <p:nvPr>
            <p:ph type="dt" sz="half" idx="10"/>
          </p:nvPr>
        </p:nvSpPr>
        <p:spPr/>
        <p:txBody>
          <a:bodyPr/>
          <a:lstStyle/>
          <a:p>
            <a:fld id="{DA9D9BE7-417A-4497-A599-7DA821A9CC08}" type="datetime1">
              <a:rPr lang="zh-CN" altLang="en-US" smtClean="0"/>
              <a:t>2024/12/5</a:t>
            </a:fld>
            <a:endParaRPr lang="zh-CN" altLang="en-US"/>
          </a:p>
        </p:txBody>
      </p:sp>
      <p:sp>
        <p:nvSpPr>
          <p:cNvPr id="5" name="页脚占位符 4">
            <a:extLst>
              <a:ext uri="{FF2B5EF4-FFF2-40B4-BE49-F238E27FC236}">
                <a16:creationId xmlns:a16="http://schemas.microsoft.com/office/drawing/2014/main" id="{D82D4E4B-AD21-4FFF-B2FD-68A1CF3DDB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AD3350-B2B3-4559-A15D-A2C7BC586DE0}"/>
              </a:ext>
            </a:extLst>
          </p:cNvPr>
          <p:cNvSpPr>
            <a:spLocks noGrp="1"/>
          </p:cNvSpPr>
          <p:nvPr>
            <p:ph type="sldNum" sz="quarter" idx="12"/>
          </p:nvPr>
        </p:nvSpPr>
        <p:spPr/>
        <p:txBody>
          <a:bodyPr/>
          <a:lstStyle/>
          <a:p>
            <a:fld id="{353DBB4E-1D55-4CCA-BE4F-A23EE6C282CB}" type="slidenum">
              <a:rPr lang="zh-CN" altLang="en-US" smtClean="0"/>
              <a:t>‹#›</a:t>
            </a:fld>
            <a:endParaRPr lang="zh-CN" altLang="en-US"/>
          </a:p>
        </p:txBody>
      </p:sp>
    </p:spTree>
    <p:extLst>
      <p:ext uri="{BB962C8B-B14F-4D97-AF65-F5344CB8AC3E}">
        <p14:creationId xmlns:p14="http://schemas.microsoft.com/office/powerpoint/2010/main" val="2888507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986956-87BF-42EB-9AAE-DCB6528E732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8FDB322-61C7-4EC0-926D-31C460537D6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44EE457-2DEE-4B6C-95B8-A13B3480554D}"/>
              </a:ext>
            </a:extLst>
          </p:cNvPr>
          <p:cNvSpPr>
            <a:spLocks noGrp="1"/>
          </p:cNvSpPr>
          <p:nvPr>
            <p:ph type="dt" sz="half" idx="10"/>
          </p:nvPr>
        </p:nvSpPr>
        <p:spPr/>
        <p:txBody>
          <a:bodyPr/>
          <a:lstStyle/>
          <a:p>
            <a:fld id="{B589429B-5C71-4C3A-9182-F6E3112F456D}" type="datetime1">
              <a:rPr lang="zh-CN" altLang="en-US" smtClean="0"/>
              <a:t>2024/12/5</a:t>
            </a:fld>
            <a:endParaRPr lang="zh-CN" altLang="en-US"/>
          </a:p>
        </p:txBody>
      </p:sp>
      <p:sp>
        <p:nvSpPr>
          <p:cNvPr id="5" name="页脚占位符 4">
            <a:extLst>
              <a:ext uri="{FF2B5EF4-FFF2-40B4-BE49-F238E27FC236}">
                <a16:creationId xmlns:a16="http://schemas.microsoft.com/office/drawing/2014/main" id="{397ED871-9A23-4A7F-8D73-93CA396374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09F55A-70D6-4F81-8F0A-1D99221ECE2F}"/>
              </a:ext>
            </a:extLst>
          </p:cNvPr>
          <p:cNvSpPr>
            <a:spLocks noGrp="1"/>
          </p:cNvSpPr>
          <p:nvPr>
            <p:ph type="sldNum" sz="quarter" idx="12"/>
          </p:nvPr>
        </p:nvSpPr>
        <p:spPr/>
        <p:txBody>
          <a:bodyPr/>
          <a:lstStyle/>
          <a:p>
            <a:fld id="{353DBB4E-1D55-4CCA-BE4F-A23EE6C282CB}" type="slidenum">
              <a:rPr lang="zh-CN" altLang="en-US" smtClean="0"/>
              <a:t>‹#›</a:t>
            </a:fld>
            <a:endParaRPr lang="zh-CN" altLang="en-US"/>
          </a:p>
        </p:txBody>
      </p:sp>
    </p:spTree>
    <p:extLst>
      <p:ext uri="{BB962C8B-B14F-4D97-AF65-F5344CB8AC3E}">
        <p14:creationId xmlns:p14="http://schemas.microsoft.com/office/powerpoint/2010/main" val="709800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80BD5BE-681B-4328-923F-AB0C1008F0A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33EC269-B637-446D-8CD5-707418271DE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5FD295D-936B-4A1D-919B-3A6E30C72137}"/>
              </a:ext>
            </a:extLst>
          </p:cNvPr>
          <p:cNvSpPr>
            <a:spLocks noGrp="1"/>
          </p:cNvSpPr>
          <p:nvPr>
            <p:ph type="dt" sz="half" idx="10"/>
          </p:nvPr>
        </p:nvSpPr>
        <p:spPr/>
        <p:txBody>
          <a:bodyPr/>
          <a:lstStyle/>
          <a:p>
            <a:fld id="{45F4CB5B-00B3-438E-8A2B-6BB4A086DBD6}" type="datetime1">
              <a:rPr lang="zh-CN" altLang="en-US" smtClean="0"/>
              <a:t>2024/12/5</a:t>
            </a:fld>
            <a:endParaRPr lang="zh-CN" altLang="en-US"/>
          </a:p>
        </p:txBody>
      </p:sp>
      <p:sp>
        <p:nvSpPr>
          <p:cNvPr id="5" name="页脚占位符 4">
            <a:extLst>
              <a:ext uri="{FF2B5EF4-FFF2-40B4-BE49-F238E27FC236}">
                <a16:creationId xmlns:a16="http://schemas.microsoft.com/office/drawing/2014/main" id="{926DF43B-30A1-4AA8-968E-BFF99C7F4A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D4B0A8-FBFB-43AE-9C41-A3E5A01B738C}"/>
              </a:ext>
            </a:extLst>
          </p:cNvPr>
          <p:cNvSpPr>
            <a:spLocks noGrp="1"/>
          </p:cNvSpPr>
          <p:nvPr>
            <p:ph type="sldNum" sz="quarter" idx="12"/>
          </p:nvPr>
        </p:nvSpPr>
        <p:spPr/>
        <p:txBody>
          <a:bodyPr/>
          <a:lstStyle/>
          <a:p>
            <a:fld id="{353DBB4E-1D55-4CCA-BE4F-A23EE6C282CB}" type="slidenum">
              <a:rPr lang="zh-CN" altLang="en-US" smtClean="0"/>
              <a:t>‹#›</a:t>
            </a:fld>
            <a:endParaRPr lang="zh-CN" altLang="en-US"/>
          </a:p>
        </p:txBody>
      </p:sp>
    </p:spTree>
    <p:extLst>
      <p:ext uri="{BB962C8B-B14F-4D97-AF65-F5344CB8AC3E}">
        <p14:creationId xmlns:p14="http://schemas.microsoft.com/office/powerpoint/2010/main" val="645312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1DCC2E-7B4C-4E79-B585-C276CF4A6D52}"/>
              </a:ext>
            </a:extLst>
          </p:cNvPr>
          <p:cNvSpPr>
            <a:spLocks noGrp="1"/>
          </p:cNvSpPr>
          <p:nvPr>
            <p:ph type="title"/>
          </p:nvPr>
        </p:nvSpPr>
        <p:spPr>
          <a:xfrm>
            <a:off x="838200" y="246773"/>
            <a:ext cx="10515600" cy="721328"/>
          </a:xfrm>
        </p:spPr>
        <p:txBody>
          <a:bodyPr>
            <a:normAutofit/>
          </a:bodyPr>
          <a:lstStyle>
            <a:lvl1pPr algn="l">
              <a:defRPr sz="3600" b="1">
                <a:solidFill>
                  <a:srgbClr val="3333CC"/>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930ED88E-900D-4672-93B8-AAC051FEFBD0}"/>
              </a:ext>
            </a:extLst>
          </p:cNvPr>
          <p:cNvSpPr>
            <a:spLocks noGrp="1"/>
          </p:cNvSpPr>
          <p:nvPr>
            <p:ph idx="1"/>
          </p:nvPr>
        </p:nvSpPr>
        <p:spPr>
          <a:xfrm>
            <a:off x="838200" y="1147487"/>
            <a:ext cx="10515600" cy="5029477"/>
          </a:xfrm>
        </p:spPr>
        <p:txBody>
          <a:bodyPr/>
          <a:lstStyle>
            <a:lvl1pPr>
              <a:lnSpc>
                <a:spcPct val="110000"/>
              </a:lnSpc>
              <a:defRPr sz="2400">
                <a:latin typeface="微软雅黑" panose="020B0503020204020204" pitchFamily="34" charset="-122"/>
                <a:ea typeface="微软雅黑" panose="020B0503020204020204" pitchFamily="34" charset="-122"/>
              </a:defRPr>
            </a:lvl1pPr>
            <a:lvl2pPr marL="627063" indent="-268288">
              <a:lnSpc>
                <a:spcPct val="110000"/>
              </a:lnSpc>
              <a:buFont typeface="微软雅黑" panose="020B0503020204020204" pitchFamily="34" charset="-122"/>
              <a:buChar char="−"/>
              <a:defRPr sz="2000">
                <a:latin typeface="微软雅黑" panose="020B0503020204020204" pitchFamily="34" charset="-122"/>
                <a:ea typeface="微软雅黑" panose="020B0503020204020204" pitchFamily="34" charset="-122"/>
              </a:defRPr>
            </a:lvl2pPr>
            <a:lvl3pPr marL="806450" indent="-179388">
              <a:lnSpc>
                <a:spcPct val="110000"/>
              </a:lnSpc>
              <a:buClr>
                <a:srgbClr val="C00000"/>
              </a:buClr>
              <a:buFont typeface="Webdings" panose="05030102010509060703" pitchFamily="18" charset="2"/>
              <a:buChar char=""/>
              <a:defRPr sz="1800">
                <a:latin typeface="微软雅黑" panose="020B0503020204020204" pitchFamily="34" charset="-122"/>
                <a:ea typeface="微软雅黑" panose="020B0503020204020204" pitchFamily="34" charset="-122"/>
              </a:defRPr>
            </a:lvl3pPr>
            <a:lvl4pPr marL="1076325" indent="-179388">
              <a:lnSpc>
                <a:spcPct val="110000"/>
              </a:lnSpc>
              <a:buFont typeface="Matura MT Script Capitals" panose="03020802060602070202" pitchFamily="66" charset="0"/>
              <a:buChar char="•"/>
              <a:defRPr sz="1600">
                <a:latin typeface="微软雅黑" panose="020B0503020204020204" pitchFamily="34" charset="-122"/>
                <a:ea typeface="微软雅黑" panose="020B0503020204020204" pitchFamily="34" charset="-122"/>
              </a:defRPr>
            </a:lvl4pPr>
            <a:lvl5pPr marL="1344613" indent="-179388">
              <a:lnSpc>
                <a:spcPct val="110000"/>
              </a:lnSpc>
              <a:buFont typeface="Segoe MDL2 Assets" panose="050A0102010101010101" pitchFamily="18" charset="0"/>
              <a:buChar char=""/>
              <a:defRPr sz="16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B9A0EF13-964B-40E0-A059-2A1968A8DA4A}"/>
              </a:ext>
            </a:extLst>
          </p:cNvPr>
          <p:cNvSpPr>
            <a:spLocks noGrp="1"/>
          </p:cNvSpPr>
          <p:nvPr>
            <p:ph type="dt" sz="half" idx="10"/>
          </p:nvPr>
        </p:nvSpPr>
        <p:spPr/>
        <p:txBody>
          <a:bodyPr/>
          <a:lstStyle/>
          <a:p>
            <a:fld id="{E758CD4F-F09D-4B59-A5A5-09378460296A}" type="datetime1">
              <a:rPr lang="zh-CN" altLang="en-US" smtClean="0"/>
              <a:t>2024/12/5</a:t>
            </a:fld>
            <a:endParaRPr lang="zh-CN" altLang="en-US"/>
          </a:p>
        </p:txBody>
      </p:sp>
      <p:sp>
        <p:nvSpPr>
          <p:cNvPr id="5" name="页脚占位符 4">
            <a:extLst>
              <a:ext uri="{FF2B5EF4-FFF2-40B4-BE49-F238E27FC236}">
                <a16:creationId xmlns:a16="http://schemas.microsoft.com/office/drawing/2014/main" id="{4312752A-6F4F-4B62-B779-44ABB1BEF2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D07C3B-D304-4C9F-804E-DB13FF9B5BE0}"/>
              </a:ext>
            </a:extLst>
          </p:cNvPr>
          <p:cNvSpPr>
            <a:spLocks noGrp="1"/>
          </p:cNvSpPr>
          <p:nvPr>
            <p:ph type="sldNum" sz="quarter" idx="12"/>
          </p:nvPr>
        </p:nvSpPr>
        <p:spPr>
          <a:xfrm>
            <a:off x="11340353" y="6060142"/>
            <a:ext cx="481148" cy="343205"/>
          </a:xfrm>
          <a:noFill/>
        </p:spPr>
        <p:txBody>
          <a:bodyPr/>
          <a:lstStyle>
            <a:lvl1pPr algn="ctr">
              <a:defRPr sz="1800" b="0">
                <a:solidFill>
                  <a:srgbClr val="C00000"/>
                </a:solidFill>
              </a:defRPr>
            </a:lvl1pPr>
          </a:lstStyle>
          <a:p>
            <a:fld id="{353DBB4E-1D55-4CCA-BE4F-A23EE6C282CB}" type="slidenum">
              <a:rPr lang="zh-CN" altLang="en-US" smtClean="0"/>
              <a:pPr/>
              <a:t>‹#›</a:t>
            </a:fld>
            <a:endParaRPr lang="zh-CN" altLang="en-US"/>
          </a:p>
        </p:txBody>
      </p:sp>
      <p:cxnSp>
        <p:nvCxnSpPr>
          <p:cNvPr id="7" name="直接连接符​​(S) 11" title="分隔线">
            <a:extLst>
              <a:ext uri="{FF2B5EF4-FFF2-40B4-BE49-F238E27FC236}">
                <a16:creationId xmlns:a16="http://schemas.microsoft.com/office/drawing/2014/main" id="{9C6E0974-E43E-4AB7-9020-0C09EED71CE0}"/>
              </a:ext>
            </a:extLst>
          </p:cNvPr>
          <p:cNvCxnSpPr>
            <a:cxnSpLocks/>
          </p:cNvCxnSpPr>
          <p:nvPr userDrawn="1"/>
        </p:nvCxnSpPr>
        <p:spPr bwMode="ltGray">
          <a:xfrm>
            <a:off x="528918" y="933762"/>
            <a:ext cx="11008658" cy="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0" name="直接连接符​​(S) 11" title="分隔线">
            <a:extLst>
              <a:ext uri="{FF2B5EF4-FFF2-40B4-BE49-F238E27FC236}">
                <a16:creationId xmlns:a16="http://schemas.microsoft.com/office/drawing/2014/main" id="{27B5CF3C-59FE-4051-B2D2-556AF37CC8E3}"/>
              </a:ext>
            </a:extLst>
          </p:cNvPr>
          <p:cNvCxnSpPr>
            <a:cxnSpLocks/>
          </p:cNvCxnSpPr>
          <p:nvPr userDrawn="1"/>
        </p:nvCxnSpPr>
        <p:spPr bwMode="ltGray">
          <a:xfrm>
            <a:off x="537883" y="6285692"/>
            <a:ext cx="10838329" cy="0"/>
          </a:xfrm>
          <a:prstGeom prst="line">
            <a:avLst/>
          </a:prstGeom>
          <a:ln/>
        </p:spPr>
        <p:style>
          <a:lnRef idx="1">
            <a:schemeClr val="accent1"/>
          </a:lnRef>
          <a:fillRef idx="0">
            <a:schemeClr val="accent1"/>
          </a:fillRef>
          <a:effectRef idx="0">
            <a:schemeClr val="accent1"/>
          </a:effectRef>
          <a:fontRef idx="minor">
            <a:schemeClr val="tx1"/>
          </a:fontRef>
        </p:style>
      </p:cxnSp>
      <p:sp>
        <p:nvSpPr>
          <p:cNvPr id="8" name="等腰三角形 7">
            <a:extLst>
              <a:ext uri="{FF2B5EF4-FFF2-40B4-BE49-F238E27FC236}">
                <a16:creationId xmlns:a16="http://schemas.microsoft.com/office/drawing/2014/main" id="{1F885ECE-A5DA-42DE-B7F5-244D625D36D0}"/>
              </a:ext>
            </a:extLst>
          </p:cNvPr>
          <p:cNvSpPr/>
          <p:nvPr userDrawn="1"/>
        </p:nvSpPr>
        <p:spPr>
          <a:xfrm>
            <a:off x="519953" y="304801"/>
            <a:ext cx="179294" cy="61856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48573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17F2B1-814D-46DC-B339-D9588B331C4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9EAA6EF-2566-4DA7-9173-0B7E09D02B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8C87882-0C38-41DE-95B7-5BE66E6A6F67}"/>
              </a:ext>
            </a:extLst>
          </p:cNvPr>
          <p:cNvSpPr>
            <a:spLocks noGrp="1"/>
          </p:cNvSpPr>
          <p:nvPr>
            <p:ph type="dt" sz="half" idx="10"/>
          </p:nvPr>
        </p:nvSpPr>
        <p:spPr/>
        <p:txBody>
          <a:bodyPr/>
          <a:lstStyle/>
          <a:p>
            <a:fld id="{BB8144BB-6341-47AD-BD02-EDE09853434A}" type="datetime1">
              <a:rPr lang="zh-CN" altLang="en-US" smtClean="0"/>
              <a:t>2024/12/5</a:t>
            </a:fld>
            <a:endParaRPr lang="zh-CN" altLang="en-US"/>
          </a:p>
        </p:txBody>
      </p:sp>
      <p:sp>
        <p:nvSpPr>
          <p:cNvPr id="5" name="页脚占位符 4">
            <a:extLst>
              <a:ext uri="{FF2B5EF4-FFF2-40B4-BE49-F238E27FC236}">
                <a16:creationId xmlns:a16="http://schemas.microsoft.com/office/drawing/2014/main" id="{717D2059-C9A8-463D-A975-F75EE92394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314C54-378F-442B-AB1C-9A6A17C8E730}"/>
              </a:ext>
            </a:extLst>
          </p:cNvPr>
          <p:cNvSpPr>
            <a:spLocks noGrp="1"/>
          </p:cNvSpPr>
          <p:nvPr>
            <p:ph type="sldNum" sz="quarter" idx="12"/>
          </p:nvPr>
        </p:nvSpPr>
        <p:spPr/>
        <p:txBody>
          <a:bodyPr/>
          <a:lstStyle/>
          <a:p>
            <a:fld id="{353DBB4E-1D55-4CCA-BE4F-A23EE6C282CB}" type="slidenum">
              <a:rPr lang="zh-CN" altLang="en-US" smtClean="0"/>
              <a:t>‹#›</a:t>
            </a:fld>
            <a:endParaRPr lang="zh-CN" altLang="en-US"/>
          </a:p>
        </p:txBody>
      </p:sp>
    </p:spTree>
    <p:extLst>
      <p:ext uri="{BB962C8B-B14F-4D97-AF65-F5344CB8AC3E}">
        <p14:creationId xmlns:p14="http://schemas.microsoft.com/office/powerpoint/2010/main" val="167178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90BD1-BD57-4975-9DA3-62394B44084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E2D8516-6770-44D9-995E-A29A9A0D47E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BD39363-46BB-4474-9373-2C7C0A4BAD47}"/>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7B698EF-D6E7-4CD3-8BD2-FB114FE3489A}"/>
              </a:ext>
            </a:extLst>
          </p:cNvPr>
          <p:cNvSpPr>
            <a:spLocks noGrp="1"/>
          </p:cNvSpPr>
          <p:nvPr>
            <p:ph type="dt" sz="half" idx="10"/>
          </p:nvPr>
        </p:nvSpPr>
        <p:spPr/>
        <p:txBody>
          <a:bodyPr/>
          <a:lstStyle/>
          <a:p>
            <a:fld id="{0E464C31-96BD-4502-8E92-C2F0C02E550B}" type="datetime1">
              <a:rPr lang="zh-CN" altLang="en-US" smtClean="0"/>
              <a:t>2024/12/5</a:t>
            </a:fld>
            <a:endParaRPr lang="zh-CN" altLang="en-US"/>
          </a:p>
        </p:txBody>
      </p:sp>
      <p:sp>
        <p:nvSpPr>
          <p:cNvPr id="6" name="页脚占位符 5">
            <a:extLst>
              <a:ext uri="{FF2B5EF4-FFF2-40B4-BE49-F238E27FC236}">
                <a16:creationId xmlns:a16="http://schemas.microsoft.com/office/drawing/2014/main" id="{2F09E630-227E-40C8-A8B5-87E8E6565AB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44CB150-FCBD-4B05-9D57-AD24FDC0F744}"/>
              </a:ext>
            </a:extLst>
          </p:cNvPr>
          <p:cNvSpPr>
            <a:spLocks noGrp="1"/>
          </p:cNvSpPr>
          <p:nvPr>
            <p:ph type="sldNum" sz="quarter" idx="12"/>
          </p:nvPr>
        </p:nvSpPr>
        <p:spPr/>
        <p:txBody>
          <a:bodyPr/>
          <a:lstStyle/>
          <a:p>
            <a:fld id="{353DBB4E-1D55-4CCA-BE4F-A23EE6C282CB}" type="slidenum">
              <a:rPr lang="zh-CN" altLang="en-US" smtClean="0"/>
              <a:t>‹#›</a:t>
            </a:fld>
            <a:endParaRPr lang="zh-CN" altLang="en-US"/>
          </a:p>
        </p:txBody>
      </p:sp>
    </p:spTree>
    <p:extLst>
      <p:ext uri="{BB962C8B-B14F-4D97-AF65-F5344CB8AC3E}">
        <p14:creationId xmlns:p14="http://schemas.microsoft.com/office/powerpoint/2010/main" val="2019257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A58652-FC0D-4CAE-AB54-AB95B7BF33C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BF29E3E-B316-4D4D-8324-D7A5C784A6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8C84C68-62B8-46A3-B5E9-3287320153B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BB6DB22-833C-4A9A-8F05-A64CB508EC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406928B-09D2-451D-9C25-01C4AA1B76E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64FD301-81E3-483F-8303-67E77831B387}"/>
              </a:ext>
            </a:extLst>
          </p:cNvPr>
          <p:cNvSpPr>
            <a:spLocks noGrp="1"/>
          </p:cNvSpPr>
          <p:nvPr>
            <p:ph type="dt" sz="half" idx="10"/>
          </p:nvPr>
        </p:nvSpPr>
        <p:spPr/>
        <p:txBody>
          <a:bodyPr/>
          <a:lstStyle/>
          <a:p>
            <a:fld id="{93B0AB83-F678-45DA-A193-7025D8476E97}" type="datetime1">
              <a:rPr lang="zh-CN" altLang="en-US" smtClean="0"/>
              <a:t>2024/12/5</a:t>
            </a:fld>
            <a:endParaRPr lang="zh-CN" altLang="en-US"/>
          </a:p>
        </p:txBody>
      </p:sp>
      <p:sp>
        <p:nvSpPr>
          <p:cNvPr id="8" name="页脚占位符 7">
            <a:extLst>
              <a:ext uri="{FF2B5EF4-FFF2-40B4-BE49-F238E27FC236}">
                <a16:creationId xmlns:a16="http://schemas.microsoft.com/office/drawing/2014/main" id="{40C44FB6-1F14-4BC4-A305-9E947EB3DA9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2999DC3-8A14-458C-8078-BE0F5A96E594}"/>
              </a:ext>
            </a:extLst>
          </p:cNvPr>
          <p:cNvSpPr>
            <a:spLocks noGrp="1"/>
          </p:cNvSpPr>
          <p:nvPr>
            <p:ph type="sldNum" sz="quarter" idx="12"/>
          </p:nvPr>
        </p:nvSpPr>
        <p:spPr/>
        <p:txBody>
          <a:bodyPr/>
          <a:lstStyle/>
          <a:p>
            <a:fld id="{353DBB4E-1D55-4CCA-BE4F-A23EE6C282CB}" type="slidenum">
              <a:rPr lang="zh-CN" altLang="en-US" smtClean="0"/>
              <a:t>‹#›</a:t>
            </a:fld>
            <a:endParaRPr lang="zh-CN" altLang="en-US"/>
          </a:p>
        </p:txBody>
      </p:sp>
    </p:spTree>
    <p:extLst>
      <p:ext uri="{BB962C8B-B14F-4D97-AF65-F5344CB8AC3E}">
        <p14:creationId xmlns:p14="http://schemas.microsoft.com/office/powerpoint/2010/main" val="1207616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DD794-4E2A-4361-97EC-FCE120F6A7C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70D058A-F73B-4AAE-B2D5-83C2D988E914}"/>
              </a:ext>
            </a:extLst>
          </p:cNvPr>
          <p:cNvSpPr>
            <a:spLocks noGrp="1"/>
          </p:cNvSpPr>
          <p:nvPr>
            <p:ph type="dt" sz="half" idx="10"/>
          </p:nvPr>
        </p:nvSpPr>
        <p:spPr/>
        <p:txBody>
          <a:bodyPr/>
          <a:lstStyle/>
          <a:p>
            <a:fld id="{D2B17D05-B746-40F2-BAEF-E265AF3A3A1E}" type="datetime1">
              <a:rPr lang="zh-CN" altLang="en-US" smtClean="0"/>
              <a:t>2024/12/5</a:t>
            </a:fld>
            <a:endParaRPr lang="zh-CN" altLang="en-US"/>
          </a:p>
        </p:txBody>
      </p:sp>
      <p:sp>
        <p:nvSpPr>
          <p:cNvPr id="4" name="页脚占位符 3">
            <a:extLst>
              <a:ext uri="{FF2B5EF4-FFF2-40B4-BE49-F238E27FC236}">
                <a16:creationId xmlns:a16="http://schemas.microsoft.com/office/drawing/2014/main" id="{B16D89C8-1D0B-4F59-95F0-42C9D169D3F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FC8BCE8-4440-428C-A719-AFA669DF2A68}"/>
              </a:ext>
            </a:extLst>
          </p:cNvPr>
          <p:cNvSpPr>
            <a:spLocks noGrp="1"/>
          </p:cNvSpPr>
          <p:nvPr>
            <p:ph type="sldNum" sz="quarter" idx="12"/>
          </p:nvPr>
        </p:nvSpPr>
        <p:spPr/>
        <p:txBody>
          <a:bodyPr/>
          <a:lstStyle/>
          <a:p>
            <a:fld id="{353DBB4E-1D55-4CCA-BE4F-A23EE6C282CB}" type="slidenum">
              <a:rPr lang="zh-CN" altLang="en-US" smtClean="0"/>
              <a:t>‹#›</a:t>
            </a:fld>
            <a:endParaRPr lang="zh-CN" altLang="en-US"/>
          </a:p>
        </p:txBody>
      </p:sp>
    </p:spTree>
    <p:extLst>
      <p:ext uri="{BB962C8B-B14F-4D97-AF65-F5344CB8AC3E}">
        <p14:creationId xmlns:p14="http://schemas.microsoft.com/office/powerpoint/2010/main" val="661992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0A91079-0F79-4173-9E0E-154D6836CC31}"/>
              </a:ext>
            </a:extLst>
          </p:cNvPr>
          <p:cNvSpPr>
            <a:spLocks noGrp="1"/>
          </p:cNvSpPr>
          <p:nvPr>
            <p:ph type="dt" sz="half" idx="10"/>
          </p:nvPr>
        </p:nvSpPr>
        <p:spPr/>
        <p:txBody>
          <a:bodyPr/>
          <a:lstStyle/>
          <a:p>
            <a:fld id="{3ED44465-6E03-45CB-B932-A9D0DB1B4F7B}" type="datetime1">
              <a:rPr lang="zh-CN" altLang="en-US" smtClean="0"/>
              <a:t>2024/12/5</a:t>
            </a:fld>
            <a:endParaRPr lang="zh-CN" altLang="en-US"/>
          </a:p>
        </p:txBody>
      </p:sp>
      <p:sp>
        <p:nvSpPr>
          <p:cNvPr id="3" name="页脚占位符 2">
            <a:extLst>
              <a:ext uri="{FF2B5EF4-FFF2-40B4-BE49-F238E27FC236}">
                <a16:creationId xmlns:a16="http://schemas.microsoft.com/office/drawing/2014/main" id="{6488B26C-B58F-4736-B4EF-34FECE3CE37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2F4AFB2-A173-4A0B-9B0E-1D8C7011BA30}"/>
              </a:ext>
            </a:extLst>
          </p:cNvPr>
          <p:cNvSpPr>
            <a:spLocks noGrp="1"/>
          </p:cNvSpPr>
          <p:nvPr>
            <p:ph type="sldNum" sz="quarter" idx="12"/>
          </p:nvPr>
        </p:nvSpPr>
        <p:spPr/>
        <p:txBody>
          <a:bodyPr/>
          <a:lstStyle/>
          <a:p>
            <a:fld id="{353DBB4E-1D55-4CCA-BE4F-A23EE6C282CB}" type="slidenum">
              <a:rPr lang="zh-CN" altLang="en-US" smtClean="0"/>
              <a:t>‹#›</a:t>
            </a:fld>
            <a:endParaRPr lang="zh-CN" altLang="en-US"/>
          </a:p>
        </p:txBody>
      </p:sp>
    </p:spTree>
    <p:extLst>
      <p:ext uri="{BB962C8B-B14F-4D97-AF65-F5344CB8AC3E}">
        <p14:creationId xmlns:p14="http://schemas.microsoft.com/office/powerpoint/2010/main" val="1397339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7DAAFD-73BE-4BC3-8B04-A566F272683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C240FD0-7DDD-45C6-8DA7-5D3923AC75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BF892F6-4418-490A-B9A3-F78D2120B9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6C544DB-4958-4263-B2F3-CC60DC8D125F}"/>
              </a:ext>
            </a:extLst>
          </p:cNvPr>
          <p:cNvSpPr>
            <a:spLocks noGrp="1"/>
          </p:cNvSpPr>
          <p:nvPr>
            <p:ph type="dt" sz="half" idx="10"/>
          </p:nvPr>
        </p:nvSpPr>
        <p:spPr/>
        <p:txBody>
          <a:bodyPr/>
          <a:lstStyle/>
          <a:p>
            <a:fld id="{44792931-54F4-4BED-9679-28EC61918406}" type="datetime1">
              <a:rPr lang="zh-CN" altLang="en-US" smtClean="0"/>
              <a:t>2024/12/5</a:t>
            </a:fld>
            <a:endParaRPr lang="zh-CN" altLang="en-US"/>
          </a:p>
        </p:txBody>
      </p:sp>
      <p:sp>
        <p:nvSpPr>
          <p:cNvPr id="6" name="页脚占位符 5">
            <a:extLst>
              <a:ext uri="{FF2B5EF4-FFF2-40B4-BE49-F238E27FC236}">
                <a16:creationId xmlns:a16="http://schemas.microsoft.com/office/drawing/2014/main" id="{3FF769AC-D8EB-46A3-AF72-C3D5972BAD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154E4B-01F1-4AEB-A497-66427C825D8D}"/>
              </a:ext>
            </a:extLst>
          </p:cNvPr>
          <p:cNvSpPr>
            <a:spLocks noGrp="1"/>
          </p:cNvSpPr>
          <p:nvPr>
            <p:ph type="sldNum" sz="quarter" idx="12"/>
          </p:nvPr>
        </p:nvSpPr>
        <p:spPr/>
        <p:txBody>
          <a:bodyPr/>
          <a:lstStyle/>
          <a:p>
            <a:fld id="{353DBB4E-1D55-4CCA-BE4F-A23EE6C282CB}" type="slidenum">
              <a:rPr lang="zh-CN" altLang="en-US" smtClean="0"/>
              <a:t>‹#›</a:t>
            </a:fld>
            <a:endParaRPr lang="zh-CN" altLang="en-US"/>
          </a:p>
        </p:txBody>
      </p:sp>
    </p:spTree>
    <p:extLst>
      <p:ext uri="{BB962C8B-B14F-4D97-AF65-F5344CB8AC3E}">
        <p14:creationId xmlns:p14="http://schemas.microsoft.com/office/powerpoint/2010/main" val="3556737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169388-11A5-4296-A6E8-1B5E00F2C13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FAF66B4-3759-4FAC-A9EA-D83C660991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49F0BE3-171B-498C-BC90-63AD2FF892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28B5441-103A-433F-920B-FBFE3EDBB1CA}"/>
              </a:ext>
            </a:extLst>
          </p:cNvPr>
          <p:cNvSpPr>
            <a:spLocks noGrp="1"/>
          </p:cNvSpPr>
          <p:nvPr>
            <p:ph type="dt" sz="half" idx="10"/>
          </p:nvPr>
        </p:nvSpPr>
        <p:spPr/>
        <p:txBody>
          <a:bodyPr/>
          <a:lstStyle/>
          <a:p>
            <a:fld id="{9A166A2C-6B28-44D1-8D72-3927A613CC46}" type="datetime1">
              <a:rPr lang="zh-CN" altLang="en-US" smtClean="0"/>
              <a:t>2024/12/5</a:t>
            </a:fld>
            <a:endParaRPr lang="zh-CN" altLang="en-US"/>
          </a:p>
        </p:txBody>
      </p:sp>
      <p:sp>
        <p:nvSpPr>
          <p:cNvPr id="6" name="页脚占位符 5">
            <a:extLst>
              <a:ext uri="{FF2B5EF4-FFF2-40B4-BE49-F238E27FC236}">
                <a16:creationId xmlns:a16="http://schemas.microsoft.com/office/drawing/2014/main" id="{E7E237DA-CDFD-438B-8E43-5029014B329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B2DC628-7D80-4747-B3C1-14552BEB99E9}"/>
              </a:ext>
            </a:extLst>
          </p:cNvPr>
          <p:cNvSpPr>
            <a:spLocks noGrp="1"/>
          </p:cNvSpPr>
          <p:nvPr>
            <p:ph type="sldNum" sz="quarter" idx="12"/>
          </p:nvPr>
        </p:nvSpPr>
        <p:spPr/>
        <p:txBody>
          <a:bodyPr/>
          <a:lstStyle/>
          <a:p>
            <a:fld id="{353DBB4E-1D55-4CCA-BE4F-A23EE6C282CB}" type="slidenum">
              <a:rPr lang="zh-CN" altLang="en-US" smtClean="0"/>
              <a:t>‹#›</a:t>
            </a:fld>
            <a:endParaRPr lang="zh-CN" altLang="en-US"/>
          </a:p>
        </p:txBody>
      </p:sp>
    </p:spTree>
    <p:extLst>
      <p:ext uri="{BB962C8B-B14F-4D97-AF65-F5344CB8AC3E}">
        <p14:creationId xmlns:p14="http://schemas.microsoft.com/office/powerpoint/2010/main" val="1048060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B8FE384-B438-4925-A658-BF3015E7AD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20D5AD60-5A0B-4DF6-B878-4A3DEA5309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C3504AB-3552-42F1-8593-07419631A5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D626D1-0BD6-45E7-A103-8FAE9B6CC827}" type="datetime1">
              <a:rPr lang="zh-CN" altLang="en-US" smtClean="0"/>
              <a:t>2024/12/5</a:t>
            </a:fld>
            <a:endParaRPr lang="zh-CN" altLang="en-US"/>
          </a:p>
        </p:txBody>
      </p:sp>
      <p:sp>
        <p:nvSpPr>
          <p:cNvPr id="5" name="页脚占位符 4">
            <a:extLst>
              <a:ext uri="{FF2B5EF4-FFF2-40B4-BE49-F238E27FC236}">
                <a16:creationId xmlns:a16="http://schemas.microsoft.com/office/drawing/2014/main" id="{4A75DD22-F1EF-4758-9DFF-93237B4AEE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9229C1B-46E7-442B-ADA9-142A35B355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3DBB4E-1D55-4CCA-BE4F-A23EE6C282CB}" type="slidenum">
              <a:rPr lang="zh-CN" altLang="en-US" smtClean="0"/>
              <a:t>‹#›</a:t>
            </a:fld>
            <a:endParaRPr lang="zh-CN" altLang="en-US"/>
          </a:p>
        </p:txBody>
      </p:sp>
      <p:pic>
        <p:nvPicPr>
          <p:cNvPr id="8" name="图片 7">
            <a:extLst>
              <a:ext uri="{FF2B5EF4-FFF2-40B4-BE49-F238E27FC236}">
                <a16:creationId xmlns:a16="http://schemas.microsoft.com/office/drawing/2014/main" id="{FE3719BF-807A-4E1D-B6E1-B8E340468AF3}"/>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61811" y="563576"/>
            <a:ext cx="1011603" cy="321750"/>
          </a:xfrm>
          <a:prstGeom prst="rect">
            <a:avLst/>
          </a:prstGeom>
        </p:spPr>
      </p:pic>
    </p:spTree>
    <p:extLst>
      <p:ext uri="{BB962C8B-B14F-4D97-AF65-F5344CB8AC3E}">
        <p14:creationId xmlns:p14="http://schemas.microsoft.com/office/powerpoint/2010/main" val="2923698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blog.csdn.net/feng6693/article/details/143306645"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omg.org/spec/CWM/1.1/About-CWM/"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bilibili.com/video/BV1wH4y1n7yh/?vd_source=4d41ccf3ac31f1469c875fe9d1afc06e" TargetMode="External"/><Relationship Id="rId2" Type="http://schemas.openxmlformats.org/officeDocument/2006/relationships/hyperlink" Target="https://www.modb.pro/db/373774"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modb.pro/db/531614" TargetMode="External"/><Relationship Id="rId2" Type="http://schemas.openxmlformats.org/officeDocument/2006/relationships/hyperlink" Target="https://www.modb.pro/db/119540" TargetMode="External"/><Relationship Id="rId1" Type="http://schemas.openxmlformats.org/officeDocument/2006/relationships/slideLayout" Target="../slideLayouts/slideLayout2.xml"/><Relationship Id="rId4" Type="http://schemas.openxmlformats.org/officeDocument/2006/relationships/hyperlink" Target="https://www.modb.pro/db/64739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6A47EE-E125-4400-9033-1F555985D243}"/>
              </a:ext>
            </a:extLst>
          </p:cNvPr>
          <p:cNvSpPr>
            <a:spLocks noGrp="1"/>
          </p:cNvSpPr>
          <p:nvPr>
            <p:ph type="ctrTitle"/>
          </p:nvPr>
        </p:nvSpPr>
        <p:spPr>
          <a:xfrm>
            <a:off x="0" y="1122363"/>
            <a:ext cx="12192000" cy="2387600"/>
          </a:xfrm>
        </p:spPr>
        <p:txBody>
          <a:bodyPr>
            <a:normAutofit/>
          </a:bodyPr>
          <a:lstStyle/>
          <a:p>
            <a:pPr>
              <a:lnSpc>
                <a:spcPct val="100000"/>
              </a:lnSpc>
            </a:pPr>
            <a:r>
              <a:rPr lang="en-US" altLang="zh-CN"/>
              <a:t>8. </a:t>
            </a:r>
            <a:r>
              <a:rPr lang="zh-CN" altLang="en-US"/>
              <a:t>元数据</a:t>
            </a:r>
          </a:p>
        </p:txBody>
      </p:sp>
    </p:spTree>
    <p:extLst>
      <p:ext uri="{BB962C8B-B14F-4D97-AF65-F5344CB8AC3E}">
        <p14:creationId xmlns:p14="http://schemas.microsoft.com/office/powerpoint/2010/main" val="97393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3F73A-74E7-48BC-A6B3-C69C12711AD8}"/>
              </a:ext>
            </a:extLst>
          </p:cNvPr>
          <p:cNvSpPr>
            <a:spLocks noGrp="1"/>
          </p:cNvSpPr>
          <p:nvPr>
            <p:ph type="title"/>
          </p:nvPr>
        </p:nvSpPr>
        <p:spPr/>
        <p:txBody>
          <a:bodyPr/>
          <a:lstStyle/>
          <a:p>
            <a:r>
              <a:rPr lang="zh-CN" altLang="en-US"/>
              <a:t>元数据的重要性</a:t>
            </a:r>
            <a:r>
              <a:rPr lang="en-US" altLang="zh-CN"/>
              <a:t>(cont.)</a:t>
            </a:r>
            <a:endParaRPr lang="zh-CN" altLang="en-US"/>
          </a:p>
        </p:txBody>
      </p:sp>
      <p:sp>
        <p:nvSpPr>
          <p:cNvPr id="4" name="灯片编号占位符 3">
            <a:extLst>
              <a:ext uri="{FF2B5EF4-FFF2-40B4-BE49-F238E27FC236}">
                <a16:creationId xmlns:a16="http://schemas.microsoft.com/office/drawing/2014/main" id="{9252A7CA-9D14-45F8-8AB1-3AA001242BF9}"/>
              </a:ext>
            </a:extLst>
          </p:cNvPr>
          <p:cNvSpPr>
            <a:spLocks noGrp="1"/>
          </p:cNvSpPr>
          <p:nvPr>
            <p:ph type="sldNum" sz="quarter" idx="12"/>
          </p:nvPr>
        </p:nvSpPr>
        <p:spPr/>
        <p:txBody>
          <a:bodyPr/>
          <a:lstStyle/>
          <a:p>
            <a:fld id="{353DBB4E-1D55-4CCA-BE4F-A23EE6C282CB}" type="slidenum">
              <a:rPr lang="zh-CN" altLang="en-US" smtClean="0"/>
              <a:pPr/>
              <a:t>9</a:t>
            </a:fld>
            <a:endParaRPr lang="zh-CN" altLang="en-US"/>
          </a:p>
        </p:txBody>
      </p:sp>
      <p:sp>
        <p:nvSpPr>
          <p:cNvPr id="6" name="内容占位符 5">
            <a:extLst>
              <a:ext uri="{FF2B5EF4-FFF2-40B4-BE49-F238E27FC236}">
                <a16:creationId xmlns:a16="http://schemas.microsoft.com/office/drawing/2014/main" id="{59FA30CE-3253-4606-9328-93FEDB0D4FC9}"/>
              </a:ext>
            </a:extLst>
          </p:cNvPr>
          <p:cNvSpPr>
            <a:spLocks noGrp="1"/>
          </p:cNvSpPr>
          <p:nvPr>
            <p:ph idx="1"/>
          </p:nvPr>
        </p:nvSpPr>
        <p:spPr/>
        <p:txBody>
          <a:bodyPr/>
          <a:lstStyle/>
          <a:p>
            <a:pPr>
              <a:lnSpc>
                <a:spcPct val="150000"/>
              </a:lnSpc>
            </a:pPr>
            <a:r>
              <a:rPr lang="zh-CN" altLang="en-US"/>
              <a:t>对</a:t>
            </a:r>
            <a:r>
              <a:rPr lang="zh-CN" altLang="en-US">
                <a:solidFill>
                  <a:srgbClr val="FF0000"/>
                </a:solidFill>
              </a:rPr>
              <a:t>管理</a:t>
            </a:r>
            <a:r>
              <a:rPr lang="zh-CN" altLang="en-US"/>
              <a:t>数据仓库的必要性</a:t>
            </a:r>
          </a:p>
          <a:p>
            <a:pPr lvl="1">
              <a:lnSpc>
                <a:spcPct val="150000"/>
              </a:lnSpc>
            </a:pPr>
            <a:r>
              <a:rPr lang="zh-CN" altLang="en-US"/>
              <a:t>随着数据仓库的复杂性和规模的增大，管理数据仓库离不开坚实的元数据</a:t>
            </a:r>
          </a:p>
          <a:p>
            <a:pPr lvl="1">
              <a:lnSpc>
                <a:spcPct val="150000"/>
              </a:lnSpc>
            </a:pPr>
            <a:r>
              <a:rPr lang="zh-CN" altLang="en-US"/>
              <a:t>数据仓库管理：</a:t>
            </a:r>
            <a:r>
              <a:rPr lang="zh-CN" altLang="en-US">
                <a:solidFill>
                  <a:srgbClr val="FF0000"/>
                </a:solidFill>
              </a:rPr>
              <a:t>问题列表</a:t>
            </a:r>
          </a:p>
          <a:p>
            <a:pPr lvl="2">
              <a:lnSpc>
                <a:spcPct val="150000"/>
              </a:lnSpc>
            </a:pPr>
            <a:r>
              <a:rPr lang="zh-CN" altLang="en-US"/>
              <a:t>数据抽取</a:t>
            </a:r>
            <a:r>
              <a:rPr lang="en-US" altLang="zh-CN"/>
              <a:t>/</a:t>
            </a:r>
            <a:r>
              <a:rPr lang="zh-CN" altLang="en-US"/>
              <a:t>转换</a:t>
            </a:r>
            <a:r>
              <a:rPr lang="en-US" altLang="zh-CN"/>
              <a:t>/</a:t>
            </a:r>
            <a:r>
              <a:rPr lang="zh-CN" altLang="en-US"/>
              <a:t>装载：如何纳入新的数据源？在哪里清洗数据？如何清洗？</a:t>
            </a:r>
            <a:r>
              <a:rPr lang="en-US" altLang="zh-CN"/>
              <a:t>……</a:t>
            </a:r>
          </a:p>
          <a:p>
            <a:pPr lvl="2">
              <a:lnSpc>
                <a:spcPct val="150000"/>
              </a:lnSpc>
            </a:pPr>
            <a:r>
              <a:rPr lang="zh-CN" altLang="en-US"/>
              <a:t>数据仓库：如何管理并提高查询的性能？如何安排备份？如何维护并扩展用户支持功能？</a:t>
            </a:r>
          </a:p>
          <a:p>
            <a:pPr lvl="2">
              <a:lnSpc>
                <a:spcPct val="150000"/>
              </a:lnSpc>
            </a:pPr>
            <a:r>
              <a:rPr lang="zh-CN" altLang="en-US"/>
              <a:t>外部系统的数据：如何增加或删除外部数据源，如何合并、获取或验证数据</a:t>
            </a:r>
          </a:p>
          <a:p>
            <a:pPr>
              <a:lnSpc>
                <a:spcPct val="150000"/>
              </a:lnSpc>
            </a:pPr>
            <a:endParaRPr lang="zh-CN" altLang="en-US"/>
          </a:p>
        </p:txBody>
      </p:sp>
    </p:spTree>
    <p:extLst>
      <p:ext uri="{BB962C8B-B14F-4D97-AF65-F5344CB8AC3E}">
        <p14:creationId xmlns:p14="http://schemas.microsoft.com/office/powerpoint/2010/main" val="3452331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779B2E6C-CA73-432E-9A66-70C4D628D65F}"/>
              </a:ext>
            </a:extLst>
          </p:cNvPr>
          <p:cNvPicPr>
            <a:picLocks noChangeAspect="1"/>
          </p:cNvPicPr>
          <p:nvPr/>
        </p:nvPicPr>
        <p:blipFill>
          <a:blip r:embed="rId2"/>
          <a:stretch>
            <a:fillRect/>
          </a:stretch>
        </p:blipFill>
        <p:spPr>
          <a:xfrm>
            <a:off x="1889009" y="127591"/>
            <a:ext cx="8320050" cy="6730409"/>
          </a:xfrm>
          <a:prstGeom prst="rect">
            <a:avLst/>
          </a:prstGeom>
        </p:spPr>
      </p:pic>
    </p:spTree>
    <p:extLst>
      <p:ext uri="{BB962C8B-B14F-4D97-AF65-F5344CB8AC3E}">
        <p14:creationId xmlns:p14="http://schemas.microsoft.com/office/powerpoint/2010/main" val="3523641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3F73A-74E7-48BC-A6B3-C69C12711AD8}"/>
              </a:ext>
            </a:extLst>
          </p:cNvPr>
          <p:cNvSpPr>
            <a:spLocks noGrp="1"/>
          </p:cNvSpPr>
          <p:nvPr>
            <p:ph type="title"/>
          </p:nvPr>
        </p:nvSpPr>
        <p:spPr/>
        <p:txBody>
          <a:bodyPr/>
          <a:lstStyle/>
          <a:p>
            <a:r>
              <a:rPr lang="zh-CN" altLang="en-US"/>
              <a:t>元数据的重要性</a:t>
            </a:r>
            <a:r>
              <a:rPr lang="en-US" altLang="zh-CN"/>
              <a:t>(cont.)</a:t>
            </a:r>
            <a:endParaRPr lang="zh-CN" altLang="en-US"/>
          </a:p>
        </p:txBody>
      </p:sp>
      <p:sp>
        <p:nvSpPr>
          <p:cNvPr id="4" name="灯片编号占位符 3">
            <a:extLst>
              <a:ext uri="{FF2B5EF4-FFF2-40B4-BE49-F238E27FC236}">
                <a16:creationId xmlns:a16="http://schemas.microsoft.com/office/drawing/2014/main" id="{9252A7CA-9D14-45F8-8AB1-3AA001242BF9}"/>
              </a:ext>
            </a:extLst>
          </p:cNvPr>
          <p:cNvSpPr>
            <a:spLocks noGrp="1"/>
          </p:cNvSpPr>
          <p:nvPr>
            <p:ph type="sldNum" sz="quarter" idx="12"/>
          </p:nvPr>
        </p:nvSpPr>
        <p:spPr/>
        <p:txBody>
          <a:bodyPr/>
          <a:lstStyle/>
          <a:p>
            <a:fld id="{353DBB4E-1D55-4CCA-BE4F-A23EE6C282CB}" type="slidenum">
              <a:rPr lang="zh-CN" altLang="en-US" smtClean="0"/>
              <a:pPr/>
              <a:t>11</a:t>
            </a:fld>
            <a:endParaRPr lang="zh-CN" altLang="en-US"/>
          </a:p>
        </p:txBody>
      </p:sp>
      <p:sp>
        <p:nvSpPr>
          <p:cNvPr id="5" name="内容占位符 4">
            <a:extLst>
              <a:ext uri="{FF2B5EF4-FFF2-40B4-BE49-F238E27FC236}">
                <a16:creationId xmlns:a16="http://schemas.microsoft.com/office/drawing/2014/main" id="{9B19F603-5CE2-4AD5-A440-3725FDC83A0B}"/>
              </a:ext>
            </a:extLst>
          </p:cNvPr>
          <p:cNvSpPr>
            <a:spLocks noGrp="1"/>
          </p:cNvSpPr>
          <p:nvPr>
            <p:ph idx="1"/>
          </p:nvPr>
        </p:nvSpPr>
        <p:spPr/>
        <p:txBody>
          <a:bodyPr/>
          <a:lstStyle/>
          <a:p>
            <a:pPr>
              <a:lnSpc>
                <a:spcPct val="150000"/>
              </a:lnSpc>
            </a:pPr>
            <a:r>
              <a:rPr lang="zh-CN" altLang="en-US">
                <a:solidFill>
                  <a:srgbClr val="FF0000"/>
                </a:solidFill>
              </a:rPr>
              <a:t>谁需要元数据？</a:t>
            </a:r>
          </a:p>
          <a:p>
            <a:pPr lvl="1">
              <a:lnSpc>
                <a:spcPct val="150000"/>
              </a:lnSpc>
            </a:pPr>
            <a:r>
              <a:rPr lang="zh-CN" altLang="en-US"/>
              <a:t>没有元数据有如没有标签的文件柜</a:t>
            </a:r>
          </a:p>
          <a:p>
            <a:pPr lvl="1">
              <a:lnSpc>
                <a:spcPct val="150000"/>
              </a:lnSpc>
            </a:pPr>
            <a:r>
              <a:rPr lang="zh-CN" altLang="en-US"/>
              <a:t>元数据的需求者：</a:t>
            </a:r>
            <a:r>
              <a:rPr lang="en-US" altLang="zh-CN">
                <a:solidFill>
                  <a:srgbClr val="0000FF"/>
                </a:solidFill>
              </a:rPr>
              <a:t>IT</a:t>
            </a:r>
            <a:r>
              <a:rPr lang="zh-CN" altLang="en-US">
                <a:solidFill>
                  <a:srgbClr val="0000FF"/>
                </a:solidFill>
              </a:rPr>
              <a:t>人员、高级用户、临时用户</a:t>
            </a:r>
          </a:p>
          <a:p>
            <a:pPr>
              <a:lnSpc>
                <a:spcPct val="150000"/>
              </a:lnSpc>
            </a:pPr>
            <a:endParaRPr lang="zh-CN" altLang="en-US"/>
          </a:p>
        </p:txBody>
      </p:sp>
      <p:graphicFrame>
        <p:nvGraphicFramePr>
          <p:cNvPr id="7" name="Group 37">
            <a:extLst>
              <a:ext uri="{FF2B5EF4-FFF2-40B4-BE49-F238E27FC236}">
                <a16:creationId xmlns:a16="http://schemas.microsoft.com/office/drawing/2014/main" id="{F3FCFB60-5559-4A92-B96E-6C1AA9AC8527}"/>
              </a:ext>
            </a:extLst>
          </p:cNvPr>
          <p:cNvGraphicFramePr>
            <a:graphicFrameLocks/>
          </p:cNvGraphicFramePr>
          <p:nvPr>
            <p:extLst>
              <p:ext uri="{D42A27DB-BD31-4B8C-83A1-F6EECF244321}">
                <p14:modId xmlns:p14="http://schemas.microsoft.com/office/powerpoint/2010/main" val="1908576265"/>
              </p:ext>
            </p:extLst>
          </p:nvPr>
        </p:nvGraphicFramePr>
        <p:xfrm>
          <a:off x="1190848" y="3057681"/>
          <a:ext cx="9760689" cy="2072480"/>
        </p:xfrm>
        <a:graphic>
          <a:graphicData uri="http://schemas.openxmlformats.org/drawingml/2006/table">
            <a:tbl>
              <a:tblPr/>
              <a:tblGrid>
                <a:gridCol w="1408648">
                  <a:extLst>
                    <a:ext uri="{9D8B030D-6E8A-4147-A177-3AD203B41FA5}">
                      <a16:colId xmlns:a16="http://schemas.microsoft.com/office/drawing/2014/main" val="20000"/>
                    </a:ext>
                  </a:extLst>
                </a:gridCol>
                <a:gridCol w="2993377">
                  <a:extLst>
                    <a:ext uri="{9D8B030D-6E8A-4147-A177-3AD203B41FA5}">
                      <a16:colId xmlns:a16="http://schemas.microsoft.com/office/drawing/2014/main" val="20001"/>
                    </a:ext>
                  </a:extLst>
                </a:gridCol>
                <a:gridCol w="2918981">
                  <a:extLst>
                    <a:ext uri="{9D8B030D-6E8A-4147-A177-3AD203B41FA5}">
                      <a16:colId xmlns:a16="http://schemas.microsoft.com/office/drawing/2014/main" val="20002"/>
                    </a:ext>
                  </a:extLst>
                </a:gridCol>
                <a:gridCol w="2439683">
                  <a:extLst>
                    <a:ext uri="{9D8B030D-6E8A-4147-A177-3AD203B41FA5}">
                      <a16:colId xmlns:a16="http://schemas.microsoft.com/office/drawing/2014/main" val="20003"/>
                    </a:ext>
                  </a:extLst>
                </a:gridCol>
              </a:tblGrid>
              <a:tr h="198861">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16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IT</a:t>
                      </a:r>
                      <a:r>
                        <a:rPr kumimoji="0" lang="zh-CN" altLang="en-US" sz="16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专业人员</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16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高级用户</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16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临时用户</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350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zh-CN" altLang="en-US" sz="1600" b="1" i="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rPr>
                        <a:t>信息发现</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数据库、表、列、服务器平台</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zh-CN" alt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数据库、表、列</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预定义查询、报表、业务视图列表</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350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zh-CN" altLang="en-US" sz="1600" b="1" i="0" u="none" strike="noStrike" cap="none" normalizeH="0" baseline="0">
                          <a:ln>
                            <a:noFill/>
                          </a:ln>
                          <a:solidFill>
                            <a:srgbClr val="0000CC"/>
                          </a:solidFill>
                          <a:effectLst/>
                          <a:latin typeface="微软雅黑" panose="020B0503020204020204" pitchFamily="34" charset="-122"/>
                          <a:ea typeface="微软雅黑" panose="020B0503020204020204" pitchFamily="34" charset="-122"/>
                        </a:rPr>
                        <a:t>数据意义</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数据结构、数据定义、数据映射、清洗功能、转换规则</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业务术语、数据定义、数据映射、清洗功能、转换规则</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业务术语、数据定义、数据源、数据拥有者</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350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zh-CN" altLang="en-US" sz="1600" b="1" i="0" u="none" strike="noStrike" cap="none" normalizeH="0" baseline="0" dirty="0">
                          <a:ln>
                            <a:noFill/>
                          </a:ln>
                          <a:solidFill>
                            <a:srgbClr val="0000CC"/>
                          </a:solidFill>
                          <a:effectLst/>
                          <a:latin typeface="微软雅黑" panose="020B0503020204020204" pitchFamily="34" charset="-122"/>
                          <a:ea typeface="微软雅黑" panose="020B0503020204020204" pitchFamily="34" charset="-122"/>
                        </a:rPr>
                        <a:t>信息访问</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SQL</a:t>
                      </a:r>
                      <a:r>
                        <a:rPr kumimoji="0"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、前端应用</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查询工具集、复杂分析所需的数据库访问</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zh-CN" alt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信息获取、桌面应用程序</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6525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323E2EA-BC87-4047-B9F5-59D81CD23D98}"/>
              </a:ext>
            </a:extLst>
          </p:cNvPr>
          <p:cNvPicPr>
            <a:picLocks noChangeAspect="1"/>
          </p:cNvPicPr>
          <p:nvPr/>
        </p:nvPicPr>
        <p:blipFill>
          <a:blip r:embed="rId2"/>
          <a:stretch>
            <a:fillRect/>
          </a:stretch>
        </p:blipFill>
        <p:spPr>
          <a:xfrm>
            <a:off x="1703594" y="167676"/>
            <a:ext cx="8678486" cy="6458851"/>
          </a:xfrm>
          <a:prstGeom prst="rect">
            <a:avLst/>
          </a:prstGeom>
        </p:spPr>
      </p:pic>
    </p:spTree>
    <p:extLst>
      <p:ext uri="{BB962C8B-B14F-4D97-AF65-F5344CB8AC3E}">
        <p14:creationId xmlns:p14="http://schemas.microsoft.com/office/powerpoint/2010/main" val="3378607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3F73A-74E7-48BC-A6B3-C69C12711AD8}"/>
              </a:ext>
            </a:extLst>
          </p:cNvPr>
          <p:cNvSpPr>
            <a:spLocks noGrp="1"/>
          </p:cNvSpPr>
          <p:nvPr>
            <p:ph type="title"/>
          </p:nvPr>
        </p:nvSpPr>
        <p:spPr/>
        <p:txBody>
          <a:bodyPr/>
          <a:lstStyle/>
          <a:p>
            <a:r>
              <a:rPr lang="zh-CN" altLang="en-US"/>
              <a:t>元数据的重要性</a:t>
            </a:r>
            <a:r>
              <a:rPr lang="en-US" altLang="zh-CN"/>
              <a:t>(cont.)</a:t>
            </a:r>
            <a:endParaRPr lang="zh-CN" altLang="en-US"/>
          </a:p>
        </p:txBody>
      </p:sp>
      <p:sp>
        <p:nvSpPr>
          <p:cNvPr id="4" name="灯片编号占位符 3">
            <a:extLst>
              <a:ext uri="{FF2B5EF4-FFF2-40B4-BE49-F238E27FC236}">
                <a16:creationId xmlns:a16="http://schemas.microsoft.com/office/drawing/2014/main" id="{9252A7CA-9D14-45F8-8AB1-3AA001242BF9}"/>
              </a:ext>
            </a:extLst>
          </p:cNvPr>
          <p:cNvSpPr>
            <a:spLocks noGrp="1"/>
          </p:cNvSpPr>
          <p:nvPr>
            <p:ph type="sldNum" sz="quarter" idx="12"/>
          </p:nvPr>
        </p:nvSpPr>
        <p:spPr/>
        <p:txBody>
          <a:bodyPr/>
          <a:lstStyle/>
          <a:p>
            <a:fld id="{353DBB4E-1D55-4CCA-BE4F-A23EE6C282CB}" type="slidenum">
              <a:rPr lang="zh-CN" altLang="en-US" smtClean="0"/>
              <a:pPr/>
              <a:t>13</a:t>
            </a:fld>
            <a:endParaRPr lang="zh-CN" altLang="en-US"/>
          </a:p>
        </p:txBody>
      </p:sp>
      <p:sp>
        <p:nvSpPr>
          <p:cNvPr id="5" name="内容占位符 4">
            <a:extLst>
              <a:ext uri="{FF2B5EF4-FFF2-40B4-BE49-F238E27FC236}">
                <a16:creationId xmlns:a16="http://schemas.microsoft.com/office/drawing/2014/main" id="{1AE6D4C8-AFCF-46C3-B33F-8C6204E82304}"/>
              </a:ext>
            </a:extLst>
          </p:cNvPr>
          <p:cNvSpPr>
            <a:spLocks noGrp="1"/>
          </p:cNvSpPr>
          <p:nvPr>
            <p:ph idx="1"/>
          </p:nvPr>
        </p:nvSpPr>
        <p:spPr/>
        <p:txBody>
          <a:bodyPr/>
          <a:lstStyle/>
          <a:p>
            <a:pPr>
              <a:lnSpc>
                <a:spcPct val="150000"/>
              </a:lnSpc>
            </a:pPr>
            <a:r>
              <a:rPr lang="zh-CN" altLang="en-US">
                <a:solidFill>
                  <a:srgbClr val="FF0000"/>
                </a:solidFill>
              </a:rPr>
              <a:t>元数据是神经中枢</a:t>
            </a:r>
          </a:p>
          <a:p>
            <a:pPr lvl="1">
              <a:lnSpc>
                <a:spcPct val="150000"/>
              </a:lnSpc>
            </a:pPr>
            <a:r>
              <a:rPr lang="zh-CN" altLang="en-US"/>
              <a:t>在构建和管理数据仓库的过程中，不同的过程都会产生一部分元数据</a:t>
            </a:r>
          </a:p>
          <a:p>
            <a:pPr lvl="1">
              <a:lnSpc>
                <a:spcPct val="150000"/>
              </a:lnSpc>
            </a:pPr>
            <a:r>
              <a:rPr lang="zh-CN" altLang="en-US"/>
              <a:t>一个过程创建的元数据可以被其他过程使用</a:t>
            </a:r>
          </a:p>
          <a:p>
            <a:pPr lvl="1">
              <a:lnSpc>
                <a:spcPct val="150000"/>
              </a:lnSpc>
            </a:pPr>
            <a:r>
              <a:rPr lang="zh-CN" altLang="en-US"/>
              <a:t>元数据使得不同的过程可以相互通信</a:t>
            </a:r>
          </a:p>
          <a:p>
            <a:pPr lvl="1">
              <a:lnSpc>
                <a:spcPct val="150000"/>
              </a:lnSpc>
            </a:pPr>
            <a:r>
              <a:rPr lang="zh-CN" altLang="en-US"/>
              <a:t>是数据仓库的神经中枢</a:t>
            </a:r>
          </a:p>
          <a:p>
            <a:pPr>
              <a:lnSpc>
                <a:spcPct val="150000"/>
              </a:lnSpc>
            </a:pPr>
            <a:endParaRPr lang="zh-CN" altLang="en-US"/>
          </a:p>
        </p:txBody>
      </p:sp>
      <p:grpSp>
        <p:nvGrpSpPr>
          <p:cNvPr id="8" name="组合 7">
            <a:extLst>
              <a:ext uri="{FF2B5EF4-FFF2-40B4-BE49-F238E27FC236}">
                <a16:creationId xmlns:a16="http://schemas.microsoft.com/office/drawing/2014/main" id="{62E1FF1A-1AB2-4218-836C-B1D483CBF5C6}"/>
              </a:ext>
            </a:extLst>
          </p:cNvPr>
          <p:cNvGrpSpPr/>
          <p:nvPr/>
        </p:nvGrpSpPr>
        <p:grpSpPr>
          <a:xfrm>
            <a:off x="5114261" y="3018888"/>
            <a:ext cx="5549968" cy="3094832"/>
            <a:chOff x="1230313" y="2643188"/>
            <a:chExt cx="6121400" cy="3168650"/>
          </a:xfrm>
        </p:grpSpPr>
        <p:sp>
          <p:nvSpPr>
            <p:cNvPr id="9" name="Oval 4">
              <a:extLst>
                <a:ext uri="{FF2B5EF4-FFF2-40B4-BE49-F238E27FC236}">
                  <a16:creationId xmlns:a16="http://schemas.microsoft.com/office/drawing/2014/main" id="{E8344B91-A89C-4CFF-8F43-98F5A13A943D}"/>
                </a:ext>
              </a:extLst>
            </p:cNvPr>
            <p:cNvSpPr>
              <a:spLocks noChangeArrowheads="1"/>
            </p:cNvSpPr>
            <p:nvPr/>
          </p:nvSpPr>
          <p:spPr bwMode="auto">
            <a:xfrm>
              <a:off x="2598738" y="3868738"/>
              <a:ext cx="2951162" cy="5762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zh-CN" altLang="en-US" sz="1800" b="1">
                  <a:solidFill>
                    <a:srgbClr val="FF0000"/>
                  </a:solidFill>
                  <a:latin typeface="微软雅黑" panose="020B0503020204020204" pitchFamily="34" charset="-122"/>
                  <a:ea typeface="微软雅黑" panose="020B0503020204020204" pitchFamily="34" charset="-122"/>
                </a:rPr>
                <a:t>数据仓库元数据</a:t>
              </a:r>
            </a:p>
          </p:txBody>
        </p:sp>
        <p:sp>
          <p:nvSpPr>
            <p:cNvPr id="10" name="Line 5">
              <a:extLst>
                <a:ext uri="{FF2B5EF4-FFF2-40B4-BE49-F238E27FC236}">
                  <a16:creationId xmlns:a16="http://schemas.microsoft.com/office/drawing/2014/main" id="{391141B9-7A7B-49FB-A6E1-04EFEF845DFA}"/>
                </a:ext>
              </a:extLst>
            </p:cNvPr>
            <p:cNvSpPr>
              <a:spLocks noChangeShapeType="1"/>
            </p:cNvSpPr>
            <p:nvPr/>
          </p:nvSpPr>
          <p:spPr bwMode="auto">
            <a:xfrm flipH="1">
              <a:off x="2258168" y="4371975"/>
              <a:ext cx="916831" cy="419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srgbClr val="0000FF"/>
                </a:solidFill>
                <a:latin typeface="微软雅黑" panose="020B0503020204020204" pitchFamily="34" charset="-122"/>
                <a:ea typeface="微软雅黑" panose="020B0503020204020204" pitchFamily="34" charset="-122"/>
              </a:endParaRPr>
            </a:p>
          </p:txBody>
        </p:sp>
        <p:sp>
          <p:nvSpPr>
            <p:cNvPr id="11" name="Line 6">
              <a:extLst>
                <a:ext uri="{FF2B5EF4-FFF2-40B4-BE49-F238E27FC236}">
                  <a16:creationId xmlns:a16="http://schemas.microsoft.com/office/drawing/2014/main" id="{6BBC9255-ABBC-4F0E-90D3-87B49DECB754}"/>
                </a:ext>
              </a:extLst>
            </p:cNvPr>
            <p:cNvSpPr>
              <a:spLocks noChangeShapeType="1"/>
            </p:cNvSpPr>
            <p:nvPr/>
          </p:nvSpPr>
          <p:spPr bwMode="auto">
            <a:xfrm>
              <a:off x="3390900" y="4443413"/>
              <a:ext cx="215900" cy="720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srgbClr val="0000FF"/>
                </a:solidFill>
                <a:latin typeface="微软雅黑" panose="020B0503020204020204" pitchFamily="34" charset="-122"/>
                <a:ea typeface="微软雅黑" panose="020B0503020204020204" pitchFamily="34" charset="-122"/>
              </a:endParaRPr>
            </a:p>
          </p:txBody>
        </p:sp>
        <p:sp>
          <p:nvSpPr>
            <p:cNvPr id="12" name="Line 7">
              <a:extLst>
                <a:ext uri="{FF2B5EF4-FFF2-40B4-BE49-F238E27FC236}">
                  <a16:creationId xmlns:a16="http://schemas.microsoft.com/office/drawing/2014/main" id="{5ABFF54B-5C0A-403D-A6B9-810315CC606D}"/>
                </a:ext>
              </a:extLst>
            </p:cNvPr>
            <p:cNvSpPr>
              <a:spLocks noChangeShapeType="1"/>
            </p:cNvSpPr>
            <p:nvPr/>
          </p:nvSpPr>
          <p:spPr bwMode="auto">
            <a:xfrm>
              <a:off x="4183063" y="4443413"/>
              <a:ext cx="358775" cy="503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srgbClr val="0000FF"/>
                </a:solidFill>
                <a:latin typeface="微软雅黑" panose="020B0503020204020204" pitchFamily="34" charset="-122"/>
                <a:ea typeface="微软雅黑" panose="020B0503020204020204" pitchFamily="34" charset="-122"/>
              </a:endParaRPr>
            </a:p>
          </p:txBody>
        </p:sp>
        <p:sp>
          <p:nvSpPr>
            <p:cNvPr id="13" name="Line 8">
              <a:extLst>
                <a:ext uri="{FF2B5EF4-FFF2-40B4-BE49-F238E27FC236}">
                  <a16:creationId xmlns:a16="http://schemas.microsoft.com/office/drawing/2014/main" id="{FB187EDD-FE0A-4E12-8B97-6312129E0307}"/>
                </a:ext>
              </a:extLst>
            </p:cNvPr>
            <p:cNvSpPr>
              <a:spLocks noChangeShapeType="1"/>
            </p:cNvSpPr>
            <p:nvPr/>
          </p:nvSpPr>
          <p:spPr bwMode="auto">
            <a:xfrm>
              <a:off x="4832350" y="4371975"/>
              <a:ext cx="504825"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srgbClr val="0000FF"/>
                </a:solidFill>
                <a:latin typeface="微软雅黑" panose="020B0503020204020204" pitchFamily="34" charset="-122"/>
                <a:ea typeface="微软雅黑" panose="020B0503020204020204" pitchFamily="34" charset="-122"/>
              </a:endParaRPr>
            </a:p>
          </p:txBody>
        </p:sp>
        <p:sp>
          <p:nvSpPr>
            <p:cNvPr id="14" name="Line 9">
              <a:extLst>
                <a:ext uri="{FF2B5EF4-FFF2-40B4-BE49-F238E27FC236}">
                  <a16:creationId xmlns:a16="http://schemas.microsoft.com/office/drawing/2014/main" id="{4C325A66-C6ED-4444-80BC-0F397018E387}"/>
                </a:ext>
              </a:extLst>
            </p:cNvPr>
            <p:cNvSpPr>
              <a:spLocks noChangeShapeType="1"/>
            </p:cNvSpPr>
            <p:nvPr/>
          </p:nvSpPr>
          <p:spPr bwMode="auto">
            <a:xfrm>
              <a:off x="5480050" y="4227513"/>
              <a:ext cx="1008063"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srgbClr val="0000FF"/>
                </a:solidFill>
                <a:latin typeface="微软雅黑" panose="020B0503020204020204" pitchFamily="34" charset="-122"/>
                <a:ea typeface="微软雅黑" panose="020B0503020204020204" pitchFamily="34" charset="-122"/>
              </a:endParaRPr>
            </a:p>
          </p:txBody>
        </p:sp>
        <p:sp>
          <p:nvSpPr>
            <p:cNvPr id="15" name="Line 10">
              <a:extLst>
                <a:ext uri="{FF2B5EF4-FFF2-40B4-BE49-F238E27FC236}">
                  <a16:creationId xmlns:a16="http://schemas.microsoft.com/office/drawing/2014/main" id="{2F93AB70-B085-49EC-99DE-21F49AB48B21}"/>
                </a:ext>
              </a:extLst>
            </p:cNvPr>
            <p:cNvSpPr>
              <a:spLocks noChangeShapeType="1"/>
            </p:cNvSpPr>
            <p:nvPr/>
          </p:nvSpPr>
          <p:spPr bwMode="auto">
            <a:xfrm>
              <a:off x="2095499" y="3991726"/>
              <a:ext cx="576263" cy="929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srgbClr val="0000FF"/>
                </a:solidFill>
                <a:latin typeface="微软雅黑" panose="020B0503020204020204" pitchFamily="34" charset="-122"/>
                <a:ea typeface="微软雅黑" panose="020B0503020204020204" pitchFamily="34" charset="-122"/>
              </a:endParaRPr>
            </a:p>
          </p:txBody>
        </p:sp>
        <p:sp>
          <p:nvSpPr>
            <p:cNvPr id="16" name="Line 11">
              <a:extLst>
                <a:ext uri="{FF2B5EF4-FFF2-40B4-BE49-F238E27FC236}">
                  <a16:creationId xmlns:a16="http://schemas.microsoft.com/office/drawing/2014/main" id="{3888BEAB-2FCF-4DCF-A7A9-695A74E7028A}"/>
                </a:ext>
              </a:extLst>
            </p:cNvPr>
            <p:cNvSpPr>
              <a:spLocks noChangeShapeType="1"/>
            </p:cNvSpPr>
            <p:nvPr/>
          </p:nvSpPr>
          <p:spPr bwMode="auto">
            <a:xfrm flipH="1" flipV="1">
              <a:off x="2814638" y="3508375"/>
              <a:ext cx="288925"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srgbClr val="0000FF"/>
                </a:solidFill>
                <a:latin typeface="微软雅黑" panose="020B0503020204020204" pitchFamily="34" charset="-122"/>
                <a:ea typeface="微软雅黑" panose="020B0503020204020204" pitchFamily="34" charset="-122"/>
              </a:endParaRPr>
            </a:p>
          </p:txBody>
        </p:sp>
        <p:sp>
          <p:nvSpPr>
            <p:cNvPr id="17" name="Line 12">
              <a:extLst>
                <a:ext uri="{FF2B5EF4-FFF2-40B4-BE49-F238E27FC236}">
                  <a16:creationId xmlns:a16="http://schemas.microsoft.com/office/drawing/2014/main" id="{3F18D186-CE9D-4C9B-94C4-548909130EE7}"/>
                </a:ext>
              </a:extLst>
            </p:cNvPr>
            <p:cNvSpPr>
              <a:spLocks noChangeShapeType="1"/>
            </p:cNvSpPr>
            <p:nvPr/>
          </p:nvSpPr>
          <p:spPr bwMode="auto">
            <a:xfrm flipV="1">
              <a:off x="3751263" y="3292475"/>
              <a:ext cx="288925"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srgbClr val="0000FF"/>
                </a:solidFill>
                <a:latin typeface="微软雅黑" panose="020B0503020204020204" pitchFamily="34" charset="-122"/>
                <a:ea typeface="微软雅黑" panose="020B0503020204020204" pitchFamily="34" charset="-122"/>
              </a:endParaRPr>
            </a:p>
          </p:txBody>
        </p:sp>
        <p:sp>
          <p:nvSpPr>
            <p:cNvPr id="18" name="Line 13">
              <a:extLst>
                <a:ext uri="{FF2B5EF4-FFF2-40B4-BE49-F238E27FC236}">
                  <a16:creationId xmlns:a16="http://schemas.microsoft.com/office/drawing/2014/main" id="{6ABC616F-FEB3-4CC8-BF15-B776706B714A}"/>
                </a:ext>
              </a:extLst>
            </p:cNvPr>
            <p:cNvSpPr>
              <a:spLocks noChangeShapeType="1"/>
            </p:cNvSpPr>
            <p:nvPr/>
          </p:nvSpPr>
          <p:spPr bwMode="auto">
            <a:xfrm flipV="1">
              <a:off x="4471988" y="3363913"/>
              <a:ext cx="576262"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srgbClr val="0000FF"/>
                </a:solidFill>
                <a:latin typeface="微软雅黑" panose="020B0503020204020204" pitchFamily="34" charset="-122"/>
                <a:ea typeface="微软雅黑" panose="020B0503020204020204" pitchFamily="34" charset="-122"/>
              </a:endParaRPr>
            </a:p>
          </p:txBody>
        </p:sp>
        <p:sp>
          <p:nvSpPr>
            <p:cNvPr id="19" name="Line 14">
              <a:extLst>
                <a:ext uri="{FF2B5EF4-FFF2-40B4-BE49-F238E27FC236}">
                  <a16:creationId xmlns:a16="http://schemas.microsoft.com/office/drawing/2014/main" id="{410C75F5-88EB-4F26-A198-F11CFEBCEF15}"/>
                </a:ext>
              </a:extLst>
            </p:cNvPr>
            <p:cNvSpPr>
              <a:spLocks noChangeShapeType="1"/>
            </p:cNvSpPr>
            <p:nvPr/>
          </p:nvSpPr>
          <p:spPr bwMode="auto">
            <a:xfrm flipV="1">
              <a:off x="5048250" y="3363913"/>
              <a:ext cx="863600" cy="576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srgbClr val="0000FF"/>
                </a:solidFill>
                <a:latin typeface="微软雅黑" panose="020B0503020204020204" pitchFamily="34" charset="-122"/>
                <a:ea typeface="微软雅黑" panose="020B0503020204020204" pitchFamily="34" charset="-122"/>
              </a:endParaRPr>
            </a:p>
          </p:txBody>
        </p:sp>
        <p:sp>
          <p:nvSpPr>
            <p:cNvPr id="20" name="Line 15">
              <a:extLst>
                <a:ext uri="{FF2B5EF4-FFF2-40B4-BE49-F238E27FC236}">
                  <a16:creationId xmlns:a16="http://schemas.microsoft.com/office/drawing/2014/main" id="{74D1FD53-5452-4523-8915-B99ABA970DE3}"/>
                </a:ext>
              </a:extLst>
            </p:cNvPr>
            <p:cNvSpPr>
              <a:spLocks noChangeShapeType="1"/>
            </p:cNvSpPr>
            <p:nvPr/>
          </p:nvSpPr>
          <p:spPr bwMode="auto">
            <a:xfrm flipV="1">
              <a:off x="5551489" y="3732214"/>
              <a:ext cx="935035" cy="423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srgbClr val="0000FF"/>
                </a:solidFill>
                <a:latin typeface="微软雅黑" panose="020B0503020204020204" pitchFamily="34" charset="-122"/>
                <a:ea typeface="微软雅黑" panose="020B0503020204020204" pitchFamily="34" charset="-122"/>
              </a:endParaRPr>
            </a:p>
          </p:txBody>
        </p:sp>
        <p:sp>
          <p:nvSpPr>
            <p:cNvPr id="21" name="AutoShape 16">
              <a:extLst>
                <a:ext uri="{FF2B5EF4-FFF2-40B4-BE49-F238E27FC236}">
                  <a16:creationId xmlns:a16="http://schemas.microsoft.com/office/drawing/2014/main" id="{4C7492DA-4AFA-455B-9A51-05ADF037B2CC}"/>
                </a:ext>
              </a:extLst>
            </p:cNvPr>
            <p:cNvSpPr>
              <a:spLocks noChangeArrowheads="1"/>
            </p:cNvSpPr>
            <p:nvPr/>
          </p:nvSpPr>
          <p:spPr bwMode="auto">
            <a:xfrm>
              <a:off x="1411288" y="4624387"/>
              <a:ext cx="863600" cy="647700"/>
            </a:xfrm>
            <a:prstGeom prst="octagon">
              <a:avLst>
                <a:gd name="adj" fmla="val 2928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zh-CN" altLang="en-US" sz="1600" b="1">
                  <a:solidFill>
                    <a:srgbClr val="0000FF"/>
                  </a:solidFill>
                  <a:latin typeface="微软雅黑" panose="020B0503020204020204" pitchFamily="34" charset="-122"/>
                  <a:ea typeface="微软雅黑" panose="020B0503020204020204" pitchFamily="34" charset="-122"/>
                </a:rPr>
                <a:t>转换工具</a:t>
              </a:r>
            </a:p>
          </p:txBody>
        </p:sp>
        <p:sp>
          <p:nvSpPr>
            <p:cNvPr id="22" name="AutoShape 17">
              <a:extLst>
                <a:ext uri="{FF2B5EF4-FFF2-40B4-BE49-F238E27FC236}">
                  <a16:creationId xmlns:a16="http://schemas.microsoft.com/office/drawing/2014/main" id="{7F74267B-2A7A-413B-B0ED-207C48B22DCF}"/>
                </a:ext>
              </a:extLst>
            </p:cNvPr>
            <p:cNvSpPr>
              <a:spLocks noChangeArrowheads="1"/>
            </p:cNvSpPr>
            <p:nvPr/>
          </p:nvSpPr>
          <p:spPr bwMode="auto">
            <a:xfrm>
              <a:off x="3103563" y="5164138"/>
              <a:ext cx="863600" cy="647700"/>
            </a:xfrm>
            <a:prstGeom prst="octagon">
              <a:avLst>
                <a:gd name="adj" fmla="val 2928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zh-CN" altLang="en-US" sz="1600" b="1">
                  <a:solidFill>
                    <a:srgbClr val="0000FF"/>
                  </a:solidFill>
                  <a:latin typeface="微软雅黑" panose="020B0503020204020204" pitchFamily="34" charset="-122"/>
                  <a:ea typeface="微软雅黑" panose="020B0503020204020204" pitchFamily="34" charset="-122"/>
                </a:rPr>
                <a:t>数据装载</a:t>
              </a:r>
            </a:p>
          </p:txBody>
        </p:sp>
        <p:sp>
          <p:nvSpPr>
            <p:cNvPr id="23" name="AutoShape 18">
              <a:extLst>
                <a:ext uri="{FF2B5EF4-FFF2-40B4-BE49-F238E27FC236}">
                  <a16:creationId xmlns:a16="http://schemas.microsoft.com/office/drawing/2014/main" id="{C66ED33C-AFA5-4EA4-829B-62449F5E546E}"/>
                </a:ext>
              </a:extLst>
            </p:cNvPr>
            <p:cNvSpPr>
              <a:spLocks noChangeArrowheads="1"/>
            </p:cNvSpPr>
            <p:nvPr/>
          </p:nvSpPr>
          <p:spPr bwMode="auto">
            <a:xfrm>
              <a:off x="4256088" y="4948238"/>
              <a:ext cx="863600" cy="647700"/>
            </a:xfrm>
            <a:prstGeom prst="octagon">
              <a:avLst>
                <a:gd name="adj" fmla="val 2928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zh-CN" altLang="en-US" sz="1600" b="1">
                  <a:solidFill>
                    <a:srgbClr val="0000FF"/>
                  </a:solidFill>
                  <a:latin typeface="微软雅黑" panose="020B0503020204020204" pitchFamily="34" charset="-122"/>
                  <a:ea typeface="微软雅黑" panose="020B0503020204020204" pitchFamily="34" charset="-122"/>
                </a:rPr>
                <a:t>外部数据</a:t>
              </a:r>
            </a:p>
          </p:txBody>
        </p:sp>
        <p:sp>
          <p:nvSpPr>
            <p:cNvPr id="24" name="AutoShape 19">
              <a:extLst>
                <a:ext uri="{FF2B5EF4-FFF2-40B4-BE49-F238E27FC236}">
                  <a16:creationId xmlns:a16="http://schemas.microsoft.com/office/drawing/2014/main" id="{EDB544BC-186C-4493-8D19-83F79DC5863B}"/>
                </a:ext>
              </a:extLst>
            </p:cNvPr>
            <p:cNvSpPr>
              <a:spLocks noChangeArrowheads="1"/>
            </p:cNvSpPr>
            <p:nvPr/>
          </p:nvSpPr>
          <p:spPr bwMode="auto">
            <a:xfrm>
              <a:off x="5264150" y="4732338"/>
              <a:ext cx="863600" cy="647700"/>
            </a:xfrm>
            <a:prstGeom prst="octagon">
              <a:avLst>
                <a:gd name="adj" fmla="val 2928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zh-CN" altLang="en-US" sz="1600" b="1">
                  <a:solidFill>
                    <a:srgbClr val="0000FF"/>
                  </a:solidFill>
                  <a:latin typeface="微软雅黑" panose="020B0503020204020204" pitchFamily="34" charset="-122"/>
                  <a:ea typeface="微软雅黑" panose="020B0503020204020204" pitchFamily="34" charset="-122"/>
                </a:rPr>
                <a:t>应用程序</a:t>
              </a:r>
            </a:p>
          </p:txBody>
        </p:sp>
        <p:sp>
          <p:nvSpPr>
            <p:cNvPr id="25" name="AutoShape 20">
              <a:extLst>
                <a:ext uri="{FF2B5EF4-FFF2-40B4-BE49-F238E27FC236}">
                  <a16:creationId xmlns:a16="http://schemas.microsoft.com/office/drawing/2014/main" id="{7F632A2D-A0A5-464B-8594-40FABB342E90}"/>
                </a:ext>
              </a:extLst>
            </p:cNvPr>
            <p:cNvSpPr>
              <a:spLocks noChangeArrowheads="1"/>
            </p:cNvSpPr>
            <p:nvPr/>
          </p:nvSpPr>
          <p:spPr bwMode="auto">
            <a:xfrm>
              <a:off x="6488113" y="4156075"/>
              <a:ext cx="863600" cy="647700"/>
            </a:xfrm>
            <a:prstGeom prst="octagon">
              <a:avLst>
                <a:gd name="adj" fmla="val 2928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zh-CN" altLang="en-US" sz="1600" b="1">
                  <a:solidFill>
                    <a:srgbClr val="0000FF"/>
                  </a:solidFill>
                  <a:latin typeface="微软雅黑" panose="020B0503020204020204" pitchFamily="34" charset="-122"/>
                  <a:ea typeface="微软雅黑" panose="020B0503020204020204" pitchFamily="34" charset="-122"/>
                </a:rPr>
                <a:t>数据挖掘</a:t>
              </a:r>
            </a:p>
          </p:txBody>
        </p:sp>
        <p:sp>
          <p:nvSpPr>
            <p:cNvPr id="26" name="AutoShape 21">
              <a:extLst>
                <a:ext uri="{FF2B5EF4-FFF2-40B4-BE49-F238E27FC236}">
                  <a16:creationId xmlns:a16="http://schemas.microsoft.com/office/drawing/2014/main" id="{730182C5-DA99-40A5-80DA-5D037E88A50D}"/>
                </a:ext>
              </a:extLst>
            </p:cNvPr>
            <p:cNvSpPr>
              <a:spLocks noChangeArrowheads="1"/>
            </p:cNvSpPr>
            <p:nvPr/>
          </p:nvSpPr>
          <p:spPr bwMode="auto">
            <a:xfrm>
              <a:off x="6457950" y="3220589"/>
              <a:ext cx="863600" cy="647700"/>
            </a:xfrm>
            <a:prstGeom prst="octagon">
              <a:avLst>
                <a:gd name="adj" fmla="val 2928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US" altLang="zh-CN" sz="1600" b="1">
                  <a:solidFill>
                    <a:srgbClr val="0000FF"/>
                  </a:solidFill>
                  <a:latin typeface="微软雅黑" panose="020B0503020204020204" pitchFamily="34" charset="-122"/>
                  <a:ea typeface="微软雅黑" panose="020B0503020204020204" pitchFamily="34" charset="-122"/>
                </a:rPr>
                <a:t>OLAP</a:t>
              </a:r>
            </a:p>
          </p:txBody>
        </p:sp>
        <p:sp>
          <p:nvSpPr>
            <p:cNvPr id="27" name="AutoShape 22">
              <a:extLst>
                <a:ext uri="{FF2B5EF4-FFF2-40B4-BE49-F238E27FC236}">
                  <a16:creationId xmlns:a16="http://schemas.microsoft.com/office/drawing/2014/main" id="{B70EA866-7C2A-4AA4-86A2-CAD28AFC8060}"/>
                </a:ext>
              </a:extLst>
            </p:cNvPr>
            <p:cNvSpPr>
              <a:spLocks noChangeArrowheads="1"/>
            </p:cNvSpPr>
            <p:nvPr/>
          </p:nvSpPr>
          <p:spPr bwMode="auto">
            <a:xfrm>
              <a:off x="5622925" y="2716213"/>
              <a:ext cx="863600" cy="647700"/>
            </a:xfrm>
            <a:prstGeom prst="octagon">
              <a:avLst>
                <a:gd name="adj" fmla="val 2928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zh-CN" altLang="en-US" sz="1600" b="1">
                  <a:solidFill>
                    <a:srgbClr val="0000FF"/>
                  </a:solidFill>
                  <a:latin typeface="微软雅黑" panose="020B0503020204020204" pitchFamily="34" charset="-122"/>
                  <a:ea typeface="微软雅黑" panose="020B0503020204020204" pitchFamily="34" charset="-122"/>
                </a:rPr>
                <a:t>报表工具</a:t>
              </a:r>
            </a:p>
          </p:txBody>
        </p:sp>
        <p:sp>
          <p:nvSpPr>
            <p:cNvPr id="28" name="AutoShape 23">
              <a:extLst>
                <a:ext uri="{FF2B5EF4-FFF2-40B4-BE49-F238E27FC236}">
                  <a16:creationId xmlns:a16="http://schemas.microsoft.com/office/drawing/2014/main" id="{10D90EE8-4E00-42DA-88A8-D06601532509}"/>
                </a:ext>
              </a:extLst>
            </p:cNvPr>
            <p:cNvSpPr>
              <a:spLocks noChangeArrowheads="1"/>
            </p:cNvSpPr>
            <p:nvPr/>
          </p:nvSpPr>
          <p:spPr bwMode="auto">
            <a:xfrm>
              <a:off x="4614863" y="2716213"/>
              <a:ext cx="863600" cy="647700"/>
            </a:xfrm>
            <a:prstGeom prst="octagon">
              <a:avLst>
                <a:gd name="adj" fmla="val 2928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zh-CN" altLang="en-US" sz="1600" b="1">
                  <a:solidFill>
                    <a:srgbClr val="0000FF"/>
                  </a:solidFill>
                  <a:latin typeface="微软雅黑" panose="020B0503020204020204" pitchFamily="34" charset="-122"/>
                  <a:ea typeface="微软雅黑" panose="020B0503020204020204" pitchFamily="34" charset="-122"/>
                </a:rPr>
                <a:t>查询工具</a:t>
              </a:r>
            </a:p>
          </p:txBody>
        </p:sp>
        <p:sp>
          <p:nvSpPr>
            <p:cNvPr id="29" name="AutoShape 24">
              <a:extLst>
                <a:ext uri="{FF2B5EF4-FFF2-40B4-BE49-F238E27FC236}">
                  <a16:creationId xmlns:a16="http://schemas.microsoft.com/office/drawing/2014/main" id="{7D318CBC-458C-41BC-B858-5D8CD341C4A4}"/>
                </a:ext>
              </a:extLst>
            </p:cNvPr>
            <p:cNvSpPr>
              <a:spLocks noChangeArrowheads="1"/>
            </p:cNvSpPr>
            <p:nvPr/>
          </p:nvSpPr>
          <p:spPr bwMode="auto">
            <a:xfrm>
              <a:off x="3535363" y="2643188"/>
              <a:ext cx="863600" cy="647700"/>
            </a:xfrm>
            <a:prstGeom prst="octagon">
              <a:avLst>
                <a:gd name="adj" fmla="val 2928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zh-CN" altLang="en-US" sz="1600" b="1">
                  <a:solidFill>
                    <a:srgbClr val="0000FF"/>
                  </a:solidFill>
                  <a:latin typeface="微软雅黑" panose="020B0503020204020204" pitchFamily="34" charset="-122"/>
                  <a:ea typeface="微软雅黑" panose="020B0503020204020204" pitchFamily="34" charset="-122"/>
                </a:rPr>
                <a:t>源系统</a:t>
              </a:r>
            </a:p>
          </p:txBody>
        </p:sp>
        <p:sp>
          <p:nvSpPr>
            <p:cNvPr id="30" name="AutoShape 25">
              <a:extLst>
                <a:ext uri="{FF2B5EF4-FFF2-40B4-BE49-F238E27FC236}">
                  <a16:creationId xmlns:a16="http://schemas.microsoft.com/office/drawing/2014/main" id="{D0C181DE-7F12-4626-B685-D3FB801B7E70}"/>
                </a:ext>
              </a:extLst>
            </p:cNvPr>
            <p:cNvSpPr>
              <a:spLocks noChangeArrowheads="1"/>
            </p:cNvSpPr>
            <p:nvPr/>
          </p:nvSpPr>
          <p:spPr bwMode="auto">
            <a:xfrm>
              <a:off x="2411413" y="2852738"/>
              <a:ext cx="863600" cy="647700"/>
            </a:xfrm>
            <a:prstGeom prst="octagon">
              <a:avLst>
                <a:gd name="adj" fmla="val 2928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zh-CN" altLang="en-US" sz="1600" b="1">
                  <a:solidFill>
                    <a:srgbClr val="0000FF"/>
                  </a:solidFill>
                  <a:latin typeface="微软雅黑" panose="020B0503020204020204" pitchFamily="34" charset="-122"/>
                  <a:ea typeface="微软雅黑" panose="020B0503020204020204" pitchFamily="34" charset="-122"/>
                </a:rPr>
                <a:t>抽取工具</a:t>
              </a:r>
            </a:p>
          </p:txBody>
        </p:sp>
        <p:sp>
          <p:nvSpPr>
            <p:cNvPr id="31" name="AutoShape 26">
              <a:extLst>
                <a:ext uri="{FF2B5EF4-FFF2-40B4-BE49-F238E27FC236}">
                  <a16:creationId xmlns:a16="http://schemas.microsoft.com/office/drawing/2014/main" id="{58C52E1C-55C8-4AC4-ADD9-614654248AC7}"/>
                </a:ext>
              </a:extLst>
            </p:cNvPr>
            <p:cNvSpPr>
              <a:spLocks noChangeArrowheads="1"/>
            </p:cNvSpPr>
            <p:nvPr/>
          </p:nvSpPr>
          <p:spPr bwMode="auto">
            <a:xfrm>
              <a:off x="1230313" y="3558144"/>
              <a:ext cx="863600" cy="647700"/>
            </a:xfrm>
            <a:prstGeom prst="octagon">
              <a:avLst>
                <a:gd name="adj" fmla="val 2928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zh-CN" altLang="en-US" sz="1600" b="1">
                  <a:solidFill>
                    <a:srgbClr val="0000FF"/>
                  </a:solidFill>
                  <a:latin typeface="微软雅黑" panose="020B0503020204020204" pitchFamily="34" charset="-122"/>
                  <a:ea typeface="微软雅黑" panose="020B0503020204020204" pitchFamily="34" charset="-122"/>
                </a:rPr>
                <a:t>清洗工具</a:t>
              </a:r>
            </a:p>
          </p:txBody>
        </p:sp>
      </p:grpSp>
    </p:spTree>
    <p:extLst>
      <p:ext uri="{BB962C8B-B14F-4D97-AF65-F5344CB8AC3E}">
        <p14:creationId xmlns:p14="http://schemas.microsoft.com/office/powerpoint/2010/main" val="94371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9828C1F-E957-4328-B98A-4D32437BBF8D}"/>
              </a:ext>
            </a:extLst>
          </p:cNvPr>
          <p:cNvPicPr>
            <a:picLocks noChangeAspect="1"/>
          </p:cNvPicPr>
          <p:nvPr/>
        </p:nvPicPr>
        <p:blipFill>
          <a:blip r:embed="rId2"/>
          <a:stretch>
            <a:fillRect/>
          </a:stretch>
        </p:blipFill>
        <p:spPr>
          <a:xfrm>
            <a:off x="5779249" y="1041437"/>
            <a:ext cx="5673333" cy="5029200"/>
          </a:xfrm>
          <a:prstGeom prst="rect">
            <a:avLst/>
          </a:prstGeom>
        </p:spPr>
      </p:pic>
      <p:sp>
        <p:nvSpPr>
          <p:cNvPr id="2" name="标题 1">
            <a:extLst>
              <a:ext uri="{FF2B5EF4-FFF2-40B4-BE49-F238E27FC236}">
                <a16:creationId xmlns:a16="http://schemas.microsoft.com/office/drawing/2014/main" id="{F8CC6DFA-7777-4D29-A85C-ADE36DCFB1A4}"/>
              </a:ext>
            </a:extLst>
          </p:cNvPr>
          <p:cNvSpPr>
            <a:spLocks noGrp="1"/>
          </p:cNvSpPr>
          <p:nvPr>
            <p:ph type="title"/>
          </p:nvPr>
        </p:nvSpPr>
        <p:spPr/>
        <p:txBody>
          <a:bodyPr/>
          <a:lstStyle/>
          <a:p>
            <a:r>
              <a:rPr lang="zh-CN" altLang="en-US"/>
              <a:t>元数据的重要性</a:t>
            </a:r>
            <a:r>
              <a:rPr lang="en-US" altLang="zh-CN"/>
              <a:t>(cont.)</a:t>
            </a:r>
            <a:endParaRPr lang="zh-CN" altLang="en-US"/>
          </a:p>
        </p:txBody>
      </p:sp>
      <p:sp>
        <p:nvSpPr>
          <p:cNvPr id="3" name="内容占位符 2">
            <a:extLst>
              <a:ext uri="{FF2B5EF4-FFF2-40B4-BE49-F238E27FC236}">
                <a16:creationId xmlns:a16="http://schemas.microsoft.com/office/drawing/2014/main" id="{01A5B81E-494D-4576-B1C7-15B5BB43EC74}"/>
              </a:ext>
            </a:extLst>
          </p:cNvPr>
          <p:cNvSpPr>
            <a:spLocks noGrp="1"/>
          </p:cNvSpPr>
          <p:nvPr>
            <p:ph idx="1"/>
          </p:nvPr>
        </p:nvSpPr>
        <p:spPr>
          <a:xfrm>
            <a:off x="489098" y="1200650"/>
            <a:ext cx="5401340" cy="5029477"/>
          </a:xfrm>
        </p:spPr>
        <p:txBody>
          <a:bodyPr/>
          <a:lstStyle/>
          <a:p>
            <a:pPr>
              <a:lnSpc>
                <a:spcPct val="150000"/>
              </a:lnSpc>
            </a:pPr>
            <a:r>
              <a:rPr lang="zh-CN" altLang="en-US">
                <a:solidFill>
                  <a:srgbClr val="FF0000"/>
                </a:solidFill>
              </a:rPr>
              <a:t>元数据对最终用户很关键</a:t>
            </a:r>
          </a:p>
          <a:p>
            <a:pPr lvl="1">
              <a:lnSpc>
                <a:spcPct val="150000"/>
              </a:lnSpc>
            </a:pPr>
            <a:r>
              <a:rPr lang="zh-CN" altLang="en-US"/>
              <a:t>分析人员如果不了解数据特性，就会做出错误的分析</a:t>
            </a:r>
          </a:p>
          <a:p>
            <a:pPr lvl="1">
              <a:lnSpc>
                <a:spcPct val="150000"/>
              </a:lnSpc>
            </a:pPr>
            <a:r>
              <a:rPr lang="zh-CN" altLang="en-US"/>
              <a:t>足够的元数据使得分析效果会更好，分析者分析时无需求助于</a:t>
            </a:r>
            <a:r>
              <a:rPr lang="en-US" altLang="zh-CN"/>
              <a:t>IT</a:t>
            </a:r>
            <a:r>
              <a:rPr lang="zh-CN" altLang="en-US"/>
              <a:t>人员</a:t>
            </a:r>
          </a:p>
          <a:p>
            <a:pPr lvl="1">
              <a:lnSpc>
                <a:spcPct val="150000"/>
              </a:lnSpc>
            </a:pPr>
            <a:r>
              <a:rPr lang="zh-CN" altLang="en-US"/>
              <a:t>易于访问的元数据对最终用户来说很重要</a:t>
            </a:r>
            <a:endParaRPr lang="en-US" altLang="zh-CN"/>
          </a:p>
        </p:txBody>
      </p:sp>
      <p:sp>
        <p:nvSpPr>
          <p:cNvPr id="4" name="灯片编号占位符 3">
            <a:extLst>
              <a:ext uri="{FF2B5EF4-FFF2-40B4-BE49-F238E27FC236}">
                <a16:creationId xmlns:a16="http://schemas.microsoft.com/office/drawing/2014/main" id="{6518918F-C7C6-48B3-8EE5-02A6580F830B}"/>
              </a:ext>
            </a:extLst>
          </p:cNvPr>
          <p:cNvSpPr>
            <a:spLocks noGrp="1"/>
          </p:cNvSpPr>
          <p:nvPr>
            <p:ph type="sldNum" sz="quarter" idx="12"/>
          </p:nvPr>
        </p:nvSpPr>
        <p:spPr/>
        <p:txBody>
          <a:bodyPr/>
          <a:lstStyle/>
          <a:p>
            <a:fld id="{353DBB4E-1D55-4CCA-BE4F-A23EE6C282CB}" type="slidenum">
              <a:rPr lang="zh-CN" altLang="en-US" smtClean="0"/>
              <a:pPr/>
              <a:t>14</a:t>
            </a:fld>
            <a:endParaRPr lang="zh-CN" altLang="en-US"/>
          </a:p>
        </p:txBody>
      </p:sp>
    </p:spTree>
    <p:extLst>
      <p:ext uri="{BB962C8B-B14F-4D97-AF65-F5344CB8AC3E}">
        <p14:creationId xmlns:p14="http://schemas.microsoft.com/office/powerpoint/2010/main" val="3954127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7AA717D-2523-40F1-9B2D-DBA77E166167}"/>
              </a:ext>
            </a:extLst>
          </p:cNvPr>
          <p:cNvPicPr>
            <a:picLocks noChangeAspect="1"/>
          </p:cNvPicPr>
          <p:nvPr/>
        </p:nvPicPr>
        <p:blipFill>
          <a:blip r:embed="rId2"/>
          <a:stretch>
            <a:fillRect/>
          </a:stretch>
        </p:blipFill>
        <p:spPr>
          <a:xfrm>
            <a:off x="5699051" y="1026406"/>
            <a:ext cx="5719217" cy="5002254"/>
          </a:xfrm>
          <a:prstGeom prst="rect">
            <a:avLst/>
          </a:prstGeom>
        </p:spPr>
      </p:pic>
      <p:sp>
        <p:nvSpPr>
          <p:cNvPr id="2" name="标题 1">
            <a:extLst>
              <a:ext uri="{FF2B5EF4-FFF2-40B4-BE49-F238E27FC236}">
                <a16:creationId xmlns:a16="http://schemas.microsoft.com/office/drawing/2014/main" id="{F8CC6DFA-7777-4D29-A85C-ADE36DCFB1A4}"/>
              </a:ext>
            </a:extLst>
          </p:cNvPr>
          <p:cNvSpPr>
            <a:spLocks noGrp="1"/>
          </p:cNvSpPr>
          <p:nvPr>
            <p:ph type="title"/>
          </p:nvPr>
        </p:nvSpPr>
        <p:spPr/>
        <p:txBody>
          <a:bodyPr/>
          <a:lstStyle/>
          <a:p>
            <a:r>
              <a:rPr lang="zh-CN" altLang="en-US"/>
              <a:t>元数据的重要性</a:t>
            </a:r>
            <a:r>
              <a:rPr lang="en-US" altLang="zh-CN"/>
              <a:t>(cont.)</a:t>
            </a:r>
            <a:endParaRPr lang="zh-CN" altLang="en-US"/>
          </a:p>
        </p:txBody>
      </p:sp>
      <p:sp>
        <p:nvSpPr>
          <p:cNvPr id="3" name="内容占位符 2">
            <a:extLst>
              <a:ext uri="{FF2B5EF4-FFF2-40B4-BE49-F238E27FC236}">
                <a16:creationId xmlns:a16="http://schemas.microsoft.com/office/drawing/2014/main" id="{01A5B81E-494D-4576-B1C7-15B5BB43EC74}"/>
              </a:ext>
            </a:extLst>
          </p:cNvPr>
          <p:cNvSpPr>
            <a:spLocks noGrp="1"/>
          </p:cNvSpPr>
          <p:nvPr>
            <p:ph idx="1"/>
          </p:nvPr>
        </p:nvSpPr>
        <p:spPr>
          <a:xfrm>
            <a:off x="838200" y="1147487"/>
            <a:ext cx="4711995" cy="5029477"/>
          </a:xfrm>
        </p:spPr>
        <p:txBody>
          <a:bodyPr/>
          <a:lstStyle/>
          <a:p>
            <a:pPr>
              <a:lnSpc>
                <a:spcPct val="150000"/>
              </a:lnSpc>
            </a:pPr>
            <a:r>
              <a:rPr lang="zh-CN" altLang="en-US">
                <a:solidFill>
                  <a:srgbClr val="FF0000"/>
                </a:solidFill>
              </a:rPr>
              <a:t>元数据对</a:t>
            </a:r>
            <a:r>
              <a:rPr lang="en-US" altLang="zh-CN">
                <a:solidFill>
                  <a:srgbClr val="FF0000"/>
                </a:solidFill>
              </a:rPr>
              <a:t>IT</a:t>
            </a:r>
            <a:r>
              <a:rPr lang="zh-CN" altLang="en-US">
                <a:solidFill>
                  <a:srgbClr val="FF0000"/>
                </a:solidFill>
              </a:rPr>
              <a:t>人员很关键</a:t>
            </a:r>
          </a:p>
          <a:p>
            <a:pPr lvl="1">
              <a:lnSpc>
                <a:spcPct val="150000"/>
              </a:lnSpc>
            </a:pPr>
            <a:r>
              <a:rPr lang="zh-CN" altLang="en-US"/>
              <a:t>要设计和管理数据仓库，</a:t>
            </a:r>
            <a:r>
              <a:rPr lang="en-US" altLang="zh-CN"/>
              <a:t>IT</a:t>
            </a:r>
            <a:r>
              <a:rPr lang="zh-CN" altLang="en-US"/>
              <a:t>人员必须得到合适的元数据</a:t>
            </a:r>
          </a:p>
          <a:p>
            <a:pPr lvl="1">
              <a:lnSpc>
                <a:spcPct val="150000"/>
              </a:lnSpc>
            </a:pPr>
            <a:r>
              <a:rPr lang="zh-CN" altLang="en-US"/>
              <a:t>在整个数据仓库开发过程中，元数据对</a:t>
            </a:r>
            <a:r>
              <a:rPr lang="en-US" altLang="zh-CN"/>
              <a:t>IT</a:t>
            </a:r>
            <a:r>
              <a:rPr lang="zh-CN" altLang="en-US"/>
              <a:t>人员来说很重要。从开始的数据抽取到最后的信息传递</a:t>
            </a:r>
          </a:p>
        </p:txBody>
      </p:sp>
      <p:sp>
        <p:nvSpPr>
          <p:cNvPr id="4" name="灯片编号占位符 3">
            <a:extLst>
              <a:ext uri="{FF2B5EF4-FFF2-40B4-BE49-F238E27FC236}">
                <a16:creationId xmlns:a16="http://schemas.microsoft.com/office/drawing/2014/main" id="{6518918F-C7C6-48B3-8EE5-02A6580F830B}"/>
              </a:ext>
            </a:extLst>
          </p:cNvPr>
          <p:cNvSpPr>
            <a:spLocks noGrp="1"/>
          </p:cNvSpPr>
          <p:nvPr>
            <p:ph type="sldNum" sz="quarter" idx="12"/>
          </p:nvPr>
        </p:nvSpPr>
        <p:spPr/>
        <p:txBody>
          <a:bodyPr/>
          <a:lstStyle/>
          <a:p>
            <a:fld id="{353DBB4E-1D55-4CCA-BE4F-A23EE6C282CB}" type="slidenum">
              <a:rPr lang="zh-CN" altLang="en-US" smtClean="0"/>
              <a:pPr/>
              <a:t>15</a:t>
            </a:fld>
            <a:endParaRPr lang="zh-CN" altLang="en-US"/>
          </a:p>
        </p:txBody>
      </p:sp>
    </p:spTree>
    <p:extLst>
      <p:ext uri="{BB962C8B-B14F-4D97-AF65-F5344CB8AC3E}">
        <p14:creationId xmlns:p14="http://schemas.microsoft.com/office/powerpoint/2010/main" val="3423160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C6DFA-7777-4D29-A85C-ADE36DCFB1A4}"/>
              </a:ext>
            </a:extLst>
          </p:cNvPr>
          <p:cNvSpPr>
            <a:spLocks noGrp="1"/>
          </p:cNvSpPr>
          <p:nvPr>
            <p:ph type="title"/>
          </p:nvPr>
        </p:nvSpPr>
        <p:spPr/>
        <p:txBody>
          <a:bodyPr/>
          <a:lstStyle/>
          <a:p>
            <a:r>
              <a:rPr lang="en-US" altLang="zh-CN"/>
              <a:t>1.</a:t>
            </a:r>
            <a:r>
              <a:rPr lang="zh-CN" altLang="en-US"/>
              <a:t>元数据的重要性</a:t>
            </a:r>
            <a:r>
              <a:rPr lang="en-US" altLang="zh-CN"/>
              <a:t>(cont.)</a:t>
            </a:r>
            <a:endParaRPr lang="zh-CN" altLang="en-US"/>
          </a:p>
        </p:txBody>
      </p:sp>
      <p:sp>
        <p:nvSpPr>
          <p:cNvPr id="4" name="灯片编号占位符 3">
            <a:extLst>
              <a:ext uri="{FF2B5EF4-FFF2-40B4-BE49-F238E27FC236}">
                <a16:creationId xmlns:a16="http://schemas.microsoft.com/office/drawing/2014/main" id="{6518918F-C7C6-48B3-8EE5-02A6580F830B}"/>
              </a:ext>
            </a:extLst>
          </p:cNvPr>
          <p:cNvSpPr>
            <a:spLocks noGrp="1"/>
          </p:cNvSpPr>
          <p:nvPr>
            <p:ph type="sldNum" sz="quarter" idx="12"/>
          </p:nvPr>
        </p:nvSpPr>
        <p:spPr/>
        <p:txBody>
          <a:bodyPr/>
          <a:lstStyle/>
          <a:p>
            <a:fld id="{353DBB4E-1D55-4CCA-BE4F-A23EE6C282CB}" type="slidenum">
              <a:rPr lang="zh-CN" altLang="en-US" smtClean="0"/>
              <a:pPr/>
              <a:t>16</a:t>
            </a:fld>
            <a:endParaRPr lang="zh-CN" altLang="en-US"/>
          </a:p>
        </p:txBody>
      </p:sp>
      <p:sp>
        <p:nvSpPr>
          <p:cNvPr id="7" name="Rectangle 4">
            <a:extLst>
              <a:ext uri="{FF2B5EF4-FFF2-40B4-BE49-F238E27FC236}">
                <a16:creationId xmlns:a16="http://schemas.microsoft.com/office/drawing/2014/main" id="{D263043C-95FB-4688-86A2-A21574FA05A6}"/>
              </a:ext>
            </a:extLst>
          </p:cNvPr>
          <p:cNvSpPr>
            <a:spLocks noChangeArrowheads="1"/>
          </p:cNvSpPr>
          <p:nvPr/>
        </p:nvSpPr>
        <p:spPr bwMode="auto">
          <a:xfrm>
            <a:off x="3046583" y="1295415"/>
            <a:ext cx="5616575" cy="360362"/>
          </a:xfrm>
          <a:prstGeom prst="rect">
            <a:avLst/>
          </a:prstGeom>
          <a:noFill/>
          <a:ln w="9525">
            <a:solidFill>
              <a:schemeClr val="tx1"/>
            </a:solidFill>
            <a:miter lim="800000"/>
            <a:headEnd/>
            <a:tailEnd/>
          </a:ln>
        </p:spPr>
        <p:txBody>
          <a:bodyPr wrap="none" anchor="ctr"/>
          <a:lstStyle/>
          <a:p>
            <a:pPr algn="ctr" eaLnBrk="1" hangingPunct="1">
              <a:defRPr/>
            </a:pPr>
            <a:r>
              <a:rPr lang="zh-CN" altLang="en-US" sz="2800" b="1" dirty="0">
                <a:solidFill>
                  <a:srgbClr val="FF0000"/>
                </a:solidFill>
                <a:latin typeface="微软雅黑" panose="020B0503020204020204" pitchFamily="34" charset="-122"/>
                <a:ea typeface="微软雅黑" panose="020B0503020204020204" pitchFamily="34" charset="-122"/>
              </a:rPr>
              <a:t>元数据对最终用户和</a:t>
            </a:r>
            <a:r>
              <a:rPr lang="en-US" altLang="zh-CN" sz="2800" b="1" dirty="0">
                <a:solidFill>
                  <a:srgbClr val="FF0000"/>
                </a:solidFill>
                <a:latin typeface="微软雅黑" panose="020B0503020204020204" pitchFamily="34" charset="-122"/>
                <a:ea typeface="微软雅黑" panose="020B0503020204020204" pitchFamily="34" charset="-122"/>
              </a:rPr>
              <a:t>IT</a:t>
            </a:r>
            <a:r>
              <a:rPr lang="zh-CN" altLang="en-US" sz="2800" b="1" dirty="0">
                <a:solidFill>
                  <a:srgbClr val="FF0000"/>
                </a:solidFill>
                <a:latin typeface="微软雅黑" panose="020B0503020204020204" pitchFamily="34" charset="-122"/>
                <a:ea typeface="微软雅黑" panose="020B0503020204020204" pitchFamily="34" charset="-122"/>
              </a:rPr>
              <a:t>人员同样重要</a:t>
            </a:r>
          </a:p>
        </p:txBody>
      </p:sp>
      <p:sp>
        <p:nvSpPr>
          <p:cNvPr id="8" name="Rectangle 5">
            <a:extLst>
              <a:ext uri="{FF2B5EF4-FFF2-40B4-BE49-F238E27FC236}">
                <a16:creationId xmlns:a16="http://schemas.microsoft.com/office/drawing/2014/main" id="{FB58AD4D-A30A-4495-9F3E-F354B9154B00}"/>
              </a:ext>
            </a:extLst>
          </p:cNvPr>
          <p:cNvSpPr>
            <a:spLocks noChangeArrowheads="1"/>
          </p:cNvSpPr>
          <p:nvPr/>
        </p:nvSpPr>
        <p:spPr bwMode="auto">
          <a:xfrm>
            <a:off x="3046583" y="1655777"/>
            <a:ext cx="2808288" cy="4249738"/>
          </a:xfrm>
          <a:prstGeom prst="rect">
            <a:avLst/>
          </a:prstGeom>
          <a:noFill/>
          <a:ln w="9525">
            <a:solidFill>
              <a:schemeClr val="tx1"/>
            </a:solidFill>
            <a:miter lim="800000"/>
            <a:headEnd/>
            <a:tailEnd/>
          </a:ln>
        </p:spPr>
        <p:txBody>
          <a:bodyPr wrap="none" anchor="ctr"/>
          <a:lstStyle/>
          <a:p>
            <a:pPr eaLnBrk="1" hangingPunct="1">
              <a:defRPr/>
            </a:pPr>
            <a:r>
              <a:rPr lang="zh-CN" altLang="en-US" dirty="0">
                <a:latin typeface="微软雅黑" panose="020B0503020204020204" pitchFamily="34" charset="-122"/>
                <a:ea typeface="微软雅黑" panose="020B0503020204020204" pitchFamily="34" charset="-122"/>
              </a:rPr>
              <a:t>数据内容</a:t>
            </a:r>
          </a:p>
          <a:p>
            <a:pPr eaLnBrk="1" hangingPunct="1">
              <a:defRPr/>
            </a:pPr>
            <a:r>
              <a:rPr lang="zh-CN" altLang="en-US" dirty="0">
                <a:latin typeface="微软雅黑" panose="020B0503020204020204" pitchFamily="34" charset="-122"/>
                <a:ea typeface="微软雅黑" panose="020B0503020204020204" pitchFamily="34" charset="-122"/>
              </a:rPr>
              <a:t>汇总数据</a:t>
            </a:r>
          </a:p>
          <a:p>
            <a:pPr eaLnBrk="1" hangingPunct="1">
              <a:defRPr/>
            </a:pPr>
            <a:r>
              <a:rPr lang="zh-CN" altLang="en-US">
                <a:latin typeface="微软雅黑" panose="020B0503020204020204" pitchFamily="34" charset="-122"/>
                <a:ea typeface="微软雅黑" panose="020B0503020204020204" pitchFamily="34" charset="-122"/>
              </a:rPr>
              <a:t>业务维</a:t>
            </a:r>
            <a:r>
              <a:rPr lang="zh-CN" altLang="en-US" dirty="0">
                <a:latin typeface="微软雅黑" panose="020B0503020204020204" pitchFamily="34" charset="-122"/>
                <a:ea typeface="微软雅黑" panose="020B0503020204020204" pitchFamily="34" charset="-122"/>
              </a:rPr>
              <a:t>度</a:t>
            </a:r>
          </a:p>
          <a:p>
            <a:pPr eaLnBrk="1" hangingPunct="1">
              <a:defRPr/>
            </a:pPr>
            <a:r>
              <a:rPr lang="zh-CN" altLang="en-US">
                <a:latin typeface="微软雅黑" panose="020B0503020204020204" pitchFamily="34" charset="-122"/>
                <a:ea typeface="微软雅黑" panose="020B0503020204020204" pitchFamily="34" charset="-122"/>
              </a:rPr>
              <a:t>业务指标</a:t>
            </a:r>
            <a:endParaRPr lang="zh-CN" altLang="en-US" dirty="0">
              <a:latin typeface="微软雅黑" panose="020B0503020204020204" pitchFamily="34" charset="-122"/>
              <a:ea typeface="微软雅黑" panose="020B0503020204020204" pitchFamily="34" charset="-122"/>
            </a:endParaRPr>
          </a:p>
          <a:p>
            <a:pPr eaLnBrk="1" hangingPunct="1">
              <a:defRPr/>
            </a:pPr>
            <a:r>
              <a:rPr lang="zh-CN" altLang="en-US" dirty="0">
                <a:latin typeface="微软雅黑" panose="020B0503020204020204" pitchFamily="34" charset="-122"/>
                <a:ea typeface="微软雅黑" panose="020B0503020204020204" pitchFamily="34" charset="-122"/>
              </a:rPr>
              <a:t>浏览路径</a:t>
            </a:r>
          </a:p>
          <a:p>
            <a:pPr eaLnBrk="1" hangingPunct="1">
              <a:defRPr/>
            </a:pPr>
            <a:r>
              <a:rPr lang="zh-CN" altLang="en-US" dirty="0">
                <a:latin typeface="微软雅黑" panose="020B0503020204020204" pitchFamily="34" charset="-122"/>
                <a:ea typeface="微软雅黑" panose="020B0503020204020204" pitchFamily="34" charset="-122"/>
              </a:rPr>
              <a:t>源系统</a:t>
            </a:r>
          </a:p>
          <a:p>
            <a:pPr eaLnBrk="1" hangingPunct="1">
              <a:defRPr/>
            </a:pPr>
            <a:r>
              <a:rPr lang="zh-CN" altLang="en-US" dirty="0">
                <a:latin typeface="微软雅黑" panose="020B0503020204020204" pitchFamily="34" charset="-122"/>
                <a:ea typeface="微软雅黑" panose="020B0503020204020204" pitchFamily="34" charset="-122"/>
              </a:rPr>
              <a:t>外部数据</a:t>
            </a:r>
          </a:p>
          <a:p>
            <a:pPr eaLnBrk="1" hangingPunct="1">
              <a:defRPr/>
            </a:pPr>
            <a:r>
              <a:rPr lang="zh-CN" altLang="en-US" dirty="0">
                <a:latin typeface="微软雅黑" panose="020B0503020204020204" pitchFamily="34" charset="-122"/>
                <a:ea typeface="微软雅黑" panose="020B0503020204020204" pitchFamily="34" charset="-122"/>
              </a:rPr>
              <a:t>数据转换规则</a:t>
            </a:r>
          </a:p>
          <a:p>
            <a:pPr eaLnBrk="1" hangingPunct="1">
              <a:defRPr/>
            </a:pPr>
            <a:r>
              <a:rPr lang="zh-CN" altLang="en-US" dirty="0">
                <a:latin typeface="微软雅黑" panose="020B0503020204020204" pitchFamily="34" charset="-122"/>
                <a:ea typeface="微软雅黑" panose="020B0503020204020204" pitchFamily="34" charset="-122"/>
              </a:rPr>
              <a:t>最后更新日期</a:t>
            </a:r>
          </a:p>
          <a:p>
            <a:pPr eaLnBrk="1" hangingPunct="1">
              <a:defRPr/>
            </a:pPr>
            <a:r>
              <a:rPr lang="zh-CN" altLang="en-US" dirty="0">
                <a:latin typeface="微软雅黑" panose="020B0503020204020204" pitchFamily="34" charset="-122"/>
                <a:ea typeface="微软雅黑" panose="020B0503020204020204" pitchFamily="34" charset="-122"/>
              </a:rPr>
              <a:t>数据装载</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更新周期</a:t>
            </a:r>
          </a:p>
          <a:p>
            <a:pPr eaLnBrk="1" hangingPunct="1">
              <a:defRPr/>
            </a:pPr>
            <a:r>
              <a:rPr lang="zh-CN" altLang="en-US" dirty="0">
                <a:latin typeface="微软雅黑" panose="020B0503020204020204" pitchFamily="34" charset="-122"/>
                <a:ea typeface="微软雅黑" panose="020B0503020204020204" pitchFamily="34" charset="-122"/>
              </a:rPr>
              <a:t>查询模板</a:t>
            </a:r>
          </a:p>
          <a:p>
            <a:pPr eaLnBrk="1" hangingPunct="1">
              <a:defRPr/>
            </a:pPr>
            <a:r>
              <a:rPr lang="zh-CN" altLang="en-US" dirty="0">
                <a:latin typeface="微软雅黑" panose="020B0503020204020204" pitchFamily="34" charset="-122"/>
                <a:ea typeface="微软雅黑" panose="020B0503020204020204" pitchFamily="34" charset="-122"/>
              </a:rPr>
              <a:t>报表格式</a:t>
            </a:r>
          </a:p>
          <a:p>
            <a:pPr eaLnBrk="1" hangingPunct="1">
              <a:defRPr/>
            </a:pPr>
            <a:r>
              <a:rPr lang="zh-CN" altLang="en-US" dirty="0">
                <a:latin typeface="微软雅黑" panose="020B0503020204020204" pitchFamily="34" charset="-122"/>
                <a:ea typeface="微软雅黑" panose="020B0503020204020204" pitchFamily="34" charset="-122"/>
              </a:rPr>
              <a:t>预定义查询</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报表</a:t>
            </a:r>
          </a:p>
          <a:p>
            <a:pPr eaLnBrk="1" hangingPunct="1">
              <a:defRPr/>
            </a:pPr>
            <a:r>
              <a:rPr lang="en-US" altLang="zh-CN" dirty="0">
                <a:latin typeface="微软雅黑" panose="020B0503020204020204" pitchFamily="34" charset="-122"/>
                <a:ea typeface="微软雅黑" panose="020B0503020204020204" pitchFamily="34" charset="-122"/>
              </a:rPr>
              <a:t>OLAP</a:t>
            </a:r>
            <a:r>
              <a:rPr lang="zh-CN" altLang="en-US" dirty="0">
                <a:latin typeface="微软雅黑" panose="020B0503020204020204" pitchFamily="34" charset="-122"/>
                <a:ea typeface="微软雅黑" panose="020B0503020204020204" pitchFamily="34" charset="-122"/>
              </a:rPr>
              <a:t>数据</a:t>
            </a:r>
          </a:p>
          <a:p>
            <a:pPr eaLnBrk="1" hangingPunct="1">
              <a:defRPr/>
            </a:pPr>
            <a:r>
              <a:rPr lang="en-US" altLang="zh-CN" dirty="0">
                <a:latin typeface="微软雅黑" panose="020B0503020204020204" pitchFamily="34" charset="-122"/>
                <a:ea typeface="微软雅黑" panose="020B0503020204020204" pitchFamily="34" charset="-122"/>
              </a:rPr>
              <a:t>……</a:t>
            </a:r>
          </a:p>
        </p:txBody>
      </p:sp>
      <p:sp>
        <p:nvSpPr>
          <p:cNvPr id="9" name="Rectangle 6">
            <a:extLst>
              <a:ext uri="{FF2B5EF4-FFF2-40B4-BE49-F238E27FC236}">
                <a16:creationId xmlns:a16="http://schemas.microsoft.com/office/drawing/2014/main" id="{053AD5B0-85A0-4E71-BCA3-577344450E88}"/>
              </a:ext>
            </a:extLst>
          </p:cNvPr>
          <p:cNvSpPr>
            <a:spLocks noChangeArrowheads="1"/>
          </p:cNvSpPr>
          <p:nvPr/>
        </p:nvSpPr>
        <p:spPr bwMode="auto">
          <a:xfrm>
            <a:off x="5854871" y="1655777"/>
            <a:ext cx="2808287" cy="4249738"/>
          </a:xfrm>
          <a:prstGeom prst="rect">
            <a:avLst/>
          </a:prstGeom>
          <a:noFill/>
          <a:ln w="9525">
            <a:solidFill>
              <a:schemeClr val="tx1"/>
            </a:solidFill>
            <a:miter lim="800000"/>
            <a:headEnd/>
            <a:tailEnd/>
          </a:ln>
        </p:spPr>
        <p:txBody>
          <a:bodyPr wrap="none" anchor="ctr"/>
          <a:lstStyle/>
          <a:p>
            <a:pPr algn="r" eaLnBrk="1" hangingPunct="1">
              <a:defRPr/>
            </a:pPr>
            <a:r>
              <a:rPr lang="zh-CN" altLang="en-US" dirty="0">
                <a:latin typeface="微软雅黑" panose="020B0503020204020204" pitchFamily="34" charset="-122"/>
                <a:ea typeface="微软雅黑" panose="020B0503020204020204" pitchFamily="34" charset="-122"/>
              </a:rPr>
              <a:t>源数据结构</a:t>
            </a:r>
          </a:p>
          <a:p>
            <a:pPr algn="r" eaLnBrk="1" hangingPunct="1">
              <a:defRPr/>
            </a:pPr>
            <a:r>
              <a:rPr lang="zh-CN" altLang="en-US" dirty="0">
                <a:latin typeface="微软雅黑" panose="020B0503020204020204" pitchFamily="34" charset="-122"/>
                <a:ea typeface="微软雅黑" panose="020B0503020204020204" pitchFamily="34" charset="-122"/>
              </a:rPr>
              <a:t>源平台</a:t>
            </a:r>
          </a:p>
          <a:p>
            <a:pPr algn="r" eaLnBrk="1" hangingPunct="1">
              <a:defRPr/>
            </a:pPr>
            <a:r>
              <a:rPr lang="zh-CN" altLang="en-US" dirty="0">
                <a:latin typeface="微软雅黑" panose="020B0503020204020204" pitchFamily="34" charset="-122"/>
                <a:ea typeface="微软雅黑" panose="020B0503020204020204" pitchFamily="34" charset="-122"/>
              </a:rPr>
              <a:t>数据抽取方法</a:t>
            </a:r>
          </a:p>
          <a:p>
            <a:pPr algn="r" eaLnBrk="1" hangingPunct="1">
              <a:defRPr/>
            </a:pPr>
            <a:r>
              <a:rPr lang="zh-CN" altLang="en-US" dirty="0">
                <a:latin typeface="微软雅黑" panose="020B0503020204020204" pitchFamily="34" charset="-122"/>
                <a:ea typeface="微软雅黑" panose="020B0503020204020204" pitchFamily="34" charset="-122"/>
              </a:rPr>
              <a:t>外部数据</a:t>
            </a:r>
          </a:p>
          <a:p>
            <a:pPr algn="r" eaLnBrk="1" hangingPunct="1">
              <a:defRPr/>
            </a:pPr>
            <a:r>
              <a:rPr lang="zh-CN" altLang="en-US" dirty="0">
                <a:latin typeface="微软雅黑" panose="020B0503020204020204" pitchFamily="34" charset="-122"/>
                <a:ea typeface="微软雅黑" panose="020B0503020204020204" pitchFamily="34" charset="-122"/>
              </a:rPr>
              <a:t>数据转换规则</a:t>
            </a:r>
          </a:p>
          <a:p>
            <a:pPr algn="r" eaLnBrk="1" hangingPunct="1">
              <a:defRPr/>
            </a:pPr>
            <a:r>
              <a:rPr lang="zh-CN" altLang="en-US" dirty="0">
                <a:latin typeface="微软雅黑" panose="020B0503020204020204" pitchFamily="34" charset="-122"/>
                <a:ea typeface="微软雅黑" panose="020B0503020204020204" pitchFamily="34" charset="-122"/>
              </a:rPr>
              <a:t>数据清洗规则</a:t>
            </a:r>
          </a:p>
          <a:p>
            <a:pPr algn="r" eaLnBrk="1" hangingPunct="1">
              <a:defRPr/>
            </a:pPr>
            <a:r>
              <a:rPr lang="zh-CN" altLang="en-US" dirty="0">
                <a:latin typeface="微软雅黑" panose="020B0503020204020204" pitchFamily="34" charset="-122"/>
                <a:ea typeface="微软雅黑" panose="020B0503020204020204" pitchFamily="34" charset="-122"/>
              </a:rPr>
              <a:t>准备区域结构</a:t>
            </a:r>
          </a:p>
          <a:p>
            <a:pPr algn="r" eaLnBrk="1" hangingPunct="1">
              <a:defRPr/>
            </a:pPr>
            <a:r>
              <a:rPr lang="zh-CN" altLang="en-US" dirty="0">
                <a:latin typeface="微软雅黑" panose="020B0503020204020204" pitchFamily="34" charset="-122"/>
                <a:ea typeface="微软雅黑" panose="020B0503020204020204" pitchFamily="34" charset="-122"/>
              </a:rPr>
              <a:t>维度模型</a:t>
            </a:r>
          </a:p>
          <a:p>
            <a:pPr algn="r" eaLnBrk="1" hangingPunct="1">
              <a:defRPr/>
            </a:pPr>
            <a:r>
              <a:rPr lang="zh-CN" altLang="en-US" dirty="0">
                <a:latin typeface="微软雅黑" panose="020B0503020204020204" pitchFamily="34" charset="-122"/>
                <a:ea typeface="微软雅黑" panose="020B0503020204020204" pitchFamily="34" charset="-122"/>
              </a:rPr>
              <a:t>初始装载</a:t>
            </a:r>
          </a:p>
          <a:p>
            <a:pPr algn="r" eaLnBrk="1" hangingPunct="1">
              <a:defRPr/>
            </a:pPr>
            <a:r>
              <a:rPr lang="zh-CN" altLang="en-US" dirty="0">
                <a:latin typeface="微软雅黑" panose="020B0503020204020204" pitchFamily="34" charset="-122"/>
                <a:ea typeface="微软雅黑" panose="020B0503020204020204" pitchFamily="34" charset="-122"/>
              </a:rPr>
              <a:t>增量装载</a:t>
            </a:r>
          </a:p>
          <a:p>
            <a:pPr algn="r" eaLnBrk="1" hangingPunct="1">
              <a:defRPr/>
            </a:pPr>
            <a:r>
              <a:rPr lang="zh-CN" altLang="en-US" dirty="0">
                <a:latin typeface="微软雅黑" panose="020B0503020204020204" pitchFamily="34" charset="-122"/>
                <a:ea typeface="微软雅黑" panose="020B0503020204020204" pitchFamily="34" charset="-122"/>
              </a:rPr>
              <a:t>数据汇总</a:t>
            </a:r>
          </a:p>
          <a:p>
            <a:pPr algn="r" eaLnBrk="1" hangingPunct="1">
              <a:defRPr/>
            </a:pPr>
            <a:r>
              <a:rPr lang="en-US" altLang="zh-CN" dirty="0">
                <a:latin typeface="微软雅黑" panose="020B0503020204020204" pitchFamily="34" charset="-122"/>
                <a:ea typeface="微软雅黑" panose="020B0503020204020204" pitchFamily="34" charset="-122"/>
              </a:rPr>
              <a:t>OLAP</a:t>
            </a:r>
            <a:r>
              <a:rPr lang="zh-CN" altLang="en-US" dirty="0">
                <a:latin typeface="微软雅黑" panose="020B0503020204020204" pitchFamily="34" charset="-122"/>
                <a:ea typeface="微软雅黑" panose="020B0503020204020204" pitchFamily="34" charset="-122"/>
              </a:rPr>
              <a:t>系统</a:t>
            </a:r>
          </a:p>
          <a:p>
            <a:pPr algn="r" eaLnBrk="1" hangingPunct="1">
              <a:defRPr/>
            </a:pPr>
            <a:r>
              <a:rPr lang="en-US" altLang="zh-CN" dirty="0">
                <a:latin typeface="微软雅黑" panose="020B0503020204020204" pitchFamily="34" charset="-122"/>
                <a:ea typeface="微软雅黑" panose="020B0503020204020204" pitchFamily="34" charset="-122"/>
              </a:rPr>
              <a:t>Web</a:t>
            </a:r>
            <a:r>
              <a:rPr lang="zh-CN" altLang="en-US" dirty="0">
                <a:latin typeface="微软雅黑" panose="020B0503020204020204" pitchFamily="34" charset="-122"/>
                <a:ea typeface="微软雅黑" panose="020B0503020204020204" pitchFamily="34" charset="-122"/>
              </a:rPr>
              <a:t>访问</a:t>
            </a:r>
          </a:p>
          <a:p>
            <a:pPr algn="r" eaLnBrk="1" hangingPunct="1">
              <a:defRPr/>
            </a:pPr>
            <a:r>
              <a:rPr lang="zh-CN" altLang="en-US" dirty="0">
                <a:latin typeface="微软雅黑" panose="020B0503020204020204" pitchFamily="34" charset="-122"/>
                <a:ea typeface="微软雅黑" panose="020B0503020204020204" pitchFamily="34" charset="-122"/>
              </a:rPr>
              <a:t>查询</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报表设计</a:t>
            </a:r>
          </a:p>
          <a:p>
            <a:pPr algn="r" eaLnBrk="1" hangingPunct="1">
              <a:defRPr/>
            </a:pPr>
            <a:r>
              <a:rPr lang="en-US" altLang="zh-CN" dirty="0">
                <a:latin typeface="微软雅黑" panose="020B0503020204020204" pitchFamily="34" charset="-122"/>
                <a:ea typeface="微软雅黑" panose="020B0503020204020204" pitchFamily="34" charset="-122"/>
              </a:rPr>
              <a:t>……</a:t>
            </a:r>
          </a:p>
        </p:txBody>
      </p:sp>
      <p:sp>
        <p:nvSpPr>
          <p:cNvPr id="10" name="AutoShape 7">
            <a:extLst>
              <a:ext uri="{FF2B5EF4-FFF2-40B4-BE49-F238E27FC236}">
                <a16:creationId xmlns:a16="http://schemas.microsoft.com/office/drawing/2014/main" id="{8F674DEF-017F-4FE1-88B9-3B7D24544F57}"/>
              </a:ext>
            </a:extLst>
          </p:cNvPr>
          <p:cNvSpPr>
            <a:spLocks noChangeArrowheads="1"/>
          </p:cNvSpPr>
          <p:nvPr/>
        </p:nvSpPr>
        <p:spPr bwMode="auto">
          <a:xfrm>
            <a:off x="1390821" y="2735277"/>
            <a:ext cx="1439862" cy="1727200"/>
          </a:xfrm>
          <a:prstGeom prst="smileyFace">
            <a:avLst>
              <a:gd name="adj" fmla="val 465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zh-CN" altLang="en-US" sz="1800">
                <a:latin typeface="微软雅黑" panose="020B0503020204020204" pitchFamily="34" charset="-122"/>
                <a:ea typeface="微软雅黑" panose="020B0503020204020204" pitchFamily="34" charset="-122"/>
              </a:rPr>
              <a:t>最终用户</a:t>
            </a:r>
          </a:p>
        </p:txBody>
      </p:sp>
      <p:sp>
        <p:nvSpPr>
          <p:cNvPr id="11" name="AutoShape 8">
            <a:extLst>
              <a:ext uri="{FF2B5EF4-FFF2-40B4-BE49-F238E27FC236}">
                <a16:creationId xmlns:a16="http://schemas.microsoft.com/office/drawing/2014/main" id="{53B226F4-E9A4-4B93-9C13-4C74BBD4B1C5}"/>
              </a:ext>
            </a:extLst>
          </p:cNvPr>
          <p:cNvSpPr>
            <a:spLocks noChangeArrowheads="1"/>
          </p:cNvSpPr>
          <p:nvPr/>
        </p:nvSpPr>
        <p:spPr bwMode="auto">
          <a:xfrm>
            <a:off x="8915571" y="2663840"/>
            <a:ext cx="1439862" cy="1727200"/>
          </a:xfrm>
          <a:prstGeom prst="smileyFace">
            <a:avLst>
              <a:gd name="adj" fmla="val 465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US" altLang="zh-CN" sz="1800">
                <a:latin typeface="微软雅黑" panose="020B0503020204020204" pitchFamily="34" charset="-122"/>
                <a:ea typeface="微软雅黑" panose="020B0503020204020204" pitchFamily="34" charset="-122"/>
              </a:rPr>
              <a:t>IT</a:t>
            </a:r>
            <a:r>
              <a:rPr lang="zh-CN" altLang="en-US" sz="1800">
                <a:latin typeface="微软雅黑" panose="020B0503020204020204" pitchFamily="34" charset="-122"/>
                <a:ea typeface="微软雅黑" panose="020B0503020204020204" pitchFamily="34" charset="-122"/>
              </a:rPr>
              <a:t>人员</a:t>
            </a:r>
          </a:p>
        </p:txBody>
      </p:sp>
      <p:sp>
        <p:nvSpPr>
          <p:cNvPr id="12" name="Line 9">
            <a:extLst>
              <a:ext uri="{FF2B5EF4-FFF2-40B4-BE49-F238E27FC236}">
                <a16:creationId xmlns:a16="http://schemas.microsoft.com/office/drawing/2014/main" id="{10DCA58A-D40C-4091-9600-9C8A4B33B4C0}"/>
              </a:ext>
            </a:extLst>
          </p:cNvPr>
          <p:cNvSpPr>
            <a:spLocks noChangeShapeType="1"/>
          </p:cNvSpPr>
          <p:nvPr/>
        </p:nvSpPr>
        <p:spPr bwMode="auto">
          <a:xfrm flipH="1">
            <a:off x="2398883" y="2376502"/>
            <a:ext cx="647700" cy="358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3" name="Line 10">
            <a:extLst>
              <a:ext uri="{FF2B5EF4-FFF2-40B4-BE49-F238E27FC236}">
                <a16:creationId xmlns:a16="http://schemas.microsoft.com/office/drawing/2014/main" id="{DEBD1250-7D2A-4C03-9B25-263B8771821B}"/>
              </a:ext>
            </a:extLst>
          </p:cNvPr>
          <p:cNvSpPr>
            <a:spLocks noChangeShapeType="1"/>
          </p:cNvSpPr>
          <p:nvPr/>
        </p:nvSpPr>
        <p:spPr bwMode="auto">
          <a:xfrm>
            <a:off x="8663158" y="2303477"/>
            <a:ext cx="576263"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6326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C6DFA-7777-4D29-A85C-ADE36DCFB1A4}"/>
              </a:ext>
            </a:extLst>
          </p:cNvPr>
          <p:cNvSpPr>
            <a:spLocks noGrp="1"/>
          </p:cNvSpPr>
          <p:nvPr>
            <p:ph type="title"/>
          </p:nvPr>
        </p:nvSpPr>
        <p:spPr/>
        <p:txBody>
          <a:bodyPr/>
          <a:lstStyle/>
          <a:p>
            <a:r>
              <a:rPr lang="zh-CN" altLang="en-US"/>
              <a:t>元数据的重要性</a:t>
            </a:r>
            <a:r>
              <a:rPr lang="en-US" altLang="zh-CN"/>
              <a:t>(cont.)</a:t>
            </a:r>
            <a:endParaRPr lang="zh-CN" altLang="en-US"/>
          </a:p>
        </p:txBody>
      </p:sp>
      <p:sp>
        <p:nvSpPr>
          <p:cNvPr id="4" name="灯片编号占位符 3">
            <a:extLst>
              <a:ext uri="{FF2B5EF4-FFF2-40B4-BE49-F238E27FC236}">
                <a16:creationId xmlns:a16="http://schemas.microsoft.com/office/drawing/2014/main" id="{6518918F-C7C6-48B3-8EE5-02A6580F830B}"/>
              </a:ext>
            </a:extLst>
          </p:cNvPr>
          <p:cNvSpPr>
            <a:spLocks noGrp="1"/>
          </p:cNvSpPr>
          <p:nvPr>
            <p:ph type="sldNum" sz="quarter" idx="12"/>
          </p:nvPr>
        </p:nvSpPr>
        <p:spPr/>
        <p:txBody>
          <a:bodyPr/>
          <a:lstStyle/>
          <a:p>
            <a:fld id="{353DBB4E-1D55-4CCA-BE4F-A23EE6C282CB}" type="slidenum">
              <a:rPr lang="zh-CN" altLang="en-US" smtClean="0"/>
              <a:pPr/>
              <a:t>17</a:t>
            </a:fld>
            <a:endParaRPr lang="zh-CN" altLang="en-US"/>
          </a:p>
        </p:txBody>
      </p:sp>
      <p:sp>
        <p:nvSpPr>
          <p:cNvPr id="6" name="内容占位符 5">
            <a:extLst>
              <a:ext uri="{FF2B5EF4-FFF2-40B4-BE49-F238E27FC236}">
                <a16:creationId xmlns:a16="http://schemas.microsoft.com/office/drawing/2014/main" id="{F8244940-C363-4DB4-99F4-0CAFC76DBF9F}"/>
              </a:ext>
            </a:extLst>
          </p:cNvPr>
          <p:cNvSpPr>
            <a:spLocks noGrp="1"/>
          </p:cNvSpPr>
          <p:nvPr>
            <p:ph idx="1"/>
          </p:nvPr>
        </p:nvSpPr>
        <p:spPr/>
        <p:txBody>
          <a:bodyPr>
            <a:normAutofit/>
          </a:bodyPr>
          <a:lstStyle/>
          <a:p>
            <a:pPr>
              <a:lnSpc>
                <a:spcPct val="150000"/>
              </a:lnSpc>
            </a:pPr>
            <a:r>
              <a:rPr lang="zh-CN" altLang="en-US">
                <a:solidFill>
                  <a:srgbClr val="FF0000"/>
                </a:solidFill>
              </a:rPr>
              <a:t>建立信息上下文</a:t>
            </a:r>
          </a:p>
          <a:p>
            <a:pPr lvl="1">
              <a:lnSpc>
                <a:spcPct val="150000"/>
              </a:lnSpc>
            </a:pPr>
            <a:r>
              <a:rPr lang="zh-CN" altLang="en-US"/>
              <a:t>问题：</a:t>
            </a:r>
            <a:r>
              <a:rPr lang="en-US" altLang="zh-CN"/>
              <a:t>01-04-05</a:t>
            </a:r>
            <a:r>
              <a:rPr lang="zh-CN" altLang="en-US"/>
              <a:t>到底是什么意思？</a:t>
            </a:r>
          </a:p>
          <a:p>
            <a:pPr lvl="2">
              <a:lnSpc>
                <a:spcPct val="150000"/>
              </a:lnSpc>
            </a:pPr>
            <a:r>
              <a:rPr lang="zh-CN" altLang="en-US"/>
              <a:t>元数据告诉用户数据元素的确切含义</a:t>
            </a:r>
          </a:p>
          <a:p>
            <a:pPr lvl="2">
              <a:lnSpc>
                <a:spcPct val="150000"/>
              </a:lnSpc>
            </a:pPr>
            <a:r>
              <a:rPr lang="zh-CN" altLang="en-US"/>
              <a:t>元数据建立了数据元素的上下文关系</a:t>
            </a:r>
          </a:p>
          <a:p>
            <a:pPr lvl="2">
              <a:lnSpc>
                <a:spcPct val="150000"/>
              </a:lnSpc>
            </a:pPr>
            <a:r>
              <a:rPr lang="zh-CN" altLang="en-US"/>
              <a:t>用户、开发者可以通过元数据中存储的上下文解释每个数据元素</a:t>
            </a:r>
          </a:p>
        </p:txBody>
      </p:sp>
    </p:spTree>
    <p:extLst>
      <p:ext uri="{BB962C8B-B14F-4D97-AF65-F5344CB8AC3E}">
        <p14:creationId xmlns:p14="http://schemas.microsoft.com/office/powerpoint/2010/main" val="172976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C6DFA-7777-4D29-A85C-ADE36DCFB1A4}"/>
              </a:ext>
            </a:extLst>
          </p:cNvPr>
          <p:cNvSpPr>
            <a:spLocks noGrp="1"/>
          </p:cNvSpPr>
          <p:nvPr>
            <p:ph type="title"/>
          </p:nvPr>
        </p:nvSpPr>
        <p:spPr/>
        <p:txBody>
          <a:bodyPr/>
          <a:lstStyle/>
          <a:p>
            <a:r>
              <a:rPr lang="zh-CN" altLang="en-US"/>
              <a:t>元数据的重要性</a:t>
            </a:r>
            <a:r>
              <a:rPr lang="en-US" altLang="zh-CN"/>
              <a:t>(cont.)</a:t>
            </a:r>
            <a:endParaRPr lang="zh-CN" altLang="en-US"/>
          </a:p>
        </p:txBody>
      </p:sp>
      <p:sp>
        <p:nvSpPr>
          <p:cNvPr id="4" name="灯片编号占位符 3">
            <a:extLst>
              <a:ext uri="{FF2B5EF4-FFF2-40B4-BE49-F238E27FC236}">
                <a16:creationId xmlns:a16="http://schemas.microsoft.com/office/drawing/2014/main" id="{6518918F-C7C6-48B3-8EE5-02A6580F830B}"/>
              </a:ext>
            </a:extLst>
          </p:cNvPr>
          <p:cNvSpPr>
            <a:spLocks noGrp="1"/>
          </p:cNvSpPr>
          <p:nvPr>
            <p:ph type="sldNum" sz="quarter" idx="12"/>
          </p:nvPr>
        </p:nvSpPr>
        <p:spPr/>
        <p:txBody>
          <a:bodyPr/>
          <a:lstStyle/>
          <a:p>
            <a:fld id="{353DBB4E-1D55-4CCA-BE4F-A23EE6C282CB}" type="slidenum">
              <a:rPr lang="zh-CN" altLang="en-US" smtClean="0"/>
              <a:pPr/>
              <a:t>18</a:t>
            </a:fld>
            <a:endParaRPr lang="zh-CN" altLang="en-US"/>
          </a:p>
        </p:txBody>
      </p:sp>
      <p:sp>
        <p:nvSpPr>
          <p:cNvPr id="6" name="内容占位符 5">
            <a:extLst>
              <a:ext uri="{FF2B5EF4-FFF2-40B4-BE49-F238E27FC236}">
                <a16:creationId xmlns:a16="http://schemas.microsoft.com/office/drawing/2014/main" id="{04450699-1FBB-4D87-8009-695D48B0D263}"/>
              </a:ext>
            </a:extLst>
          </p:cNvPr>
          <p:cNvSpPr>
            <a:spLocks noGrp="1"/>
          </p:cNvSpPr>
          <p:nvPr>
            <p:ph idx="1"/>
          </p:nvPr>
        </p:nvSpPr>
        <p:spPr/>
        <p:txBody>
          <a:bodyPr/>
          <a:lstStyle/>
          <a:p>
            <a:r>
              <a:rPr lang="zh-CN" altLang="en-US">
                <a:solidFill>
                  <a:srgbClr val="FF0000"/>
                </a:solidFill>
              </a:rPr>
              <a:t>元数据驱动数据仓库的处理过程</a:t>
            </a:r>
          </a:p>
          <a:p>
            <a:endParaRPr lang="zh-CN" altLang="en-US"/>
          </a:p>
        </p:txBody>
      </p:sp>
      <p:grpSp>
        <p:nvGrpSpPr>
          <p:cNvPr id="7" name="组合 6">
            <a:extLst>
              <a:ext uri="{FF2B5EF4-FFF2-40B4-BE49-F238E27FC236}">
                <a16:creationId xmlns:a16="http://schemas.microsoft.com/office/drawing/2014/main" id="{C282E1A0-9D13-4218-B0F8-95EBA8005B81}"/>
              </a:ext>
            </a:extLst>
          </p:cNvPr>
          <p:cNvGrpSpPr/>
          <p:nvPr/>
        </p:nvGrpSpPr>
        <p:grpSpPr>
          <a:xfrm>
            <a:off x="811920" y="1720879"/>
            <a:ext cx="7451387" cy="4476773"/>
            <a:chOff x="525463" y="1214438"/>
            <a:chExt cx="7791450" cy="5095875"/>
          </a:xfrm>
        </p:grpSpPr>
        <p:sp>
          <p:nvSpPr>
            <p:cNvPr id="8" name="Rectangle 58">
              <a:extLst>
                <a:ext uri="{FF2B5EF4-FFF2-40B4-BE49-F238E27FC236}">
                  <a16:creationId xmlns:a16="http://schemas.microsoft.com/office/drawing/2014/main" id="{FE448499-A317-4F7D-A6AA-5A58D6CD3492}"/>
                </a:ext>
              </a:extLst>
            </p:cNvPr>
            <p:cNvSpPr>
              <a:spLocks noChangeArrowheads="1"/>
            </p:cNvSpPr>
            <p:nvPr/>
          </p:nvSpPr>
          <p:spPr bwMode="auto">
            <a:xfrm>
              <a:off x="539750" y="1214438"/>
              <a:ext cx="1538288" cy="719137"/>
            </a:xfrm>
            <a:prstGeom prst="rect">
              <a:avLst/>
            </a:prstGeom>
            <a:solidFill>
              <a:srgbClr val="969696"/>
            </a:solidFill>
            <a:ln w="9525">
              <a:solidFill>
                <a:schemeClr val="tx1"/>
              </a:solidFill>
              <a:miter lim="800000"/>
              <a:headEnd/>
              <a:tailEnd/>
            </a:ln>
          </p:spPr>
          <p:txBody>
            <a:bodyPr wrap="none" anchor="ct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zh-CN" altLang="en-US" sz="1600" b="1">
                  <a:latin typeface="Arial" panose="020B0604020202020204" pitchFamily="34" charset="0"/>
                </a:rPr>
                <a:t>源数据结构</a:t>
              </a:r>
            </a:p>
            <a:p>
              <a:pPr algn="ctr" eaLnBrk="1" hangingPunct="1">
                <a:spcBef>
                  <a:spcPct val="0"/>
                </a:spcBef>
                <a:buClrTx/>
                <a:buSzTx/>
                <a:buFontTx/>
                <a:buNone/>
              </a:pPr>
              <a:r>
                <a:rPr lang="zh-CN" altLang="en-US" sz="1600" b="1">
                  <a:latin typeface="Arial" panose="020B0604020202020204" pitchFamily="34" charset="0"/>
                </a:rPr>
                <a:t>定义</a:t>
              </a:r>
            </a:p>
          </p:txBody>
        </p:sp>
        <p:sp>
          <p:nvSpPr>
            <p:cNvPr id="9" name="AutoShape 59">
              <a:extLst>
                <a:ext uri="{FF2B5EF4-FFF2-40B4-BE49-F238E27FC236}">
                  <a16:creationId xmlns:a16="http://schemas.microsoft.com/office/drawing/2014/main" id="{9A5C469D-80C5-4434-AB21-1224F52C4D8C}"/>
                </a:ext>
              </a:extLst>
            </p:cNvPr>
            <p:cNvSpPr>
              <a:spLocks noChangeArrowheads="1"/>
            </p:cNvSpPr>
            <p:nvPr/>
          </p:nvSpPr>
          <p:spPr bwMode="auto">
            <a:xfrm>
              <a:off x="2085975" y="1214438"/>
              <a:ext cx="1800225" cy="719137"/>
            </a:xfrm>
            <a:prstGeom prst="flowChartDelay">
              <a:avLst/>
            </a:prstGeom>
            <a:solidFill>
              <a:schemeClr val="tx1">
                <a:alpha val="20000"/>
              </a:schemeClr>
            </a:solidFill>
            <a:ln w="9525">
              <a:solidFill>
                <a:schemeClr val="tx1"/>
              </a:solidFill>
              <a:miter lim="800000"/>
              <a:headEnd/>
              <a:tailEnd/>
            </a:ln>
          </p:spPr>
          <p:txBody>
            <a:bodyPr wrap="none" anchor="ct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zh-CN" altLang="en-US" sz="1600">
                  <a:latin typeface="Arial" panose="020B0604020202020204" pitchFamily="34" charset="0"/>
                </a:rPr>
                <a:t>源系统平台</a:t>
              </a:r>
            </a:p>
            <a:p>
              <a:pPr algn="ctr" eaLnBrk="1" hangingPunct="1">
                <a:spcBef>
                  <a:spcPct val="0"/>
                </a:spcBef>
                <a:buClrTx/>
                <a:buSzTx/>
                <a:buFontTx/>
                <a:buNone/>
              </a:pPr>
              <a:r>
                <a:rPr lang="zh-CN" altLang="en-US" sz="1600">
                  <a:latin typeface="Arial" panose="020B0604020202020204" pitchFamily="34" charset="0"/>
                </a:rPr>
                <a:t>数据结构</a:t>
              </a:r>
            </a:p>
          </p:txBody>
        </p:sp>
        <p:sp>
          <p:nvSpPr>
            <p:cNvPr id="10" name="Line 60">
              <a:extLst>
                <a:ext uri="{FF2B5EF4-FFF2-40B4-BE49-F238E27FC236}">
                  <a16:creationId xmlns:a16="http://schemas.microsoft.com/office/drawing/2014/main" id="{AC70AC99-7BAB-4826-8877-DEA0CA9992D4}"/>
                </a:ext>
              </a:extLst>
            </p:cNvPr>
            <p:cNvSpPr>
              <a:spLocks noChangeShapeType="1"/>
            </p:cNvSpPr>
            <p:nvPr/>
          </p:nvSpPr>
          <p:spPr bwMode="auto">
            <a:xfrm>
              <a:off x="4191000" y="1595438"/>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11" name="Rectangle 61">
              <a:extLst>
                <a:ext uri="{FF2B5EF4-FFF2-40B4-BE49-F238E27FC236}">
                  <a16:creationId xmlns:a16="http://schemas.microsoft.com/office/drawing/2014/main" id="{1920A950-3570-432C-ACDA-B4A598A850B9}"/>
                </a:ext>
              </a:extLst>
            </p:cNvPr>
            <p:cNvSpPr>
              <a:spLocks noChangeArrowheads="1"/>
            </p:cNvSpPr>
            <p:nvPr/>
          </p:nvSpPr>
          <p:spPr bwMode="auto">
            <a:xfrm>
              <a:off x="4876800" y="1214438"/>
              <a:ext cx="1439863" cy="719137"/>
            </a:xfrm>
            <a:prstGeom prst="rect">
              <a:avLst/>
            </a:prstGeom>
            <a:solidFill>
              <a:srgbClr val="969696"/>
            </a:solidFill>
            <a:ln w="9525">
              <a:solidFill>
                <a:schemeClr val="tx1"/>
              </a:solidFill>
              <a:miter lim="800000"/>
              <a:headEnd/>
              <a:tailEnd/>
            </a:ln>
          </p:spPr>
          <p:txBody>
            <a:bodyPr wrap="none" anchor="ct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zh-CN" altLang="en-US" sz="1600" b="1">
                  <a:latin typeface="Arial" panose="020B0604020202020204" pitchFamily="34" charset="0"/>
                </a:rPr>
                <a:t>数据抽取</a:t>
              </a:r>
            </a:p>
          </p:txBody>
        </p:sp>
        <p:sp>
          <p:nvSpPr>
            <p:cNvPr id="12" name="AutoShape 62">
              <a:extLst>
                <a:ext uri="{FF2B5EF4-FFF2-40B4-BE49-F238E27FC236}">
                  <a16:creationId xmlns:a16="http://schemas.microsoft.com/office/drawing/2014/main" id="{F81B8B44-02AB-4F37-997E-DF82C1A5E77A}"/>
                </a:ext>
              </a:extLst>
            </p:cNvPr>
            <p:cNvSpPr>
              <a:spLocks noChangeArrowheads="1"/>
            </p:cNvSpPr>
            <p:nvPr/>
          </p:nvSpPr>
          <p:spPr bwMode="auto">
            <a:xfrm>
              <a:off x="6324600" y="1214438"/>
              <a:ext cx="1800225" cy="719137"/>
            </a:xfrm>
            <a:prstGeom prst="flowChartDelay">
              <a:avLst/>
            </a:prstGeom>
            <a:solidFill>
              <a:schemeClr val="tx1">
                <a:alpha val="20000"/>
              </a:schemeClr>
            </a:solidFill>
            <a:ln w="9525">
              <a:solidFill>
                <a:schemeClr val="tx1"/>
              </a:solidFill>
              <a:miter lim="800000"/>
              <a:headEnd/>
              <a:tailEnd/>
            </a:ln>
          </p:spPr>
          <p:txBody>
            <a:bodyPr wrap="none" anchor="ct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zh-CN" altLang="en-US" sz="1600">
                  <a:latin typeface="Arial" panose="020B0604020202020204" pitchFamily="34" charset="0"/>
                </a:rPr>
                <a:t>抽取技术，初</a:t>
              </a:r>
            </a:p>
            <a:p>
              <a:pPr algn="ctr" eaLnBrk="1" hangingPunct="1">
                <a:spcBef>
                  <a:spcPct val="0"/>
                </a:spcBef>
                <a:buClrTx/>
                <a:buSzTx/>
                <a:buFontTx/>
                <a:buNone/>
              </a:pPr>
              <a:r>
                <a:rPr lang="zh-CN" altLang="en-US" sz="1600">
                  <a:latin typeface="Arial" panose="020B0604020202020204" pitchFamily="34" charset="0"/>
                </a:rPr>
                <a:t>始文件及结构</a:t>
              </a:r>
            </a:p>
          </p:txBody>
        </p:sp>
        <p:sp>
          <p:nvSpPr>
            <p:cNvPr id="13" name="Rectangle 63">
              <a:extLst>
                <a:ext uri="{FF2B5EF4-FFF2-40B4-BE49-F238E27FC236}">
                  <a16:creationId xmlns:a16="http://schemas.microsoft.com/office/drawing/2014/main" id="{E074ACD1-03AA-439F-84ED-953286248943}"/>
                </a:ext>
              </a:extLst>
            </p:cNvPr>
            <p:cNvSpPr>
              <a:spLocks noChangeArrowheads="1"/>
            </p:cNvSpPr>
            <p:nvPr/>
          </p:nvSpPr>
          <p:spPr bwMode="auto">
            <a:xfrm>
              <a:off x="6637338" y="2357438"/>
              <a:ext cx="1535112" cy="719137"/>
            </a:xfrm>
            <a:prstGeom prst="rect">
              <a:avLst/>
            </a:prstGeom>
            <a:solidFill>
              <a:srgbClr val="969696"/>
            </a:solidFill>
            <a:ln w="9525">
              <a:solidFill>
                <a:schemeClr val="tx1"/>
              </a:solidFill>
              <a:miter lim="800000"/>
              <a:headEnd/>
              <a:tailEnd/>
            </a:ln>
          </p:spPr>
          <p:txBody>
            <a:bodyPr wrap="none" anchor="ct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zh-CN" altLang="en-US" sz="1600" b="1">
                  <a:latin typeface="Arial" panose="020B0604020202020204" pitchFamily="34" charset="0"/>
                </a:rPr>
                <a:t>初始重格式</a:t>
              </a:r>
            </a:p>
            <a:p>
              <a:pPr algn="ctr" eaLnBrk="1" hangingPunct="1">
                <a:spcBef>
                  <a:spcPct val="0"/>
                </a:spcBef>
                <a:buClrTx/>
                <a:buSzTx/>
                <a:buFontTx/>
                <a:buNone/>
              </a:pPr>
              <a:r>
                <a:rPr lang="zh-CN" altLang="en-US" sz="1600" b="1">
                  <a:latin typeface="Arial" panose="020B0604020202020204" pitchFamily="34" charset="0"/>
                </a:rPr>
                <a:t>化</a:t>
              </a:r>
              <a:r>
                <a:rPr lang="en-US" altLang="zh-CN" sz="1600" b="1">
                  <a:latin typeface="Arial" panose="020B0604020202020204" pitchFamily="34" charset="0"/>
                </a:rPr>
                <a:t>/</a:t>
              </a:r>
              <a:r>
                <a:rPr lang="zh-CN" altLang="en-US" sz="1600" b="1">
                  <a:latin typeface="Arial" panose="020B0604020202020204" pitchFamily="34" charset="0"/>
                </a:rPr>
                <a:t>合并</a:t>
              </a:r>
            </a:p>
          </p:txBody>
        </p:sp>
        <p:sp>
          <p:nvSpPr>
            <p:cNvPr id="14" name="AutoShape 64">
              <a:extLst>
                <a:ext uri="{FF2B5EF4-FFF2-40B4-BE49-F238E27FC236}">
                  <a16:creationId xmlns:a16="http://schemas.microsoft.com/office/drawing/2014/main" id="{BD1C60EA-D2CC-49E2-A113-5754949D7AE9}"/>
                </a:ext>
              </a:extLst>
            </p:cNvPr>
            <p:cNvSpPr>
              <a:spLocks noChangeArrowheads="1"/>
            </p:cNvSpPr>
            <p:nvPr/>
          </p:nvSpPr>
          <p:spPr bwMode="auto">
            <a:xfrm rot="10800000">
              <a:off x="4837113" y="2357438"/>
              <a:ext cx="1800225" cy="719137"/>
            </a:xfrm>
            <a:prstGeom prst="flowChartDelay">
              <a:avLst/>
            </a:prstGeom>
            <a:solidFill>
              <a:srgbClr val="000000">
                <a:alpha val="20000"/>
              </a:srgbClr>
            </a:solidFill>
            <a:ln w="9525" algn="ctr">
              <a:solidFill>
                <a:schemeClr val="tx1"/>
              </a:solidFill>
              <a:miter lim="800000"/>
              <a:headEnd/>
              <a:tailEnd/>
            </a:ln>
          </p:spPr>
          <p:txBody>
            <a:bodyPr rot="10800000" wrap="none" anchor="ct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zh-CN" altLang="en-US" sz="1600">
                  <a:latin typeface="Arial" panose="020B0604020202020204" pitchFamily="34" charset="0"/>
                </a:rPr>
                <a:t>分类</a:t>
              </a:r>
              <a:r>
                <a:rPr lang="en-US" altLang="zh-CN" sz="1600">
                  <a:latin typeface="Arial" panose="020B0604020202020204" pitchFamily="34" charset="0"/>
                </a:rPr>
                <a:t>/</a:t>
              </a:r>
              <a:r>
                <a:rPr lang="zh-CN" altLang="en-US" sz="1600">
                  <a:latin typeface="Arial" panose="020B0604020202020204" pitchFamily="34" charset="0"/>
                </a:rPr>
                <a:t>合并规则</a:t>
              </a:r>
            </a:p>
            <a:p>
              <a:pPr algn="ctr" eaLnBrk="1" hangingPunct="1">
                <a:spcBef>
                  <a:spcPct val="0"/>
                </a:spcBef>
                <a:buClrTx/>
                <a:buSzTx/>
                <a:buFontTx/>
                <a:buNone/>
              </a:pPr>
              <a:r>
                <a:rPr lang="zh-CN" altLang="en-US" sz="1600">
                  <a:latin typeface="Arial" panose="020B0604020202020204" pitchFamily="34" charset="0"/>
                </a:rPr>
                <a:t>合并文件及结构</a:t>
              </a:r>
            </a:p>
          </p:txBody>
        </p:sp>
        <p:sp>
          <p:nvSpPr>
            <p:cNvPr id="15" name="Rectangle 65">
              <a:extLst>
                <a:ext uri="{FF2B5EF4-FFF2-40B4-BE49-F238E27FC236}">
                  <a16:creationId xmlns:a16="http://schemas.microsoft.com/office/drawing/2014/main" id="{4A295798-5774-43EA-8BA0-9AE29AE31DDA}"/>
                </a:ext>
              </a:extLst>
            </p:cNvPr>
            <p:cNvSpPr>
              <a:spLocks noChangeArrowheads="1"/>
            </p:cNvSpPr>
            <p:nvPr/>
          </p:nvSpPr>
          <p:spPr bwMode="auto">
            <a:xfrm>
              <a:off x="2409825" y="2357438"/>
              <a:ext cx="1585913" cy="719137"/>
            </a:xfrm>
            <a:prstGeom prst="rect">
              <a:avLst/>
            </a:prstGeom>
            <a:solidFill>
              <a:srgbClr val="969696"/>
            </a:solidFill>
            <a:ln w="9525">
              <a:solidFill>
                <a:schemeClr val="tx1"/>
              </a:solidFill>
              <a:miter lim="800000"/>
              <a:headEnd/>
              <a:tailEnd/>
            </a:ln>
          </p:spPr>
          <p:txBody>
            <a:bodyPr wrap="none" anchor="ct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zh-CN" altLang="en-US" sz="1600" b="1">
                  <a:latin typeface="Arial" panose="020B0604020202020204" pitchFamily="34" charset="0"/>
                </a:rPr>
                <a:t>初步数据</a:t>
              </a:r>
            </a:p>
            <a:p>
              <a:pPr algn="ctr" eaLnBrk="1" hangingPunct="1">
                <a:spcBef>
                  <a:spcPct val="0"/>
                </a:spcBef>
                <a:buClrTx/>
                <a:buSzTx/>
                <a:buFontTx/>
                <a:buNone/>
              </a:pPr>
              <a:r>
                <a:rPr lang="zh-CN" altLang="en-US" sz="1600" b="1">
                  <a:latin typeface="Arial" panose="020B0604020202020204" pitchFamily="34" charset="0"/>
                </a:rPr>
                <a:t>清洗</a:t>
              </a:r>
            </a:p>
          </p:txBody>
        </p:sp>
        <p:sp>
          <p:nvSpPr>
            <p:cNvPr id="16" name="AutoShape 66">
              <a:extLst>
                <a:ext uri="{FF2B5EF4-FFF2-40B4-BE49-F238E27FC236}">
                  <a16:creationId xmlns:a16="http://schemas.microsoft.com/office/drawing/2014/main" id="{213FC1B3-AB60-4B95-BBF6-15C6ECB2AE43}"/>
                </a:ext>
              </a:extLst>
            </p:cNvPr>
            <p:cNvSpPr>
              <a:spLocks noChangeArrowheads="1"/>
            </p:cNvSpPr>
            <p:nvPr/>
          </p:nvSpPr>
          <p:spPr bwMode="auto">
            <a:xfrm rot="10800000">
              <a:off x="609600" y="2357438"/>
              <a:ext cx="1800225" cy="719137"/>
            </a:xfrm>
            <a:prstGeom prst="flowChartDelay">
              <a:avLst/>
            </a:prstGeom>
            <a:solidFill>
              <a:srgbClr val="000000">
                <a:alpha val="20000"/>
              </a:srgbClr>
            </a:solidFill>
            <a:ln w="9525" algn="ctr">
              <a:solidFill>
                <a:schemeClr val="tx1"/>
              </a:solidFill>
              <a:miter lim="800000"/>
              <a:headEnd/>
              <a:tailEnd/>
            </a:ln>
          </p:spPr>
          <p:txBody>
            <a:bodyPr rot="10800000" wrap="none" anchor="ct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zh-CN" altLang="en-US" sz="1600">
                  <a:latin typeface="Arial" panose="020B0604020202020204" pitchFamily="34" charset="0"/>
                </a:rPr>
                <a:t>数据清洗规则</a:t>
              </a:r>
            </a:p>
          </p:txBody>
        </p:sp>
        <p:sp>
          <p:nvSpPr>
            <p:cNvPr id="17" name="Line 67">
              <a:extLst>
                <a:ext uri="{FF2B5EF4-FFF2-40B4-BE49-F238E27FC236}">
                  <a16:creationId xmlns:a16="http://schemas.microsoft.com/office/drawing/2014/main" id="{FBF42497-547E-4FD3-8106-ECF40D634F47}"/>
                </a:ext>
              </a:extLst>
            </p:cNvPr>
            <p:cNvSpPr>
              <a:spLocks noChangeShapeType="1"/>
            </p:cNvSpPr>
            <p:nvPr/>
          </p:nvSpPr>
          <p:spPr bwMode="auto">
            <a:xfrm flipH="1">
              <a:off x="4191000" y="2662238"/>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18" name="Line 68">
              <a:extLst>
                <a:ext uri="{FF2B5EF4-FFF2-40B4-BE49-F238E27FC236}">
                  <a16:creationId xmlns:a16="http://schemas.microsoft.com/office/drawing/2014/main" id="{3B1770AF-D07E-4A23-912E-52E5E43AE838}"/>
                </a:ext>
              </a:extLst>
            </p:cNvPr>
            <p:cNvSpPr>
              <a:spLocks noChangeShapeType="1"/>
            </p:cNvSpPr>
            <p:nvPr/>
          </p:nvSpPr>
          <p:spPr bwMode="auto">
            <a:xfrm flipH="1">
              <a:off x="8001000" y="1824038"/>
              <a:ext cx="1524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19" name="Rectangle 69">
              <a:extLst>
                <a:ext uri="{FF2B5EF4-FFF2-40B4-BE49-F238E27FC236}">
                  <a16:creationId xmlns:a16="http://schemas.microsoft.com/office/drawing/2014/main" id="{37B7A3F3-D671-40C8-B3CE-C2FC84D27242}"/>
                </a:ext>
              </a:extLst>
            </p:cNvPr>
            <p:cNvSpPr>
              <a:spLocks noChangeArrowheads="1"/>
            </p:cNvSpPr>
            <p:nvPr/>
          </p:nvSpPr>
          <p:spPr bwMode="auto">
            <a:xfrm>
              <a:off x="611188" y="3576638"/>
              <a:ext cx="1590675" cy="719137"/>
            </a:xfrm>
            <a:prstGeom prst="rect">
              <a:avLst/>
            </a:prstGeom>
            <a:solidFill>
              <a:srgbClr val="969696"/>
            </a:solidFill>
            <a:ln w="9525">
              <a:solidFill>
                <a:schemeClr val="tx1"/>
              </a:solidFill>
              <a:miter lim="800000"/>
              <a:headEnd/>
              <a:tailEnd/>
            </a:ln>
          </p:spPr>
          <p:txBody>
            <a:bodyPr wrap="none" anchor="ct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zh-CN" altLang="en-US" sz="1600" b="1">
                  <a:latin typeface="Arial" panose="020B0604020202020204" pitchFamily="34" charset="0"/>
                </a:rPr>
                <a:t>数据转换</a:t>
              </a:r>
              <a:r>
                <a:rPr lang="en-US" altLang="zh-CN" sz="1600" b="1">
                  <a:latin typeface="Arial" panose="020B0604020202020204" pitchFamily="34" charset="0"/>
                </a:rPr>
                <a:t>/</a:t>
              </a:r>
              <a:r>
                <a:rPr lang="zh-CN" altLang="en-US" sz="1600" b="1">
                  <a:latin typeface="Arial" panose="020B0604020202020204" pitchFamily="34" charset="0"/>
                </a:rPr>
                <a:t>合并</a:t>
              </a:r>
            </a:p>
          </p:txBody>
        </p:sp>
        <p:sp>
          <p:nvSpPr>
            <p:cNvPr id="20" name="AutoShape 70">
              <a:extLst>
                <a:ext uri="{FF2B5EF4-FFF2-40B4-BE49-F238E27FC236}">
                  <a16:creationId xmlns:a16="http://schemas.microsoft.com/office/drawing/2014/main" id="{F9857D43-5B6C-4A7A-B77D-3B6D72FB7C1B}"/>
                </a:ext>
              </a:extLst>
            </p:cNvPr>
            <p:cNvSpPr>
              <a:spLocks noChangeArrowheads="1"/>
            </p:cNvSpPr>
            <p:nvPr/>
          </p:nvSpPr>
          <p:spPr bwMode="auto">
            <a:xfrm>
              <a:off x="2209800" y="3576638"/>
              <a:ext cx="1857375" cy="719137"/>
            </a:xfrm>
            <a:prstGeom prst="flowChartDelay">
              <a:avLst/>
            </a:prstGeom>
            <a:solidFill>
              <a:schemeClr val="tx1">
                <a:alpha val="20000"/>
              </a:schemeClr>
            </a:solidFill>
            <a:ln w="9525">
              <a:solidFill>
                <a:schemeClr val="tx1"/>
              </a:solidFill>
              <a:miter lim="800000"/>
              <a:headEnd/>
              <a:tailEnd/>
            </a:ln>
          </p:spPr>
          <p:txBody>
            <a:bodyPr wrap="none" anchor="ct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zh-CN" altLang="en-US" sz="1600">
                  <a:latin typeface="Arial" panose="020B0604020202020204" pitchFamily="34" charset="0"/>
                </a:rPr>
                <a:t>数据转换规则，</a:t>
              </a:r>
            </a:p>
            <a:p>
              <a:pPr algn="ctr" eaLnBrk="1" hangingPunct="1">
                <a:spcBef>
                  <a:spcPct val="0"/>
                </a:spcBef>
                <a:buClrTx/>
                <a:buSzTx/>
                <a:buFontTx/>
                <a:buNone/>
              </a:pPr>
              <a:r>
                <a:rPr lang="zh-CN" altLang="en-US" sz="1600">
                  <a:latin typeface="Arial" panose="020B0604020202020204" pitchFamily="34" charset="0"/>
                </a:rPr>
                <a:t>汇总</a:t>
              </a:r>
            </a:p>
          </p:txBody>
        </p:sp>
        <p:sp>
          <p:nvSpPr>
            <p:cNvPr id="21" name="Line 71">
              <a:extLst>
                <a:ext uri="{FF2B5EF4-FFF2-40B4-BE49-F238E27FC236}">
                  <a16:creationId xmlns:a16="http://schemas.microsoft.com/office/drawing/2014/main" id="{52520ADA-09F9-488A-A3C6-5A7B36516BBF}"/>
                </a:ext>
              </a:extLst>
            </p:cNvPr>
            <p:cNvSpPr>
              <a:spLocks noChangeShapeType="1"/>
            </p:cNvSpPr>
            <p:nvPr/>
          </p:nvSpPr>
          <p:spPr bwMode="auto">
            <a:xfrm>
              <a:off x="4314825" y="3957638"/>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22" name="Rectangle 72">
              <a:extLst>
                <a:ext uri="{FF2B5EF4-FFF2-40B4-BE49-F238E27FC236}">
                  <a16:creationId xmlns:a16="http://schemas.microsoft.com/office/drawing/2014/main" id="{10508A44-7DFA-42CF-B404-66C109B919FF}"/>
                </a:ext>
              </a:extLst>
            </p:cNvPr>
            <p:cNvSpPr>
              <a:spLocks noChangeArrowheads="1"/>
            </p:cNvSpPr>
            <p:nvPr/>
          </p:nvSpPr>
          <p:spPr bwMode="auto">
            <a:xfrm>
              <a:off x="4932363" y="3576638"/>
              <a:ext cx="1508125" cy="719137"/>
            </a:xfrm>
            <a:prstGeom prst="rect">
              <a:avLst/>
            </a:prstGeom>
            <a:solidFill>
              <a:srgbClr val="969696"/>
            </a:solidFill>
            <a:ln w="9525">
              <a:solidFill>
                <a:schemeClr val="tx1"/>
              </a:solidFill>
              <a:miter lim="800000"/>
              <a:headEnd/>
              <a:tailEnd/>
            </a:ln>
          </p:spPr>
          <p:txBody>
            <a:bodyPr wrap="none" anchor="ct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zh-CN" altLang="en-US" sz="1600" b="1">
                  <a:latin typeface="Arial" panose="020B0604020202020204" pitchFamily="34" charset="0"/>
                </a:rPr>
                <a:t>有效性和</a:t>
              </a:r>
            </a:p>
            <a:p>
              <a:pPr algn="ctr" eaLnBrk="1" hangingPunct="1">
                <a:spcBef>
                  <a:spcPct val="0"/>
                </a:spcBef>
                <a:buClrTx/>
                <a:buSzTx/>
                <a:buFontTx/>
                <a:buNone/>
              </a:pPr>
              <a:r>
                <a:rPr lang="zh-CN" altLang="en-US" sz="1600" b="1">
                  <a:latin typeface="Arial" panose="020B0604020202020204" pitchFamily="34" charset="0"/>
                </a:rPr>
                <a:t>质量检查</a:t>
              </a:r>
            </a:p>
          </p:txBody>
        </p:sp>
        <p:sp>
          <p:nvSpPr>
            <p:cNvPr id="23" name="AutoShape 73">
              <a:extLst>
                <a:ext uri="{FF2B5EF4-FFF2-40B4-BE49-F238E27FC236}">
                  <a16:creationId xmlns:a16="http://schemas.microsoft.com/office/drawing/2014/main" id="{84B5FA6C-2413-4B3A-966A-D920C7B63DB3}"/>
                </a:ext>
              </a:extLst>
            </p:cNvPr>
            <p:cNvSpPr>
              <a:spLocks noChangeArrowheads="1"/>
            </p:cNvSpPr>
            <p:nvPr/>
          </p:nvSpPr>
          <p:spPr bwMode="auto">
            <a:xfrm>
              <a:off x="6448425" y="3576638"/>
              <a:ext cx="1800225" cy="719137"/>
            </a:xfrm>
            <a:prstGeom prst="flowChartDelay">
              <a:avLst/>
            </a:prstGeom>
            <a:solidFill>
              <a:schemeClr val="tx1">
                <a:alpha val="20000"/>
              </a:schemeClr>
            </a:solidFill>
            <a:ln w="9525">
              <a:solidFill>
                <a:schemeClr val="tx1"/>
              </a:solidFill>
              <a:miter lim="800000"/>
              <a:headEnd/>
              <a:tailEnd/>
            </a:ln>
          </p:spPr>
          <p:txBody>
            <a:bodyPr wrap="none" anchor="ct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zh-CN" altLang="en-US" sz="1600">
                  <a:latin typeface="Arial" panose="020B0604020202020204" pitchFamily="34" charset="0"/>
                </a:rPr>
                <a:t>质量检查规则</a:t>
              </a:r>
            </a:p>
          </p:txBody>
        </p:sp>
        <p:sp>
          <p:nvSpPr>
            <p:cNvPr id="24" name="Line 74">
              <a:extLst>
                <a:ext uri="{FF2B5EF4-FFF2-40B4-BE49-F238E27FC236}">
                  <a16:creationId xmlns:a16="http://schemas.microsoft.com/office/drawing/2014/main" id="{717E3FFB-2B53-4E54-93AD-EF57C1530F31}"/>
                </a:ext>
              </a:extLst>
            </p:cNvPr>
            <p:cNvSpPr>
              <a:spLocks noChangeShapeType="1"/>
            </p:cNvSpPr>
            <p:nvPr/>
          </p:nvSpPr>
          <p:spPr bwMode="auto">
            <a:xfrm>
              <a:off x="609600" y="3119438"/>
              <a:ext cx="1524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25" name="Rectangle 75">
              <a:extLst>
                <a:ext uri="{FF2B5EF4-FFF2-40B4-BE49-F238E27FC236}">
                  <a16:creationId xmlns:a16="http://schemas.microsoft.com/office/drawing/2014/main" id="{CD87E515-370B-47FF-9ACB-ABCB470588C4}"/>
                </a:ext>
              </a:extLst>
            </p:cNvPr>
            <p:cNvSpPr>
              <a:spLocks noChangeArrowheads="1"/>
            </p:cNvSpPr>
            <p:nvPr/>
          </p:nvSpPr>
          <p:spPr bwMode="auto">
            <a:xfrm>
              <a:off x="6553200" y="4948238"/>
              <a:ext cx="1763713" cy="719137"/>
            </a:xfrm>
            <a:prstGeom prst="rect">
              <a:avLst/>
            </a:prstGeom>
            <a:solidFill>
              <a:srgbClr val="969696"/>
            </a:solidFill>
            <a:ln w="9525">
              <a:solidFill>
                <a:schemeClr val="tx1"/>
              </a:solidFill>
              <a:miter lim="800000"/>
              <a:headEnd/>
              <a:tailEnd/>
            </a:ln>
          </p:spPr>
          <p:txBody>
            <a:bodyPr wrap="none" anchor="ct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zh-CN" altLang="en-US" sz="1600" b="1">
                  <a:latin typeface="Arial" panose="020B0604020202020204" pitchFamily="34" charset="0"/>
                </a:rPr>
                <a:t>创建装载映像</a:t>
              </a:r>
            </a:p>
          </p:txBody>
        </p:sp>
        <p:sp>
          <p:nvSpPr>
            <p:cNvPr id="26" name="AutoShape 76">
              <a:extLst>
                <a:ext uri="{FF2B5EF4-FFF2-40B4-BE49-F238E27FC236}">
                  <a16:creationId xmlns:a16="http://schemas.microsoft.com/office/drawing/2014/main" id="{53B1DA00-EC44-4C1C-BECA-B6C05238571D}"/>
                </a:ext>
              </a:extLst>
            </p:cNvPr>
            <p:cNvSpPr>
              <a:spLocks noChangeArrowheads="1"/>
            </p:cNvSpPr>
            <p:nvPr/>
          </p:nvSpPr>
          <p:spPr bwMode="auto">
            <a:xfrm rot="10800000">
              <a:off x="4643438" y="4948238"/>
              <a:ext cx="1909762" cy="719137"/>
            </a:xfrm>
            <a:prstGeom prst="flowChartDelay">
              <a:avLst/>
            </a:prstGeom>
            <a:solidFill>
              <a:srgbClr val="000000">
                <a:alpha val="20000"/>
              </a:srgbClr>
            </a:solidFill>
            <a:ln w="9525" algn="ctr">
              <a:solidFill>
                <a:schemeClr val="tx1"/>
              </a:solidFill>
              <a:miter lim="800000"/>
              <a:headEnd/>
              <a:tailEnd/>
            </a:ln>
          </p:spPr>
          <p:txBody>
            <a:bodyPr rot="10800000" wrap="none" anchor="ct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zh-CN" altLang="en-US" sz="1600">
                  <a:latin typeface="Arial" panose="020B0604020202020204" pitchFamily="34" charset="0"/>
                </a:rPr>
                <a:t>关键结构规则</a:t>
              </a:r>
            </a:p>
            <a:p>
              <a:pPr algn="ctr" eaLnBrk="1" hangingPunct="1">
                <a:spcBef>
                  <a:spcPct val="0"/>
                </a:spcBef>
                <a:buClrTx/>
                <a:buSzTx/>
                <a:buFontTx/>
                <a:buNone/>
              </a:pPr>
              <a:r>
                <a:rPr lang="en-US" altLang="zh-CN" sz="1600">
                  <a:latin typeface="Arial" panose="020B0604020202020204" pitchFamily="34" charset="0"/>
                </a:rPr>
                <a:t>DBMS</a:t>
              </a:r>
              <a:r>
                <a:rPr lang="zh-CN" altLang="en-US" sz="1600">
                  <a:latin typeface="Arial" panose="020B0604020202020204" pitchFamily="34" charset="0"/>
                </a:rPr>
                <a:t>的考虑</a:t>
              </a:r>
            </a:p>
          </p:txBody>
        </p:sp>
        <p:sp>
          <p:nvSpPr>
            <p:cNvPr id="27" name="Rectangle 77">
              <a:extLst>
                <a:ext uri="{FF2B5EF4-FFF2-40B4-BE49-F238E27FC236}">
                  <a16:creationId xmlns:a16="http://schemas.microsoft.com/office/drawing/2014/main" id="{7AD3520F-D917-4283-A2E8-A67EBB09C27A}"/>
                </a:ext>
              </a:extLst>
            </p:cNvPr>
            <p:cNvSpPr>
              <a:spLocks noChangeArrowheads="1"/>
            </p:cNvSpPr>
            <p:nvPr/>
          </p:nvSpPr>
          <p:spPr bwMode="auto">
            <a:xfrm>
              <a:off x="2325688" y="4948238"/>
              <a:ext cx="1670050" cy="719137"/>
            </a:xfrm>
            <a:prstGeom prst="rect">
              <a:avLst/>
            </a:prstGeom>
            <a:solidFill>
              <a:srgbClr val="969696"/>
            </a:solidFill>
            <a:ln w="9525">
              <a:solidFill>
                <a:schemeClr val="tx1"/>
              </a:solidFill>
              <a:miter lim="800000"/>
              <a:headEnd/>
              <a:tailEnd/>
            </a:ln>
          </p:spPr>
          <p:txBody>
            <a:bodyPr wrap="none" anchor="ct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zh-CN" altLang="en-US" sz="1600" b="1">
                  <a:latin typeface="Arial" panose="020B0604020202020204" pitchFamily="34" charset="0"/>
                </a:rPr>
                <a:t>数据仓库</a:t>
              </a:r>
            </a:p>
            <a:p>
              <a:pPr algn="ctr" eaLnBrk="1" hangingPunct="1">
                <a:spcBef>
                  <a:spcPct val="0"/>
                </a:spcBef>
                <a:buClrTx/>
                <a:buSzTx/>
                <a:buFontTx/>
                <a:buNone/>
              </a:pPr>
              <a:r>
                <a:rPr lang="zh-CN" altLang="en-US" sz="1600" b="1">
                  <a:latin typeface="Arial" panose="020B0604020202020204" pitchFamily="34" charset="0"/>
                </a:rPr>
                <a:t>结构定义</a:t>
              </a:r>
            </a:p>
          </p:txBody>
        </p:sp>
        <p:sp>
          <p:nvSpPr>
            <p:cNvPr id="28" name="AutoShape 78">
              <a:extLst>
                <a:ext uri="{FF2B5EF4-FFF2-40B4-BE49-F238E27FC236}">
                  <a16:creationId xmlns:a16="http://schemas.microsoft.com/office/drawing/2014/main" id="{77BAD811-E075-4D69-AA2F-16B875963111}"/>
                </a:ext>
              </a:extLst>
            </p:cNvPr>
            <p:cNvSpPr>
              <a:spLocks noChangeArrowheads="1"/>
            </p:cNvSpPr>
            <p:nvPr/>
          </p:nvSpPr>
          <p:spPr bwMode="auto">
            <a:xfrm rot="10800000">
              <a:off x="525463" y="4948238"/>
              <a:ext cx="1800225" cy="719137"/>
            </a:xfrm>
            <a:prstGeom prst="flowChartDelay">
              <a:avLst/>
            </a:prstGeom>
            <a:solidFill>
              <a:srgbClr val="000000">
                <a:alpha val="20000"/>
              </a:srgbClr>
            </a:solidFill>
            <a:ln w="9525" algn="ctr">
              <a:solidFill>
                <a:schemeClr val="tx1"/>
              </a:solidFill>
              <a:miter lim="800000"/>
              <a:headEnd/>
              <a:tailEnd/>
            </a:ln>
          </p:spPr>
          <p:txBody>
            <a:bodyPr rot="10800000" wrap="none" anchor="ct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zh-CN" altLang="en-US" sz="1600">
                  <a:latin typeface="Arial" panose="020B0604020202020204" pitchFamily="34" charset="0"/>
                </a:rPr>
                <a:t>数据模型 </a:t>
              </a:r>
            </a:p>
            <a:p>
              <a:pPr algn="ctr" eaLnBrk="1" hangingPunct="1">
                <a:spcBef>
                  <a:spcPct val="0"/>
                </a:spcBef>
                <a:buClrTx/>
                <a:buSzTx/>
                <a:buFontTx/>
                <a:buNone/>
              </a:pPr>
              <a:r>
                <a:rPr lang="zh-CN" altLang="en-US" sz="1600">
                  <a:latin typeface="Arial" panose="020B0604020202020204" pitchFamily="34" charset="0"/>
                </a:rPr>
                <a:t>逻辑</a:t>
              </a:r>
              <a:r>
                <a:rPr lang="en-US" altLang="zh-CN" sz="1600">
                  <a:latin typeface="Arial" panose="020B0604020202020204" pitchFamily="34" charset="0"/>
                </a:rPr>
                <a:t>/</a:t>
              </a:r>
              <a:r>
                <a:rPr lang="zh-CN" altLang="en-US" sz="1600">
                  <a:latin typeface="Arial" panose="020B0604020202020204" pitchFamily="34" charset="0"/>
                </a:rPr>
                <a:t>物理</a:t>
              </a:r>
            </a:p>
          </p:txBody>
        </p:sp>
        <p:sp>
          <p:nvSpPr>
            <p:cNvPr id="29" name="Line 79">
              <a:extLst>
                <a:ext uri="{FF2B5EF4-FFF2-40B4-BE49-F238E27FC236}">
                  <a16:creationId xmlns:a16="http://schemas.microsoft.com/office/drawing/2014/main" id="{7B06B4CE-10A5-4CC2-8131-7F083B3D7D2C}"/>
                </a:ext>
              </a:extLst>
            </p:cNvPr>
            <p:cNvSpPr>
              <a:spLocks noChangeShapeType="1"/>
            </p:cNvSpPr>
            <p:nvPr/>
          </p:nvSpPr>
          <p:spPr bwMode="auto">
            <a:xfrm flipH="1">
              <a:off x="4106863" y="5253038"/>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30" name="Line 80">
              <a:extLst>
                <a:ext uri="{FF2B5EF4-FFF2-40B4-BE49-F238E27FC236}">
                  <a16:creationId xmlns:a16="http://schemas.microsoft.com/office/drawing/2014/main" id="{EAF97047-03F2-425D-BB32-914F744C166E}"/>
                </a:ext>
              </a:extLst>
            </p:cNvPr>
            <p:cNvSpPr>
              <a:spLocks noChangeShapeType="1"/>
            </p:cNvSpPr>
            <p:nvPr/>
          </p:nvSpPr>
          <p:spPr bwMode="auto">
            <a:xfrm flipH="1">
              <a:off x="7916863" y="4414838"/>
              <a:ext cx="1524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31" name="Rectangle 81">
              <a:extLst>
                <a:ext uri="{FF2B5EF4-FFF2-40B4-BE49-F238E27FC236}">
                  <a16:creationId xmlns:a16="http://schemas.microsoft.com/office/drawing/2014/main" id="{30866CA9-A130-40D0-98F3-B3446F88B786}"/>
                </a:ext>
              </a:extLst>
            </p:cNvPr>
            <p:cNvSpPr>
              <a:spLocks noChangeArrowheads="1"/>
            </p:cNvSpPr>
            <p:nvPr/>
          </p:nvSpPr>
          <p:spPr bwMode="auto">
            <a:xfrm>
              <a:off x="1857375" y="5929313"/>
              <a:ext cx="1066800" cy="381000"/>
            </a:xfrm>
            <a:prstGeom prst="rect">
              <a:avLst/>
            </a:prstGeom>
            <a:solidFill>
              <a:srgbClr val="969696"/>
            </a:solidFill>
            <a:ln w="9525" algn="ctr">
              <a:solidFill>
                <a:srgbClr val="000000"/>
              </a:solidFill>
              <a:miter lim="800000"/>
              <a:headEnd/>
              <a:tailEnd/>
            </a:ln>
          </p:spPr>
          <p:txBody>
            <a:bodyPr wrap="none" anchor="ct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zh-CN" altLang="en-US" sz="1600">
                <a:latin typeface="Times New Roman" panose="02020603050405020304" pitchFamily="18" charset="0"/>
              </a:endParaRPr>
            </a:p>
          </p:txBody>
        </p:sp>
        <p:sp>
          <p:nvSpPr>
            <p:cNvPr id="32" name="Text Box 82">
              <a:extLst>
                <a:ext uri="{FF2B5EF4-FFF2-40B4-BE49-F238E27FC236}">
                  <a16:creationId xmlns:a16="http://schemas.microsoft.com/office/drawing/2014/main" id="{BB34C639-C5D0-4D11-8A4B-4B80C4C3F14A}"/>
                </a:ext>
              </a:extLst>
            </p:cNvPr>
            <p:cNvSpPr txBox="1">
              <a:spLocks noChangeArrowheads="1"/>
            </p:cNvSpPr>
            <p:nvPr/>
          </p:nvSpPr>
          <p:spPr bwMode="auto">
            <a:xfrm>
              <a:off x="3152775" y="5929313"/>
              <a:ext cx="1295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50000"/>
                </a:spcBef>
                <a:buClrTx/>
                <a:buSzTx/>
                <a:buFontTx/>
                <a:buNone/>
              </a:pPr>
              <a:r>
                <a:rPr lang="zh-CN" altLang="en-US" sz="1600" b="1">
                  <a:latin typeface="Arial" panose="020B0604020202020204" pitchFamily="34" charset="0"/>
                </a:rPr>
                <a:t>处理过程</a:t>
              </a:r>
            </a:p>
          </p:txBody>
        </p:sp>
        <p:sp>
          <p:nvSpPr>
            <p:cNvPr id="33" name="AutoShape 83">
              <a:extLst>
                <a:ext uri="{FF2B5EF4-FFF2-40B4-BE49-F238E27FC236}">
                  <a16:creationId xmlns:a16="http://schemas.microsoft.com/office/drawing/2014/main" id="{D4D3ECD4-3636-4E94-8FF1-DD579D1F57DF}"/>
                </a:ext>
              </a:extLst>
            </p:cNvPr>
            <p:cNvSpPr>
              <a:spLocks noChangeArrowheads="1"/>
            </p:cNvSpPr>
            <p:nvPr/>
          </p:nvSpPr>
          <p:spPr bwMode="auto">
            <a:xfrm>
              <a:off x="4829175" y="5929313"/>
              <a:ext cx="1066800" cy="381000"/>
            </a:xfrm>
            <a:prstGeom prst="flowChartDelay">
              <a:avLst/>
            </a:prstGeom>
            <a:solidFill>
              <a:srgbClr val="000000">
                <a:alpha val="20000"/>
              </a:srgbClr>
            </a:solidFill>
            <a:ln w="9525" algn="ctr">
              <a:solidFill>
                <a:schemeClr val="tx1"/>
              </a:solidFill>
              <a:miter lim="800000"/>
              <a:headEnd/>
              <a:tailEnd/>
            </a:ln>
          </p:spPr>
          <p:txBody>
            <a:bodyPr wrap="none" anchor="ct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zh-CN" altLang="en-US" sz="1600">
                <a:latin typeface="Times New Roman" panose="02020603050405020304" pitchFamily="18" charset="0"/>
              </a:endParaRPr>
            </a:p>
          </p:txBody>
        </p:sp>
        <p:sp>
          <p:nvSpPr>
            <p:cNvPr id="34" name="Text Box 84">
              <a:extLst>
                <a:ext uri="{FF2B5EF4-FFF2-40B4-BE49-F238E27FC236}">
                  <a16:creationId xmlns:a16="http://schemas.microsoft.com/office/drawing/2014/main" id="{3387EF7A-45B3-43C6-BF6C-A436706BA2A8}"/>
                </a:ext>
              </a:extLst>
            </p:cNvPr>
            <p:cNvSpPr txBox="1">
              <a:spLocks noChangeArrowheads="1"/>
            </p:cNvSpPr>
            <p:nvPr/>
          </p:nvSpPr>
          <p:spPr bwMode="auto">
            <a:xfrm>
              <a:off x="6200775" y="5929313"/>
              <a:ext cx="1828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50000"/>
                </a:spcBef>
                <a:buClrTx/>
                <a:buSzTx/>
                <a:buFontTx/>
                <a:buNone/>
              </a:pPr>
              <a:r>
                <a:rPr lang="zh-CN" altLang="en-US" sz="1600" b="1">
                  <a:latin typeface="Arial" panose="020B0604020202020204" pitchFamily="34" charset="0"/>
                </a:rPr>
                <a:t>相关的元数据</a:t>
              </a:r>
            </a:p>
          </p:txBody>
        </p:sp>
      </p:grpSp>
      <p:sp>
        <p:nvSpPr>
          <p:cNvPr id="36" name="矩形 35">
            <a:extLst>
              <a:ext uri="{FF2B5EF4-FFF2-40B4-BE49-F238E27FC236}">
                <a16:creationId xmlns:a16="http://schemas.microsoft.com/office/drawing/2014/main" id="{A63C91DF-AC01-4EBF-87A4-B1AD462C731F}"/>
              </a:ext>
            </a:extLst>
          </p:cNvPr>
          <p:cNvSpPr/>
          <p:nvPr/>
        </p:nvSpPr>
        <p:spPr>
          <a:xfrm>
            <a:off x="8255007" y="1649450"/>
            <a:ext cx="3557766" cy="4278094"/>
          </a:xfrm>
          <a:prstGeom prst="rect">
            <a:avLst/>
          </a:prstGeom>
        </p:spPr>
        <p:txBody>
          <a:bodyPr wrap="square">
            <a:spAutoFit/>
          </a:bodyPr>
          <a:lstStyle/>
          <a:p>
            <a:pPr marL="180975" lvl="1" indent="-180975">
              <a:buFont typeface="Arial" panose="020B0604020202020204" pitchFamily="34" charset="0"/>
              <a:buChar char="•"/>
            </a:pPr>
            <a:r>
              <a:rPr lang="zh-CN" altLang="en-US" sz="1600">
                <a:solidFill>
                  <a:srgbClr val="3333FF"/>
                </a:solidFill>
                <a:latin typeface="微软雅黑" panose="020B0503020204020204" pitchFamily="34" charset="-122"/>
                <a:ea typeface="微软雅黑" panose="020B0503020204020204" pitchFamily="34" charset="-122"/>
              </a:rPr>
              <a:t>元数据是对每个过程的数据进行描述的文档</a:t>
            </a:r>
            <a:endParaRPr lang="en-US" altLang="zh-CN" sz="1600">
              <a:solidFill>
                <a:srgbClr val="3333FF"/>
              </a:solidFill>
              <a:latin typeface="微软雅黑" panose="020B0503020204020204" pitchFamily="34" charset="-122"/>
              <a:ea typeface="微软雅黑" panose="020B0503020204020204" pitchFamily="34" charset="-122"/>
            </a:endParaRPr>
          </a:p>
          <a:p>
            <a:pPr marL="285750" lvl="1" indent="-285750">
              <a:buFont typeface="Arial" panose="020B0604020202020204" pitchFamily="34" charset="0"/>
              <a:buChar char="•"/>
            </a:pPr>
            <a:endParaRPr lang="en-US" altLang="zh-CN" sz="800">
              <a:solidFill>
                <a:srgbClr val="3333FF"/>
              </a:solidFill>
              <a:latin typeface="微软雅黑" panose="020B0503020204020204" pitchFamily="34" charset="-122"/>
              <a:ea typeface="微软雅黑" panose="020B0503020204020204" pitchFamily="34" charset="-122"/>
            </a:endParaRPr>
          </a:p>
          <a:p>
            <a:pPr marL="180975" lvl="1" indent="-180975">
              <a:buFont typeface="Arial" panose="020B0604020202020204" pitchFamily="34" charset="0"/>
              <a:buChar char="•"/>
            </a:pPr>
            <a:r>
              <a:rPr lang="zh-CN" altLang="en-US" sz="1600">
                <a:solidFill>
                  <a:srgbClr val="3333FF"/>
                </a:solidFill>
                <a:latin typeface="微软雅黑" panose="020B0503020204020204" pitchFamily="34" charset="-122"/>
                <a:ea typeface="微软雅黑" panose="020B0503020204020204" pitchFamily="34" charset="-122"/>
              </a:rPr>
              <a:t>在数据仓库环境中，工具执行了主要的功能：</a:t>
            </a:r>
            <a:r>
              <a:rPr lang="zh-CN" altLang="en-US" sz="1600">
                <a:latin typeface="楷体" panose="02010609060101010101" pitchFamily="49" charset="-122"/>
                <a:ea typeface="楷体" panose="02010609060101010101" pitchFamily="49" charset="-122"/>
              </a:rPr>
              <a:t>使用工具进行</a:t>
            </a:r>
            <a:r>
              <a:rPr lang="en-US" altLang="zh-CN" sz="1600">
                <a:latin typeface="楷体" panose="02010609060101010101" pitchFamily="49" charset="-122"/>
                <a:ea typeface="楷体" panose="02010609060101010101" pitchFamily="49" charset="-122"/>
              </a:rPr>
              <a:t>DW</a:t>
            </a:r>
            <a:r>
              <a:rPr lang="zh-CN" altLang="en-US" sz="1600">
                <a:latin typeface="楷体" panose="02010609060101010101" pitchFamily="49" charset="-122"/>
                <a:ea typeface="楷体" panose="02010609060101010101" pitchFamily="49" charset="-122"/>
              </a:rPr>
              <a:t>的开发和利用；典型的数据仓库中，每个处理过程都有合适的工具，每个过程的工具都记录了自身的元数据，后续的过程则会使用这些元数据</a:t>
            </a:r>
            <a:endParaRPr lang="en-US" altLang="zh-CN" sz="1600">
              <a:latin typeface="楷体" panose="02010609060101010101" pitchFamily="49" charset="-122"/>
              <a:ea typeface="楷体" panose="02010609060101010101" pitchFamily="49" charset="-122"/>
            </a:endParaRPr>
          </a:p>
          <a:p>
            <a:pPr marL="285750" lvl="1" indent="-285750">
              <a:buFont typeface="Arial" panose="020B0604020202020204" pitchFamily="34" charset="0"/>
              <a:buChar char="•"/>
            </a:pPr>
            <a:endParaRPr lang="zh-CN" altLang="en-US" sz="800">
              <a:latin typeface="楷体" panose="02010609060101010101" pitchFamily="49" charset="-122"/>
              <a:ea typeface="楷体" panose="02010609060101010101" pitchFamily="49" charset="-122"/>
            </a:endParaRPr>
          </a:p>
          <a:p>
            <a:pPr marL="180975" lvl="1" indent="-180975">
              <a:buFont typeface="Arial" panose="020B0604020202020204" pitchFamily="34" charset="0"/>
              <a:buChar char="•"/>
            </a:pPr>
            <a:r>
              <a:rPr lang="zh-CN" altLang="en-US" sz="1600">
                <a:solidFill>
                  <a:srgbClr val="3333FF"/>
                </a:solidFill>
                <a:latin typeface="微软雅黑" panose="020B0503020204020204" pitchFamily="34" charset="-122"/>
                <a:ea typeface="微软雅黑" panose="020B0503020204020204" pitchFamily="34" charset="-122"/>
              </a:rPr>
              <a:t>元数据不是被动的文档，它参与了整个过程，协助了数据仓库处理的自动化</a:t>
            </a:r>
            <a:endParaRPr lang="en-US" altLang="zh-CN" sz="1600">
              <a:solidFill>
                <a:srgbClr val="3333FF"/>
              </a:solidFill>
              <a:latin typeface="微软雅黑" panose="020B0503020204020204" pitchFamily="34" charset="-122"/>
              <a:ea typeface="微软雅黑" panose="020B0503020204020204" pitchFamily="34" charset="-122"/>
            </a:endParaRPr>
          </a:p>
          <a:p>
            <a:pPr marL="285750" lvl="1" indent="-285750">
              <a:buFont typeface="Arial" panose="020B0604020202020204" pitchFamily="34" charset="0"/>
              <a:buChar char="•"/>
            </a:pPr>
            <a:endParaRPr lang="zh-CN" altLang="en-US" sz="800">
              <a:solidFill>
                <a:srgbClr val="3333FF"/>
              </a:solidFill>
              <a:latin typeface="微软雅黑" panose="020B0503020204020204" pitchFamily="34" charset="-122"/>
              <a:ea typeface="微软雅黑" panose="020B0503020204020204" pitchFamily="34" charset="-122"/>
            </a:endParaRPr>
          </a:p>
          <a:p>
            <a:pPr marL="180975" lvl="1" indent="-180975">
              <a:buFont typeface="Arial" panose="020B0604020202020204" pitchFamily="34" charset="0"/>
              <a:buChar char="•"/>
            </a:pPr>
            <a:r>
              <a:rPr lang="zh-CN" altLang="en-US" sz="1600">
                <a:solidFill>
                  <a:srgbClr val="3333FF"/>
                </a:solidFill>
                <a:latin typeface="微软雅黑" panose="020B0503020204020204" pitchFamily="34" charset="-122"/>
                <a:ea typeface="微软雅黑" panose="020B0503020204020204" pitchFamily="34" charset="-122"/>
              </a:rPr>
              <a:t>元数据驱动数据仓库的处理过程：</a:t>
            </a:r>
            <a:r>
              <a:rPr lang="zh-CN" altLang="en-US" sz="1600">
                <a:latin typeface="楷体" panose="02010609060101010101" pitchFamily="49" charset="-122"/>
                <a:ea typeface="楷体" panose="02010609060101010101" pitchFamily="49" charset="-122"/>
              </a:rPr>
              <a:t>每个工具都使用它们自己专用的格式记录数据，如何驱动下一个处理？元数据必须被标准化</a:t>
            </a:r>
          </a:p>
        </p:txBody>
      </p:sp>
    </p:spTree>
    <p:extLst>
      <p:ext uri="{BB962C8B-B14F-4D97-AF65-F5344CB8AC3E}">
        <p14:creationId xmlns:p14="http://schemas.microsoft.com/office/powerpoint/2010/main" val="2915924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F23DB2-B2BE-45DD-A2F8-6FB9EFA8C9D5}"/>
              </a:ext>
            </a:extLst>
          </p:cNvPr>
          <p:cNvSpPr>
            <a:spLocks noGrp="1"/>
          </p:cNvSpPr>
          <p:nvPr>
            <p:ph type="title"/>
          </p:nvPr>
        </p:nvSpPr>
        <p:spPr/>
        <p:txBody>
          <a:bodyPr/>
          <a:lstStyle/>
          <a:p>
            <a:r>
              <a:rPr lang="zh-CN" altLang="en-US"/>
              <a:t>大纲</a:t>
            </a:r>
          </a:p>
        </p:txBody>
      </p:sp>
      <p:sp>
        <p:nvSpPr>
          <p:cNvPr id="4" name="灯片编号占位符 3">
            <a:extLst>
              <a:ext uri="{FF2B5EF4-FFF2-40B4-BE49-F238E27FC236}">
                <a16:creationId xmlns:a16="http://schemas.microsoft.com/office/drawing/2014/main" id="{6DBDC8AB-8B0C-4744-8377-BC4CBF06333A}"/>
              </a:ext>
            </a:extLst>
          </p:cNvPr>
          <p:cNvSpPr>
            <a:spLocks noGrp="1"/>
          </p:cNvSpPr>
          <p:nvPr>
            <p:ph type="sldNum" sz="quarter" idx="12"/>
          </p:nvPr>
        </p:nvSpPr>
        <p:spPr/>
        <p:txBody>
          <a:bodyPr/>
          <a:lstStyle/>
          <a:p>
            <a:fld id="{353DBB4E-1D55-4CCA-BE4F-A23EE6C282CB}" type="slidenum">
              <a:rPr lang="zh-CN" altLang="en-US" smtClean="0"/>
              <a:pPr/>
              <a:t>1</a:t>
            </a:fld>
            <a:endParaRPr lang="zh-CN" altLang="en-US"/>
          </a:p>
        </p:txBody>
      </p:sp>
      <p:sp>
        <p:nvSpPr>
          <p:cNvPr id="5" name="内容占位符 4">
            <a:extLst>
              <a:ext uri="{FF2B5EF4-FFF2-40B4-BE49-F238E27FC236}">
                <a16:creationId xmlns:a16="http://schemas.microsoft.com/office/drawing/2014/main" id="{4DEEED1E-01D5-47D1-A580-3B5585F36DCF}"/>
              </a:ext>
            </a:extLst>
          </p:cNvPr>
          <p:cNvSpPr>
            <a:spLocks noGrp="1"/>
          </p:cNvSpPr>
          <p:nvPr>
            <p:ph idx="1"/>
          </p:nvPr>
        </p:nvSpPr>
        <p:spPr/>
        <p:txBody>
          <a:bodyPr>
            <a:normAutofit/>
          </a:bodyPr>
          <a:lstStyle/>
          <a:p>
            <a:r>
              <a:rPr lang="zh-CN" altLang="en-US" b="1">
                <a:solidFill>
                  <a:srgbClr val="FF0000"/>
                </a:solidFill>
              </a:rPr>
              <a:t>初步认识</a:t>
            </a:r>
            <a:r>
              <a:rPr lang="en-US" altLang="zh-CN" b="1">
                <a:solidFill>
                  <a:srgbClr val="FF0000"/>
                </a:solidFill>
              </a:rPr>
              <a:t>GaussDB</a:t>
            </a:r>
            <a:r>
              <a:rPr lang="zh-CN" altLang="en-US" b="1">
                <a:solidFill>
                  <a:srgbClr val="FF0000"/>
                </a:solidFill>
              </a:rPr>
              <a:t>数据库的元数据及其管理</a:t>
            </a:r>
            <a:endParaRPr lang="en-US" altLang="zh-CN" b="1">
              <a:solidFill>
                <a:srgbClr val="FF0000"/>
              </a:solidFill>
            </a:endParaRPr>
          </a:p>
          <a:p>
            <a:r>
              <a:rPr lang="zh-CN" altLang="en-US" b="1">
                <a:solidFill>
                  <a:schemeClr val="bg1">
                    <a:lumMod val="50000"/>
                  </a:schemeClr>
                </a:solidFill>
              </a:rPr>
              <a:t>元数据的重要性</a:t>
            </a:r>
          </a:p>
          <a:p>
            <a:r>
              <a:rPr lang="zh-CN" altLang="en-US" b="1">
                <a:solidFill>
                  <a:schemeClr val="bg1">
                    <a:lumMod val="50000"/>
                  </a:schemeClr>
                </a:solidFill>
              </a:rPr>
              <a:t>按功能区域划分的元数据类型</a:t>
            </a:r>
          </a:p>
          <a:p>
            <a:r>
              <a:rPr lang="zh-CN" altLang="en-US" b="1">
                <a:solidFill>
                  <a:schemeClr val="bg1">
                    <a:lumMod val="50000"/>
                  </a:schemeClr>
                </a:solidFill>
              </a:rPr>
              <a:t>业务元数据</a:t>
            </a:r>
          </a:p>
          <a:p>
            <a:r>
              <a:rPr lang="zh-CN" altLang="en-US" b="1">
                <a:solidFill>
                  <a:schemeClr val="bg1">
                    <a:lumMod val="50000"/>
                  </a:schemeClr>
                </a:solidFill>
              </a:rPr>
              <a:t>技术元数据</a:t>
            </a:r>
          </a:p>
          <a:p>
            <a:r>
              <a:rPr lang="zh-CN" altLang="en-US" b="1">
                <a:solidFill>
                  <a:schemeClr val="bg1">
                    <a:lumMod val="50000"/>
                  </a:schemeClr>
                </a:solidFill>
              </a:rPr>
              <a:t>如何提供元数据</a:t>
            </a:r>
          </a:p>
          <a:p>
            <a:endParaRPr lang="zh-CN" altLang="en-US" b="1">
              <a:solidFill>
                <a:schemeClr val="bg2">
                  <a:lumMod val="50000"/>
                </a:schemeClr>
              </a:solidFill>
            </a:endParaRPr>
          </a:p>
        </p:txBody>
      </p:sp>
    </p:spTree>
    <p:extLst>
      <p:ext uri="{BB962C8B-B14F-4D97-AF65-F5344CB8AC3E}">
        <p14:creationId xmlns:p14="http://schemas.microsoft.com/office/powerpoint/2010/main" val="289073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F23DB2-B2BE-45DD-A2F8-6FB9EFA8C9D5}"/>
              </a:ext>
            </a:extLst>
          </p:cNvPr>
          <p:cNvSpPr>
            <a:spLocks noGrp="1"/>
          </p:cNvSpPr>
          <p:nvPr>
            <p:ph type="title"/>
          </p:nvPr>
        </p:nvSpPr>
        <p:spPr/>
        <p:txBody>
          <a:bodyPr/>
          <a:lstStyle/>
          <a:p>
            <a:r>
              <a:rPr lang="zh-CN" altLang="en-US"/>
              <a:t>大纲</a:t>
            </a:r>
          </a:p>
        </p:txBody>
      </p:sp>
      <p:sp>
        <p:nvSpPr>
          <p:cNvPr id="4" name="灯片编号占位符 3">
            <a:extLst>
              <a:ext uri="{FF2B5EF4-FFF2-40B4-BE49-F238E27FC236}">
                <a16:creationId xmlns:a16="http://schemas.microsoft.com/office/drawing/2014/main" id="{6DBDC8AB-8B0C-4744-8377-BC4CBF06333A}"/>
              </a:ext>
            </a:extLst>
          </p:cNvPr>
          <p:cNvSpPr>
            <a:spLocks noGrp="1"/>
          </p:cNvSpPr>
          <p:nvPr>
            <p:ph type="sldNum" sz="quarter" idx="12"/>
          </p:nvPr>
        </p:nvSpPr>
        <p:spPr/>
        <p:txBody>
          <a:bodyPr/>
          <a:lstStyle/>
          <a:p>
            <a:fld id="{353DBB4E-1D55-4CCA-BE4F-A23EE6C282CB}" type="slidenum">
              <a:rPr lang="zh-CN" altLang="en-US" smtClean="0"/>
              <a:pPr/>
              <a:t>19</a:t>
            </a:fld>
            <a:endParaRPr lang="zh-CN" altLang="en-US"/>
          </a:p>
        </p:txBody>
      </p:sp>
      <p:sp>
        <p:nvSpPr>
          <p:cNvPr id="5" name="内容占位符 4">
            <a:extLst>
              <a:ext uri="{FF2B5EF4-FFF2-40B4-BE49-F238E27FC236}">
                <a16:creationId xmlns:a16="http://schemas.microsoft.com/office/drawing/2014/main" id="{4DEEED1E-01D5-47D1-A580-3B5585F36DCF}"/>
              </a:ext>
            </a:extLst>
          </p:cNvPr>
          <p:cNvSpPr>
            <a:spLocks noGrp="1"/>
          </p:cNvSpPr>
          <p:nvPr>
            <p:ph idx="1"/>
          </p:nvPr>
        </p:nvSpPr>
        <p:spPr/>
        <p:txBody>
          <a:bodyPr>
            <a:normAutofit/>
          </a:bodyPr>
          <a:lstStyle/>
          <a:p>
            <a:r>
              <a:rPr lang="zh-CN" altLang="en-US" b="1">
                <a:solidFill>
                  <a:schemeClr val="bg1">
                    <a:lumMod val="50000"/>
                  </a:schemeClr>
                </a:solidFill>
              </a:rPr>
              <a:t>初步认识</a:t>
            </a:r>
            <a:r>
              <a:rPr lang="en-US" altLang="zh-CN" b="1">
                <a:solidFill>
                  <a:schemeClr val="bg1">
                    <a:lumMod val="50000"/>
                  </a:schemeClr>
                </a:solidFill>
              </a:rPr>
              <a:t>GaussDB</a:t>
            </a:r>
            <a:r>
              <a:rPr lang="zh-CN" altLang="en-US" b="1">
                <a:solidFill>
                  <a:schemeClr val="bg1">
                    <a:lumMod val="50000"/>
                  </a:schemeClr>
                </a:solidFill>
              </a:rPr>
              <a:t>数据库的元数据及其管理</a:t>
            </a:r>
            <a:endParaRPr lang="en-US" altLang="zh-CN" b="1">
              <a:solidFill>
                <a:schemeClr val="bg1">
                  <a:lumMod val="50000"/>
                </a:schemeClr>
              </a:solidFill>
            </a:endParaRPr>
          </a:p>
          <a:p>
            <a:r>
              <a:rPr lang="zh-CN" altLang="en-US" b="1">
                <a:solidFill>
                  <a:schemeClr val="bg1">
                    <a:lumMod val="50000"/>
                  </a:schemeClr>
                </a:solidFill>
              </a:rPr>
              <a:t>元数据的重要性</a:t>
            </a:r>
          </a:p>
          <a:p>
            <a:r>
              <a:rPr lang="zh-CN" altLang="en-US" b="1">
                <a:solidFill>
                  <a:srgbClr val="FF0000"/>
                </a:solidFill>
              </a:rPr>
              <a:t>按功能区域划分的元数据类型</a:t>
            </a:r>
          </a:p>
          <a:p>
            <a:r>
              <a:rPr lang="zh-CN" altLang="en-US" b="1">
                <a:solidFill>
                  <a:schemeClr val="bg1">
                    <a:lumMod val="50000"/>
                  </a:schemeClr>
                </a:solidFill>
              </a:rPr>
              <a:t>业务元数据</a:t>
            </a:r>
          </a:p>
          <a:p>
            <a:r>
              <a:rPr lang="zh-CN" altLang="en-US" b="1">
                <a:solidFill>
                  <a:schemeClr val="bg1">
                    <a:lumMod val="50000"/>
                  </a:schemeClr>
                </a:solidFill>
              </a:rPr>
              <a:t>技术元数据</a:t>
            </a:r>
          </a:p>
          <a:p>
            <a:r>
              <a:rPr lang="zh-CN" altLang="en-US" b="1">
                <a:solidFill>
                  <a:schemeClr val="bg1">
                    <a:lumMod val="50000"/>
                  </a:schemeClr>
                </a:solidFill>
              </a:rPr>
              <a:t>如何提供元数据</a:t>
            </a:r>
          </a:p>
          <a:p>
            <a:endParaRPr lang="zh-CN" altLang="en-US" b="1">
              <a:solidFill>
                <a:schemeClr val="bg2">
                  <a:lumMod val="50000"/>
                </a:schemeClr>
              </a:solidFill>
            </a:endParaRPr>
          </a:p>
        </p:txBody>
      </p:sp>
    </p:spTree>
    <p:extLst>
      <p:ext uri="{BB962C8B-B14F-4D97-AF65-F5344CB8AC3E}">
        <p14:creationId xmlns:p14="http://schemas.microsoft.com/office/powerpoint/2010/main" val="999493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58427-AC92-4ACB-8F99-10405A70CF64}"/>
              </a:ext>
            </a:extLst>
          </p:cNvPr>
          <p:cNvSpPr>
            <a:spLocks noGrp="1"/>
          </p:cNvSpPr>
          <p:nvPr>
            <p:ph type="title"/>
          </p:nvPr>
        </p:nvSpPr>
        <p:spPr/>
        <p:txBody>
          <a:bodyPr/>
          <a:lstStyle/>
          <a:p>
            <a:r>
              <a:rPr lang="zh-CN" altLang="en-US"/>
              <a:t>按功能区域划分的元数据类型</a:t>
            </a:r>
          </a:p>
        </p:txBody>
      </p:sp>
      <p:sp>
        <p:nvSpPr>
          <p:cNvPr id="3" name="内容占位符 2">
            <a:extLst>
              <a:ext uri="{FF2B5EF4-FFF2-40B4-BE49-F238E27FC236}">
                <a16:creationId xmlns:a16="http://schemas.microsoft.com/office/drawing/2014/main" id="{2FC2B2E7-6C89-4FB8-B4F1-8996A3D2D5B9}"/>
              </a:ext>
            </a:extLst>
          </p:cNvPr>
          <p:cNvSpPr>
            <a:spLocks noGrp="1"/>
          </p:cNvSpPr>
          <p:nvPr>
            <p:ph idx="1"/>
          </p:nvPr>
        </p:nvSpPr>
        <p:spPr/>
        <p:txBody>
          <a:bodyPr>
            <a:normAutofit lnSpcReduction="10000"/>
          </a:bodyPr>
          <a:lstStyle/>
          <a:p>
            <a:r>
              <a:rPr lang="zh-CN" altLang="en-US"/>
              <a:t>元数据不同的分类方法</a:t>
            </a:r>
          </a:p>
          <a:p>
            <a:pPr lvl="1"/>
            <a:r>
              <a:rPr lang="zh-CN" altLang="en-US"/>
              <a:t>管理</a:t>
            </a:r>
            <a:r>
              <a:rPr lang="en-US" altLang="zh-CN"/>
              <a:t>/</a:t>
            </a:r>
            <a:r>
              <a:rPr lang="zh-CN" altLang="en-US"/>
              <a:t>最终用户</a:t>
            </a:r>
            <a:r>
              <a:rPr lang="en-US" altLang="zh-CN"/>
              <a:t>/</a:t>
            </a:r>
            <a:r>
              <a:rPr lang="zh-CN" altLang="en-US"/>
              <a:t>优化</a:t>
            </a:r>
          </a:p>
          <a:p>
            <a:pPr lvl="1"/>
            <a:r>
              <a:rPr lang="zh-CN" altLang="en-US"/>
              <a:t>开发</a:t>
            </a:r>
            <a:r>
              <a:rPr lang="en-US" altLang="zh-CN"/>
              <a:t>/</a:t>
            </a:r>
            <a:r>
              <a:rPr lang="zh-CN" altLang="en-US"/>
              <a:t>使用</a:t>
            </a:r>
          </a:p>
          <a:p>
            <a:pPr lvl="1"/>
            <a:r>
              <a:rPr lang="zh-CN" altLang="en-US"/>
              <a:t>在数据集市</a:t>
            </a:r>
            <a:r>
              <a:rPr lang="en-US" altLang="zh-CN"/>
              <a:t>/</a:t>
            </a:r>
            <a:r>
              <a:rPr lang="zh-CN" altLang="en-US"/>
              <a:t>在工作站</a:t>
            </a:r>
          </a:p>
          <a:p>
            <a:pPr lvl="1"/>
            <a:r>
              <a:rPr lang="zh-CN" altLang="en-US"/>
              <a:t>构建</a:t>
            </a:r>
            <a:r>
              <a:rPr lang="en-US" altLang="zh-CN"/>
              <a:t>/</a:t>
            </a:r>
            <a:r>
              <a:rPr lang="zh-CN" altLang="en-US"/>
              <a:t>维护</a:t>
            </a:r>
            <a:r>
              <a:rPr lang="en-US" altLang="zh-CN"/>
              <a:t>/</a:t>
            </a:r>
            <a:r>
              <a:rPr lang="zh-CN" altLang="en-US"/>
              <a:t>管理</a:t>
            </a:r>
            <a:r>
              <a:rPr lang="en-US" altLang="zh-CN"/>
              <a:t>/</a:t>
            </a:r>
            <a:r>
              <a:rPr lang="zh-CN" altLang="en-US"/>
              <a:t>使用</a:t>
            </a:r>
          </a:p>
          <a:p>
            <a:pPr lvl="1"/>
            <a:r>
              <a:rPr lang="zh-CN" altLang="en-US"/>
              <a:t>技术</a:t>
            </a:r>
            <a:r>
              <a:rPr lang="en-US" altLang="zh-CN"/>
              <a:t>/</a:t>
            </a:r>
            <a:r>
              <a:rPr lang="zh-CN" altLang="en-US"/>
              <a:t>业务</a:t>
            </a:r>
          </a:p>
          <a:p>
            <a:pPr lvl="1"/>
            <a:r>
              <a:rPr lang="en-US" altLang="zh-CN"/>
              <a:t>……</a:t>
            </a:r>
          </a:p>
          <a:p>
            <a:r>
              <a:rPr lang="zh-CN" altLang="en-US"/>
              <a:t>按照数据仓库功能区域划分的元数据</a:t>
            </a:r>
          </a:p>
          <a:p>
            <a:pPr lvl="1"/>
            <a:r>
              <a:rPr lang="zh-CN" altLang="en-US"/>
              <a:t>任何一个数据仓库的处理过程都会出现在这三个区域当中的一个，可以得到一个元数据类型的完整集合。（绝对不可能漏掉任何一个）</a:t>
            </a:r>
          </a:p>
          <a:p>
            <a:pPr lvl="2"/>
            <a:r>
              <a:rPr lang="zh-CN" altLang="en-US"/>
              <a:t>数据获取</a:t>
            </a:r>
          </a:p>
          <a:p>
            <a:pPr lvl="2"/>
            <a:r>
              <a:rPr lang="zh-CN" altLang="en-US"/>
              <a:t>数据存储</a:t>
            </a:r>
          </a:p>
          <a:p>
            <a:pPr lvl="2"/>
            <a:r>
              <a:rPr lang="zh-CN" altLang="en-US"/>
              <a:t>信息传递</a:t>
            </a:r>
          </a:p>
        </p:txBody>
      </p:sp>
      <p:sp>
        <p:nvSpPr>
          <p:cNvPr id="4" name="灯片编号占位符 3">
            <a:extLst>
              <a:ext uri="{FF2B5EF4-FFF2-40B4-BE49-F238E27FC236}">
                <a16:creationId xmlns:a16="http://schemas.microsoft.com/office/drawing/2014/main" id="{E0D61975-27D7-4AA9-BB5A-A1CD9E30B60B}"/>
              </a:ext>
            </a:extLst>
          </p:cNvPr>
          <p:cNvSpPr>
            <a:spLocks noGrp="1"/>
          </p:cNvSpPr>
          <p:nvPr>
            <p:ph type="sldNum" sz="quarter" idx="12"/>
          </p:nvPr>
        </p:nvSpPr>
        <p:spPr/>
        <p:txBody>
          <a:bodyPr/>
          <a:lstStyle/>
          <a:p>
            <a:fld id="{353DBB4E-1D55-4CCA-BE4F-A23EE6C282CB}" type="slidenum">
              <a:rPr lang="zh-CN" altLang="en-US" smtClean="0"/>
              <a:pPr/>
              <a:t>20</a:t>
            </a:fld>
            <a:endParaRPr lang="zh-CN" altLang="en-US"/>
          </a:p>
        </p:txBody>
      </p:sp>
    </p:spTree>
    <p:extLst>
      <p:ext uri="{BB962C8B-B14F-4D97-AF65-F5344CB8AC3E}">
        <p14:creationId xmlns:p14="http://schemas.microsoft.com/office/powerpoint/2010/main" val="3494100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EFBCC4AD-427D-44D0-9CEB-238D3567B526}"/>
              </a:ext>
            </a:extLst>
          </p:cNvPr>
          <p:cNvGrpSpPr/>
          <p:nvPr/>
        </p:nvGrpSpPr>
        <p:grpSpPr>
          <a:xfrm>
            <a:off x="403699" y="711168"/>
            <a:ext cx="7582709" cy="5076790"/>
            <a:chOff x="1502924" y="487431"/>
            <a:chExt cx="8305800" cy="6005512"/>
          </a:xfrm>
        </p:grpSpPr>
        <p:sp>
          <p:nvSpPr>
            <p:cNvPr id="6" name="Text Box 4">
              <a:extLst>
                <a:ext uri="{FF2B5EF4-FFF2-40B4-BE49-F238E27FC236}">
                  <a16:creationId xmlns:a16="http://schemas.microsoft.com/office/drawing/2014/main" id="{C53858CA-C041-4B66-9017-B10B52D57D04}"/>
                </a:ext>
              </a:extLst>
            </p:cNvPr>
            <p:cNvSpPr txBox="1">
              <a:spLocks noChangeArrowheads="1"/>
            </p:cNvSpPr>
            <p:nvPr/>
          </p:nvSpPr>
          <p:spPr bwMode="auto">
            <a:xfrm>
              <a:off x="1502924" y="487431"/>
              <a:ext cx="3733800" cy="1192212"/>
            </a:xfrm>
            <a:prstGeom prst="rect">
              <a:avLst/>
            </a:prstGeom>
            <a:solidFill>
              <a:srgbClr val="C0C0C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50000"/>
                </a:spcBef>
                <a:buClrTx/>
                <a:buSzTx/>
                <a:buFontTx/>
                <a:buNone/>
              </a:pPr>
              <a:r>
                <a:rPr lang="zh-CN" altLang="en-US" sz="1400" b="1" u="sng">
                  <a:solidFill>
                    <a:srgbClr val="0000FF"/>
                  </a:solidFill>
                  <a:latin typeface="微软雅黑" panose="020B0503020204020204" pitchFamily="34" charset="-122"/>
                  <a:ea typeface="微软雅黑" panose="020B0503020204020204" pitchFamily="34" charset="-122"/>
                </a:rPr>
                <a:t>数据获取</a:t>
              </a:r>
            </a:p>
            <a:p>
              <a:pPr algn="ctr" eaLnBrk="1" hangingPunct="1">
                <a:spcBef>
                  <a:spcPct val="0"/>
                </a:spcBef>
                <a:buClrTx/>
                <a:buSzTx/>
                <a:buFontTx/>
                <a:buNone/>
              </a:pPr>
              <a:r>
                <a:rPr lang="zh-CN" altLang="en-US" sz="1400" b="1">
                  <a:solidFill>
                    <a:srgbClr val="0000FF"/>
                  </a:solidFill>
                  <a:latin typeface="微软雅黑" panose="020B0503020204020204" pitchFamily="34" charset="-122"/>
                  <a:ea typeface="微软雅黑" panose="020B0503020204020204" pitchFamily="34" charset="-122"/>
                </a:rPr>
                <a:t>处理</a:t>
              </a:r>
            </a:p>
            <a:p>
              <a:pPr algn="ctr" eaLnBrk="1" hangingPunct="1">
                <a:spcBef>
                  <a:spcPct val="50000"/>
                </a:spcBef>
                <a:buClrTx/>
                <a:buSzTx/>
                <a:buFontTx/>
                <a:buNone/>
              </a:pPr>
              <a:r>
                <a:rPr lang="zh-CN" altLang="en-US" sz="1400" b="1">
                  <a:solidFill>
                    <a:srgbClr val="0000FF"/>
                  </a:solidFill>
                  <a:latin typeface="微软雅黑" panose="020B0503020204020204" pitchFamily="34" charset="-122"/>
                  <a:ea typeface="微软雅黑" panose="020B0503020204020204" pitchFamily="34" charset="-122"/>
                </a:rPr>
                <a:t>数据抽取，数据转换，数据清洗</a:t>
              </a:r>
            </a:p>
            <a:p>
              <a:pPr algn="ctr" eaLnBrk="1" hangingPunct="1">
                <a:spcBef>
                  <a:spcPct val="0"/>
                </a:spcBef>
                <a:buClrTx/>
                <a:buSzTx/>
                <a:buFontTx/>
                <a:buNone/>
              </a:pPr>
              <a:r>
                <a:rPr lang="zh-CN" altLang="en-US" sz="1400" b="1">
                  <a:solidFill>
                    <a:srgbClr val="0000FF"/>
                  </a:solidFill>
                  <a:latin typeface="微软雅黑" panose="020B0503020204020204" pitchFamily="34" charset="-122"/>
                  <a:ea typeface="微软雅黑" panose="020B0503020204020204" pitchFamily="34" charset="-122"/>
                </a:rPr>
                <a:t>数据集成，数据准备</a:t>
              </a:r>
            </a:p>
          </p:txBody>
        </p:sp>
        <p:sp>
          <p:nvSpPr>
            <p:cNvPr id="7" name="AutoShape 5">
              <a:extLst>
                <a:ext uri="{FF2B5EF4-FFF2-40B4-BE49-F238E27FC236}">
                  <a16:creationId xmlns:a16="http://schemas.microsoft.com/office/drawing/2014/main" id="{B7203DF1-A97A-4331-8C85-DA7D225AB573}"/>
                </a:ext>
              </a:extLst>
            </p:cNvPr>
            <p:cNvSpPr>
              <a:spLocks noChangeArrowheads="1"/>
            </p:cNvSpPr>
            <p:nvPr/>
          </p:nvSpPr>
          <p:spPr bwMode="auto">
            <a:xfrm>
              <a:off x="1579124" y="2289243"/>
              <a:ext cx="3733800" cy="3810000"/>
            </a:xfrm>
            <a:prstGeom prst="flowChartMagneticDisk">
              <a:avLst/>
            </a:prstGeom>
            <a:solidFill>
              <a:srgbClr val="C0C0C0"/>
            </a:solidFill>
            <a:ln w="19050">
              <a:solidFill>
                <a:schemeClr val="tx1"/>
              </a:solidFill>
              <a:round/>
              <a:headEnd/>
              <a:tailEnd/>
            </a:ln>
          </p:spPr>
          <p:txBody>
            <a:bodyPr wrap="none" anchor="ct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zh-CN" altLang="en-US" sz="1400" b="1">
                  <a:solidFill>
                    <a:srgbClr val="0000FF"/>
                  </a:solidFill>
                  <a:latin typeface="Arial" panose="020B0604020202020204" pitchFamily="34" charset="0"/>
                </a:rPr>
                <a:t>源系统平台          汇总规则</a:t>
              </a:r>
            </a:p>
            <a:p>
              <a:pPr eaLnBrk="1" hangingPunct="1">
                <a:spcBef>
                  <a:spcPct val="0"/>
                </a:spcBef>
                <a:buClrTx/>
                <a:buSzTx/>
                <a:buFontTx/>
                <a:buNone/>
              </a:pPr>
              <a:r>
                <a:rPr lang="zh-CN" altLang="en-US" sz="1400" b="1">
                  <a:solidFill>
                    <a:srgbClr val="0000FF"/>
                  </a:solidFill>
                  <a:latin typeface="Arial" panose="020B0604020202020204" pitchFamily="34" charset="0"/>
                </a:rPr>
                <a:t>源系统逻辑模型   目标逻辑模型</a:t>
              </a:r>
            </a:p>
            <a:p>
              <a:pPr eaLnBrk="1" hangingPunct="1">
                <a:spcBef>
                  <a:spcPct val="0"/>
                </a:spcBef>
                <a:buClrTx/>
                <a:buSzTx/>
                <a:buFontTx/>
                <a:buNone/>
              </a:pPr>
              <a:r>
                <a:rPr lang="zh-CN" altLang="en-US" sz="1400" b="1">
                  <a:solidFill>
                    <a:srgbClr val="0000FF"/>
                  </a:solidFill>
                  <a:latin typeface="Arial" panose="020B0604020202020204" pitchFamily="34" charset="0"/>
                </a:rPr>
                <a:t>源系统物理模型   目标物理模型</a:t>
              </a:r>
            </a:p>
            <a:p>
              <a:pPr eaLnBrk="1" hangingPunct="1">
                <a:spcBef>
                  <a:spcPct val="0"/>
                </a:spcBef>
                <a:buClrTx/>
                <a:buSzTx/>
                <a:buFontTx/>
                <a:buNone/>
              </a:pPr>
              <a:r>
                <a:rPr lang="zh-CN" altLang="en-US" sz="1400" b="1">
                  <a:solidFill>
                    <a:srgbClr val="0000FF"/>
                  </a:solidFill>
                  <a:latin typeface="Arial" panose="020B0604020202020204" pitchFamily="34" charset="0"/>
                </a:rPr>
                <a:t>源结构定义          准备区域中的数据结构</a:t>
              </a:r>
            </a:p>
            <a:p>
              <a:pPr eaLnBrk="1" hangingPunct="1">
                <a:spcBef>
                  <a:spcPct val="0"/>
                </a:spcBef>
                <a:buClrTx/>
                <a:buSzTx/>
                <a:buFontTx/>
                <a:buNone/>
              </a:pPr>
              <a:r>
                <a:rPr lang="zh-CN" altLang="en-US" sz="1400" b="1">
                  <a:solidFill>
                    <a:srgbClr val="0000FF"/>
                  </a:solidFill>
                  <a:latin typeface="Arial" panose="020B0604020202020204" pitchFamily="34" charset="0"/>
                </a:rPr>
                <a:t>数据抽取方法      源到目标的联系</a:t>
              </a:r>
            </a:p>
            <a:p>
              <a:pPr eaLnBrk="1" hangingPunct="1">
                <a:spcBef>
                  <a:spcPct val="0"/>
                </a:spcBef>
                <a:buClrTx/>
                <a:buSzTx/>
                <a:buFontTx/>
                <a:buNone/>
              </a:pPr>
              <a:r>
                <a:rPr lang="zh-CN" altLang="en-US" sz="1400" b="1">
                  <a:solidFill>
                    <a:srgbClr val="0000FF"/>
                  </a:solidFill>
                  <a:latin typeface="Arial" panose="020B0604020202020204" pitchFamily="34" charset="0"/>
                </a:rPr>
                <a:t>数据转换规则      外部数据结构</a:t>
              </a:r>
            </a:p>
            <a:p>
              <a:pPr eaLnBrk="1" hangingPunct="1">
                <a:spcBef>
                  <a:spcPct val="0"/>
                </a:spcBef>
                <a:buClrTx/>
                <a:buSzTx/>
                <a:buFontTx/>
                <a:buNone/>
              </a:pPr>
              <a:r>
                <a:rPr lang="zh-CN" altLang="en-US" sz="1400" b="1">
                  <a:solidFill>
                    <a:srgbClr val="0000FF"/>
                  </a:solidFill>
                  <a:latin typeface="Arial" panose="020B0604020202020204" pitchFamily="34" charset="0"/>
                </a:rPr>
                <a:t>数据清洗规则      外部数据定义</a:t>
              </a:r>
            </a:p>
          </p:txBody>
        </p:sp>
        <p:sp>
          <p:nvSpPr>
            <p:cNvPr id="8" name="Text Box 6">
              <a:extLst>
                <a:ext uri="{FF2B5EF4-FFF2-40B4-BE49-F238E27FC236}">
                  <a16:creationId xmlns:a16="http://schemas.microsoft.com/office/drawing/2014/main" id="{6C479A5C-47F8-492F-8586-3256DFA49E7E}"/>
                </a:ext>
              </a:extLst>
            </p:cNvPr>
            <p:cNvSpPr txBox="1">
              <a:spLocks noChangeArrowheads="1"/>
            </p:cNvSpPr>
            <p:nvPr/>
          </p:nvSpPr>
          <p:spPr bwMode="auto">
            <a:xfrm>
              <a:off x="2645924" y="2578168"/>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50000"/>
                </a:spcBef>
                <a:buClrTx/>
                <a:buSzTx/>
                <a:buFontTx/>
                <a:buNone/>
              </a:pPr>
              <a:r>
                <a:rPr lang="zh-CN" altLang="en-US" sz="2000" b="1">
                  <a:solidFill>
                    <a:srgbClr val="FF0000"/>
                  </a:solidFill>
                  <a:latin typeface="微软雅黑" panose="020B0503020204020204" pitchFamily="34" charset="-122"/>
                  <a:ea typeface="微软雅黑" panose="020B0503020204020204" pitchFamily="34" charset="-122"/>
                </a:rPr>
                <a:t>元数据类型</a:t>
              </a:r>
            </a:p>
          </p:txBody>
        </p:sp>
        <p:sp>
          <p:nvSpPr>
            <p:cNvPr id="9" name="Text Box 7">
              <a:extLst>
                <a:ext uri="{FF2B5EF4-FFF2-40B4-BE49-F238E27FC236}">
                  <a16:creationId xmlns:a16="http://schemas.microsoft.com/office/drawing/2014/main" id="{049BE434-F8F4-4C41-B39C-1CE09174C76C}"/>
                </a:ext>
              </a:extLst>
            </p:cNvPr>
            <p:cNvSpPr txBox="1">
              <a:spLocks noChangeArrowheads="1"/>
            </p:cNvSpPr>
            <p:nvPr/>
          </p:nvSpPr>
          <p:spPr bwMode="auto">
            <a:xfrm>
              <a:off x="2036324" y="6156393"/>
              <a:ext cx="2590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50000"/>
                </a:spcBef>
                <a:buClrTx/>
                <a:buSzTx/>
                <a:buFontTx/>
                <a:buNone/>
              </a:pPr>
              <a:r>
                <a:rPr lang="zh-CN" altLang="en-US" sz="1600" b="1">
                  <a:solidFill>
                    <a:srgbClr val="FF0000"/>
                  </a:solidFill>
                  <a:latin typeface="Arial" panose="020B0604020202020204" pitchFamily="34" charset="0"/>
                </a:rPr>
                <a:t>数据获取：元数据类型</a:t>
              </a:r>
            </a:p>
          </p:txBody>
        </p:sp>
        <p:sp>
          <p:nvSpPr>
            <p:cNvPr id="10" name="Line 8">
              <a:extLst>
                <a:ext uri="{FF2B5EF4-FFF2-40B4-BE49-F238E27FC236}">
                  <a16:creationId xmlns:a16="http://schemas.microsoft.com/office/drawing/2014/main" id="{B13CFD65-82AA-46F8-8BE7-00050DA55BA6}"/>
                </a:ext>
              </a:extLst>
            </p:cNvPr>
            <p:cNvSpPr>
              <a:spLocks noChangeShapeType="1"/>
            </p:cNvSpPr>
            <p:nvPr/>
          </p:nvSpPr>
          <p:spPr bwMode="auto">
            <a:xfrm>
              <a:off x="2341124" y="1755843"/>
              <a:ext cx="0" cy="4572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9">
              <a:extLst>
                <a:ext uri="{FF2B5EF4-FFF2-40B4-BE49-F238E27FC236}">
                  <a16:creationId xmlns:a16="http://schemas.microsoft.com/office/drawing/2014/main" id="{340573F2-471A-4B42-80BC-315FD892215D}"/>
                </a:ext>
              </a:extLst>
            </p:cNvPr>
            <p:cNvSpPr>
              <a:spLocks noChangeShapeType="1"/>
            </p:cNvSpPr>
            <p:nvPr/>
          </p:nvSpPr>
          <p:spPr bwMode="auto">
            <a:xfrm>
              <a:off x="3255524" y="1755843"/>
              <a:ext cx="0" cy="4572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0">
              <a:extLst>
                <a:ext uri="{FF2B5EF4-FFF2-40B4-BE49-F238E27FC236}">
                  <a16:creationId xmlns:a16="http://schemas.microsoft.com/office/drawing/2014/main" id="{17BFD111-57F2-4174-A332-97BE0C4D172F}"/>
                </a:ext>
              </a:extLst>
            </p:cNvPr>
            <p:cNvSpPr>
              <a:spLocks noChangeShapeType="1"/>
            </p:cNvSpPr>
            <p:nvPr/>
          </p:nvSpPr>
          <p:spPr bwMode="auto">
            <a:xfrm>
              <a:off x="4169924" y="1755843"/>
              <a:ext cx="0" cy="4572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Text Box 11">
              <a:extLst>
                <a:ext uri="{FF2B5EF4-FFF2-40B4-BE49-F238E27FC236}">
                  <a16:creationId xmlns:a16="http://schemas.microsoft.com/office/drawing/2014/main" id="{80C0E77F-B609-4506-9B13-D53CE0FB4BF1}"/>
                </a:ext>
              </a:extLst>
            </p:cNvPr>
            <p:cNvSpPr txBox="1">
              <a:spLocks noChangeArrowheads="1"/>
            </p:cNvSpPr>
            <p:nvPr/>
          </p:nvSpPr>
          <p:spPr bwMode="auto">
            <a:xfrm>
              <a:off x="5918668" y="554955"/>
              <a:ext cx="3886200" cy="947737"/>
            </a:xfrm>
            <a:prstGeom prst="rect">
              <a:avLst/>
            </a:prstGeom>
            <a:solidFill>
              <a:srgbClr val="C0C0C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50000"/>
                </a:spcBef>
                <a:buClrTx/>
                <a:buSzTx/>
                <a:buFontTx/>
                <a:buNone/>
              </a:pPr>
              <a:r>
                <a:rPr lang="zh-CN" altLang="en-US" sz="1400" b="1" u="sng">
                  <a:solidFill>
                    <a:srgbClr val="0000FF"/>
                  </a:solidFill>
                  <a:latin typeface="Arial" panose="020B0604020202020204" pitchFamily="34" charset="0"/>
                </a:rPr>
                <a:t>数据存储</a:t>
              </a:r>
            </a:p>
            <a:p>
              <a:pPr algn="ctr" eaLnBrk="1" hangingPunct="1">
                <a:spcBef>
                  <a:spcPct val="0"/>
                </a:spcBef>
                <a:buClrTx/>
                <a:buSzTx/>
                <a:buFontTx/>
                <a:buNone/>
              </a:pPr>
              <a:r>
                <a:rPr lang="zh-CN" altLang="en-US" sz="1400" b="1">
                  <a:solidFill>
                    <a:srgbClr val="0000FF"/>
                  </a:solidFill>
                  <a:latin typeface="Arial" panose="020B0604020202020204" pitchFamily="34" charset="0"/>
                </a:rPr>
                <a:t>处理</a:t>
              </a:r>
            </a:p>
            <a:p>
              <a:pPr algn="ctr" eaLnBrk="1" hangingPunct="1">
                <a:spcBef>
                  <a:spcPct val="50000"/>
                </a:spcBef>
                <a:buClrTx/>
                <a:buSzTx/>
                <a:buFontTx/>
                <a:buNone/>
              </a:pPr>
              <a:r>
                <a:rPr lang="zh-CN" altLang="en-US" sz="1400" b="1">
                  <a:solidFill>
                    <a:srgbClr val="0000FF"/>
                  </a:solidFill>
                  <a:latin typeface="Arial" panose="020B0604020202020204" pitchFamily="34" charset="0"/>
                </a:rPr>
                <a:t>数据装载、数据</a:t>
              </a:r>
              <a:r>
                <a:rPr lang="zh-CN" altLang="en-US" sz="1400" b="1">
                  <a:solidFill>
                    <a:srgbClr val="0000FF"/>
                  </a:solidFill>
                  <a:latin typeface="微软雅黑" panose="020B0503020204020204" pitchFamily="34" charset="-122"/>
                  <a:ea typeface="微软雅黑" panose="020B0503020204020204" pitchFamily="34" charset="-122"/>
                </a:rPr>
                <a:t>存档</a:t>
              </a:r>
              <a:r>
                <a:rPr lang="zh-CN" altLang="en-US" sz="1400" b="1">
                  <a:solidFill>
                    <a:srgbClr val="0000FF"/>
                  </a:solidFill>
                  <a:latin typeface="Arial" panose="020B0604020202020204" pitchFamily="34" charset="0"/>
                </a:rPr>
                <a:t>、数据管理</a:t>
              </a:r>
            </a:p>
          </p:txBody>
        </p:sp>
        <p:sp>
          <p:nvSpPr>
            <p:cNvPr id="14" name="AutoShape 12">
              <a:extLst>
                <a:ext uri="{FF2B5EF4-FFF2-40B4-BE49-F238E27FC236}">
                  <a16:creationId xmlns:a16="http://schemas.microsoft.com/office/drawing/2014/main" id="{7E30DCD7-C16F-49F4-A92F-B07D6954E693}"/>
                </a:ext>
              </a:extLst>
            </p:cNvPr>
            <p:cNvSpPr>
              <a:spLocks noChangeArrowheads="1"/>
            </p:cNvSpPr>
            <p:nvPr/>
          </p:nvSpPr>
          <p:spPr bwMode="auto">
            <a:xfrm>
              <a:off x="5998724" y="2213043"/>
              <a:ext cx="3810000" cy="3810000"/>
            </a:xfrm>
            <a:prstGeom prst="flowChartMagneticDisk">
              <a:avLst/>
            </a:prstGeom>
            <a:solidFill>
              <a:srgbClr val="C0C0C0"/>
            </a:solidFill>
            <a:ln w="19050">
              <a:solidFill>
                <a:schemeClr val="tx1"/>
              </a:solidFill>
              <a:round/>
              <a:headEnd/>
              <a:tailEnd/>
            </a:ln>
          </p:spPr>
          <p:txBody>
            <a:bodyPr wrap="none" anchor="ct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zh-CN" altLang="en-US" sz="1400" b="1">
                  <a:solidFill>
                    <a:srgbClr val="0000FF"/>
                  </a:solidFill>
                  <a:latin typeface="Arial" panose="020B0604020202020204" pitchFamily="34" charset="0"/>
                </a:rPr>
                <a:t>源系统                 目标物理模型</a:t>
              </a:r>
            </a:p>
            <a:p>
              <a:pPr eaLnBrk="1" hangingPunct="1">
                <a:spcBef>
                  <a:spcPct val="0"/>
                </a:spcBef>
                <a:buClrTx/>
                <a:buSzTx/>
                <a:buFontTx/>
                <a:buNone/>
              </a:pPr>
              <a:r>
                <a:rPr lang="zh-CN" altLang="en-US" sz="1400" b="1">
                  <a:solidFill>
                    <a:srgbClr val="0000FF"/>
                  </a:solidFill>
                  <a:latin typeface="Arial" panose="020B0604020202020204" pitchFamily="34" charset="0"/>
                </a:rPr>
                <a:t>源系统定义          用业务术语表达的目标</a:t>
              </a:r>
            </a:p>
            <a:p>
              <a:pPr eaLnBrk="1" hangingPunct="1">
                <a:spcBef>
                  <a:spcPct val="0"/>
                </a:spcBef>
                <a:buClrTx/>
                <a:buSzTx/>
                <a:buFontTx/>
                <a:buNone/>
              </a:pPr>
              <a:r>
                <a:rPr lang="zh-CN" altLang="en-US" sz="1400" b="1">
                  <a:solidFill>
                    <a:srgbClr val="0000FF"/>
                  </a:solidFill>
                  <a:latin typeface="Arial" panose="020B0604020202020204" pitchFamily="34" charset="0"/>
                </a:rPr>
                <a:t>源结构定义          数据定义</a:t>
              </a:r>
            </a:p>
            <a:p>
              <a:pPr eaLnBrk="1" hangingPunct="1">
                <a:spcBef>
                  <a:spcPct val="0"/>
                </a:spcBef>
                <a:buClrTx/>
                <a:buSzTx/>
                <a:buFontTx/>
                <a:buNone/>
              </a:pPr>
              <a:r>
                <a:rPr lang="zh-CN" altLang="en-US" sz="1400" b="1">
                  <a:solidFill>
                    <a:srgbClr val="0000FF"/>
                  </a:solidFill>
                  <a:latin typeface="Arial" panose="020B0604020202020204" pitchFamily="34" charset="0"/>
                </a:rPr>
                <a:t>数据抽取规则       数据内容</a:t>
              </a:r>
            </a:p>
            <a:p>
              <a:pPr eaLnBrk="1" hangingPunct="1">
                <a:spcBef>
                  <a:spcPct val="0"/>
                </a:spcBef>
                <a:buClrTx/>
                <a:buSzTx/>
                <a:buFontTx/>
                <a:buNone/>
              </a:pPr>
              <a:r>
                <a:rPr lang="zh-CN" altLang="en-US" sz="1400" b="1">
                  <a:solidFill>
                    <a:srgbClr val="0000FF"/>
                  </a:solidFill>
                  <a:latin typeface="Arial" panose="020B0604020202020204" pitchFamily="34" charset="0"/>
                </a:rPr>
                <a:t>数据清洗规则       数据浏览方法</a:t>
              </a:r>
            </a:p>
            <a:p>
              <a:pPr eaLnBrk="1" hangingPunct="1">
                <a:spcBef>
                  <a:spcPct val="0"/>
                </a:spcBef>
                <a:buClrTx/>
                <a:buSzTx/>
                <a:buFontTx/>
                <a:buNone/>
              </a:pPr>
              <a:r>
                <a:rPr lang="zh-CN" altLang="en-US" sz="1400" b="1">
                  <a:solidFill>
                    <a:srgbClr val="0000FF"/>
                  </a:solidFill>
                  <a:latin typeface="Arial" panose="020B0604020202020204" pitchFamily="34" charset="0"/>
                </a:rPr>
                <a:t>源到目标的映射   查询模板</a:t>
              </a:r>
            </a:p>
            <a:p>
              <a:pPr eaLnBrk="1" hangingPunct="1">
                <a:spcBef>
                  <a:spcPct val="0"/>
                </a:spcBef>
                <a:buClrTx/>
                <a:buSzTx/>
                <a:buFontTx/>
                <a:buNone/>
              </a:pPr>
              <a:r>
                <a:rPr lang="zh-CN" altLang="en-US" sz="1400" b="1">
                  <a:solidFill>
                    <a:srgbClr val="0000FF"/>
                  </a:solidFill>
                  <a:latin typeface="Arial" panose="020B0604020202020204" pitchFamily="34" charset="0"/>
                </a:rPr>
                <a:t>数据清洗规则       预格式化报表，预定义</a:t>
              </a:r>
            </a:p>
            <a:p>
              <a:pPr eaLnBrk="1" hangingPunct="1">
                <a:spcBef>
                  <a:spcPct val="0"/>
                </a:spcBef>
                <a:buClrTx/>
                <a:buSzTx/>
                <a:buFontTx/>
                <a:buNone/>
              </a:pPr>
              <a:r>
                <a:rPr lang="zh-CN" altLang="en-US" sz="1400" b="1">
                  <a:solidFill>
                    <a:srgbClr val="0000FF"/>
                  </a:solidFill>
                  <a:latin typeface="Arial" panose="020B0604020202020204" pitchFamily="34" charset="0"/>
                </a:rPr>
                <a:t>	            </a:t>
              </a:r>
              <a:r>
                <a:rPr lang="en-US" altLang="zh-CN" sz="1400" b="1">
                  <a:solidFill>
                    <a:srgbClr val="0000FF"/>
                  </a:solidFill>
                  <a:latin typeface="Arial" panose="020B0604020202020204" pitchFamily="34" charset="0"/>
                </a:rPr>
                <a:t>OLAP</a:t>
              </a:r>
              <a:r>
                <a:rPr lang="zh-CN" altLang="en-US" sz="1400" b="1">
                  <a:solidFill>
                    <a:srgbClr val="0000FF"/>
                  </a:solidFill>
                  <a:latin typeface="Arial" panose="020B0604020202020204" pitchFamily="34" charset="0"/>
                </a:rPr>
                <a:t>内容	</a:t>
              </a:r>
            </a:p>
          </p:txBody>
        </p:sp>
        <p:sp>
          <p:nvSpPr>
            <p:cNvPr id="15" name="Text Box 13">
              <a:extLst>
                <a:ext uri="{FF2B5EF4-FFF2-40B4-BE49-F238E27FC236}">
                  <a16:creationId xmlns:a16="http://schemas.microsoft.com/office/drawing/2014/main" id="{26EA7EA9-7C7B-4BEC-AB24-C7FD14113BEB}"/>
                </a:ext>
              </a:extLst>
            </p:cNvPr>
            <p:cNvSpPr txBox="1">
              <a:spLocks noChangeArrowheads="1"/>
            </p:cNvSpPr>
            <p:nvPr/>
          </p:nvSpPr>
          <p:spPr bwMode="auto">
            <a:xfrm>
              <a:off x="7065524" y="2578168"/>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50000"/>
                </a:spcBef>
                <a:buClrTx/>
                <a:buSzTx/>
                <a:buFontTx/>
                <a:buNone/>
              </a:pPr>
              <a:r>
                <a:rPr lang="zh-CN" altLang="en-US" sz="2000" b="1">
                  <a:solidFill>
                    <a:srgbClr val="FF0000"/>
                  </a:solidFill>
                  <a:latin typeface="微软雅黑" panose="020B0503020204020204" pitchFamily="34" charset="-122"/>
                  <a:ea typeface="微软雅黑" panose="020B0503020204020204" pitchFamily="34" charset="-122"/>
                </a:rPr>
                <a:t>元数据类型</a:t>
              </a:r>
            </a:p>
          </p:txBody>
        </p:sp>
        <p:sp>
          <p:nvSpPr>
            <p:cNvPr id="16" name="Text Box 14">
              <a:extLst>
                <a:ext uri="{FF2B5EF4-FFF2-40B4-BE49-F238E27FC236}">
                  <a16:creationId xmlns:a16="http://schemas.microsoft.com/office/drawing/2014/main" id="{B4368282-417A-4BC9-8FE0-0F8755EFDCFD}"/>
                </a:ext>
              </a:extLst>
            </p:cNvPr>
            <p:cNvSpPr txBox="1">
              <a:spLocks noChangeArrowheads="1"/>
            </p:cNvSpPr>
            <p:nvPr/>
          </p:nvSpPr>
          <p:spPr bwMode="auto">
            <a:xfrm>
              <a:off x="6455924" y="6156393"/>
              <a:ext cx="2590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50000"/>
                </a:spcBef>
                <a:buClrTx/>
                <a:buSzTx/>
                <a:buFontTx/>
                <a:buNone/>
              </a:pPr>
              <a:r>
                <a:rPr lang="zh-CN" altLang="en-US" sz="1600" b="1">
                  <a:solidFill>
                    <a:srgbClr val="FF0000"/>
                  </a:solidFill>
                  <a:latin typeface="Arial" panose="020B0604020202020204" pitchFamily="34" charset="0"/>
                </a:rPr>
                <a:t>数据存储：元数据类型</a:t>
              </a:r>
            </a:p>
          </p:txBody>
        </p:sp>
        <p:sp>
          <p:nvSpPr>
            <p:cNvPr id="17" name="Line 15">
              <a:extLst>
                <a:ext uri="{FF2B5EF4-FFF2-40B4-BE49-F238E27FC236}">
                  <a16:creationId xmlns:a16="http://schemas.microsoft.com/office/drawing/2014/main" id="{4FB53976-CF7C-4FE6-B334-B2B1A53EF8BF}"/>
                </a:ext>
              </a:extLst>
            </p:cNvPr>
            <p:cNvSpPr>
              <a:spLocks noChangeShapeType="1"/>
            </p:cNvSpPr>
            <p:nvPr/>
          </p:nvSpPr>
          <p:spPr bwMode="auto">
            <a:xfrm>
              <a:off x="6913124" y="1755843"/>
              <a:ext cx="0" cy="4572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6">
              <a:extLst>
                <a:ext uri="{FF2B5EF4-FFF2-40B4-BE49-F238E27FC236}">
                  <a16:creationId xmlns:a16="http://schemas.microsoft.com/office/drawing/2014/main" id="{B9AD11EE-3731-492E-BB18-A52ED0DEF79B}"/>
                </a:ext>
              </a:extLst>
            </p:cNvPr>
            <p:cNvSpPr>
              <a:spLocks noChangeShapeType="1"/>
            </p:cNvSpPr>
            <p:nvPr/>
          </p:nvSpPr>
          <p:spPr bwMode="auto">
            <a:xfrm>
              <a:off x="7838178" y="1679642"/>
              <a:ext cx="0" cy="4572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7">
              <a:extLst>
                <a:ext uri="{FF2B5EF4-FFF2-40B4-BE49-F238E27FC236}">
                  <a16:creationId xmlns:a16="http://schemas.microsoft.com/office/drawing/2014/main" id="{ACDE53CA-62EC-4D59-A093-B4FBF09D2D44}"/>
                </a:ext>
              </a:extLst>
            </p:cNvPr>
            <p:cNvSpPr>
              <a:spLocks noChangeShapeType="1"/>
            </p:cNvSpPr>
            <p:nvPr/>
          </p:nvSpPr>
          <p:spPr bwMode="auto">
            <a:xfrm>
              <a:off x="8741924" y="1755843"/>
              <a:ext cx="0" cy="4572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 name="组合 19">
            <a:extLst>
              <a:ext uri="{FF2B5EF4-FFF2-40B4-BE49-F238E27FC236}">
                <a16:creationId xmlns:a16="http://schemas.microsoft.com/office/drawing/2014/main" id="{6ED612B2-A28D-45EB-815C-DE852260EC1B}"/>
              </a:ext>
            </a:extLst>
          </p:cNvPr>
          <p:cNvGrpSpPr/>
          <p:nvPr/>
        </p:nvGrpSpPr>
        <p:grpSpPr>
          <a:xfrm>
            <a:off x="8379562" y="813063"/>
            <a:ext cx="3003126" cy="5073758"/>
            <a:chOff x="2843213" y="331788"/>
            <a:chExt cx="3733800" cy="6070177"/>
          </a:xfrm>
        </p:grpSpPr>
        <p:sp>
          <p:nvSpPr>
            <p:cNvPr id="21" name="Text Box 4">
              <a:extLst>
                <a:ext uri="{FF2B5EF4-FFF2-40B4-BE49-F238E27FC236}">
                  <a16:creationId xmlns:a16="http://schemas.microsoft.com/office/drawing/2014/main" id="{BC90D433-F446-4F93-A6B8-B0C0998DDE35}"/>
                </a:ext>
              </a:extLst>
            </p:cNvPr>
            <p:cNvSpPr txBox="1">
              <a:spLocks noChangeArrowheads="1"/>
            </p:cNvSpPr>
            <p:nvPr/>
          </p:nvSpPr>
          <p:spPr bwMode="auto">
            <a:xfrm>
              <a:off x="2843213" y="331788"/>
              <a:ext cx="3733800" cy="1012605"/>
            </a:xfrm>
            <a:prstGeom prst="rect">
              <a:avLst/>
            </a:prstGeom>
            <a:solidFill>
              <a:srgbClr val="C0C0C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50000"/>
                </a:spcBef>
                <a:buClrTx/>
                <a:buSzTx/>
                <a:buFontTx/>
                <a:buNone/>
              </a:pPr>
              <a:r>
                <a:rPr lang="zh-CN" altLang="en-US" sz="1400" b="1" u="sng">
                  <a:solidFill>
                    <a:srgbClr val="0000FF"/>
                  </a:solidFill>
                  <a:latin typeface="微软雅黑" panose="020B0503020204020204" pitchFamily="34" charset="-122"/>
                  <a:ea typeface="微软雅黑" panose="020B0503020204020204" pitchFamily="34" charset="-122"/>
                </a:rPr>
                <a:t>信息传递</a:t>
              </a:r>
            </a:p>
            <a:p>
              <a:pPr algn="ctr" eaLnBrk="1" hangingPunct="1">
                <a:spcBef>
                  <a:spcPct val="0"/>
                </a:spcBef>
                <a:buClrTx/>
                <a:buSzTx/>
                <a:buFontTx/>
                <a:buNone/>
              </a:pPr>
              <a:r>
                <a:rPr lang="zh-CN" altLang="en-US" sz="1400" b="1">
                  <a:solidFill>
                    <a:srgbClr val="0000FF"/>
                  </a:solidFill>
                  <a:latin typeface="微软雅黑" panose="020B0503020204020204" pitchFamily="34" charset="-122"/>
                  <a:ea typeface="微软雅黑" panose="020B0503020204020204" pitchFamily="34" charset="-122"/>
                </a:rPr>
                <a:t>处理</a:t>
              </a:r>
            </a:p>
            <a:p>
              <a:pPr algn="ctr" eaLnBrk="1" hangingPunct="1">
                <a:spcBef>
                  <a:spcPct val="50000"/>
                </a:spcBef>
                <a:buClrTx/>
                <a:buSzTx/>
                <a:buFontTx/>
                <a:buNone/>
              </a:pPr>
              <a:r>
                <a:rPr lang="zh-CN" altLang="en-US" sz="1400" b="1">
                  <a:solidFill>
                    <a:srgbClr val="0000FF"/>
                  </a:solidFill>
                  <a:latin typeface="微软雅黑" panose="020B0503020204020204" pitchFamily="34" charset="-122"/>
                  <a:ea typeface="微软雅黑" panose="020B0503020204020204" pitchFamily="34" charset="-122"/>
                </a:rPr>
                <a:t>报表生成、查询处理、复杂分析</a:t>
              </a:r>
            </a:p>
          </p:txBody>
        </p:sp>
        <p:sp>
          <p:nvSpPr>
            <p:cNvPr id="22" name="AutoShape 5">
              <a:extLst>
                <a:ext uri="{FF2B5EF4-FFF2-40B4-BE49-F238E27FC236}">
                  <a16:creationId xmlns:a16="http://schemas.microsoft.com/office/drawing/2014/main" id="{A736B9FD-268D-43CC-84E2-069BCC2633E9}"/>
                </a:ext>
              </a:extLst>
            </p:cNvPr>
            <p:cNvSpPr>
              <a:spLocks noChangeArrowheads="1"/>
            </p:cNvSpPr>
            <p:nvPr/>
          </p:nvSpPr>
          <p:spPr bwMode="auto">
            <a:xfrm>
              <a:off x="2843213" y="1934043"/>
              <a:ext cx="3733800" cy="3957638"/>
            </a:xfrm>
            <a:prstGeom prst="flowChartMagneticDisk">
              <a:avLst/>
            </a:prstGeom>
            <a:solidFill>
              <a:srgbClr val="C0C0C0"/>
            </a:solidFill>
            <a:ln w="19050">
              <a:solidFill>
                <a:schemeClr val="tx1"/>
              </a:solidFill>
              <a:round/>
              <a:headEnd/>
              <a:tailEnd/>
            </a:ln>
          </p:spPr>
          <p:txBody>
            <a:bodyPr wrap="none" anchor="ct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zh-CN" altLang="en-US" sz="1400" b="1">
                  <a:solidFill>
                    <a:srgbClr val="0000CC"/>
                  </a:solidFill>
                  <a:latin typeface="Arial" panose="020B0604020202020204" pitchFamily="34" charset="0"/>
                </a:rPr>
                <a:t>源系统                 目标物理模型</a:t>
              </a:r>
            </a:p>
            <a:p>
              <a:pPr eaLnBrk="1" hangingPunct="1">
                <a:spcBef>
                  <a:spcPct val="0"/>
                </a:spcBef>
                <a:buClrTx/>
                <a:buSzTx/>
                <a:buFontTx/>
                <a:buNone/>
              </a:pPr>
              <a:r>
                <a:rPr lang="zh-CN" altLang="en-US" sz="1400" b="1">
                  <a:solidFill>
                    <a:srgbClr val="0000CC"/>
                  </a:solidFill>
                  <a:latin typeface="Arial" panose="020B0604020202020204" pitchFamily="34" charset="0"/>
                </a:rPr>
                <a:t>源系统定义          用业务术语表达的目标</a:t>
              </a:r>
            </a:p>
            <a:p>
              <a:pPr eaLnBrk="1" hangingPunct="1">
                <a:spcBef>
                  <a:spcPct val="0"/>
                </a:spcBef>
                <a:buClrTx/>
                <a:buSzTx/>
                <a:buFontTx/>
                <a:buNone/>
              </a:pPr>
              <a:r>
                <a:rPr lang="zh-CN" altLang="en-US" sz="1400" b="1">
                  <a:solidFill>
                    <a:srgbClr val="0000CC"/>
                  </a:solidFill>
                  <a:latin typeface="Arial" panose="020B0604020202020204" pitchFamily="34" charset="0"/>
                </a:rPr>
                <a:t>源结构定义          数据定义</a:t>
              </a:r>
            </a:p>
            <a:p>
              <a:pPr eaLnBrk="1" hangingPunct="1">
                <a:spcBef>
                  <a:spcPct val="0"/>
                </a:spcBef>
                <a:buClrTx/>
                <a:buSzTx/>
                <a:buFontTx/>
                <a:buNone/>
              </a:pPr>
              <a:r>
                <a:rPr lang="zh-CN" altLang="en-US" sz="1400" b="1">
                  <a:solidFill>
                    <a:srgbClr val="0000CC"/>
                  </a:solidFill>
                  <a:latin typeface="Arial" panose="020B0604020202020204" pitchFamily="34" charset="0"/>
                </a:rPr>
                <a:t>数据抽取规则      数据内容</a:t>
              </a:r>
            </a:p>
            <a:p>
              <a:pPr eaLnBrk="1" hangingPunct="1">
                <a:spcBef>
                  <a:spcPct val="0"/>
                </a:spcBef>
                <a:buClrTx/>
                <a:buSzTx/>
                <a:buFontTx/>
                <a:buNone/>
              </a:pPr>
              <a:r>
                <a:rPr lang="zh-CN" altLang="en-US" sz="1400" b="1">
                  <a:solidFill>
                    <a:srgbClr val="0000CC"/>
                  </a:solidFill>
                  <a:latin typeface="Arial" panose="020B0604020202020204" pitchFamily="34" charset="0"/>
                </a:rPr>
                <a:t>数据清洗规则      数据浏览方法</a:t>
              </a:r>
            </a:p>
            <a:p>
              <a:pPr eaLnBrk="1" hangingPunct="1">
                <a:spcBef>
                  <a:spcPct val="0"/>
                </a:spcBef>
                <a:buClrTx/>
                <a:buSzTx/>
                <a:buFontTx/>
                <a:buNone/>
              </a:pPr>
              <a:r>
                <a:rPr lang="zh-CN" altLang="en-US" sz="1400" b="1">
                  <a:solidFill>
                    <a:srgbClr val="0000CC"/>
                  </a:solidFill>
                  <a:latin typeface="Arial" panose="020B0604020202020204" pitchFamily="34" charset="0"/>
                </a:rPr>
                <a:t>源到目标的映射   查询模板</a:t>
              </a:r>
            </a:p>
            <a:p>
              <a:pPr eaLnBrk="1" hangingPunct="1">
                <a:spcBef>
                  <a:spcPct val="0"/>
                </a:spcBef>
                <a:buClrTx/>
                <a:buSzTx/>
                <a:buFontTx/>
                <a:buNone/>
              </a:pPr>
              <a:r>
                <a:rPr lang="zh-CN" altLang="en-US" sz="1400" b="1">
                  <a:solidFill>
                    <a:srgbClr val="0000CC"/>
                  </a:solidFill>
                  <a:latin typeface="Arial" panose="020B0604020202020204" pitchFamily="34" charset="0"/>
                </a:rPr>
                <a:t>汇总数据             预格式化报表，预定义</a:t>
              </a:r>
            </a:p>
            <a:p>
              <a:pPr eaLnBrk="1" hangingPunct="1">
                <a:spcBef>
                  <a:spcPct val="0"/>
                </a:spcBef>
                <a:buClrTx/>
                <a:buSzTx/>
                <a:buFontTx/>
                <a:buNone/>
              </a:pPr>
              <a:r>
                <a:rPr lang="zh-CN" altLang="en-US" sz="1400" b="1">
                  <a:solidFill>
                    <a:srgbClr val="0000CC"/>
                  </a:solidFill>
                  <a:latin typeface="Arial" panose="020B0604020202020204" pitchFamily="34" charset="0"/>
                </a:rPr>
                <a:t>	            查询</a:t>
              </a:r>
              <a:r>
                <a:rPr lang="en-US" altLang="zh-CN" sz="1400" b="1">
                  <a:solidFill>
                    <a:srgbClr val="0000CC"/>
                  </a:solidFill>
                  <a:latin typeface="Arial" panose="020B0604020202020204" pitchFamily="34" charset="0"/>
                </a:rPr>
                <a:t>/</a:t>
              </a:r>
              <a:r>
                <a:rPr lang="zh-CN" altLang="en-US" sz="1400" b="1">
                  <a:solidFill>
                    <a:srgbClr val="0000CC"/>
                  </a:solidFill>
                  <a:latin typeface="Arial" panose="020B0604020202020204" pitchFamily="34" charset="0"/>
                </a:rPr>
                <a:t>报表</a:t>
              </a:r>
            </a:p>
            <a:p>
              <a:pPr eaLnBrk="1" hangingPunct="1">
                <a:spcBef>
                  <a:spcPct val="0"/>
                </a:spcBef>
                <a:buClrTx/>
                <a:buSzTx/>
                <a:buFontTx/>
                <a:buNone/>
              </a:pPr>
              <a:r>
                <a:rPr lang="zh-CN" altLang="en-US" sz="1400" b="1">
                  <a:solidFill>
                    <a:srgbClr val="0000CC"/>
                  </a:solidFill>
                  <a:latin typeface="Arial" panose="020B0604020202020204" pitchFamily="34" charset="0"/>
                </a:rPr>
                <a:t>	            </a:t>
              </a:r>
              <a:r>
                <a:rPr lang="en-US" altLang="zh-CN" sz="1400" b="1">
                  <a:solidFill>
                    <a:srgbClr val="0000CC"/>
                  </a:solidFill>
                  <a:latin typeface="Arial" panose="020B0604020202020204" pitchFamily="34" charset="0"/>
                </a:rPr>
                <a:t>OLAP</a:t>
              </a:r>
              <a:r>
                <a:rPr lang="zh-CN" altLang="en-US" sz="1400" b="1">
                  <a:solidFill>
                    <a:srgbClr val="0000CC"/>
                  </a:solidFill>
                  <a:latin typeface="Arial" panose="020B0604020202020204" pitchFamily="34" charset="0"/>
                </a:rPr>
                <a:t>内容</a:t>
              </a:r>
            </a:p>
          </p:txBody>
        </p:sp>
        <p:sp>
          <p:nvSpPr>
            <p:cNvPr id="23" name="Text Box 6">
              <a:extLst>
                <a:ext uri="{FF2B5EF4-FFF2-40B4-BE49-F238E27FC236}">
                  <a16:creationId xmlns:a16="http://schemas.microsoft.com/office/drawing/2014/main" id="{CD1AB5CA-0A80-4166-82A6-991492E53874}"/>
                </a:ext>
              </a:extLst>
            </p:cNvPr>
            <p:cNvSpPr txBox="1">
              <a:spLocks noChangeArrowheads="1"/>
            </p:cNvSpPr>
            <p:nvPr/>
          </p:nvSpPr>
          <p:spPr bwMode="auto">
            <a:xfrm>
              <a:off x="3681413" y="2179569"/>
              <a:ext cx="2330455" cy="47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50000"/>
                </a:spcBef>
                <a:buClrTx/>
                <a:buSzTx/>
                <a:buFontTx/>
                <a:buNone/>
              </a:pPr>
              <a:r>
                <a:rPr lang="zh-CN" altLang="en-US" sz="2000" b="1">
                  <a:solidFill>
                    <a:srgbClr val="FF0000"/>
                  </a:solidFill>
                  <a:latin typeface="微软雅黑" panose="020B0503020204020204" pitchFamily="34" charset="-122"/>
                  <a:ea typeface="微软雅黑" panose="020B0503020204020204" pitchFamily="34" charset="-122"/>
                </a:rPr>
                <a:t>元数据类型</a:t>
              </a:r>
            </a:p>
          </p:txBody>
        </p:sp>
        <p:sp>
          <p:nvSpPr>
            <p:cNvPr id="24" name="Text Box 7">
              <a:extLst>
                <a:ext uri="{FF2B5EF4-FFF2-40B4-BE49-F238E27FC236}">
                  <a16:creationId xmlns:a16="http://schemas.microsoft.com/office/drawing/2014/main" id="{7A1C9739-E95E-449E-B9FB-FD37D10BB6E2}"/>
                </a:ext>
              </a:extLst>
            </p:cNvPr>
            <p:cNvSpPr txBox="1">
              <a:spLocks noChangeArrowheads="1"/>
            </p:cNvSpPr>
            <p:nvPr/>
          </p:nvSpPr>
          <p:spPr bwMode="auto">
            <a:xfrm>
              <a:off x="3428998" y="5996924"/>
              <a:ext cx="2844003" cy="405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50000"/>
                </a:spcBef>
                <a:buClrTx/>
                <a:buSzTx/>
                <a:buFontTx/>
                <a:buNone/>
              </a:pPr>
              <a:r>
                <a:rPr lang="zh-CN" altLang="en-US" sz="1600" b="1">
                  <a:solidFill>
                    <a:srgbClr val="FF0000"/>
                  </a:solidFill>
                  <a:latin typeface="Arial" panose="020B0604020202020204" pitchFamily="34" charset="0"/>
                </a:rPr>
                <a:t>信息传递：元数据类型</a:t>
              </a:r>
            </a:p>
          </p:txBody>
        </p:sp>
        <p:sp>
          <p:nvSpPr>
            <p:cNvPr id="25" name="Line 8">
              <a:extLst>
                <a:ext uri="{FF2B5EF4-FFF2-40B4-BE49-F238E27FC236}">
                  <a16:creationId xmlns:a16="http://schemas.microsoft.com/office/drawing/2014/main" id="{95EE3E94-3FA4-4D3F-96D9-329C3A3BF674}"/>
                </a:ext>
              </a:extLst>
            </p:cNvPr>
            <p:cNvSpPr>
              <a:spLocks noChangeShapeType="1"/>
            </p:cNvSpPr>
            <p:nvPr/>
          </p:nvSpPr>
          <p:spPr bwMode="auto">
            <a:xfrm>
              <a:off x="3681413" y="1371600"/>
              <a:ext cx="1587" cy="4572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9">
              <a:extLst>
                <a:ext uri="{FF2B5EF4-FFF2-40B4-BE49-F238E27FC236}">
                  <a16:creationId xmlns:a16="http://schemas.microsoft.com/office/drawing/2014/main" id="{3A74E4BA-F85A-436D-BB70-567F5757EEAF}"/>
                </a:ext>
              </a:extLst>
            </p:cNvPr>
            <p:cNvSpPr>
              <a:spLocks noChangeShapeType="1"/>
            </p:cNvSpPr>
            <p:nvPr/>
          </p:nvSpPr>
          <p:spPr bwMode="auto">
            <a:xfrm>
              <a:off x="4595813" y="1371600"/>
              <a:ext cx="1587" cy="4572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10">
              <a:extLst>
                <a:ext uri="{FF2B5EF4-FFF2-40B4-BE49-F238E27FC236}">
                  <a16:creationId xmlns:a16="http://schemas.microsoft.com/office/drawing/2014/main" id="{2C63891A-061A-4D2F-A535-DBDBFB05924D}"/>
                </a:ext>
              </a:extLst>
            </p:cNvPr>
            <p:cNvSpPr>
              <a:spLocks noChangeShapeType="1"/>
            </p:cNvSpPr>
            <p:nvPr/>
          </p:nvSpPr>
          <p:spPr bwMode="auto">
            <a:xfrm>
              <a:off x="5510213" y="1371600"/>
              <a:ext cx="1587" cy="4572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3724019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https://www.alation.com/_next/image/?url=https:%2F%2Fimages.ctfassets.net%2F7p3vnbbznfiw%2F6zc6d3XOrFFGmGlIs1ru0M%2F43dec321dcb50b2a1504eb7c28ab5feb%2F23.-4-Types-of-Metadata.png-1024x768.png&amp;w=1200&amp;q=75">
            <a:extLst>
              <a:ext uri="{FF2B5EF4-FFF2-40B4-BE49-F238E27FC236}">
                <a16:creationId xmlns:a16="http://schemas.microsoft.com/office/drawing/2014/main" id="{1DA34533-65AE-4598-96C3-B4332AC66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1841" y="233916"/>
            <a:ext cx="8633638" cy="6475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218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F23DB2-B2BE-45DD-A2F8-6FB9EFA8C9D5}"/>
              </a:ext>
            </a:extLst>
          </p:cNvPr>
          <p:cNvSpPr>
            <a:spLocks noGrp="1"/>
          </p:cNvSpPr>
          <p:nvPr>
            <p:ph type="title"/>
          </p:nvPr>
        </p:nvSpPr>
        <p:spPr/>
        <p:txBody>
          <a:bodyPr/>
          <a:lstStyle/>
          <a:p>
            <a:r>
              <a:rPr lang="zh-CN" altLang="en-US"/>
              <a:t>大纲</a:t>
            </a:r>
          </a:p>
        </p:txBody>
      </p:sp>
      <p:sp>
        <p:nvSpPr>
          <p:cNvPr id="4" name="灯片编号占位符 3">
            <a:extLst>
              <a:ext uri="{FF2B5EF4-FFF2-40B4-BE49-F238E27FC236}">
                <a16:creationId xmlns:a16="http://schemas.microsoft.com/office/drawing/2014/main" id="{6DBDC8AB-8B0C-4744-8377-BC4CBF06333A}"/>
              </a:ext>
            </a:extLst>
          </p:cNvPr>
          <p:cNvSpPr>
            <a:spLocks noGrp="1"/>
          </p:cNvSpPr>
          <p:nvPr>
            <p:ph type="sldNum" sz="quarter" idx="12"/>
          </p:nvPr>
        </p:nvSpPr>
        <p:spPr/>
        <p:txBody>
          <a:bodyPr/>
          <a:lstStyle/>
          <a:p>
            <a:fld id="{353DBB4E-1D55-4CCA-BE4F-A23EE6C282CB}" type="slidenum">
              <a:rPr lang="zh-CN" altLang="en-US" smtClean="0"/>
              <a:pPr/>
              <a:t>23</a:t>
            </a:fld>
            <a:endParaRPr lang="zh-CN" altLang="en-US"/>
          </a:p>
        </p:txBody>
      </p:sp>
      <p:sp>
        <p:nvSpPr>
          <p:cNvPr id="5" name="内容占位符 4">
            <a:extLst>
              <a:ext uri="{FF2B5EF4-FFF2-40B4-BE49-F238E27FC236}">
                <a16:creationId xmlns:a16="http://schemas.microsoft.com/office/drawing/2014/main" id="{4DEEED1E-01D5-47D1-A580-3B5585F36DCF}"/>
              </a:ext>
            </a:extLst>
          </p:cNvPr>
          <p:cNvSpPr>
            <a:spLocks noGrp="1"/>
          </p:cNvSpPr>
          <p:nvPr>
            <p:ph idx="1"/>
          </p:nvPr>
        </p:nvSpPr>
        <p:spPr/>
        <p:txBody>
          <a:bodyPr>
            <a:normAutofit/>
          </a:bodyPr>
          <a:lstStyle/>
          <a:p>
            <a:r>
              <a:rPr lang="zh-CN" altLang="en-US" b="1">
                <a:solidFill>
                  <a:schemeClr val="bg1">
                    <a:lumMod val="50000"/>
                  </a:schemeClr>
                </a:solidFill>
              </a:rPr>
              <a:t>初步认识</a:t>
            </a:r>
            <a:r>
              <a:rPr lang="en-US" altLang="zh-CN" b="1">
                <a:solidFill>
                  <a:schemeClr val="bg1">
                    <a:lumMod val="50000"/>
                  </a:schemeClr>
                </a:solidFill>
              </a:rPr>
              <a:t>GaussDB</a:t>
            </a:r>
            <a:r>
              <a:rPr lang="zh-CN" altLang="en-US" b="1">
                <a:solidFill>
                  <a:schemeClr val="bg1">
                    <a:lumMod val="50000"/>
                  </a:schemeClr>
                </a:solidFill>
              </a:rPr>
              <a:t>数据库的元数据及其管理</a:t>
            </a:r>
            <a:endParaRPr lang="en-US" altLang="zh-CN" b="1">
              <a:solidFill>
                <a:schemeClr val="bg1">
                  <a:lumMod val="50000"/>
                </a:schemeClr>
              </a:solidFill>
            </a:endParaRPr>
          </a:p>
          <a:p>
            <a:r>
              <a:rPr lang="zh-CN" altLang="en-US" b="1">
                <a:solidFill>
                  <a:schemeClr val="bg1">
                    <a:lumMod val="50000"/>
                  </a:schemeClr>
                </a:solidFill>
              </a:rPr>
              <a:t>元数据的重要性</a:t>
            </a:r>
          </a:p>
          <a:p>
            <a:r>
              <a:rPr lang="zh-CN" altLang="en-US" b="1">
                <a:solidFill>
                  <a:schemeClr val="bg1">
                    <a:lumMod val="50000"/>
                  </a:schemeClr>
                </a:solidFill>
              </a:rPr>
              <a:t>按功能区域划分的元数据类型</a:t>
            </a:r>
          </a:p>
          <a:p>
            <a:r>
              <a:rPr lang="zh-CN" altLang="en-US" b="1">
                <a:solidFill>
                  <a:srgbClr val="FF0000"/>
                </a:solidFill>
              </a:rPr>
              <a:t>业务元数据</a:t>
            </a:r>
          </a:p>
          <a:p>
            <a:r>
              <a:rPr lang="zh-CN" altLang="en-US" b="1">
                <a:solidFill>
                  <a:schemeClr val="bg1">
                    <a:lumMod val="50000"/>
                  </a:schemeClr>
                </a:solidFill>
              </a:rPr>
              <a:t>技术元数据</a:t>
            </a:r>
          </a:p>
          <a:p>
            <a:r>
              <a:rPr lang="zh-CN" altLang="en-US" b="1">
                <a:solidFill>
                  <a:schemeClr val="bg1">
                    <a:lumMod val="50000"/>
                  </a:schemeClr>
                </a:solidFill>
              </a:rPr>
              <a:t>如何提供元数据</a:t>
            </a:r>
          </a:p>
        </p:txBody>
      </p:sp>
    </p:spTree>
    <p:extLst>
      <p:ext uri="{BB962C8B-B14F-4D97-AF65-F5344CB8AC3E}">
        <p14:creationId xmlns:p14="http://schemas.microsoft.com/office/powerpoint/2010/main" val="1086776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4ACD10-B6EC-45E8-A24E-1C794A6599B0}"/>
              </a:ext>
            </a:extLst>
          </p:cNvPr>
          <p:cNvSpPr>
            <a:spLocks noGrp="1"/>
          </p:cNvSpPr>
          <p:nvPr>
            <p:ph type="title"/>
          </p:nvPr>
        </p:nvSpPr>
        <p:spPr/>
        <p:txBody>
          <a:bodyPr/>
          <a:lstStyle/>
          <a:p>
            <a:r>
              <a:rPr lang="zh-CN" altLang="en-US"/>
              <a:t>业务元数据</a:t>
            </a:r>
          </a:p>
        </p:txBody>
      </p:sp>
      <p:sp>
        <p:nvSpPr>
          <p:cNvPr id="3" name="内容占位符 2">
            <a:extLst>
              <a:ext uri="{FF2B5EF4-FFF2-40B4-BE49-F238E27FC236}">
                <a16:creationId xmlns:a16="http://schemas.microsoft.com/office/drawing/2014/main" id="{399895DA-E5FB-4748-AAD7-473726E7945C}"/>
              </a:ext>
            </a:extLst>
          </p:cNvPr>
          <p:cNvSpPr>
            <a:spLocks noGrp="1"/>
          </p:cNvSpPr>
          <p:nvPr>
            <p:ph idx="1"/>
          </p:nvPr>
        </p:nvSpPr>
        <p:spPr>
          <a:xfrm>
            <a:off x="838200" y="1147487"/>
            <a:ext cx="10698126" cy="5029477"/>
          </a:xfrm>
        </p:spPr>
        <p:txBody>
          <a:bodyPr/>
          <a:lstStyle/>
          <a:p>
            <a:r>
              <a:rPr lang="zh-CN" altLang="en-US"/>
              <a:t>元数据类型也可以分为</a:t>
            </a:r>
            <a:r>
              <a:rPr lang="zh-CN" altLang="en-US">
                <a:solidFill>
                  <a:srgbClr val="FF0000"/>
                </a:solidFill>
              </a:rPr>
              <a:t>业务</a:t>
            </a:r>
            <a:r>
              <a:rPr lang="en-US" altLang="zh-CN">
                <a:solidFill>
                  <a:srgbClr val="FF0000"/>
                </a:solidFill>
              </a:rPr>
              <a:t>(business)</a:t>
            </a:r>
            <a:r>
              <a:rPr lang="zh-CN" altLang="en-US">
                <a:solidFill>
                  <a:srgbClr val="FF0000"/>
                </a:solidFill>
              </a:rPr>
              <a:t>元数据</a:t>
            </a:r>
            <a:r>
              <a:rPr lang="zh-CN" altLang="en-US"/>
              <a:t>与</a:t>
            </a:r>
            <a:r>
              <a:rPr lang="zh-CN" altLang="en-US">
                <a:solidFill>
                  <a:srgbClr val="FF0000"/>
                </a:solidFill>
              </a:rPr>
              <a:t>技术</a:t>
            </a:r>
            <a:r>
              <a:rPr lang="en-US" altLang="zh-CN">
                <a:solidFill>
                  <a:srgbClr val="FF0000"/>
                </a:solidFill>
              </a:rPr>
              <a:t>(technical)</a:t>
            </a:r>
            <a:r>
              <a:rPr lang="zh-CN" altLang="en-US">
                <a:solidFill>
                  <a:srgbClr val="FF0000"/>
                </a:solidFill>
              </a:rPr>
              <a:t>元数据</a:t>
            </a:r>
          </a:p>
          <a:p>
            <a:pPr lvl="1"/>
            <a:r>
              <a:rPr lang="zh-CN" altLang="en-US"/>
              <a:t>业务元数据的内容和格式与技术元数据截然不同</a:t>
            </a:r>
          </a:p>
          <a:p>
            <a:pPr lvl="1"/>
            <a:r>
              <a:rPr lang="zh-CN" altLang="en-US"/>
              <a:t>是一种有效的对元数据的分类方法</a:t>
            </a:r>
            <a:endParaRPr lang="en-US" altLang="zh-CN"/>
          </a:p>
          <a:p>
            <a:pPr lvl="1"/>
            <a:endParaRPr lang="zh-CN" altLang="en-US" sz="800"/>
          </a:p>
          <a:p>
            <a:r>
              <a:rPr lang="zh-CN" altLang="en-US"/>
              <a:t>业务元数据将业务用户与数据仓库联系在一起</a:t>
            </a:r>
          </a:p>
          <a:p>
            <a:endParaRPr lang="en-US" altLang="zh-CN" sz="800"/>
          </a:p>
          <a:p>
            <a:r>
              <a:rPr lang="zh-CN" altLang="en-US"/>
              <a:t>业务用户需要知道数据仓库中什么数据是可用的，与</a:t>
            </a:r>
            <a:r>
              <a:rPr lang="en-US" altLang="zh-CN"/>
              <a:t>IT</a:t>
            </a:r>
            <a:r>
              <a:rPr lang="zh-CN" altLang="en-US"/>
              <a:t>人员的角度不同</a:t>
            </a:r>
            <a:endParaRPr lang="en-US" altLang="zh-CN"/>
          </a:p>
          <a:p>
            <a:endParaRPr lang="en-US" altLang="zh-CN" sz="800">
              <a:solidFill>
                <a:srgbClr val="FF0000"/>
              </a:solidFill>
            </a:endParaRPr>
          </a:p>
          <a:p>
            <a:r>
              <a:rPr lang="zh-CN" altLang="en-US">
                <a:solidFill>
                  <a:srgbClr val="FF0000"/>
                </a:solidFill>
              </a:rPr>
              <a:t>业务元数据的使用者</a:t>
            </a:r>
            <a:endParaRPr lang="en-US" altLang="zh-CN">
              <a:solidFill>
                <a:srgbClr val="FF0000"/>
              </a:solidFill>
            </a:endParaRPr>
          </a:p>
          <a:p>
            <a:pPr lvl="1"/>
            <a:r>
              <a:rPr lang="zh-CN" altLang="en-US"/>
              <a:t>经理  业务分析员  高级用户  普通用户 </a:t>
            </a:r>
            <a:r>
              <a:rPr lang="en-US" altLang="zh-CN"/>
              <a:t>……</a:t>
            </a:r>
            <a:endParaRPr lang="zh-CN" altLang="en-US"/>
          </a:p>
          <a:p>
            <a:endParaRPr lang="zh-CN" altLang="en-US"/>
          </a:p>
        </p:txBody>
      </p:sp>
      <p:sp>
        <p:nvSpPr>
          <p:cNvPr id="4" name="灯片编号占位符 3">
            <a:extLst>
              <a:ext uri="{FF2B5EF4-FFF2-40B4-BE49-F238E27FC236}">
                <a16:creationId xmlns:a16="http://schemas.microsoft.com/office/drawing/2014/main" id="{972AAD73-55D0-41BC-999F-492994003272}"/>
              </a:ext>
            </a:extLst>
          </p:cNvPr>
          <p:cNvSpPr>
            <a:spLocks noGrp="1"/>
          </p:cNvSpPr>
          <p:nvPr>
            <p:ph type="sldNum" sz="quarter" idx="12"/>
          </p:nvPr>
        </p:nvSpPr>
        <p:spPr/>
        <p:txBody>
          <a:bodyPr/>
          <a:lstStyle/>
          <a:p>
            <a:fld id="{353DBB4E-1D55-4CCA-BE4F-A23EE6C282CB}" type="slidenum">
              <a:rPr lang="zh-CN" altLang="en-US" smtClean="0"/>
              <a:pPr/>
              <a:t>24</a:t>
            </a:fld>
            <a:endParaRPr lang="zh-CN" altLang="en-US"/>
          </a:p>
        </p:txBody>
      </p:sp>
    </p:spTree>
    <p:extLst>
      <p:ext uri="{BB962C8B-B14F-4D97-AF65-F5344CB8AC3E}">
        <p14:creationId xmlns:p14="http://schemas.microsoft.com/office/powerpoint/2010/main" val="2653184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4ACD10-B6EC-45E8-A24E-1C794A6599B0}"/>
              </a:ext>
            </a:extLst>
          </p:cNvPr>
          <p:cNvSpPr>
            <a:spLocks noGrp="1"/>
          </p:cNvSpPr>
          <p:nvPr>
            <p:ph type="title"/>
          </p:nvPr>
        </p:nvSpPr>
        <p:spPr/>
        <p:txBody>
          <a:bodyPr/>
          <a:lstStyle/>
          <a:p>
            <a:r>
              <a:rPr lang="zh-CN" altLang="en-US"/>
              <a:t>业务元数据</a:t>
            </a:r>
            <a:r>
              <a:rPr lang="en-US" altLang="zh-CN"/>
              <a:t>(cont.)</a:t>
            </a:r>
            <a:endParaRPr lang="zh-CN" altLang="en-US"/>
          </a:p>
        </p:txBody>
      </p:sp>
      <p:sp>
        <p:nvSpPr>
          <p:cNvPr id="4" name="灯片编号占位符 3">
            <a:extLst>
              <a:ext uri="{FF2B5EF4-FFF2-40B4-BE49-F238E27FC236}">
                <a16:creationId xmlns:a16="http://schemas.microsoft.com/office/drawing/2014/main" id="{972AAD73-55D0-41BC-999F-492994003272}"/>
              </a:ext>
            </a:extLst>
          </p:cNvPr>
          <p:cNvSpPr>
            <a:spLocks noGrp="1"/>
          </p:cNvSpPr>
          <p:nvPr>
            <p:ph type="sldNum" sz="quarter" idx="12"/>
          </p:nvPr>
        </p:nvSpPr>
        <p:spPr/>
        <p:txBody>
          <a:bodyPr/>
          <a:lstStyle/>
          <a:p>
            <a:fld id="{353DBB4E-1D55-4CCA-BE4F-A23EE6C282CB}" type="slidenum">
              <a:rPr lang="zh-CN" altLang="en-US" smtClean="0"/>
              <a:pPr/>
              <a:t>25</a:t>
            </a:fld>
            <a:endParaRPr lang="zh-CN" altLang="en-US"/>
          </a:p>
        </p:txBody>
      </p:sp>
      <p:sp>
        <p:nvSpPr>
          <p:cNvPr id="6" name="内容占位符 5">
            <a:extLst>
              <a:ext uri="{FF2B5EF4-FFF2-40B4-BE49-F238E27FC236}">
                <a16:creationId xmlns:a16="http://schemas.microsoft.com/office/drawing/2014/main" id="{77EABE47-79C6-4363-9FE2-3991E3010777}"/>
              </a:ext>
            </a:extLst>
          </p:cNvPr>
          <p:cNvSpPr>
            <a:spLocks noGrp="1"/>
          </p:cNvSpPr>
          <p:nvPr>
            <p:ph idx="1"/>
          </p:nvPr>
        </p:nvSpPr>
        <p:spPr/>
        <p:txBody>
          <a:bodyPr/>
          <a:lstStyle/>
          <a:p>
            <a:pPr>
              <a:lnSpc>
                <a:spcPct val="150000"/>
              </a:lnSpc>
            </a:pPr>
            <a:r>
              <a:rPr lang="zh-CN" altLang="en-US"/>
              <a:t>业务元数据必须用业务术语和平直的语言描述内容</a:t>
            </a:r>
          </a:p>
          <a:p>
            <a:pPr>
              <a:lnSpc>
                <a:spcPct val="150000"/>
              </a:lnSpc>
            </a:pPr>
            <a:r>
              <a:rPr lang="zh-CN" altLang="en-US"/>
              <a:t>相对于技术元数据 ，业务元数据的结构化差</a:t>
            </a:r>
            <a:endParaRPr lang="en-US" altLang="zh-CN"/>
          </a:p>
          <a:p>
            <a:pPr lvl="1">
              <a:lnSpc>
                <a:spcPct val="150000"/>
              </a:lnSpc>
            </a:pPr>
            <a:r>
              <a:rPr lang="zh-CN" altLang="en-US"/>
              <a:t>相当一部分元数据来自于文本、表格、业务规则、政策等非结构化数据</a:t>
            </a:r>
          </a:p>
          <a:p>
            <a:pPr>
              <a:lnSpc>
                <a:spcPct val="150000"/>
              </a:lnSpc>
            </a:pPr>
            <a:r>
              <a:rPr lang="zh-CN" altLang="en-US"/>
              <a:t>所有非正式的元数据获取后必须格式标准化并存储在数据仓库中</a:t>
            </a:r>
          </a:p>
          <a:p>
            <a:pPr>
              <a:lnSpc>
                <a:spcPct val="150000"/>
              </a:lnSpc>
            </a:pPr>
            <a:r>
              <a:rPr lang="zh-CN" altLang="en-US"/>
              <a:t>相当多的业务用户没有足够的技术自己构建查询或者格式化报表</a:t>
            </a:r>
            <a:endParaRPr lang="en-US" altLang="zh-CN"/>
          </a:p>
          <a:p>
            <a:pPr lvl="1">
              <a:lnSpc>
                <a:spcPct val="150000"/>
              </a:lnSpc>
            </a:pPr>
            <a:r>
              <a:rPr lang="zh-CN" altLang="en-US"/>
              <a:t>所以应该提供</a:t>
            </a:r>
            <a:r>
              <a:rPr lang="zh-CN" altLang="en-US">
                <a:solidFill>
                  <a:srgbClr val="FF0000"/>
                </a:solidFill>
              </a:rPr>
              <a:t>预定义查询</a:t>
            </a:r>
            <a:r>
              <a:rPr lang="zh-CN" altLang="en-US"/>
              <a:t>、</a:t>
            </a:r>
            <a:r>
              <a:rPr lang="zh-CN" altLang="en-US">
                <a:solidFill>
                  <a:srgbClr val="FF0000"/>
                </a:solidFill>
              </a:rPr>
              <a:t>报表</a:t>
            </a:r>
            <a:endParaRPr lang="en-US" altLang="zh-CN">
              <a:solidFill>
                <a:srgbClr val="FF0000"/>
              </a:solidFill>
            </a:endParaRPr>
          </a:p>
          <a:p>
            <a:pPr>
              <a:lnSpc>
                <a:spcPct val="150000"/>
              </a:lnSpc>
            </a:pPr>
            <a:r>
              <a:rPr lang="zh-CN" altLang="en-US"/>
              <a:t>业务元数据完全从最终用户的角度描述数据仓库</a:t>
            </a:r>
            <a:endParaRPr lang="en-US" altLang="zh-CN"/>
          </a:p>
          <a:p>
            <a:pPr lvl="1">
              <a:lnSpc>
                <a:spcPct val="150000"/>
              </a:lnSpc>
            </a:pPr>
            <a:r>
              <a:rPr lang="zh-CN" altLang="en-US"/>
              <a:t>有哪些数据、如何使用</a:t>
            </a:r>
          </a:p>
        </p:txBody>
      </p:sp>
    </p:spTree>
    <p:extLst>
      <p:ext uri="{BB962C8B-B14F-4D97-AF65-F5344CB8AC3E}">
        <p14:creationId xmlns:p14="http://schemas.microsoft.com/office/powerpoint/2010/main" val="30961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999D96-2429-4B74-BE3E-CE42BD59619D}"/>
              </a:ext>
            </a:extLst>
          </p:cNvPr>
          <p:cNvSpPr>
            <a:spLocks noGrp="1"/>
          </p:cNvSpPr>
          <p:nvPr>
            <p:ph type="title"/>
          </p:nvPr>
        </p:nvSpPr>
        <p:spPr/>
        <p:txBody>
          <a:bodyPr/>
          <a:lstStyle/>
          <a:p>
            <a:r>
              <a:rPr lang="zh-CN" altLang="en-US"/>
              <a:t>业务元数据举例</a:t>
            </a:r>
          </a:p>
        </p:txBody>
      </p:sp>
      <p:sp>
        <p:nvSpPr>
          <p:cNvPr id="4" name="灯片编号占位符 3">
            <a:extLst>
              <a:ext uri="{FF2B5EF4-FFF2-40B4-BE49-F238E27FC236}">
                <a16:creationId xmlns:a16="http://schemas.microsoft.com/office/drawing/2014/main" id="{05BD1DFE-723E-4516-B3DE-4B56FE18BB69}"/>
              </a:ext>
            </a:extLst>
          </p:cNvPr>
          <p:cNvSpPr>
            <a:spLocks noGrp="1"/>
          </p:cNvSpPr>
          <p:nvPr>
            <p:ph type="sldNum" sz="quarter" idx="12"/>
          </p:nvPr>
        </p:nvSpPr>
        <p:spPr/>
        <p:txBody>
          <a:bodyPr/>
          <a:lstStyle/>
          <a:p>
            <a:fld id="{353DBB4E-1D55-4CCA-BE4F-A23EE6C282CB}" type="slidenum">
              <a:rPr lang="zh-CN" altLang="en-US" smtClean="0"/>
              <a:pPr/>
              <a:t>26</a:t>
            </a:fld>
            <a:endParaRPr lang="zh-CN" altLang="en-US"/>
          </a:p>
        </p:txBody>
      </p:sp>
      <p:sp>
        <p:nvSpPr>
          <p:cNvPr id="7" name="内容占位符 5">
            <a:extLst>
              <a:ext uri="{FF2B5EF4-FFF2-40B4-BE49-F238E27FC236}">
                <a16:creationId xmlns:a16="http://schemas.microsoft.com/office/drawing/2014/main" id="{AB81320A-06B9-4F0D-9487-A1509BC682F2}"/>
              </a:ext>
            </a:extLst>
          </p:cNvPr>
          <p:cNvSpPr txBox="1">
            <a:spLocks/>
          </p:cNvSpPr>
          <p:nvPr/>
        </p:nvSpPr>
        <p:spPr>
          <a:xfrm>
            <a:off x="1328885" y="1447927"/>
            <a:ext cx="4827365" cy="3684588"/>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a:solidFill>
                  <a:srgbClr val="0000FF"/>
                </a:solidFill>
                <a:latin typeface="微软雅黑" panose="020B0503020204020204" pitchFamily="34" charset="-122"/>
                <a:ea typeface="微软雅黑" panose="020B0503020204020204" pitchFamily="34" charset="-122"/>
              </a:rPr>
              <a:t>连接步骤</a:t>
            </a:r>
          </a:p>
          <a:p>
            <a:pPr>
              <a:lnSpc>
                <a:spcPct val="150000"/>
              </a:lnSpc>
            </a:pPr>
            <a:r>
              <a:rPr lang="zh-CN" altLang="en-US" sz="2400">
                <a:solidFill>
                  <a:srgbClr val="0000FF"/>
                </a:solidFill>
                <a:latin typeface="微软雅黑" panose="020B0503020204020204" pitchFamily="34" charset="-122"/>
                <a:ea typeface="微软雅黑" panose="020B0503020204020204" pitchFamily="34" charset="-122"/>
              </a:rPr>
              <a:t>安全性和访问权限</a:t>
            </a:r>
          </a:p>
          <a:p>
            <a:pPr>
              <a:lnSpc>
                <a:spcPct val="150000"/>
              </a:lnSpc>
            </a:pPr>
            <a:r>
              <a:rPr lang="zh-CN" altLang="en-US" sz="2400">
                <a:solidFill>
                  <a:srgbClr val="0000FF"/>
                </a:solidFill>
                <a:latin typeface="微软雅黑" panose="020B0503020204020204" pitchFamily="34" charset="-122"/>
                <a:ea typeface="微软雅黑" panose="020B0503020204020204" pitchFamily="34" charset="-122"/>
              </a:rPr>
              <a:t>用业务术语表达数据的整体结构</a:t>
            </a:r>
          </a:p>
          <a:p>
            <a:pPr>
              <a:lnSpc>
                <a:spcPct val="150000"/>
              </a:lnSpc>
            </a:pPr>
            <a:r>
              <a:rPr lang="zh-CN" altLang="en-US" sz="2400">
                <a:solidFill>
                  <a:srgbClr val="0000FF"/>
                </a:solidFill>
                <a:latin typeface="微软雅黑" panose="020B0503020204020204" pitchFamily="34" charset="-122"/>
                <a:ea typeface="微软雅黑" panose="020B0503020204020204" pitchFamily="34" charset="-122"/>
              </a:rPr>
              <a:t>源系统</a:t>
            </a:r>
          </a:p>
          <a:p>
            <a:pPr>
              <a:lnSpc>
                <a:spcPct val="150000"/>
              </a:lnSpc>
            </a:pPr>
            <a:r>
              <a:rPr lang="zh-CN" altLang="en-US" sz="2400">
                <a:solidFill>
                  <a:srgbClr val="0000FF"/>
                </a:solidFill>
                <a:latin typeface="微软雅黑" panose="020B0503020204020204" pitchFamily="34" charset="-122"/>
                <a:ea typeface="微软雅黑" panose="020B0503020204020204" pitchFamily="34" charset="-122"/>
              </a:rPr>
              <a:t>源到目标的映射</a:t>
            </a:r>
          </a:p>
          <a:p>
            <a:pPr>
              <a:lnSpc>
                <a:spcPct val="150000"/>
              </a:lnSpc>
            </a:pPr>
            <a:r>
              <a:rPr lang="zh-CN" altLang="en-US" sz="2400">
                <a:solidFill>
                  <a:srgbClr val="0000FF"/>
                </a:solidFill>
                <a:latin typeface="微软雅黑" panose="020B0503020204020204" pitchFamily="34" charset="-122"/>
                <a:ea typeface="微软雅黑" panose="020B0503020204020204" pitchFamily="34" charset="-122"/>
              </a:rPr>
              <a:t>数据转换的业务规则</a:t>
            </a:r>
          </a:p>
        </p:txBody>
      </p:sp>
      <p:sp>
        <p:nvSpPr>
          <p:cNvPr id="8" name="内容占位符 8">
            <a:extLst>
              <a:ext uri="{FF2B5EF4-FFF2-40B4-BE49-F238E27FC236}">
                <a16:creationId xmlns:a16="http://schemas.microsoft.com/office/drawing/2014/main" id="{AA349785-16D0-499B-87F6-9F3E68AA942C}"/>
              </a:ext>
            </a:extLst>
          </p:cNvPr>
          <p:cNvSpPr txBox="1">
            <a:spLocks/>
          </p:cNvSpPr>
          <p:nvPr/>
        </p:nvSpPr>
        <p:spPr>
          <a:xfrm>
            <a:off x="6597503" y="1490457"/>
            <a:ext cx="4120116" cy="3684588"/>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a:solidFill>
                  <a:srgbClr val="0000FF"/>
                </a:solidFill>
                <a:latin typeface="微软雅黑" panose="020B0503020204020204" pitchFamily="34" charset="-122"/>
                <a:ea typeface="微软雅黑" panose="020B0503020204020204" pitchFamily="34" charset="-122"/>
              </a:rPr>
              <a:t>汇总以及数据的由来</a:t>
            </a:r>
          </a:p>
          <a:p>
            <a:pPr>
              <a:lnSpc>
                <a:spcPct val="150000"/>
              </a:lnSpc>
            </a:pPr>
            <a:r>
              <a:rPr lang="zh-CN" altLang="en-US" sz="2400">
                <a:solidFill>
                  <a:srgbClr val="0000FF"/>
                </a:solidFill>
                <a:latin typeface="微软雅黑" panose="020B0503020204020204" pitchFamily="34" charset="-122"/>
                <a:ea typeface="微软雅黑" panose="020B0503020204020204" pitchFamily="34" charset="-122"/>
              </a:rPr>
              <a:t>表名称、属性的业务定义</a:t>
            </a:r>
          </a:p>
          <a:p>
            <a:pPr>
              <a:lnSpc>
                <a:spcPct val="150000"/>
              </a:lnSpc>
            </a:pPr>
            <a:r>
              <a:rPr lang="zh-CN" altLang="en-US" sz="2400">
                <a:solidFill>
                  <a:srgbClr val="0000FF"/>
                </a:solidFill>
                <a:latin typeface="微软雅黑" panose="020B0503020204020204" pitchFamily="34" charset="-122"/>
                <a:ea typeface="微软雅黑" panose="020B0503020204020204" pitchFamily="34" charset="-122"/>
              </a:rPr>
              <a:t>数据所有权</a:t>
            </a:r>
          </a:p>
          <a:p>
            <a:pPr>
              <a:lnSpc>
                <a:spcPct val="150000"/>
              </a:lnSpc>
            </a:pPr>
            <a:r>
              <a:rPr lang="zh-CN" altLang="en-US" sz="2400">
                <a:solidFill>
                  <a:srgbClr val="0000FF"/>
                </a:solidFill>
                <a:latin typeface="微软雅黑" panose="020B0503020204020204" pitchFamily="34" charset="-122"/>
                <a:ea typeface="微软雅黑" panose="020B0503020204020204" pitchFamily="34" charset="-122"/>
              </a:rPr>
              <a:t>查询报表工具</a:t>
            </a:r>
          </a:p>
          <a:p>
            <a:pPr>
              <a:lnSpc>
                <a:spcPct val="150000"/>
              </a:lnSpc>
            </a:pPr>
            <a:r>
              <a:rPr lang="zh-CN" altLang="en-US" sz="2400">
                <a:solidFill>
                  <a:srgbClr val="0000FF"/>
                </a:solidFill>
                <a:latin typeface="微软雅黑" panose="020B0503020204020204" pitchFamily="34" charset="-122"/>
                <a:ea typeface="微软雅黑" panose="020B0503020204020204" pitchFamily="34" charset="-122"/>
              </a:rPr>
              <a:t>预定义查询、报表</a:t>
            </a:r>
          </a:p>
          <a:p>
            <a:pPr>
              <a:lnSpc>
                <a:spcPct val="150000"/>
              </a:lnSpc>
            </a:pPr>
            <a:r>
              <a:rPr lang="en-US" altLang="zh-CN" sz="2400">
                <a:solidFill>
                  <a:srgbClr val="0000FF"/>
                </a:solidFill>
                <a:latin typeface="微软雅黑" panose="020B0503020204020204" pitchFamily="34" charset="-122"/>
                <a:ea typeface="微软雅黑" panose="020B0503020204020204" pitchFamily="34" charset="-122"/>
              </a:rPr>
              <a:t>OLAP</a:t>
            </a:r>
            <a:r>
              <a:rPr lang="zh-CN" altLang="en-US" sz="2400">
                <a:solidFill>
                  <a:srgbClr val="0000FF"/>
                </a:solidFill>
                <a:latin typeface="微软雅黑" panose="020B0503020204020204" pitchFamily="34" charset="-122"/>
                <a:ea typeface="微软雅黑" panose="020B0503020204020204" pitchFamily="34" charset="-122"/>
              </a:rPr>
              <a:t>分析规则</a:t>
            </a:r>
          </a:p>
          <a:p>
            <a:pPr>
              <a:lnSpc>
                <a:spcPct val="150000"/>
              </a:lnSpc>
            </a:pPr>
            <a:r>
              <a:rPr lang="zh-CN" altLang="en-US" sz="2400">
                <a:solidFill>
                  <a:srgbClr val="0000FF"/>
                </a:solidFill>
                <a:latin typeface="微软雅黑" panose="020B0503020204020204" pitchFamily="34" charset="-122"/>
                <a:ea typeface="微软雅黑" panose="020B0503020204020204" pitchFamily="34" charset="-122"/>
              </a:rPr>
              <a:t>数据仓库刷新安排</a:t>
            </a:r>
            <a:endParaRPr lang="zh-CN" altLang="en-US" sz="2400"/>
          </a:p>
        </p:txBody>
      </p:sp>
    </p:spTree>
    <p:extLst>
      <p:ext uri="{BB962C8B-B14F-4D97-AF65-F5344CB8AC3E}">
        <p14:creationId xmlns:p14="http://schemas.microsoft.com/office/powerpoint/2010/main" val="2556230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F23DB2-B2BE-45DD-A2F8-6FB9EFA8C9D5}"/>
              </a:ext>
            </a:extLst>
          </p:cNvPr>
          <p:cNvSpPr>
            <a:spLocks noGrp="1"/>
          </p:cNvSpPr>
          <p:nvPr>
            <p:ph type="title"/>
          </p:nvPr>
        </p:nvSpPr>
        <p:spPr/>
        <p:txBody>
          <a:bodyPr/>
          <a:lstStyle/>
          <a:p>
            <a:r>
              <a:rPr lang="zh-CN" altLang="en-US"/>
              <a:t>大纲</a:t>
            </a:r>
          </a:p>
        </p:txBody>
      </p:sp>
      <p:sp>
        <p:nvSpPr>
          <p:cNvPr id="4" name="灯片编号占位符 3">
            <a:extLst>
              <a:ext uri="{FF2B5EF4-FFF2-40B4-BE49-F238E27FC236}">
                <a16:creationId xmlns:a16="http://schemas.microsoft.com/office/drawing/2014/main" id="{6DBDC8AB-8B0C-4744-8377-BC4CBF06333A}"/>
              </a:ext>
            </a:extLst>
          </p:cNvPr>
          <p:cNvSpPr>
            <a:spLocks noGrp="1"/>
          </p:cNvSpPr>
          <p:nvPr>
            <p:ph type="sldNum" sz="quarter" idx="12"/>
          </p:nvPr>
        </p:nvSpPr>
        <p:spPr/>
        <p:txBody>
          <a:bodyPr/>
          <a:lstStyle/>
          <a:p>
            <a:fld id="{353DBB4E-1D55-4CCA-BE4F-A23EE6C282CB}" type="slidenum">
              <a:rPr lang="zh-CN" altLang="en-US" smtClean="0"/>
              <a:pPr/>
              <a:t>27</a:t>
            </a:fld>
            <a:endParaRPr lang="zh-CN" altLang="en-US"/>
          </a:p>
        </p:txBody>
      </p:sp>
      <p:sp>
        <p:nvSpPr>
          <p:cNvPr id="5" name="内容占位符 4">
            <a:extLst>
              <a:ext uri="{FF2B5EF4-FFF2-40B4-BE49-F238E27FC236}">
                <a16:creationId xmlns:a16="http://schemas.microsoft.com/office/drawing/2014/main" id="{4DEEED1E-01D5-47D1-A580-3B5585F36DCF}"/>
              </a:ext>
            </a:extLst>
          </p:cNvPr>
          <p:cNvSpPr>
            <a:spLocks noGrp="1"/>
          </p:cNvSpPr>
          <p:nvPr>
            <p:ph idx="1"/>
          </p:nvPr>
        </p:nvSpPr>
        <p:spPr/>
        <p:txBody>
          <a:bodyPr>
            <a:normAutofit/>
          </a:bodyPr>
          <a:lstStyle/>
          <a:p>
            <a:r>
              <a:rPr lang="zh-CN" altLang="en-US" b="1">
                <a:solidFill>
                  <a:schemeClr val="bg1">
                    <a:lumMod val="50000"/>
                  </a:schemeClr>
                </a:solidFill>
              </a:rPr>
              <a:t>初步认识</a:t>
            </a:r>
            <a:r>
              <a:rPr lang="en-US" altLang="zh-CN" b="1">
                <a:solidFill>
                  <a:schemeClr val="bg1">
                    <a:lumMod val="50000"/>
                  </a:schemeClr>
                </a:solidFill>
              </a:rPr>
              <a:t>GaussDB</a:t>
            </a:r>
            <a:r>
              <a:rPr lang="zh-CN" altLang="en-US" b="1">
                <a:solidFill>
                  <a:schemeClr val="bg1">
                    <a:lumMod val="50000"/>
                  </a:schemeClr>
                </a:solidFill>
              </a:rPr>
              <a:t>数据库的元数据及其管理</a:t>
            </a:r>
            <a:endParaRPr lang="en-US" altLang="zh-CN" b="1">
              <a:solidFill>
                <a:schemeClr val="bg1">
                  <a:lumMod val="50000"/>
                </a:schemeClr>
              </a:solidFill>
            </a:endParaRPr>
          </a:p>
          <a:p>
            <a:r>
              <a:rPr lang="zh-CN" altLang="en-US" b="1">
                <a:solidFill>
                  <a:schemeClr val="bg1">
                    <a:lumMod val="50000"/>
                  </a:schemeClr>
                </a:solidFill>
              </a:rPr>
              <a:t>元数据的重要性</a:t>
            </a:r>
          </a:p>
          <a:p>
            <a:r>
              <a:rPr lang="zh-CN" altLang="en-US" b="1">
                <a:solidFill>
                  <a:schemeClr val="bg1">
                    <a:lumMod val="50000"/>
                  </a:schemeClr>
                </a:solidFill>
              </a:rPr>
              <a:t>按功能区域划分的元数据类型</a:t>
            </a:r>
          </a:p>
          <a:p>
            <a:r>
              <a:rPr lang="zh-CN" altLang="en-US" b="1">
                <a:solidFill>
                  <a:schemeClr val="bg1">
                    <a:lumMod val="50000"/>
                  </a:schemeClr>
                </a:solidFill>
              </a:rPr>
              <a:t>业务元数据</a:t>
            </a:r>
          </a:p>
          <a:p>
            <a:r>
              <a:rPr lang="zh-CN" altLang="en-US" b="1">
                <a:solidFill>
                  <a:srgbClr val="FF0000"/>
                </a:solidFill>
              </a:rPr>
              <a:t>技术元数据</a:t>
            </a:r>
          </a:p>
          <a:p>
            <a:r>
              <a:rPr lang="zh-CN" altLang="en-US" b="1">
                <a:solidFill>
                  <a:schemeClr val="bg1">
                    <a:lumMod val="50000"/>
                  </a:schemeClr>
                </a:solidFill>
              </a:rPr>
              <a:t>如何提供元数据</a:t>
            </a:r>
          </a:p>
        </p:txBody>
      </p:sp>
    </p:spTree>
    <p:extLst>
      <p:ext uri="{BB962C8B-B14F-4D97-AF65-F5344CB8AC3E}">
        <p14:creationId xmlns:p14="http://schemas.microsoft.com/office/powerpoint/2010/main" val="913708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999D96-2429-4B74-BE3E-CE42BD59619D}"/>
              </a:ext>
            </a:extLst>
          </p:cNvPr>
          <p:cNvSpPr>
            <a:spLocks noGrp="1"/>
          </p:cNvSpPr>
          <p:nvPr>
            <p:ph type="title"/>
          </p:nvPr>
        </p:nvSpPr>
        <p:spPr/>
        <p:txBody>
          <a:bodyPr/>
          <a:lstStyle/>
          <a:p>
            <a:r>
              <a:rPr lang="zh-CN" altLang="en-US"/>
              <a:t>技术元数据</a:t>
            </a:r>
          </a:p>
        </p:txBody>
      </p:sp>
      <p:sp>
        <p:nvSpPr>
          <p:cNvPr id="4" name="灯片编号占位符 3">
            <a:extLst>
              <a:ext uri="{FF2B5EF4-FFF2-40B4-BE49-F238E27FC236}">
                <a16:creationId xmlns:a16="http://schemas.microsoft.com/office/drawing/2014/main" id="{05BD1DFE-723E-4516-B3DE-4B56FE18BB69}"/>
              </a:ext>
            </a:extLst>
          </p:cNvPr>
          <p:cNvSpPr>
            <a:spLocks noGrp="1"/>
          </p:cNvSpPr>
          <p:nvPr>
            <p:ph type="sldNum" sz="quarter" idx="12"/>
          </p:nvPr>
        </p:nvSpPr>
        <p:spPr/>
        <p:txBody>
          <a:bodyPr/>
          <a:lstStyle/>
          <a:p>
            <a:fld id="{353DBB4E-1D55-4CCA-BE4F-A23EE6C282CB}" type="slidenum">
              <a:rPr lang="zh-CN" altLang="en-US" smtClean="0"/>
              <a:pPr/>
              <a:t>28</a:t>
            </a:fld>
            <a:endParaRPr lang="zh-CN" altLang="en-US"/>
          </a:p>
        </p:txBody>
      </p:sp>
      <p:sp>
        <p:nvSpPr>
          <p:cNvPr id="6" name="内容占位符 5">
            <a:extLst>
              <a:ext uri="{FF2B5EF4-FFF2-40B4-BE49-F238E27FC236}">
                <a16:creationId xmlns:a16="http://schemas.microsoft.com/office/drawing/2014/main" id="{4D8C06C4-B2A3-437B-A259-FD860E29EEE6}"/>
              </a:ext>
            </a:extLst>
          </p:cNvPr>
          <p:cNvSpPr>
            <a:spLocks noGrp="1"/>
          </p:cNvSpPr>
          <p:nvPr>
            <p:ph idx="1"/>
          </p:nvPr>
        </p:nvSpPr>
        <p:spPr/>
        <p:txBody>
          <a:bodyPr/>
          <a:lstStyle/>
          <a:p>
            <a:pPr>
              <a:lnSpc>
                <a:spcPct val="150000"/>
              </a:lnSpc>
            </a:pPr>
            <a:r>
              <a:rPr lang="zh-CN" altLang="en-US" sz="2400"/>
              <a:t>技术元数据主要为负责开发、维护数据仓库的</a:t>
            </a:r>
            <a:r>
              <a:rPr lang="en-US" altLang="zh-CN" sz="2400"/>
              <a:t>IT</a:t>
            </a:r>
            <a:r>
              <a:rPr lang="zh-CN" altLang="en-US" sz="2400"/>
              <a:t>人员服务</a:t>
            </a:r>
            <a:endParaRPr lang="en-US" altLang="zh-CN" sz="2400"/>
          </a:p>
          <a:p>
            <a:pPr>
              <a:lnSpc>
                <a:spcPct val="150000"/>
              </a:lnSpc>
            </a:pPr>
            <a:endParaRPr lang="zh-CN" altLang="en-US" sz="800"/>
          </a:p>
          <a:p>
            <a:pPr>
              <a:lnSpc>
                <a:spcPct val="150000"/>
              </a:lnSpc>
            </a:pPr>
            <a:r>
              <a:rPr lang="zh-CN" altLang="en-US" sz="2400"/>
              <a:t>如果说业务元数据对数据仓库的用户来说是一张公路地图的话，那么技术元数据对构建、维护、管理数据仓库的</a:t>
            </a:r>
            <a:r>
              <a:rPr lang="en-US" altLang="zh-CN" sz="2400"/>
              <a:t>IT</a:t>
            </a:r>
            <a:r>
              <a:rPr lang="zh-CN" altLang="en-US" sz="2400"/>
              <a:t>人员来说就是一个支持</a:t>
            </a:r>
            <a:r>
              <a:rPr lang="zh-CN" altLang="en-US" sz="2400">
                <a:solidFill>
                  <a:srgbClr val="FF0000"/>
                </a:solidFill>
              </a:rPr>
              <a:t>指南</a:t>
            </a:r>
            <a:endParaRPr lang="en-US" altLang="zh-CN" sz="2400">
              <a:solidFill>
                <a:srgbClr val="FF0000"/>
              </a:solidFill>
            </a:endParaRPr>
          </a:p>
          <a:p>
            <a:pPr>
              <a:lnSpc>
                <a:spcPct val="150000"/>
              </a:lnSpc>
            </a:pPr>
            <a:endParaRPr lang="en-US" altLang="zh-CN" sz="800"/>
          </a:p>
          <a:p>
            <a:pPr>
              <a:lnSpc>
                <a:spcPct val="150000"/>
              </a:lnSpc>
            </a:pPr>
            <a:r>
              <a:rPr lang="zh-CN" altLang="en-US" sz="2400"/>
              <a:t>参与数据仓库项目的</a:t>
            </a:r>
            <a:r>
              <a:rPr lang="en-US" altLang="zh-CN" sz="2400"/>
              <a:t>IT</a:t>
            </a:r>
            <a:r>
              <a:rPr lang="zh-CN" altLang="en-US" sz="2400"/>
              <a:t>人员出于不同的目的，需要元数据</a:t>
            </a:r>
            <a:r>
              <a:rPr lang="en-US" altLang="zh-CN" sz="2400"/>
              <a:t>(ETCL</a:t>
            </a:r>
            <a:r>
              <a:rPr lang="zh-CN" altLang="en-US" sz="2400"/>
              <a:t>的过程等</a:t>
            </a:r>
            <a:r>
              <a:rPr lang="en-US" altLang="zh-CN" sz="2400"/>
              <a:t>)</a:t>
            </a:r>
            <a:r>
              <a:rPr lang="zh-CN" altLang="en-US" sz="2400"/>
              <a:t>：</a:t>
            </a:r>
          </a:p>
          <a:p>
            <a:pPr lvl="1">
              <a:lnSpc>
                <a:spcPct val="150000"/>
              </a:lnSpc>
            </a:pPr>
            <a:r>
              <a:rPr lang="en-US" altLang="zh-CN" sz="2000"/>
              <a:t>IT</a:t>
            </a:r>
            <a:r>
              <a:rPr lang="zh-CN" altLang="en-US" sz="2000"/>
              <a:t>人员需要技术元数据进行数据仓库的初始开发</a:t>
            </a:r>
          </a:p>
          <a:p>
            <a:pPr lvl="1">
              <a:lnSpc>
                <a:spcPct val="150000"/>
              </a:lnSpc>
            </a:pPr>
            <a:r>
              <a:rPr lang="zh-CN" altLang="en-US" sz="2000"/>
              <a:t>技术元数据对数据仓库的增长和维护是绝对关键的</a:t>
            </a:r>
          </a:p>
          <a:p>
            <a:pPr lvl="1">
              <a:lnSpc>
                <a:spcPct val="150000"/>
              </a:lnSpc>
            </a:pPr>
            <a:r>
              <a:rPr lang="zh-CN" altLang="en-US" sz="2000"/>
              <a:t>技术元数据对于数据仓库的管理也很关键</a:t>
            </a:r>
          </a:p>
        </p:txBody>
      </p:sp>
    </p:spTree>
    <p:extLst>
      <p:ext uri="{BB962C8B-B14F-4D97-AF65-F5344CB8AC3E}">
        <p14:creationId xmlns:p14="http://schemas.microsoft.com/office/powerpoint/2010/main" val="658718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E50A6A-D990-48D3-8AC4-9C30A44D2639}"/>
              </a:ext>
            </a:extLst>
          </p:cNvPr>
          <p:cNvSpPr>
            <a:spLocks noGrp="1"/>
          </p:cNvSpPr>
          <p:nvPr>
            <p:ph type="title"/>
          </p:nvPr>
        </p:nvSpPr>
        <p:spPr/>
        <p:txBody>
          <a:bodyPr/>
          <a:lstStyle/>
          <a:p>
            <a:r>
              <a:rPr lang="zh-CN" altLang="en-US"/>
              <a:t>初步认识</a:t>
            </a:r>
            <a:r>
              <a:rPr lang="en-US" altLang="zh-CN"/>
              <a:t>GaussDB</a:t>
            </a:r>
            <a:r>
              <a:rPr lang="zh-CN" altLang="en-US"/>
              <a:t>数据库的元数据及其管理</a:t>
            </a:r>
          </a:p>
        </p:txBody>
      </p:sp>
      <p:sp>
        <p:nvSpPr>
          <p:cNvPr id="3" name="内容占位符 2">
            <a:extLst>
              <a:ext uri="{FF2B5EF4-FFF2-40B4-BE49-F238E27FC236}">
                <a16:creationId xmlns:a16="http://schemas.microsoft.com/office/drawing/2014/main" id="{7644C5E3-59AE-4C6E-A370-ACF6112F8843}"/>
              </a:ext>
            </a:extLst>
          </p:cNvPr>
          <p:cNvSpPr>
            <a:spLocks noGrp="1"/>
          </p:cNvSpPr>
          <p:nvPr>
            <p:ph idx="1"/>
          </p:nvPr>
        </p:nvSpPr>
        <p:spPr/>
        <p:txBody>
          <a:bodyPr/>
          <a:lstStyle/>
          <a:p>
            <a:pPr>
              <a:lnSpc>
                <a:spcPct val="150000"/>
              </a:lnSpc>
            </a:pPr>
            <a:r>
              <a:rPr lang="en-US" altLang="zh-CN"/>
              <a:t>GaussDB</a:t>
            </a:r>
            <a:r>
              <a:rPr lang="zh-CN" altLang="en-US"/>
              <a:t>数据库的元数据及其管理简介</a:t>
            </a:r>
            <a:endParaRPr lang="en-US" altLang="zh-CN"/>
          </a:p>
          <a:p>
            <a:pPr lvl="1">
              <a:lnSpc>
                <a:spcPct val="150000"/>
              </a:lnSpc>
            </a:pPr>
            <a:r>
              <a:rPr lang="en-US" altLang="zh-CN" sz="1800">
                <a:hlinkClick r:id="rId2"/>
              </a:rPr>
              <a:t>https://blog.csdn.net/feng6693/article/details/143306645</a:t>
            </a:r>
            <a:endParaRPr lang="en-US" altLang="zh-CN" sz="1800"/>
          </a:p>
          <a:p>
            <a:pPr lvl="1">
              <a:lnSpc>
                <a:spcPct val="150000"/>
              </a:lnSpc>
            </a:pPr>
            <a:endParaRPr lang="zh-CN" altLang="en-US"/>
          </a:p>
        </p:txBody>
      </p:sp>
      <p:sp>
        <p:nvSpPr>
          <p:cNvPr id="4" name="灯片编号占位符 3">
            <a:extLst>
              <a:ext uri="{FF2B5EF4-FFF2-40B4-BE49-F238E27FC236}">
                <a16:creationId xmlns:a16="http://schemas.microsoft.com/office/drawing/2014/main" id="{E4BD3430-4A92-41C9-B80A-1F5F185A2193}"/>
              </a:ext>
            </a:extLst>
          </p:cNvPr>
          <p:cNvSpPr>
            <a:spLocks noGrp="1"/>
          </p:cNvSpPr>
          <p:nvPr>
            <p:ph type="sldNum" sz="quarter" idx="12"/>
          </p:nvPr>
        </p:nvSpPr>
        <p:spPr/>
        <p:txBody>
          <a:bodyPr/>
          <a:lstStyle/>
          <a:p>
            <a:fld id="{353DBB4E-1D55-4CCA-BE4F-A23EE6C282CB}" type="slidenum">
              <a:rPr lang="zh-CN" altLang="en-US" smtClean="0"/>
              <a:pPr/>
              <a:t>2</a:t>
            </a:fld>
            <a:endParaRPr lang="zh-CN" altLang="en-US"/>
          </a:p>
        </p:txBody>
      </p:sp>
    </p:spTree>
    <p:extLst>
      <p:ext uri="{BB962C8B-B14F-4D97-AF65-F5344CB8AC3E}">
        <p14:creationId xmlns:p14="http://schemas.microsoft.com/office/powerpoint/2010/main" val="29079881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999D96-2429-4B74-BE3E-CE42BD59619D}"/>
              </a:ext>
            </a:extLst>
          </p:cNvPr>
          <p:cNvSpPr>
            <a:spLocks noGrp="1"/>
          </p:cNvSpPr>
          <p:nvPr>
            <p:ph type="title"/>
          </p:nvPr>
        </p:nvSpPr>
        <p:spPr/>
        <p:txBody>
          <a:bodyPr/>
          <a:lstStyle/>
          <a:p>
            <a:r>
              <a:rPr lang="zh-CN" altLang="en-US"/>
              <a:t>技术元数据</a:t>
            </a:r>
            <a:r>
              <a:rPr lang="en-US" altLang="zh-CN"/>
              <a:t>(cont.)</a:t>
            </a:r>
            <a:endParaRPr lang="zh-CN" altLang="en-US"/>
          </a:p>
        </p:txBody>
      </p:sp>
      <p:sp>
        <p:nvSpPr>
          <p:cNvPr id="4" name="灯片编号占位符 3">
            <a:extLst>
              <a:ext uri="{FF2B5EF4-FFF2-40B4-BE49-F238E27FC236}">
                <a16:creationId xmlns:a16="http://schemas.microsoft.com/office/drawing/2014/main" id="{05BD1DFE-723E-4516-B3DE-4B56FE18BB69}"/>
              </a:ext>
            </a:extLst>
          </p:cNvPr>
          <p:cNvSpPr>
            <a:spLocks noGrp="1"/>
          </p:cNvSpPr>
          <p:nvPr>
            <p:ph type="sldNum" sz="quarter" idx="12"/>
          </p:nvPr>
        </p:nvSpPr>
        <p:spPr/>
        <p:txBody>
          <a:bodyPr/>
          <a:lstStyle/>
          <a:p>
            <a:fld id="{353DBB4E-1D55-4CCA-BE4F-A23EE6C282CB}" type="slidenum">
              <a:rPr lang="zh-CN" altLang="en-US" smtClean="0"/>
              <a:pPr/>
              <a:t>29</a:t>
            </a:fld>
            <a:endParaRPr lang="zh-CN" altLang="en-US"/>
          </a:p>
        </p:txBody>
      </p:sp>
      <p:sp>
        <p:nvSpPr>
          <p:cNvPr id="5" name="内容占位符 4">
            <a:extLst>
              <a:ext uri="{FF2B5EF4-FFF2-40B4-BE49-F238E27FC236}">
                <a16:creationId xmlns:a16="http://schemas.microsoft.com/office/drawing/2014/main" id="{684763BA-54A1-4F58-8A03-2C0974C56A3B}"/>
              </a:ext>
            </a:extLst>
          </p:cNvPr>
          <p:cNvSpPr>
            <a:spLocks noGrp="1"/>
          </p:cNvSpPr>
          <p:nvPr>
            <p:ph idx="1"/>
          </p:nvPr>
        </p:nvSpPr>
        <p:spPr/>
        <p:txBody>
          <a:bodyPr>
            <a:normAutofit lnSpcReduction="10000"/>
          </a:bodyPr>
          <a:lstStyle/>
          <a:p>
            <a:r>
              <a:rPr lang="zh-CN" altLang="en-US"/>
              <a:t>技术元数据的结构化程度高</a:t>
            </a:r>
          </a:p>
          <a:p>
            <a:r>
              <a:rPr lang="zh-CN" altLang="en-US"/>
              <a:t>技术元数据用技术术语展现数据仓库内部细节</a:t>
            </a:r>
            <a:endParaRPr lang="en-US" altLang="zh-CN"/>
          </a:p>
          <a:p>
            <a:r>
              <a:rPr lang="zh-CN" altLang="en-US"/>
              <a:t>技术元数据的使用者：</a:t>
            </a:r>
            <a:endParaRPr lang="en-US" altLang="zh-CN"/>
          </a:p>
          <a:p>
            <a:pPr lvl="1"/>
            <a:r>
              <a:rPr lang="zh-CN" altLang="en-US"/>
              <a:t>项目经理</a:t>
            </a:r>
          </a:p>
          <a:p>
            <a:pPr lvl="1"/>
            <a:r>
              <a:rPr lang="zh-CN" altLang="en-US"/>
              <a:t>数据仓库管理员</a:t>
            </a:r>
          </a:p>
          <a:p>
            <a:pPr lvl="1"/>
            <a:r>
              <a:rPr lang="zh-CN" altLang="en-US"/>
              <a:t>元数据管理员</a:t>
            </a:r>
          </a:p>
          <a:p>
            <a:pPr lvl="1"/>
            <a:r>
              <a:rPr lang="zh-CN" altLang="en-US"/>
              <a:t>数据仓库架构师</a:t>
            </a:r>
          </a:p>
          <a:p>
            <a:pPr lvl="1"/>
            <a:r>
              <a:rPr lang="zh-CN" altLang="en-US"/>
              <a:t>数据获取开发人员</a:t>
            </a:r>
          </a:p>
          <a:p>
            <a:pPr lvl="1"/>
            <a:r>
              <a:rPr lang="zh-CN" altLang="en-US"/>
              <a:t>数据质量分析员</a:t>
            </a:r>
          </a:p>
          <a:p>
            <a:pPr lvl="1"/>
            <a:r>
              <a:rPr lang="zh-CN" altLang="en-US"/>
              <a:t>系统管理员</a:t>
            </a:r>
          </a:p>
          <a:p>
            <a:pPr lvl="1"/>
            <a:r>
              <a:rPr lang="zh-CN" altLang="en-US"/>
              <a:t>数据建模人员</a:t>
            </a:r>
          </a:p>
          <a:p>
            <a:pPr lvl="1"/>
            <a:r>
              <a:rPr lang="zh-CN" altLang="en-US"/>
              <a:t>安全架构师</a:t>
            </a:r>
          </a:p>
        </p:txBody>
      </p:sp>
    </p:spTree>
    <p:extLst>
      <p:ext uri="{BB962C8B-B14F-4D97-AF65-F5344CB8AC3E}">
        <p14:creationId xmlns:p14="http://schemas.microsoft.com/office/powerpoint/2010/main" val="1935452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999D96-2429-4B74-BE3E-CE42BD59619D}"/>
              </a:ext>
            </a:extLst>
          </p:cNvPr>
          <p:cNvSpPr>
            <a:spLocks noGrp="1"/>
          </p:cNvSpPr>
          <p:nvPr>
            <p:ph type="title"/>
          </p:nvPr>
        </p:nvSpPr>
        <p:spPr/>
        <p:txBody>
          <a:bodyPr/>
          <a:lstStyle/>
          <a:p>
            <a:r>
              <a:rPr lang="zh-CN" altLang="en-US"/>
              <a:t>技术元数据</a:t>
            </a:r>
            <a:r>
              <a:rPr lang="en-US" altLang="zh-CN"/>
              <a:t>(cont.)</a:t>
            </a:r>
            <a:endParaRPr lang="zh-CN" altLang="en-US"/>
          </a:p>
        </p:txBody>
      </p:sp>
      <p:sp>
        <p:nvSpPr>
          <p:cNvPr id="4" name="灯片编号占位符 3">
            <a:extLst>
              <a:ext uri="{FF2B5EF4-FFF2-40B4-BE49-F238E27FC236}">
                <a16:creationId xmlns:a16="http://schemas.microsoft.com/office/drawing/2014/main" id="{05BD1DFE-723E-4516-B3DE-4B56FE18BB69}"/>
              </a:ext>
            </a:extLst>
          </p:cNvPr>
          <p:cNvSpPr>
            <a:spLocks noGrp="1"/>
          </p:cNvSpPr>
          <p:nvPr>
            <p:ph type="sldNum" sz="quarter" idx="12"/>
          </p:nvPr>
        </p:nvSpPr>
        <p:spPr/>
        <p:txBody>
          <a:bodyPr/>
          <a:lstStyle/>
          <a:p>
            <a:fld id="{353DBB4E-1D55-4CCA-BE4F-A23EE6C282CB}" type="slidenum">
              <a:rPr lang="zh-CN" altLang="en-US" smtClean="0"/>
              <a:pPr/>
              <a:t>30</a:t>
            </a:fld>
            <a:endParaRPr lang="zh-CN" altLang="en-US"/>
          </a:p>
        </p:txBody>
      </p:sp>
      <p:sp>
        <p:nvSpPr>
          <p:cNvPr id="6" name="内容占位符 5">
            <a:extLst>
              <a:ext uri="{FF2B5EF4-FFF2-40B4-BE49-F238E27FC236}">
                <a16:creationId xmlns:a16="http://schemas.microsoft.com/office/drawing/2014/main" id="{6FFD7B20-ECF7-42DE-8D49-584933A41C87}"/>
              </a:ext>
            </a:extLst>
          </p:cNvPr>
          <p:cNvSpPr>
            <a:spLocks noGrp="1"/>
          </p:cNvSpPr>
          <p:nvPr>
            <p:ph idx="1"/>
          </p:nvPr>
        </p:nvSpPr>
        <p:spPr/>
        <p:txBody>
          <a:bodyPr>
            <a:normAutofit/>
          </a:bodyPr>
          <a:lstStyle/>
          <a:p>
            <a:r>
              <a:rPr lang="zh-CN" altLang="en-US"/>
              <a:t>技术元数据主要为负责开发、维护、管理数仓的</a:t>
            </a:r>
            <a:r>
              <a:rPr lang="en-US" altLang="zh-CN"/>
              <a:t>IT</a:t>
            </a:r>
            <a:r>
              <a:rPr lang="zh-CN" altLang="en-US"/>
              <a:t>人员提供支持，内容包括：</a:t>
            </a:r>
          </a:p>
          <a:p>
            <a:pPr lvl="1"/>
            <a:r>
              <a:rPr lang="zh-CN" altLang="en-US"/>
              <a:t>源系统的数据模型</a:t>
            </a:r>
          </a:p>
          <a:p>
            <a:pPr lvl="1"/>
            <a:r>
              <a:rPr lang="zh-CN" altLang="en-US"/>
              <a:t>从数据源到数据准备区的映射</a:t>
            </a:r>
          </a:p>
          <a:p>
            <a:pPr lvl="1"/>
            <a:r>
              <a:rPr lang="zh-CN" altLang="en-US"/>
              <a:t>数据抽取规则和计划</a:t>
            </a:r>
          </a:p>
          <a:p>
            <a:pPr lvl="1"/>
            <a:r>
              <a:rPr lang="zh-CN" altLang="en-US"/>
              <a:t>数据汇总规则、清洗规则</a:t>
            </a:r>
          </a:p>
          <a:p>
            <a:pPr lvl="1"/>
            <a:r>
              <a:rPr lang="zh-CN" altLang="en-US"/>
              <a:t>数据装载和刷新计划</a:t>
            </a:r>
          </a:p>
          <a:p>
            <a:pPr lvl="1"/>
            <a:r>
              <a:rPr lang="zh-CN" altLang="en-US"/>
              <a:t>程序名称和描述</a:t>
            </a:r>
          </a:p>
          <a:p>
            <a:pPr lvl="1"/>
            <a:r>
              <a:rPr lang="zh-CN" altLang="en-US"/>
              <a:t>数据仓库数据模型</a:t>
            </a:r>
          </a:p>
          <a:p>
            <a:pPr lvl="1"/>
            <a:r>
              <a:rPr lang="zh-CN" altLang="en-US"/>
              <a:t>数据库名称、表、视图、属性名称和描述</a:t>
            </a:r>
          </a:p>
          <a:p>
            <a:pPr lvl="1"/>
            <a:r>
              <a:rPr lang="zh-CN" altLang="en-US"/>
              <a:t>逻辑和物理模型之间的映射</a:t>
            </a:r>
          </a:p>
          <a:p>
            <a:pPr lvl="1"/>
            <a:r>
              <a:rPr lang="zh-CN" altLang="en-US"/>
              <a:t>访问权限</a:t>
            </a:r>
          </a:p>
          <a:p>
            <a:pPr lvl="1"/>
            <a:r>
              <a:rPr lang="zh-CN" altLang="en-US"/>
              <a:t>查询报表工具</a:t>
            </a:r>
          </a:p>
        </p:txBody>
      </p:sp>
    </p:spTree>
    <p:extLst>
      <p:ext uri="{BB962C8B-B14F-4D97-AF65-F5344CB8AC3E}">
        <p14:creationId xmlns:p14="http://schemas.microsoft.com/office/powerpoint/2010/main" val="3725380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DD3401F8-6F1F-462C-8CB7-61A5D3DB2F3B}"/>
              </a:ext>
            </a:extLst>
          </p:cNvPr>
          <p:cNvPicPr>
            <a:picLocks noGrp="1" noChangeAspect="1"/>
          </p:cNvPicPr>
          <p:nvPr>
            <p:ph idx="4294967295"/>
          </p:nvPr>
        </p:nvPicPr>
        <p:blipFill>
          <a:blip r:embed="rId2"/>
          <a:stretch>
            <a:fillRect/>
          </a:stretch>
        </p:blipFill>
        <p:spPr>
          <a:xfrm>
            <a:off x="765544" y="318571"/>
            <a:ext cx="9548037" cy="6404442"/>
          </a:xfrm>
          <a:prstGeom prst="rect">
            <a:avLst/>
          </a:prstGeom>
        </p:spPr>
      </p:pic>
      <p:sp>
        <p:nvSpPr>
          <p:cNvPr id="6" name="矩形 5">
            <a:extLst>
              <a:ext uri="{FF2B5EF4-FFF2-40B4-BE49-F238E27FC236}">
                <a16:creationId xmlns:a16="http://schemas.microsoft.com/office/drawing/2014/main" id="{73EAE904-B6D2-4562-8FA4-D717A44260AA}"/>
              </a:ext>
            </a:extLst>
          </p:cNvPr>
          <p:cNvSpPr/>
          <p:nvPr/>
        </p:nvSpPr>
        <p:spPr>
          <a:xfrm>
            <a:off x="4253024" y="287079"/>
            <a:ext cx="3976576" cy="4572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57888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F23DB2-B2BE-45DD-A2F8-6FB9EFA8C9D5}"/>
              </a:ext>
            </a:extLst>
          </p:cNvPr>
          <p:cNvSpPr>
            <a:spLocks noGrp="1"/>
          </p:cNvSpPr>
          <p:nvPr>
            <p:ph type="title"/>
          </p:nvPr>
        </p:nvSpPr>
        <p:spPr/>
        <p:txBody>
          <a:bodyPr/>
          <a:lstStyle/>
          <a:p>
            <a:r>
              <a:rPr lang="zh-CN" altLang="en-US"/>
              <a:t>大纲</a:t>
            </a:r>
          </a:p>
        </p:txBody>
      </p:sp>
      <p:sp>
        <p:nvSpPr>
          <p:cNvPr id="4" name="灯片编号占位符 3">
            <a:extLst>
              <a:ext uri="{FF2B5EF4-FFF2-40B4-BE49-F238E27FC236}">
                <a16:creationId xmlns:a16="http://schemas.microsoft.com/office/drawing/2014/main" id="{6DBDC8AB-8B0C-4744-8377-BC4CBF06333A}"/>
              </a:ext>
            </a:extLst>
          </p:cNvPr>
          <p:cNvSpPr>
            <a:spLocks noGrp="1"/>
          </p:cNvSpPr>
          <p:nvPr>
            <p:ph type="sldNum" sz="quarter" idx="12"/>
          </p:nvPr>
        </p:nvSpPr>
        <p:spPr/>
        <p:txBody>
          <a:bodyPr/>
          <a:lstStyle/>
          <a:p>
            <a:fld id="{353DBB4E-1D55-4CCA-BE4F-A23EE6C282CB}" type="slidenum">
              <a:rPr lang="zh-CN" altLang="en-US" smtClean="0"/>
              <a:pPr/>
              <a:t>32</a:t>
            </a:fld>
            <a:endParaRPr lang="zh-CN" altLang="en-US"/>
          </a:p>
        </p:txBody>
      </p:sp>
      <p:sp>
        <p:nvSpPr>
          <p:cNvPr id="5" name="内容占位符 4">
            <a:extLst>
              <a:ext uri="{FF2B5EF4-FFF2-40B4-BE49-F238E27FC236}">
                <a16:creationId xmlns:a16="http://schemas.microsoft.com/office/drawing/2014/main" id="{4DEEED1E-01D5-47D1-A580-3B5585F36DCF}"/>
              </a:ext>
            </a:extLst>
          </p:cNvPr>
          <p:cNvSpPr>
            <a:spLocks noGrp="1"/>
          </p:cNvSpPr>
          <p:nvPr>
            <p:ph idx="1"/>
          </p:nvPr>
        </p:nvSpPr>
        <p:spPr/>
        <p:txBody>
          <a:bodyPr>
            <a:normAutofit/>
          </a:bodyPr>
          <a:lstStyle/>
          <a:p>
            <a:r>
              <a:rPr lang="zh-CN" altLang="en-US" b="1">
                <a:solidFill>
                  <a:schemeClr val="bg1">
                    <a:lumMod val="50000"/>
                  </a:schemeClr>
                </a:solidFill>
              </a:rPr>
              <a:t>初步认识</a:t>
            </a:r>
            <a:r>
              <a:rPr lang="en-US" altLang="zh-CN" b="1">
                <a:solidFill>
                  <a:schemeClr val="bg1">
                    <a:lumMod val="50000"/>
                  </a:schemeClr>
                </a:solidFill>
              </a:rPr>
              <a:t>GaussDB</a:t>
            </a:r>
            <a:r>
              <a:rPr lang="zh-CN" altLang="en-US" b="1">
                <a:solidFill>
                  <a:schemeClr val="bg1">
                    <a:lumMod val="50000"/>
                  </a:schemeClr>
                </a:solidFill>
              </a:rPr>
              <a:t>数据库的元数据及其管理</a:t>
            </a:r>
            <a:endParaRPr lang="en-US" altLang="zh-CN" b="1">
              <a:solidFill>
                <a:schemeClr val="bg1">
                  <a:lumMod val="50000"/>
                </a:schemeClr>
              </a:solidFill>
            </a:endParaRPr>
          </a:p>
          <a:p>
            <a:r>
              <a:rPr lang="zh-CN" altLang="en-US" b="1">
                <a:solidFill>
                  <a:schemeClr val="bg1">
                    <a:lumMod val="50000"/>
                  </a:schemeClr>
                </a:solidFill>
              </a:rPr>
              <a:t>元数据的重要性</a:t>
            </a:r>
          </a:p>
          <a:p>
            <a:r>
              <a:rPr lang="zh-CN" altLang="en-US" b="1">
                <a:solidFill>
                  <a:schemeClr val="bg1">
                    <a:lumMod val="50000"/>
                  </a:schemeClr>
                </a:solidFill>
              </a:rPr>
              <a:t>按功能区域划分的元数据类型</a:t>
            </a:r>
          </a:p>
          <a:p>
            <a:r>
              <a:rPr lang="zh-CN" altLang="en-US" b="1">
                <a:solidFill>
                  <a:schemeClr val="bg1">
                    <a:lumMod val="50000"/>
                  </a:schemeClr>
                </a:solidFill>
              </a:rPr>
              <a:t>业务元数据</a:t>
            </a:r>
          </a:p>
          <a:p>
            <a:r>
              <a:rPr lang="zh-CN" altLang="en-US" b="1">
                <a:solidFill>
                  <a:schemeClr val="bg1">
                    <a:lumMod val="50000"/>
                  </a:schemeClr>
                </a:solidFill>
              </a:rPr>
              <a:t>技术元数据</a:t>
            </a:r>
          </a:p>
          <a:p>
            <a:r>
              <a:rPr lang="zh-CN" altLang="en-US" b="1">
                <a:solidFill>
                  <a:srgbClr val="FF0000"/>
                </a:solidFill>
              </a:rPr>
              <a:t>如何提供元数据</a:t>
            </a:r>
          </a:p>
        </p:txBody>
      </p:sp>
    </p:spTree>
    <p:extLst>
      <p:ext uri="{BB962C8B-B14F-4D97-AF65-F5344CB8AC3E}">
        <p14:creationId xmlns:p14="http://schemas.microsoft.com/office/powerpoint/2010/main" val="38277774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77CE39-C8E2-4B2E-8FD7-15B9900D5441}"/>
              </a:ext>
            </a:extLst>
          </p:cNvPr>
          <p:cNvSpPr>
            <a:spLocks noGrp="1"/>
          </p:cNvSpPr>
          <p:nvPr>
            <p:ph type="title"/>
          </p:nvPr>
        </p:nvSpPr>
        <p:spPr/>
        <p:txBody>
          <a:bodyPr/>
          <a:lstStyle/>
          <a:p>
            <a:r>
              <a:rPr lang="zh-CN" altLang="en-US"/>
              <a:t>如何提供元数据？</a:t>
            </a:r>
          </a:p>
        </p:txBody>
      </p:sp>
      <p:sp>
        <p:nvSpPr>
          <p:cNvPr id="3" name="内容占位符 2">
            <a:extLst>
              <a:ext uri="{FF2B5EF4-FFF2-40B4-BE49-F238E27FC236}">
                <a16:creationId xmlns:a16="http://schemas.microsoft.com/office/drawing/2014/main" id="{600FA9ED-9E01-4050-8E22-DF5A4AE3B513}"/>
              </a:ext>
            </a:extLst>
          </p:cNvPr>
          <p:cNvSpPr>
            <a:spLocks noGrp="1"/>
          </p:cNvSpPr>
          <p:nvPr>
            <p:ph idx="1"/>
          </p:nvPr>
        </p:nvSpPr>
        <p:spPr/>
        <p:txBody>
          <a:bodyPr/>
          <a:lstStyle/>
          <a:p>
            <a:pPr>
              <a:lnSpc>
                <a:spcPct val="150000"/>
              </a:lnSpc>
            </a:pPr>
            <a:r>
              <a:rPr lang="zh-CN" altLang="en-US"/>
              <a:t>元数据从多个角度描述了数据仓库</a:t>
            </a:r>
          </a:p>
          <a:p>
            <a:pPr>
              <a:lnSpc>
                <a:spcPct val="150000"/>
              </a:lnSpc>
            </a:pPr>
            <a:r>
              <a:rPr lang="zh-CN" altLang="en-US"/>
              <a:t>元数据的管理是一个巨大的挑战：</a:t>
            </a:r>
          </a:p>
          <a:p>
            <a:pPr lvl="1">
              <a:lnSpc>
                <a:spcPct val="150000"/>
              </a:lnSpc>
            </a:pPr>
            <a:r>
              <a:rPr lang="zh-CN" altLang="en-US"/>
              <a:t>如何使用工具来获取元数据</a:t>
            </a:r>
          </a:p>
          <a:p>
            <a:pPr lvl="1">
              <a:lnSpc>
                <a:spcPct val="150000"/>
              </a:lnSpc>
            </a:pPr>
            <a:r>
              <a:rPr lang="zh-CN" altLang="en-US"/>
              <a:t>如何将不同工具生成、维护的元数据集成到一起</a:t>
            </a:r>
            <a:endParaRPr lang="en-US" altLang="zh-CN"/>
          </a:p>
        </p:txBody>
      </p:sp>
      <p:sp>
        <p:nvSpPr>
          <p:cNvPr id="4" name="灯片编号占位符 3">
            <a:extLst>
              <a:ext uri="{FF2B5EF4-FFF2-40B4-BE49-F238E27FC236}">
                <a16:creationId xmlns:a16="http://schemas.microsoft.com/office/drawing/2014/main" id="{138BDA5A-EBE3-42D1-89F1-445D357E7848}"/>
              </a:ext>
            </a:extLst>
          </p:cNvPr>
          <p:cNvSpPr>
            <a:spLocks noGrp="1"/>
          </p:cNvSpPr>
          <p:nvPr>
            <p:ph type="sldNum" sz="quarter" idx="12"/>
          </p:nvPr>
        </p:nvSpPr>
        <p:spPr/>
        <p:txBody>
          <a:bodyPr/>
          <a:lstStyle/>
          <a:p>
            <a:fld id="{353DBB4E-1D55-4CCA-BE4F-A23EE6C282CB}" type="slidenum">
              <a:rPr lang="zh-CN" altLang="en-US" smtClean="0"/>
              <a:pPr/>
              <a:t>33</a:t>
            </a:fld>
            <a:endParaRPr lang="zh-CN" altLang="en-US"/>
          </a:p>
        </p:txBody>
      </p:sp>
    </p:spTree>
    <p:extLst>
      <p:ext uri="{BB962C8B-B14F-4D97-AF65-F5344CB8AC3E}">
        <p14:creationId xmlns:p14="http://schemas.microsoft.com/office/powerpoint/2010/main" val="33063721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77CE39-C8E2-4B2E-8FD7-15B9900D5441}"/>
              </a:ext>
            </a:extLst>
          </p:cNvPr>
          <p:cNvSpPr>
            <a:spLocks noGrp="1"/>
          </p:cNvSpPr>
          <p:nvPr>
            <p:ph type="title"/>
          </p:nvPr>
        </p:nvSpPr>
        <p:spPr/>
        <p:txBody>
          <a:bodyPr/>
          <a:lstStyle/>
          <a:p>
            <a:r>
              <a:rPr lang="zh-CN" altLang="en-US"/>
              <a:t>如何提供元数据？</a:t>
            </a:r>
            <a:r>
              <a:rPr lang="en-US" altLang="zh-CN"/>
              <a:t>(cont.)</a:t>
            </a:r>
            <a:endParaRPr lang="zh-CN" altLang="en-US"/>
          </a:p>
        </p:txBody>
      </p:sp>
      <p:sp>
        <p:nvSpPr>
          <p:cNvPr id="4" name="灯片编号占位符 3">
            <a:extLst>
              <a:ext uri="{FF2B5EF4-FFF2-40B4-BE49-F238E27FC236}">
                <a16:creationId xmlns:a16="http://schemas.microsoft.com/office/drawing/2014/main" id="{138BDA5A-EBE3-42D1-89F1-445D357E7848}"/>
              </a:ext>
            </a:extLst>
          </p:cNvPr>
          <p:cNvSpPr>
            <a:spLocks noGrp="1"/>
          </p:cNvSpPr>
          <p:nvPr>
            <p:ph type="sldNum" sz="quarter" idx="12"/>
          </p:nvPr>
        </p:nvSpPr>
        <p:spPr/>
        <p:txBody>
          <a:bodyPr/>
          <a:lstStyle/>
          <a:p>
            <a:fld id="{353DBB4E-1D55-4CCA-BE4F-A23EE6C282CB}" type="slidenum">
              <a:rPr lang="zh-CN" altLang="en-US" smtClean="0"/>
              <a:pPr/>
              <a:t>34</a:t>
            </a:fld>
            <a:endParaRPr lang="zh-CN" altLang="en-US"/>
          </a:p>
        </p:txBody>
      </p:sp>
      <p:sp>
        <p:nvSpPr>
          <p:cNvPr id="6" name="内容占位符 5">
            <a:extLst>
              <a:ext uri="{FF2B5EF4-FFF2-40B4-BE49-F238E27FC236}">
                <a16:creationId xmlns:a16="http://schemas.microsoft.com/office/drawing/2014/main" id="{46620CB3-96A3-4C08-A9A7-3F1B8367E2D0}"/>
              </a:ext>
            </a:extLst>
          </p:cNvPr>
          <p:cNvSpPr>
            <a:spLocks noGrp="1"/>
          </p:cNvSpPr>
          <p:nvPr>
            <p:ph idx="1"/>
          </p:nvPr>
        </p:nvSpPr>
        <p:spPr/>
        <p:txBody>
          <a:bodyPr/>
          <a:lstStyle/>
          <a:p>
            <a:pPr>
              <a:lnSpc>
                <a:spcPct val="150000"/>
              </a:lnSpc>
            </a:pPr>
            <a:r>
              <a:rPr lang="zh-CN" altLang="en-US"/>
              <a:t>元数据管理需求的具体规范：</a:t>
            </a:r>
            <a:endParaRPr lang="en-US" altLang="zh-CN"/>
          </a:p>
          <a:p>
            <a:pPr lvl="1">
              <a:lnSpc>
                <a:spcPct val="150000"/>
              </a:lnSpc>
            </a:pPr>
            <a:r>
              <a:rPr lang="zh-CN" altLang="en-US">
                <a:solidFill>
                  <a:srgbClr val="FF0000"/>
                </a:solidFill>
              </a:rPr>
              <a:t>获取并存储数据</a:t>
            </a:r>
            <a:endParaRPr lang="en-US" altLang="zh-CN">
              <a:solidFill>
                <a:srgbClr val="FF0000"/>
              </a:solidFill>
            </a:endParaRPr>
          </a:p>
          <a:p>
            <a:pPr lvl="2">
              <a:lnSpc>
                <a:spcPct val="150000"/>
              </a:lnSpc>
            </a:pPr>
            <a:r>
              <a:rPr lang="en-US" altLang="zh-CN"/>
              <a:t>DW</a:t>
            </a:r>
            <a:r>
              <a:rPr lang="zh-CN" altLang="en-US"/>
              <a:t>的数据历史跨度较</a:t>
            </a:r>
            <a:r>
              <a:rPr lang="en-US" altLang="zh-CN"/>
              <a:t>ODS</a:t>
            </a:r>
            <a:r>
              <a:rPr lang="zh-CN" altLang="en-US"/>
              <a:t>而言长得多</a:t>
            </a:r>
            <a:r>
              <a:rPr lang="en-US" altLang="zh-CN"/>
              <a:t>(</a:t>
            </a:r>
            <a:r>
              <a:rPr lang="zh-CN" altLang="en-US"/>
              <a:t>数据源、</a:t>
            </a:r>
            <a:r>
              <a:rPr lang="en-US" altLang="zh-CN"/>
              <a:t>ETL</a:t>
            </a:r>
            <a:r>
              <a:rPr lang="zh-CN" altLang="en-US"/>
              <a:t>规则的变化</a:t>
            </a:r>
            <a:r>
              <a:rPr lang="en-US" altLang="zh-CN"/>
              <a:t>)</a:t>
            </a:r>
            <a:r>
              <a:rPr lang="zh-CN" altLang="en-US"/>
              <a:t>。元数据管理必须提供按照合适版本来获取和存储元数据的方法以指明元数据随时间变化这一特性</a:t>
            </a:r>
          </a:p>
          <a:p>
            <a:pPr lvl="1">
              <a:lnSpc>
                <a:spcPct val="150000"/>
              </a:lnSpc>
            </a:pPr>
            <a:r>
              <a:rPr lang="zh-CN" altLang="en-US">
                <a:solidFill>
                  <a:srgbClr val="FF0000"/>
                </a:solidFill>
              </a:rPr>
              <a:t>多种元数据的来源</a:t>
            </a:r>
            <a:endParaRPr lang="en-US" altLang="zh-CN">
              <a:solidFill>
                <a:srgbClr val="FF0000"/>
              </a:solidFill>
            </a:endParaRPr>
          </a:p>
          <a:p>
            <a:pPr lvl="2">
              <a:lnSpc>
                <a:spcPct val="150000"/>
              </a:lnSpc>
            </a:pPr>
            <a:r>
              <a:rPr lang="zh-CN" altLang="en-US"/>
              <a:t>元数据管理必须足够开放，能从多个来源</a:t>
            </a:r>
            <a:r>
              <a:rPr lang="en-US" altLang="zh-CN"/>
              <a:t>(</a:t>
            </a:r>
            <a:r>
              <a:rPr lang="zh-CN" altLang="en-US"/>
              <a:t>工具、数字字典、</a:t>
            </a:r>
            <a:r>
              <a:rPr lang="en-US" altLang="zh-CN"/>
              <a:t>ODS)</a:t>
            </a:r>
            <a:r>
              <a:rPr lang="zh-CN" altLang="en-US"/>
              <a:t>获取元数据</a:t>
            </a:r>
          </a:p>
          <a:p>
            <a:pPr lvl="1">
              <a:lnSpc>
                <a:spcPct val="150000"/>
              </a:lnSpc>
            </a:pPr>
            <a:r>
              <a:rPr lang="zh-CN" altLang="en-US">
                <a:solidFill>
                  <a:srgbClr val="FF0000"/>
                </a:solidFill>
              </a:rPr>
              <a:t>元数据集成</a:t>
            </a:r>
            <a:endParaRPr lang="en-US" altLang="zh-CN">
              <a:solidFill>
                <a:srgbClr val="FF0000"/>
              </a:solidFill>
            </a:endParaRPr>
          </a:p>
          <a:p>
            <a:pPr lvl="2">
              <a:lnSpc>
                <a:spcPct val="150000"/>
              </a:lnSpc>
            </a:pPr>
            <a:r>
              <a:rPr lang="zh-CN" altLang="en-US"/>
              <a:t>必须将元数据的元素</a:t>
            </a:r>
            <a:r>
              <a:rPr lang="en-US" altLang="zh-CN"/>
              <a:t>(</a:t>
            </a:r>
            <a:r>
              <a:rPr lang="zh-CN" altLang="en-US"/>
              <a:t>业务、技术</a:t>
            </a:r>
            <a:r>
              <a:rPr lang="en-US" altLang="zh-CN"/>
              <a:t>)</a:t>
            </a:r>
            <a:r>
              <a:rPr lang="zh-CN" altLang="en-US"/>
              <a:t>用一种用户能够理解的统一的方式集成起来</a:t>
            </a:r>
          </a:p>
          <a:p>
            <a:pPr lvl="1">
              <a:lnSpc>
                <a:spcPct val="150000"/>
              </a:lnSpc>
            </a:pPr>
            <a:r>
              <a:rPr lang="zh-CN" altLang="en-US">
                <a:solidFill>
                  <a:srgbClr val="FF0000"/>
                </a:solidFill>
              </a:rPr>
              <a:t>元数据标准化</a:t>
            </a:r>
            <a:endParaRPr lang="en-US" altLang="zh-CN">
              <a:solidFill>
                <a:srgbClr val="FF0000"/>
              </a:solidFill>
            </a:endParaRPr>
          </a:p>
          <a:p>
            <a:pPr lvl="2">
              <a:lnSpc>
                <a:spcPct val="150000"/>
              </a:lnSpc>
            </a:pPr>
            <a:r>
              <a:rPr lang="zh-CN" altLang="en-US"/>
              <a:t>不同工具中存储的同一种元数据必须用同一种方式表示</a:t>
            </a:r>
          </a:p>
        </p:txBody>
      </p:sp>
    </p:spTree>
    <p:extLst>
      <p:ext uri="{BB962C8B-B14F-4D97-AF65-F5344CB8AC3E}">
        <p14:creationId xmlns:p14="http://schemas.microsoft.com/office/powerpoint/2010/main" val="3355523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77CE39-C8E2-4B2E-8FD7-15B9900D5441}"/>
              </a:ext>
            </a:extLst>
          </p:cNvPr>
          <p:cNvSpPr>
            <a:spLocks noGrp="1"/>
          </p:cNvSpPr>
          <p:nvPr>
            <p:ph type="title"/>
          </p:nvPr>
        </p:nvSpPr>
        <p:spPr/>
        <p:txBody>
          <a:bodyPr/>
          <a:lstStyle/>
          <a:p>
            <a:r>
              <a:rPr lang="zh-CN" altLang="en-US"/>
              <a:t>如何提供元数据？</a:t>
            </a:r>
            <a:r>
              <a:rPr lang="en-US" altLang="zh-CN"/>
              <a:t>(cont.)</a:t>
            </a:r>
            <a:endParaRPr lang="zh-CN" altLang="en-US"/>
          </a:p>
        </p:txBody>
      </p:sp>
      <p:sp>
        <p:nvSpPr>
          <p:cNvPr id="4" name="灯片编号占位符 3">
            <a:extLst>
              <a:ext uri="{FF2B5EF4-FFF2-40B4-BE49-F238E27FC236}">
                <a16:creationId xmlns:a16="http://schemas.microsoft.com/office/drawing/2014/main" id="{138BDA5A-EBE3-42D1-89F1-445D357E7848}"/>
              </a:ext>
            </a:extLst>
          </p:cNvPr>
          <p:cNvSpPr>
            <a:spLocks noGrp="1"/>
          </p:cNvSpPr>
          <p:nvPr>
            <p:ph type="sldNum" sz="quarter" idx="12"/>
          </p:nvPr>
        </p:nvSpPr>
        <p:spPr/>
        <p:txBody>
          <a:bodyPr/>
          <a:lstStyle/>
          <a:p>
            <a:fld id="{353DBB4E-1D55-4CCA-BE4F-A23EE6C282CB}" type="slidenum">
              <a:rPr lang="zh-CN" altLang="en-US" smtClean="0"/>
              <a:pPr/>
              <a:t>35</a:t>
            </a:fld>
            <a:endParaRPr lang="zh-CN" altLang="en-US"/>
          </a:p>
        </p:txBody>
      </p:sp>
      <p:sp>
        <p:nvSpPr>
          <p:cNvPr id="7" name="内容占位符 5">
            <a:extLst>
              <a:ext uri="{FF2B5EF4-FFF2-40B4-BE49-F238E27FC236}">
                <a16:creationId xmlns:a16="http://schemas.microsoft.com/office/drawing/2014/main" id="{CCF7CDD6-2D75-4AC9-95E6-BE1A26981AFF}"/>
              </a:ext>
            </a:extLst>
          </p:cNvPr>
          <p:cNvSpPr>
            <a:spLocks noGrp="1"/>
          </p:cNvSpPr>
          <p:nvPr>
            <p:ph idx="1"/>
          </p:nvPr>
        </p:nvSpPr>
        <p:spPr>
          <a:xfrm>
            <a:off x="838200" y="1147487"/>
            <a:ext cx="10515600" cy="5029477"/>
          </a:xfrm>
        </p:spPr>
        <p:txBody>
          <a:bodyPr>
            <a:normAutofit/>
          </a:bodyPr>
          <a:lstStyle/>
          <a:p>
            <a:pPr>
              <a:lnSpc>
                <a:spcPct val="150000"/>
              </a:lnSpc>
            </a:pPr>
            <a:r>
              <a:rPr lang="zh-CN" altLang="en-US"/>
              <a:t>元数据管理需求的具体规范（续）：</a:t>
            </a:r>
            <a:endParaRPr lang="en-US" altLang="zh-CN"/>
          </a:p>
          <a:p>
            <a:pPr lvl="1">
              <a:lnSpc>
                <a:spcPct val="150000"/>
              </a:lnSpc>
            </a:pPr>
            <a:r>
              <a:rPr lang="zh-CN" altLang="en-US">
                <a:solidFill>
                  <a:srgbClr val="FF0000"/>
                </a:solidFill>
              </a:rPr>
              <a:t>修订必须全局可见</a:t>
            </a:r>
            <a:endParaRPr lang="en-US" altLang="zh-CN">
              <a:solidFill>
                <a:srgbClr val="FF0000"/>
              </a:solidFill>
            </a:endParaRPr>
          </a:p>
          <a:p>
            <a:pPr lvl="2"/>
            <a:r>
              <a:rPr lang="zh-CN" altLang="en-US"/>
              <a:t>当一个数据仓库处理过程的元数据修改之后，这个修改必须反映到数据仓库的其他处理过程中</a:t>
            </a:r>
          </a:p>
          <a:p>
            <a:pPr lvl="1">
              <a:lnSpc>
                <a:spcPct val="150000"/>
              </a:lnSpc>
            </a:pPr>
            <a:r>
              <a:rPr lang="zh-CN" altLang="en-US">
                <a:solidFill>
                  <a:srgbClr val="FF0000"/>
                </a:solidFill>
              </a:rPr>
              <a:t>保持元数据同步</a:t>
            </a:r>
            <a:endParaRPr lang="en-US" altLang="zh-CN">
              <a:solidFill>
                <a:srgbClr val="FF0000"/>
              </a:solidFill>
            </a:endParaRPr>
          </a:p>
          <a:p>
            <a:pPr lvl="2"/>
            <a:r>
              <a:rPr lang="zh-CN" altLang="en-US"/>
              <a:t>关于数据结构、规则以及其他事项的元数据必须在整个数据仓库中保持同步</a:t>
            </a:r>
          </a:p>
          <a:p>
            <a:pPr lvl="1">
              <a:lnSpc>
                <a:spcPct val="150000"/>
              </a:lnSpc>
            </a:pPr>
            <a:r>
              <a:rPr lang="zh-CN" altLang="en-US">
                <a:solidFill>
                  <a:srgbClr val="FF0000"/>
                </a:solidFill>
              </a:rPr>
              <a:t>元数据交换</a:t>
            </a:r>
            <a:endParaRPr lang="en-US" altLang="zh-CN">
              <a:solidFill>
                <a:srgbClr val="FF0000"/>
              </a:solidFill>
            </a:endParaRPr>
          </a:p>
          <a:p>
            <a:pPr lvl="2"/>
            <a:r>
              <a:rPr lang="zh-CN" altLang="en-US"/>
              <a:t>不同工具之间应该可以自由、方便地交换数据</a:t>
            </a:r>
          </a:p>
          <a:p>
            <a:pPr lvl="1">
              <a:lnSpc>
                <a:spcPct val="150000"/>
              </a:lnSpc>
            </a:pPr>
            <a:r>
              <a:rPr lang="zh-CN" altLang="en-US">
                <a:solidFill>
                  <a:srgbClr val="FF0000"/>
                </a:solidFill>
              </a:rPr>
              <a:t>支持最终用户</a:t>
            </a:r>
            <a:endParaRPr lang="en-US" altLang="zh-CN">
              <a:solidFill>
                <a:srgbClr val="FF0000"/>
              </a:solidFill>
            </a:endParaRPr>
          </a:p>
          <a:p>
            <a:pPr lvl="2">
              <a:lnSpc>
                <a:spcPct val="150000"/>
              </a:lnSpc>
            </a:pPr>
            <a:r>
              <a:rPr lang="zh-CN" altLang="en-US"/>
              <a:t>元数据管理必须为最终用户提供简单的图形化或者列表式的界面</a:t>
            </a:r>
            <a:endParaRPr lang="en-US" altLang="zh-CN"/>
          </a:p>
          <a:p>
            <a:pPr lvl="2">
              <a:lnSpc>
                <a:spcPct val="150000"/>
              </a:lnSpc>
            </a:pPr>
            <a:r>
              <a:rPr lang="zh-CN" altLang="en-US"/>
              <a:t>最终用户可以轻松地浏览元数据并从纯业务角度理解数据仓库中的数据内容</a:t>
            </a:r>
            <a:endParaRPr lang="en-US" altLang="zh-CN"/>
          </a:p>
          <a:p>
            <a:pPr lvl="2">
              <a:lnSpc>
                <a:spcPct val="150000"/>
              </a:lnSpc>
            </a:pPr>
            <a:endParaRPr lang="zh-CN" altLang="en-US"/>
          </a:p>
        </p:txBody>
      </p:sp>
    </p:spTree>
    <p:extLst>
      <p:ext uri="{BB962C8B-B14F-4D97-AF65-F5344CB8AC3E}">
        <p14:creationId xmlns:p14="http://schemas.microsoft.com/office/powerpoint/2010/main" val="19343839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77CE39-C8E2-4B2E-8FD7-15B9900D5441}"/>
              </a:ext>
            </a:extLst>
          </p:cNvPr>
          <p:cNvSpPr>
            <a:spLocks noGrp="1"/>
          </p:cNvSpPr>
          <p:nvPr>
            <p:ph type="title"/>
          </p:nvPr>
        </p:nvSpPr>
        <p:spPr/>
        <p:txBody>
          <a:bodyPr/>
          <a:lstStyle/>
          <a:p>
            <a:r>
              <a:rPr lang="zh-CN" altLang="en-US"/>
              <a:t>如何提供元数据？</a:t>
            </a:r>
            <a:r>
              <a:rPr lang="en-US" altLang="zh-CN"/>
              <a:t>(cont.)</a:t>
            </a:r>
            <a:endParaRPr lang="zh-CN" altLang="en-US"/>
          </a:p>
        </p:txBody>
      </p:sp>
      <p:sp>
        <p:nvSpPr>
          <p:cNvPr id="4" name="灯片编号占位符 3">
            <a:extLst>
              <a:ext uri="{FF2B5EF4-FFF2-40B4-BE49-F238E27FC236}">
                <a16:creationId xmlns:a16="http://schemas.microsoft.com/office/drawing/2014/main" id="{138BDA5A-EBE3-42D1-89F1-445D357E7848}"/>
              </a:ext>
            </a:extLst>
          </p:cNvPr>
          <p:cNvSpPr>
            <a:spLocks noGrp="1"/>
          </p:cNvSpPr>
          <p:nvPr>
            <p:ph type="sldNum" sz="quarter" idx="12"/>
          </p:nvPr>
        </p:nvSpPr>
        <p:spPr/>
        <p:txBody>
          <a:bodyPr/>
          <a:lstStyle/>
          <a:p>
            <a:fld id="{353DBB4E-1D55-4CCA-BE4F-A23EE6C282CB}" type="slidenum">
              <a:rPr lang="zh-CN" altLang="en-US" smtClean="0"/>
              <a:pPr/>
              <a:t>36</a:t>
            </a:fld>
            <a:endParaRPr lang="zh-CN" altLang="en-US"/>
          </a:p>
        </p:txBody>
      </p:sp>
      <p:sp>
        <p:nvSpPr>
          <p:cNvPr id="5" name="内容占位符 4">
            <a:extLst>
              <a:ext uri="{FF2B5EF4-FFF2-40B4-BE49-F238E27FC236}">
                <a16:creationId xmlns:a16="http://schemas.microsoft.com/office/drawing/2014/main" id="{DAC3DEEC-A103-409F-B39D-17BC36F89470}"/>
              </a:ext>
            </a:extLst>
          </p:cNvPr>
          <p:cNvSpPr>
            <a:spLocks noGrp="1"/>
          </p:cNvSpPr>
          <p:nvPr>
            <p:ph idx="1"/>
          </p:nvPr>
        </p:nvSpPr>
        <p:spPr/>
        <p:txBody>
          <a:bodyPr>
            <a:normAutofit/>
          </a:bodyPr>
          <a:lstStyle/>
          <a:p>
            <a:pPr>
              <a:lnSpc>
                <a:spcPct val="150000"/>
              </a:lnSpc>
            </a:pPr>
            <a:r>
              <a:rPr lang="zh-CN" altLang="en-US">
                <a:solidFill>
                  <a:srgbClr val="FF0000"/>
                </a:solidFill>
              </a:rPr>
              <a:t>元数据的来源</a:t>
            </a:r>
          </a:p>
          <a:p>
            <a:pPr lvl="1">
              <a:lnSpc>
                <a:spcPct val="150000"/>
              </a:lnSpc>
            </a:pPr>
            <a:r>
              <a:rPr lang="zh-CN" altLang="en-US"/>
              <a:t>在不同的数据仓库处理过程中应用工具时，元数据作为副产品被记录下来</a:t>
            </a:r>
          </a:p>
          <a:p>
            <a:pPr lvl="1">
              <a:lnSpc>
                <a:spcPct val="150000"/>
              </a:lnSpc>
            </a:pPr>
            <a:r>
              <a:rPr lang="zh-CN" altLang="en-US">
                <a:solidFill>
                  <a:srgbClr val="0000CC"/>
                </a:solidFill>
              </a:rPr>
              <a:t>常见的元数据的来源</a:t>
            </a:r>
          </a:p>
          <a:p>
            <a:pPr lvl="2">
              <a:lnSpc>
                <a:spcPct val="150000"/>
              </a:lnSpc>
            </a:pPr>
            <a:r>
              <a:rPr lang="zh-CN" altLang="en-US" sz="2000">
                <a:solidFill>
                  <a:srgbClr val="FF0000"/>
                </a:solidFill>
              </a:rPr>
              <a:t>源系统</a:t>
            </a:r>
            <a:endParaRPr lang="en-US" altLang="zh-CN" sz="2000">
              <a:solidFill>
                <a:srgbClr val="FF0000"/>
              </a:solidFill>
            </a:endParaRPr>
          </a:p>
          <a:p>
            <a:pPr lvl="3">
              <a:lnSpc>
                <a:spcPct val="150000"/>
              </a:lnSpc>
            </a:pPr>
            <a:r>
              <a:rPr lang="en-US" altLang="zh-CN" sz="1800"/>
              <a:t>ODS</a:t>
            </a:r>
            <a:r>
              <a:rPr lang="zh-CN" altLang="en-US" sz="1800"/>
              <a:t>数据模型；系统文档的数据元素定义；字段定义；外部数据来源的文件布局和字段定义；其他来源（电子表格、手工表格）</a:t>
            </a:r>
            <a:endParaRPr lang="en-US" altLang="zh-CN" sz="1800">
              <a:solidFill>
                <a:srgbClr val="FF0000"/>
              </a:solidFill>
            </a:endParaRPr>
          </a:p>
          <a:p>
            <a:pPr lvl="2">
              <a:lnSpc>
                <a:spcPct val="150000"/>
              </a:lnSpc>
            </a:pPr>
            <a:r>
              <a:rPr lang="zh-CN" altLang="en-US" sz="2000">
                <a:solidFill>
                  <a:srgbClr val="FF0000"/>
                </a:solidFill>
              </a:rPr>
              <a:t>数据抽取</a:t>
            </a:r>
            <a:endParaRPr lang="en-US" altLang="zh-CN" sz="2000">
              <a:solidFill>
                <a:srgbClr val="FF0000"/>
              </a:solidFill>
            </a:endParaRPr>
          </a:p>
          <a:p>
            <a:pPr lvl="3">
              <a:lnSpc>
                <a:spcPct val="150000"/>
              </a:lnSpc>
            </a:pPr>
            <a:r>
              <a:rPr lang="zh-CN" altLang="en-US" sz="1800"/>
              <a:t>源平台的数据和连接；用于抽取的字段的定义；初始抽取文件的合并准则；标准化字段类型、长度规则；抽取计划</a:t>
            </a:r>
            <a:endParaRPr lang="en-US" altLang="zh-CN" sz="2000">
              <a:solidFill>
                <a:srgbClr val="FF0000"/>
              </a:solidFill>
            </a:endParaRPr>
          </a:p>
          <a:p>
            <a:pPr lvl="2">
              <a:lnSpc>
                <a:spcPct val="150000"/>
              </a:lnSpc>
            </a:pPr>
            <a:endParaRPr lang="en-US" altLang="zh-CN" sz="2000">
              <a:solidFill>
                <a:srgbClr val="FF0000"/>
              </a:solidFill>
            </a:endParaRPr>
          </a:p>
          <a:p>
            <a:pPr lvl="2">
              <a:lnSpc>
                <a:spcPct val="150000"/>
              </a:lnSpc>
            </a:pPr>
            <a:endParaRPr lang="zh-CN" altLang="en-US">
              <a:solidFill>
                <a:srgbClr val="FF0000"/>
              </a:solidFill>
            </a:endParaRPr>
          </a:p>
        </p:txBody>
      </p:sp>
    </p:spTree>
    <p:extLst>
      <p:ext uri="{BB962C8B-B14F-4D97-AF65-F5344CB8AC3E}">
        <p14:creationId xmlns:p14="http://schemas.microsoft.com/office/powerpoint/2010/main" val="31829552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77CE39-C8E2-4B2E-8FD7-15B9900D5441}"/>
              </a:ext>
            </a:extLst>
          </p:cNvPr>
          <p:cNvSpPr>
            <a:spLocks noGrp="1"/>
          </p:cNvSpPr>
          <p:nvPr>
            <p:ph type="title"/>
          </p:nvPr>
        </p:nvSpPr>
        <p:spPr/>
        <p:txBody>
          <a:bodyPr/>
          <a:lstStyle/>
          <a:p>
            <a:r>
              <a:rPr lang="zh-CN" altLang="en-US"/>
              <a:t>如何提供元数据？</a:t>
            </a:r>
            <a:r>
              <a:rPr lang="en-US" altLang="zh-CN"/>
              <a:t>(cont.)</a:t>
            </a:r>
            <a:endParaRPr lang="zh-CN" altLang="en-US"/>
          </a:p>
        </p:txBody>
      </p:sp>
      <p:sp>
        <p:nvSpPr>
          <p:cNvPr id="4" name="灯片编号占位符 3">
            <a:extLst>
              <a:ext uri="{FF2B5EF4-FFF2-40B4-BE49-F238E27FC236}">
                <a16:creationId xmlns:a16="http://schemas.microsoft.com/office/drawing/2014/main" id="{138BDA5A-EBE3-42D1-89F1-445D357E7848}"/>
              </a:ext>
            </a:extLst>
          </p:cNvPr>
          <p:cNvSpPr>
            <a:spLocks noGrp="1"/>
          </p:cNvSpPr>
          <p:nvPr>
            <p:ph type="sldNum" sz="quarter" idx="12"/>
          </p:nvPr>
        </p:nvSpPr>
        <p:spPr/>
        <p:txBody>
          <a:bodyPr/>
          <a:lstStyle/>
          <a:p>
            <a:fld id="{353DBB4E-1D55-4CCA-BE4F-A23EE6C282CB}" type="slidenum">
              <a:rPr lang="zh-CN" altLang="en-US" smtClean="0"/>
              <a:pPr/>
              <a:t>37</a:t>
            </a:fld>
            <a:endParaRPr lang="zh-CN" altLang="en-US"/>
          </a:p>
        </p:txBody>
      </p:sp>
      <p:sp>
        <p:nvSpPr>
          <p:cNvPr id="5" name="内容占位符 4">
            <a:extLst>
              <a:ext uri="{FF2B5EF4-FFF2-40B4-BE49-F238E27FC236}">
                <a16:creationId xmlns:a16="http://schemas.microsoft.com/office/drawing/2014/main" id="{DAC3DEEC-A103-409F-B39D-17BC36F89470}"/>
              </a:ext>
            </a:extLst>
          </p:cNvPr>
          <p:cNvSpPr>
            <a:spLocks noGrp="1"/>
          </p:cNvSpPr>
          <p:nvPr>
            <p:ph idx="1"/>
          </p:nvPr>
        </p:nvSpPr>
        <p:spPr/>
        <p:txBody>
          <a:bodyPr>
            <a:normAutofit/>
          </a:bodyPr>
          <a:lstStyle/>
          <a:p>
            <a:pPr lvl="1">
              <a:lnSpc>
                <a:spcPct val="150000"/>
              </a:lnSpc>
            </a:pPr>
            <a:r>
              <a:rPr lang="zh-CN" altLang="en-US">
                <a:solidFill>
                  <a:srgbClr val="0000CC"/>
                </a:solidFill>
              </a:rPr>
              <a:t>常见的元数据的来源（续）</a:t>
            </a:r>
          </a:p>
          <a:p>
            <a:pPr lvl="2">
              <a:lnSpc>
                <a:spcPct val="150000"/>
              </a:lnSpc>
            </a:pPr>
            <a:r>
              <a:rPr lang="zh-CN" altLang="en-US" sz="2000">
                <a:solidFill>
                  <a:srgbClr val="FF0000"/>
                </a:solidFill>
              </a:rPr>
              <a:t>数据转换和清洗</a:t>
            </a:r>
            <a:endParaRPr lang="en-US" altLang="zh-CN" sz="2000">
              <a:solidFill>
                <a:srgbClr val="FF0000"/>
              </a:solidFill>
            </a:endParaRPr>
          </a:p>
          <a:p>
            <a:pPr lvl="3"/>
            <a:r>
              <a:rPr lang="zh-CN" altLang="en-US" sz="1800"/>
              <a:t>字段默认值；有效性检查和业务规则；单独文件的转换规则；抽取文件到数据准备文件的映射规范</a:t>
            </a:r>
            <a:endParaRPr lang="en-US" altLang="zh-CN" sz="1800"/>
          </a:p>
          <a:p>
            <a:pPr lvl="2">
              <a:lnSpc>
                <a:spcPct val="150000"/>
              </a:lnSpc>
            </a:pPr>
            <a:r>
              <a:rPr lang="zh-CN" altLang="en-US" sz="2000">
                <a:solidFill>
                  <a:srgbClr val="FF0000"/>
                </a:solidFill>
              </a:rPr>
              <a:t>数据装载</a:t>
            </a:r>
            <a:endParaRPr lang="en-US" altLang="zh-CN" sz="2000">
              <a:solidFill>
                <a:srgbClr val="FF0000"/>
              </a:solidFill>
            </a:endParaRPr>
          </a:p>
          <a:p>
            <a:pPr lvl="3"/>
            <a:r>
              <a:rPr lang="zh-CN" altLang="en-US" sz="1800"/>
              <a:t>增量装载计划；从数据准备文件到装载映象的映射规则；刷新计划；数据准备到装载映象的审查跟踪</a:t>
            </a:r>
            <a:endParaRPr lang="en-US" altLang="zh-CN" sz="1800">
              <a:solidFill>
                <a:srgbClr val="FF0000"/>
              </a:solidFill>
            </a:endParaRPr>
          </a:p>
          <a:p>
            <a:pPr lvl="2">
              <a:lnSpc>
                <a:spcPct val="150000"/>
              </a:lnSpc>
            </a:pPr>
            <a:r>
              <a:rPr lang="zh-CN" altLang="en-US" sz="2000">
                <a:solidFill>
                  <a:srgbClr val="FF0000"/>
                </a:solidFill>
              </a:rPr>
              <a:t>数据存储</a:t>
            </a:r>
            <a:endParaRPr lang="en-US" altLang="zh-CN" sz="2000">
              <a:solidFill>
                <a:srgbClr val="FF0000"/>
              </a:solidFill>
            </a:endParaRPr>
          </a:p>
          <a:p>
            <a:pPr lvl="3"/>
            <a:r>
              <a:rPr lang="zh-CN" altLang="en-US" sz="1800"/>
              <a:t>集中式数据仓库和独立数据集市的数据模型；物理文件；表和列的定义；有效性检查的业务规则</a:t>
            </a:r>
            <a:endParaRPr lang="en-US" altLang="zh-CN" sz="1800">
              <a:solidFill>
                <a:srgbClr val="FF0000"/>
              </a:solidFill>
            </a:endParaRPr>
          </a:p>
          <a:p>
            <a:pPr lvl="2">
              <a:lnSpc>
                <a:spcPct val="150000"/>
              </a:lnSpc>
            </a:pPr>
            <a:r>
              <a:rPr lang="zh-CN" altLang="en-US" sz="2000">
                <a:solidFill>
                  <a:srgbClr val="FF0000"/>
                </a:solidFill>
              </a:rPr>
              <a:t>信息传递</a:t>
            </a:r>
            <a:endParaRPr lang="en-US" altLang="zh-CN" sz="2000">
              <a:solidFill>
                <a:srgbClr val="FF0000"/>
              </a:solidFill>
            </a:endParaRPr>
          </a:p>
          <a:p>
            <a:pPr lvl="3"/>
            <a:r>
              <a:rPr lang="zh-CN" altLang="en-US" sz="1800"/>
              <a:t>查询和报表工具列表；预定义查询和报表列表；</a:t>
            </a:r>
            <a:r>
              <a:rPr lang="en-US" altLang="zh-CN" sz="1800"/>
              <a:t>OLAP</a:t>
            </a:r>
            <a:r>
              <a:rPr lang="zh-CN" altLang="en-US" sz="1800"/>
              <a:t>数据库数据模型</a:t>
            </a:r>
          </a:p>
          <a:p>
            <a:pPr lvl="3">
              <a:lnSpc>
                <a:spcPct val="150000"/>
              </a:lnSpc>
            </a:pPr>
            <a:endParaRPr lang="en-US" altLang="zh-CN" sz="1800">
              <a:solidFill>
                <a:srgbClr val="FF0000"/>
              </a:solidFill>
            </a:endParaRPr>
          </a:p>
          <a:p>
            <a:pPr lvl="2">
              <a:lnSpc>
                <a:spcPct val="150000"/>
              </a:lnSpc>
            </a:pPr>
            <a:endParaRPr lang="en-US" altLang="zh-CN" sz="2000">
              <a:solidFill>
                <a:srgbClr val="FF0000"/>
              </a:solidFill>
            </a:endParaRPr>
          </a:p>
          <a:p>
            <a:pPr lvl="2">
              <a:lnSpc>
                <a:spcPct val="150000"/>
              </a:lnSpc>
            </a:pPr>
            <a:endParaRPr lang="zh-CN" altLang="en-US">
              <a:solidFill>
                <a:srgbClr val="FF0000"/>
              </a:solidFill>
            </a:endParaRPr>
          </a:p>
        </p:txBody>
      </p:sp>
    </p:spTree>
    <p:extLst>
      <p:ext uri="{BB962C8B-B14F-4D97-AF65-F5344CB8AC3E}">
        <p14:creationId xmlns:p14="http://schemas.microsoft.com/office/powerpoint/2010/main" val="375417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77CE39-C8E2-4B2E-8FD7-15B9900D5441}"/>
              </a:ext>
            </a:extLst>
          </p:cNvPr>
          <p:cNvSpPr>
            <a:spLocks noGrp="1"/>
          </p:cNvSpPr>
          <p:nvPr>
            <p:ph type="title"/>
          </p:nvPr>
        </p:nvSpPr>
        <p:spPr/>
        <p:txBody>
          <a:bodyPr/>
          <a:lstStyle/>
          <a:p>
            <a:r>
              <a:rPr lang="zh-CN" altLang="en-US"/>
              <a:t>如何提供元数据？</a:t>
            </a:r>
            <a:r>
              <a:rPr lang="en-US" altLang="zh-CN"/>
              <a:t>(cont.)</a:t>
            </a:r>
            <a:endParaRPr lang="zh-CN" altLang="en-US"/>
          </a:p>
        </p:txBody>
      </p:sp>
      <p:sp>
        <p:nvSpPr>
          <p:cNvPr id="4" name="灯片编号占位符 3">
            <a:extLst>
              <a:ext uri="{FF2B5EF4-FFF2-40B4-BE49-F238E27FC236}">
                <a16:creationId xmlns:a16="http://schemas.microsoft.com/office/drawing/2014/main" id="{138BDA5A-EBE3-42D1-89F1-445D357E7848}"/>
              </a:ext>
            </a:extLst>
          </p:cNvPr>
          <p:cNvSpPr>
            <a:spLocks noGrp="1"/>
          </p:cNvSpPr>
          <p:nvPr>
            <p:ph type="sldNum" sz="quarter" idx="12"/>
          </p:nvPr>
        </p:nvSpPr>
        <p:spPr/>
        <p:txBody>
          <a:bodyPr/>
          <a:lstStyle/>
          <a:p>
            <a:fld id="{353DBB4E-1D55-4CCA-BE4F-A23EE6C282CB}" type="slidenum">
              <a:rPr lang="zh-CN" altLang="en-US" smtClean="0"/>
              <a:pPr/>
              <a:t>38</a:t>
            </a:fld>
            <a:endParaRPr lang="zh-CN" altLang="en-US"/>
          </a:p>
        </p:txBody>
      </p:sp>
      <p:sp>
        <p:nvSpPr>
          <p:cNvPr id="8" name="内容占位符 7">
            <a:extLst>
              <a:ext uri="{FF2B5EF4-FFF2-40B4-BE49-F238E27FC236}">
                <a16:creationId xmlns:a16="http://schemas.microsoft.com/office/drawing/2014/main" id="{B0A58792-8DC8-4C13-B832-6D27EEACE90C}"/>
              </a:ext>
            </a:extLst>
          </p:cNvPr>
          <p:cNvSpPr>
            <a:spLocks noGrp="1"/>
          </p:cNvSpPr>
          <p:nvPr>
            <p:ph idx="1"/>
          </p:nvPr>
        </p:nvSpPr>
        <p:spPr/>
        <p:txBody>
          <a:bodyPr/>
          <a:lstStyle/>
          <a:p>
            <a:pPr>
              <a:lnSpc>
                <a:spcPct val="150000"/>
              </a:lnSpc>
            </a:pPr>
            <a:r>
              <a:rPr lang="zh-CN" altLang="en-US">
                <a:solidFill>
                  <a:srgbClr val="FF0000"/>
                </a:solidFill>
              </a:rPr>
              <a:t>元数据管理面临的挑战</a:t>
            </a:r>
          </a:p>
          <a:p>
            <a:pPr lvl="1">
              <a:lnSpc>
                <a:spcPct val="150000"/>
              </a:lnSpc>
            </a:pPr>
            <a:r>
              <a:rPr lang="zh-CN" altLang="en-US"/>
              <a:t>虽然元数据在数仓中极为重要，但要无缝地将所有部分的元数据集成起来却是一件相当困难的事情</a:t>
            </a:r>
          </a:p>
          <a:p>
            <a:pPr lvl="2">
              <a:lnSpc>
                <a:spcPct val="150000"/>
              </a:lnSpc>
            </a:pPr>
            <a:r>
              <a:rPr lang="zh-CN" altLang="en-US"/>
              <a:t>没有标准</a:t>
            </a:r>
          </a:p>
          <a:p>
            <a:pPr lvl="2">
              <a:lnSpc>
                <a:spcPct val="150000"/>
              </a:lnSpc>
            </a:pPr>
            <a:r>
              <a:rPr lang="zh-CN" altLang="en-US"/>
              <a:t>通过多重转换工作使得元数据通用</a:t>
            </a:r>
          </a:p>
          <a:p>
            <a:pPr lvl="2">
              <a:lnSpc>
                <a:spcPct val="150000"/>
              </a:lnSpc>
            </a:pPr>
            <a:r>
              <a:rPr lang="zh-CN" altLang="en-US"/>
              <a:t>目前元数据格式没有通用的行业标准</a:t>
            </a:r>
          </a:p>
          <a:p>
            <a:pPr lvl="2">
              <a:lnSpc>
                <a:spcPct val="150000"/>
              </a:lnSpc>
            </a:pPr>
            <a:r>
              <a:rPr lang="zh-CN" altLang="en-US"/>
              <a:t>几个工具的元数据格式如何统一</a:t>
            </a:r>
          </a:p>
          <a:p>
            <a:pPr lvl="2">
              <a:lnSpc>
                <a:spcPct val="150000"/>
              </a:lnSpc>
            </a:pPr>
            <a:r>
              <a:rPr lang="zh-CN" altLang="en-US"/>
              <a:t>从源数据到数据准备区，到数据仓库，元数据的传递方法</a:t>
            </a:r>
          </a:p>
          <a:p>
            <a:pPr lvl="2">
              <a:lnSpc>
                <a:spcPct val="150000"/>
              </a:lnSpc>
            </a:pPr>
            <a:r>
              <a:rPr lang="zh-CN" altLang="en-US"/>
              <a:t>在数据仓库中保持统一的元数据版本控制的困难</a:t>
            </a:r>
          </a:p>
          <a:p>
            <a:pPr lvl="2">
              <a:lnSpc>
                <a:spcPct val="150000"/>
              </a:lnSpc>
            </a:pPr>
            <a:r>
              <a:rPr lang="zh-CN" altLang="en-US"/>
              <a:t>在一个很多源系统的大型数据仓库中，将与数据源相关的元数据统一起来是一项浩大的工程</a:t>
            </a:r>
          </a:p>
        </p:txBody>
      </p:sp>
    </p:spTree>
    <p:extLst>
      <p:ext uri="{BB962C8B-B14F-4D97-AF65-F5344CB8AC3E}">
        <p14:creationId xmlns:p14="http://schemas.microsoft.com/office/powerpoint/2010/main" val="3041629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F23DB2-B2BE-45DD-A2F8-6FB9EFA8C9D5}"/>
              </a:ext>
            </a:extLst>
          </p:cNvPr>
          <p:cNvSpPr>
            <a:spLocks noGrp="1"/>
          </p:cNvSpPr>
          <p:nvPr>
            <p:ph type="title"/>
          </p:nvPr>
        </p:nvSpPr>
        <p:spPr/>
        <p:txBody>
          <a:bodyPr/>
          <a:lstStyle/>
          <a:p>
            <a:r>
              <a:rPr lang="zh-CN" altLang="en-US"/>
              <a:t>大纲</a:t>
            </a:r>
          </a:p>
        </p:txBody>
      </p:sp>
      <p:sp>
        <p:nvSpPr>
          <p:cNvPr id="4" name="灯片编号占位符 3">
            <a:extLst>
              <a:ext uri="{FF2B5EF4-FFF2-40B4-BE49-F238E27FC236}">
                <a16:creationId xmlns:a16="http://schemas.microsoft.com/office/drawing/2014/main" id="{6DBDC8AB-8B0C-4744-8377-BC4CBF06333A}"/>
              </a:ext>
            </a:extLst>
          </p:cNvPr>
          <p:cNvSpPr>
            <a:spLocks noGrp="1"/>
          </p:cNvSpPr>
          <p:nvPr>
            <p:ph type="sldNum" sz="quarter" idx="12"/>
          </p:nvPr>
        </p:nvSpPr>
        <p:spPr/>
        <p:txBody>
          <a:bodyPr/>
          <a:lstStyle/>
          <a:p>
            <a:fld id="{353DBB4E-1D55-4CCA-BE4F-A23EE6C282CB}" type="slidenum">
              <a:rPr lang="zh-CN" altLang="en-US" smtClean="0"/>
              <a:pPr/>
              <a:t>3</a:t>
            </a:fld>
            <a:endParaRPr lang="zh-CN" altLang="en-US"/>
          </a:p>
        </p:txBody>
      </p:sp>
      <p:sp>
        <p:nvSpPr>
          <p:cNvPr id="5" name="内容占位符 4">
            <a:extLst>
              <a:ext uri="{FF2B5EF4-FFF2-40B4-BE49-F238E27FC236}">
                <a16:creationId xmlns:a16="http://schemas.microsoft.com/office/drawing/2014/main" id="{4DEEED1E-01D5-47D1-A580-3B5585F36DCF}"/>
              </a:ext>
            </a:extLst>
          </p:cNvPr>
          <p:cNvSpPr>
            <a:spLocks noGrp="1"/>
          </p:cNvSpPr>
          <p:nvPr>
            <p:ph idx="1"/>
          </p:nvPr>
        </p:nvSpPr>
        <p:spPr/>
        <p:txBody>
          <a:bodyPr>
            <a:normAutofit/>
          </a:bodyPr>
          <a:lstStyle/>
          <a:p>
            <a:r>
              <a:rPr lang="zh-CN" altLang="en-US" b="1">
                <a:solidFill>
                  <a:schemeClr val="bg1">
                    <a:lumMod val="50000"/>
                  </a:schemeClr>
                </a:solidFill>
              </a:rPr>
              <a:t>初步认识</a:t>
            </a:r>
            <a:r>
              <a:rPr lang="en-US" altLang="zh-CN" b="1">
                <a:solidFill>
                  <a:schemeClr val="bg1">
                    <a:lumMod val="50000"/>
                  </a:schemeClr>
                </a:solidFill>
              </a:rPr>
              <a:t>GaussDB</a:t>
            </a:r>
            <a:r>
              <a:rPr lang="zh-CN" altLang="en-US" b="1">
                <a:solidFill>
                  <a:schemeClr val="bg1">
                    <a:lumMod val="50000"/>
                  </a:schemeClr>
                </a:solidFill>
              </a:rPr>
              <a:t>数据库的元数据及其管理</a:t>
            </a:r>
            <a:endParaRPr lang="en-US" altLang="zh-CN" b="1">
              <a:solidFill>
                <a:schemeClr val="bg1">
                  <a:lumMod val="50000"/>
                </a:schemeClr>
              </a:solidFill>
            </a:endParaRPr>
          </a:p>
          <a:p>
            <a:r>
              <a:rPr lang="zh-CN" altLang="en-US" b="1">
                <a:solidFill>
                  <a:srgbClr val="FF0000"/>
                </a:solidFill>
              </a:rPr>
              <a:t>元数据的重要性</a:t>
            </a:r>
          </a:p>
          <a:p>
            <a:r>
              <a:rPr lang="zh-CN" altLang="en-US" b="1">
                <a:solidFill>
                  <a:schemeClr val="bg1">
                    <a:lumMod val="50000"/>
                  </a:schemeClr>
                </a:solidFill>
              </a:rPr>
              <a:t>按功能区域划分的元数据类型</a:t>
            </a:r>
          </a:p>
          <a:p>
            <a:r>
              <a:rPr lang="zh-CN" altLang="en-US" b="1">
                <a:solidFill>
                  <a:schemeClr val="bg1">
                    <a:lumMod val="50000"/>
                  </a:schemeClr>
                </a:solidFill>
              </a:rPr>
              <a:t>业务元数据</a:t>
            </a:r>
          </a:p>
          <a:p>
            <a:r>
              <a:rPr lang="zh-CN" altLang="en-US" b="1">
                <a:solidFill>
                  <a:schemeClr val="bg1">
                    <a:lumMod val="50000"/>
                  </a:schemeClr>
                </a:solidFill>
              </a:rPr>
              <a:t>技术元数据</a:t>
            </a:r>
          </a:p>
          <a:p>
            <a:r>
              <a:rPr lang="zh-CN" altLang="en-US" b="1">
                <a:solidFill>
                  <a:schemeClr val="bg1">
                    <a:lumMod val="50000"/>
                  </a:schemeClr>
                </a:solidFill>
              </a:rPr>
              <a:t>如何提供元数据</a:t>
            </a:r>
          </a:p>
          <a:p>
            <a:endParaRPr lang="zh-CN" altLang="en-US" b="1">
              <a:solidFill>
                <a:schemeClr val="bg2">
                  <a:lumMod val="50000"/>
                </a:schemeClr>
              </a:solidFill>
            </a:endParaRPr>
          </a:p>
        </p:txBody>
      </p:sp>
    </p:spTree>
    <p:extLst>
      <p:ext uri="{BB962C8B-B14F-4D97-AF65-F5344CB8AC3E}">
        <p14:creationId xmlns:p14="http://schemas.microsoft.com/office/powerpoint/2010/main" val="8576561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77CE39-C8E2-4B2E-8FD7-15B9900D5441}"/>
              </a:ext>
            </a:extLst>
          </p:cNvPr>
          <p:cNvSpPr>
            <a:spLocks noGrp="1"/>
          </p:cNvSpPr>
          <p:nvPr>
            <p:ph type="title"/>
          </p:nvPr>
        </p:nvSpPr>
        <p:spPr/>
        <p:txBody>
          <a:bodyPr/>
          <a:lstStyle/>
          <a:p>
            <a:r>
              <a:rPr lang="zh-CN" altLang="en-US"/>
              <a:t>如何提供元数据？</a:t>
            </a:r>
            <a:r>
              <a:rPr lang="en-US" altLang="zh-CN"/>
              <a:t>(cont.)</a:t>
            </a:r>
            <a:endParaRPr lang="zh-CN" altLang="en-US"/>
          </a:p>
        </p:txBody>
      </p:sp>
      <p:sp>
        <p:nvSpPr>
          <p:cNvPr id="4" name="灯片编号占位符 3">
            <a:extLst>
              <a:ext uri="{FF2B5EF4-FFF2-40B4-BE49-F238E27FC236}">
                <a16:creationId xmlns:a16="http://schemas.microsoft.com/office/drawing/2014/main" id="{138BDA5A-EBE3-42D1-89F1-445D357E7848}"/>
              </a:ext>
            </a:extLst>
          </p:cNvPr>
          <p:cNvSpPr>
            <a:spLocks noGrp="1"/>
          </p:cNvSpPr>
          <p:nvPr>
            <p:ph type="sldNum" sz="quarter" idx="12"/>
          </p:nvPr>
        </p:nvSpPr>
        <p:spPr/>
        <p:txBody>
          <a:bodyPr/>
          <a:lstStyle/>
          <a:p>
            <a:fld id="{353DBB4E-1D55-4CCA-BE4F-A23EE6C282CB}" type="slidenum">
              <a:rPr lang="zh-CN" altLang="en-US" smtClean="0"/>
              <a:pPr/>
              <a:t>39</a:t>
            </a:fld>
            <a:endParaRPr lang="zh-CN" altLang="en-US"/>
          </a:p>
        </p:txBody>
      </p:sp>
      <p:sp>
        <p:nvSpPr>
          <p:cNvPr id="10" name="内容占位符 9">
            <a:extLst>
              <a:ext uri="{FF2B5EF4-FFF2-40B4-BE49-F238E27FC236}">
                <a16:creationId xmlns:a16="http://schemas.microsoft.com/office/drawing/2014/main" id="{8F173DAC-FE15-423F-8B5D-1E0A0C9EFD77}"/>
              </a:ext>
            </a:extLst>
          </p:cNvPr>
          <p:cNvSpPr>
            <a:spLocks noGrp="1"/>
          </p:cNvSpPr>
          <p:nvPr>
            <p:ph idx="1"/>
          </p:nvPr>
        </p:nvSpPr>
        <p:spPr/>
        <p:txBody>
          <a:bodyPr/>
          <a:lstStyle/>
          <a:p>
            <a:pPr>
              <a:lnSpc>
                <a:spcPct val="150000"/>
              </a:lnSpc>
            </a:pPr>
            <a:r>
              <a:rPr lang="zh-CN" altLang="en-US">
                <a:solidFill>
                  <a:srgbClr val="FF0000"/>
                </a:solidFill>
              </a:rPr>
              <a:t>元数据标准</a:t>
            </a:r>
          </a:p>
          <a:p>
            <a:pPr lvl="1">
              <a:lnSpc>
                <a:spcPct val="150000"/>
              </a:lnSpc>
            </a:pPr>
            <a:r>
              <a:rPr lang="zh-CN" altLang="en-US"/>
              <a:t>元数据联盟 </a:t>
            </a:r>
            <a:r>
              <a:rPr lang="en-US" altLang="zh-CN"/>
              <a:t>Meta Data Coalition</a:t>
            </a:r>
          </a:p>
          <a:p>
            <a:pPr lvl="1">
              <a:lnSpc>
                <a:spcPct val="150000"/>
              </a:lnSpc>
            </a:pPr>
            <a:r>
              <a:rPr lang="zh-CN" altLang="en-US"/>
              <a:t>对象管理小组 </a:t>
            </a:r>
            <a:r>
              <a:rPr lang="en-US" altLang="zh-CN"/>
              <a:t>OMG</a:t>
            </a:r>
          </a:p>
          <a:p>
            <a:pPr>
              <a:lnSpc>
                <a:spcPct val="150000"/>
              </a:lnSpc>
            </a:pPr>
            <a:r>
              <a:rPr lang="zh-CN" altLang="en-US">
                <a:solidFill>
                  <a:srgbClr val="FF0000"/>
                </a:solidFill>
              </a:rPr>
              <a:t>元数据储存库</a:t>
            </a:r>
            <a:r>
              <a:rPr lang="en-US" altLang="zh-CN">
                <a:solidFill>
                  <a:srgbClr val="FF0000"/>
                </a:solidFill>
              </a:rPr>
              <a:t>(repository)</a:t>
            </a:r>
            <a:endParaRPr lang="zh-CN" altLang="en-US">
              <a:solidFill>
                <a:srgbClr val="FF0000"/>
              </a:solidFill>
            </a:endParaRPr>
          </a:p>
          <a:p>
            <a:pPr lvl="1">
              <a:lnSpc>
                <a:spcPct val="150000"/>
              </a:lnSpc>
            </a:pPr>
            <a:r>
              <a:rPr lang="zh-CN" altLang="en-US"/>
              <a:t>元数据储存库用于分类、存储、管理元数据的，通用的信息目录</a:t>
            </a:r>
          </a:p>
          <a:p>
            <a:pPr lvl="1">
              <a:lnSpc>
                <a:spcPct val="150000"/>
              </a:lnSpc>
            </a:pPr>
            <a:r>
              <a:rPr lang="zh-CN" altLang="en-US"/>
              <a:t>两个不同的信息目录</a:t>
            </a:r>
          </a:p>
          <a:p>
            <a:pPr lvl="2">
              <a:lnSpc>
                <a:spcPct val="150000"/>
              </a:lnSpc>
            </a:pPr>
            <a:r>
              <a:rPr lang="zh-CN" altLang="en-US"/>
              <a:t>业务元数据</a:t>
            </a:r>
          </a:p>
          <a:p>
            <a:pPr lvl="2">
              <a:lnSpc>
                <a:spcPct val="150000"/>
              </a:lnSpc>
            </a:pPr>
            <a:r>
              <a:rPr lang="zh-CN" altLang="en-US"/>
              <a:t>技术元数据</a:t>
            </a:r>
          </a:p>
          <a:p>
            <a:pPr>
              <a:lnSpc>
                <a:spcPct val="150000"/>
              </a:lnSpc>
            </a:pPr>
            <a:endParaRPr lang="zh-CN" altLang="en-US"/>
          </a:p>
        </p:txBody>
      </p:sp>
    </p:spTree>
    <p:extLst>
      <p:ext uri="{BB962C8B-B14F-4D97-AF65-F5344CB8AC3E}">
        <p14:creationId xmlns:p14="http://schemas.microsoft.com/office/powerpoint/2010/main" val="20904099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9C3FBF8-6782-4259-B5A0-4E6454E51A49}"/>
              </a:ext>
            </a:extLst>
          </p:cNvPr>
          <p:cNvSpPr>
            <a:spLocks noGrp="1"/>
          </p:cNvSpPr>
          <p:nvPr>
            <p:ph type="sldNum" sz="quarter" idx="12"/>
          </p:nvPr>
        </p:nvSpPr>
        <p:spPr/>
        <p:txBody>
          <a:bodyPr/>
          <a:lstStyle/>
          <a:p>
            <a:fld id="{353DBB4E-1D55-4CCA-BE4F-A23EE6C282CB}" type="slidenum">
              <a:rPr lang="zh-CN" altLang="en-US" smtClean="0"/>
              <a:pPr/>
              <a:t>40</a:t>
            </a:fld>
            <a:endParaRPr lang="zh-CN" altLang="en-US"/>
          </a:p>
        </p:txBody>
      </p:sp>
      <p:grpSp>
        <p:nvGrpSpPr>
          <p:cNvPr id="5" name="组合 4">
            <a:extLst>
              <a:ext uri="{FF2B5EF4-FFF2-40B4-BE49-F238E27FC236}">
                <a16:creationId xmlns:a16="http://schemas.microsoft.com/office/drawing/2014/main" id="{0420945F-D14C-400B-9D42-D62ACBD693A2}"/>
              </a:ext>
            </a:extLst>
          </p:cNvPr>
          <p:cNvGrpSpPr/>
          <p:nvPr/>
        </p:nvGrpSpPr>
        <p:grpSpPr>
          <a:xfrm>
            <a:off x="2413935" y="212651"/>
            <a:ext cx="6698167" cy="6373852"/>
            <a:chOff x="2339507" y="103965"/>
            <a:chExt cx="6710363" cy="6429375"/>
          </a:xfrm>
        </p:grpSpPr>
        <p:sp>
          <p:nvSpPr>
            <p:cNvPr id="6" name="AutoShape 4">
              <a:extLst>
                <a:ext uri="{FF2B5EF4-FFF2-40B4-BE49-F238E27FC236}">
                  <a16:creationId xmlns:a16="http://schemas.microsoft.com/office/drawing/2014/main" id="{4C74613E-E3C2-4AB8-A945-77515657A2E4}"/>
                </a:ext>
              </a:extLst>
            </p:cNvPr>
            <p:cNvSpPr>
              <a:spLocks noChangeArrowheads="1"/>
            </p:cNvSpPr>
            <p:nvPr/>
          </p:nvSpPr>
          <p:spPr bwMode="auto">
            <a:xfrm>
              <a:off x="2339507" y="103965"/>
              <a:ext cx="6710363" cy="6429375"/>
            </a:xfrm>
            <a:prstGeom prst="flowChartMagneticDisk">
              <a:avLst/>
            </a:prstGeom>
            <a:solidFill>
              <a:schemeClr val="bg1"/>
            </a:solidFill>
            <a:ln w="9525">
              <a:solidFill>
                <a:schemeClr val="tx1"/>
              </a:solidFill>
              <a:round/>
              <a:headEnd/>
              <a:tailEnd/>
            </a:ln>
          </p:spPr>
          <p:txBody>
            <a:bodyPr wrap="none" anchor="ct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zh-CN" altLang="en-US" sz="1800">
                <a:latin typeface="微软雅黑" panose="020B0503020204020204" pitchFamily="34" charset="-122"/>
                <a:ea typeface="微软雅黑" panose="020B0503020204020204" pitchFamily="34" charset="-122"/>
              </a:endParaRPr>
            </a:p>
          </p:txBody>
        </p:sp>
        <p:sp>
          <p:nvSpPr>
            <p:cNvPr id="7" name="Oval 5">
              <a:extLst>
                <a:ext uri="{FF2B5EF4-FFF2-40B4-BE49-F238E27FC236}">
                  <a16:creationId xmlns:a16="http://schemas.microsoft.com/office/drawing/2014/main" id="{F5276B90-6CAE-448A-BCC7-18BD512A4C70}"/>
                </a:ext>
              </a:extLst>
            </p:cNvPr>
            <p:cNvSpPr>
              <a:spLocks noChangeArrowheads="1"/>
            </p:cNvSpPr>
            <p:nvPr/>
          </p:nvSpPr>
          <p:spPr bwMode="auto">
            <a:xfrm>
              <a:off x="2339507" y="3085290"/>
              <a:ext cx="6629400" cy="1752600"/>
            </a:xfrm>
            <a:prstGeom prst="ellipse">
              <a:avLst/>
            </a:prstGeom>
            <a:solidFill>
              <a:schemeClr val="bg1"/>
            </a:solidFill>
            <a:ln w="9525" algn="ctr">
              <a:solidFill>
                <a:schemeClr val="tx1"/>
              </a:solidFill>
              <a:round/>
              <a:headEnd/>
              <a:tailEnd/>
            </a:ln>
          </p:spPr>
          <p:txBody>
            <a:bodyPr wrap="none" anchor="ct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zh-CN" altLang="en-US" sz="1800">
                <a:latin typeface="Times New Roman" panose="02020603050405020304" pitchFamily="18" charset="0"/>
              </a:endParaRPr>
            </a:p>
          </p:txBody>
        </p:sp>
        <p:sp>
          <p:nvSpPr>
            <p:cNvPr id="8" name="Oval 6">
              <a:extLst>
                <a:ext uri="{FF2B5EF4-FFF2-40B4-BE49-F238E27FC236}">
                  <a16:creationId xmlns:a16="http://schemas.microsoft.com/office/drawing/2014/main" id="{48F5BC9D-63A7-4918-8461-F7C9570D795A}"/>
                </a:ext>
              </a:extLst>
            </p:cNvPr>
            <p:cNvSpPr>
              <a:spLocks noChangeArrowheads="1"/>
            </p:cNvSpPr>
            <p:nvPr/>
          </p:nvSpPr>
          <p:spPr bwMode="auto">
            <a:xfrm>
              <a:off x="2339507" y="1389840"/>
              <a:ext cx="6629400" cy="2000250"/>
            </a:xfrm>
            <a:prstGeom prst="ellipse">
              <a:avLst/>
            </a:prstGeom>
            <a:solidFill>
              <a:schemeClr val="bg1"/>
            </a:solidFill>
            <a:ln w="9525" algn="ctr">
              <a:solidFill>
                <a:schemeClr val="tx1"/>
              </a:solidFill>
              <a:round/>
              <a:headEnd/>
              <a:tailEnd/>
            </a:ln>
          </p:spPr>
          <p:txBody>
            <a:bodyPr wrap="none" anchor="ct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zh-CN" altLang="en-US" sz="1800">
                <a:latin typeface="微软雅黑" panose="020B0503020204020204" pitchFamily="34" charset="-122"/>
                <a:ea typeface="微软雅黑" panose="020B0503020204020204" pitchFamily="34" charset="-122"/>
              </a:endParaRPr>
            </a:p>
          </p:txBody>
        </p:sp>
        <p:sp>
          <p:nvSpPr>
            <p:cNvPr id="9" name="Text Box 7">
              <a:extLst>
                <a:ext uri="{FF2B5EF4-FFF2-40B4-BE49-F238E27FC236}">
                  <a16:creationId xmlns:a16="http://schemas.microsoft.com/office/drawing/2014/main" id="{114E5A9E-1B7E-4716-BF88-EF2BD77FD034}"/>
                </a:ext>
              </a:extLst>
            </p:cNvPr>
            <p:cNvSpPr txBox="1">
              <a:spLocks noChangeArrowheads="1"/>
            </p:cNvSpPr>
            <p:nvPr/>
          </p:nvSpPr>
          <p:spPr bwMode="auto">
            <a:xfrm>
              <a:off x="3939707" y="951690"/>
              <a:ext cx="3200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50000"/>
                </a:spcBef>
                <a:buClrTx/>
                <a:buSzTx/>
                <a:buFontTx/>
                <a:buNone/>
              </a:pPr>
              <a:r>
                <a:rPr lang="zh-CN" altLang="en-US" sz="1800" b="1">
                  <a:solidFill>
                    <a:srgbClr val="FF0000"/>
                  </a:solidFill>
                  <a:latin typeface="微软雅黑" panose="020B0503020204020204" pitchFamily="34" charset="-122"/>
                  <a:ea typeface="微软雅黑" panose="020B0503020204020204" pitchFamily="34" charset="-122"/>
                </a:rPr>
                <a:t>元数据存储库</a:t>
              </a:r>
            </a:p>
          </p:txBody>
        </p:sp>
        <p:sp>
          <p:nvSpPr>
            <p:cNvPr id="10" name="Text Box 8">
              <a:extLst>
                <a:ext uri="{FF2B5EF4-FFF2-40B4-BE49-F238E27FC236}">
                  <a16:creationId xmlns:a16="http://schemas.microsoft.com/office/drawing/2014/main" id="{8A2344C6-3DE0-4FBA-A55C-886898425B17}"/>
                </a:ext>
              </a:extLst>
            </p:cNvPr>
            <p:cNvSpPr txBox="1">
              <a:spLocks noChangeArrowheads="1"/>
            </p:cNvSpPr>
            <p:nvPr/>
          </p:nvSpPr>
          <p:spPr bwMode="auto">
            <a:xfrm>
              <a:off x="3101507" y="2094690"/>
              <a:ext cx="5257800"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50000"/>
                </a:spcBef>
                <a:buClrTx/>
                <a:buSzTx/>
                <a:buFontTx/>
                <a:buNone/>
              </a:pPr>
              <a:r>
                <a:rPr lang="zh-CN" altLang="en-US" sz="1600" b="1">
                  <a:solidFill>
                    <a:srgbClr val="0000FF"/>
                  </a:solidFill>
                  <a:latin typeface="微软雅黑" panose="020B0503020204020204" pitchFamily="34" charset="-122"/>
                  <a:ea typeface="微软雅黑" panose="020B0503020204020204" pitchFamily="34" charset="-122"/>
                </a:rPr>
                <a:t>信息导航器</a:t>
              </a:r>
            </a:p>
            <a:p>
              <a:pPr algn="ctr" eaLnBrk="1" hangingPunct="1">
                <a:spcBef>
                  <a:spcPct val="50000"/>
                </a:spcBef>
                <a:buClrTx/>
                <a:buSzTx/>
                <a:buFontTx/>
                <a:buNone/>
              </a:pPr>
              <a:r>
                <a:rPr lang="zh-CN" altLang="en-US" sz="1400">
                  <a:solidFill>
                    <a:srgbClr val="0000FF"/>
                  </a:solidFill>
                  <a:latin typeface="微软雅黑" panose="020B0503020204020204" pitchFamily="34" charset="-122"/>
                  <a:ea typeface="微软雅黑" panose="020B0503020204020204" pitchFamily="34" charset="-122"/>
                </a:rPr>
                <a:t>数据仓库内容、数据仓库中的表和属性的浏览、查询构造、报表格式化、下钻和上钻、报表生成与分析、临时存储结果的导航</a:t>
              </a:r>
            </a:p>
          </p:txBody>
        </p:sp>
        <p:sp>
          <p:nvSpPr>
            <p:cNvPr id="11" name="Text Box 9">
              <a:extLst>
                <a:ext uri="{FF2B5EF4-FFF2-40B4-BE49-F238E27FC236}">
                  <a16:creationId xmlns:a16="http://schemas.microsoft.com/office/drawing/2014/main" id="{7A9074B7-6D47-4AFD-833B-B86C6C25EB37}"/>
                </a:ext>
              </a:extLst>
            </p:cNvPr>
            <p:cNvSpPr txBox="1">
              <a:spLocks noChangeArrowheads="1"/>
            </p:cNvSpPr>
            <p:nvPr/>
          </p:nvSpPr>
          <p:spPr bwMode="auto">
            <a:xfrm>
              <a:off x="2796707" y="3390090"/>
              <a:ext cx="57150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50000"/>
                </a:spcBef>
                <a:buClrTx/>
                <a:buSzTx/>
                <a:buFontTx/>
                <a:buNone/>
              </a:pPr>
              <a:r>
                <a:rPr lang="zh-CN" altLang="en-US" sz="1600" b="1">
                  <a:solidFill>
                    <a:srgbClr val="FF0000"/>
                  </a:solidFill>
                  <a:latin typeface="微软雅黑" panose="020B0503020204020204" pitchFamily="34" charset="-122"/>
                  <a:ea typeface="微软雅黑" panose="020B0503020204020204" pitchFamily="34" charset="-122"/>
                </a:rPr>
                <a:t>业务元数据</a:t>
              </a:r>
            </a:p>
            <a:p>
              <a:pPr algn="ctr" eaLnBrk="1" hangingPunct="1">
                <a:spcBef>
                  <a:spcPct val="50000"/>
                </a:spcBef>
                <a:buClrTx/>
                <a:buSzTx/>
                <a:buFontTx/>
                <a:buNone/>
              </a:pPr>
              <a:r>
                <a:rPr lang="zh-CN" altLang="en-US" sz="1400">
                  <a:solidFill>
                    <a:srgbClr val="FF0000"/>
                  </a:solidFill>
                  <a:latin typeface="微软雅黑" panose="020B0503020204020204" pitchFamily="34" charset="-122"/>
                  <a:ea typeface="微软雅黑" panose="020B0503020204020204" pitchFamily="34" charset="-122"/>
                </a:rPr>
                <a:t>源系统，源到目标的映射，数据转换业务规则，汇总数据集，用业务术语表达的数据仓库表和列，查询和报表工具，预定义报表，预定义查询，数据装载和刷新计划，支持列表，</a:t>
              </a:r>
              <a:r>
                <a:rPr lang="en-US" altLang="zh-CN" sz="1400">
                  <a:solidFill>
                    <a:srgbClr val="FF0000"/>
                  </a:solidFill>
                  <a:latin typeface="微软雅黑" panose="020B0503020204020204" pitchFamily="34" charset="-122"/>
                  <a:ea typeface="微软雅黑" panose="020B0503020204020204" pitchFamily="34" charset="-122"/>
                </a:rPr>
                <a:t>OLAP</a:t>
              </a:r>
              <a:r>
                <a:rPr lang="zh-CN" altLang="en-US" sz="1400">
                  <a:solidFill>
                    <a:srgbClr val="FF0000"/>
                  </a:solidFill>
                  <a:latin typeface="微软雅黑" panose="020B0503020204020204" pitchFamily="34" charset="-122"/>
                  <a:ea typeface="微软雅黑" panose="020B0503020204020204" pitchFamily="34" charset="-122"/>
                </a:rPr>
                <a:t>数据，访问授权</a:t>
              </a:r>
            </a:p>
          </p:txBody>
        </p:sp>
        <p:sp>
          <p:nvSpPr>
            <p:cNvPr id="12" name="Text Box 10">
              <a:extLst>
                <a:ext uri="{FF2B5EF4-FFF2-40B4-BE49-F238E27FC236}">
                  <a16:creationId xmlns:a16="http://schemas.microsoft.com/office/drawing/2014/main" id="{81487CF2-5856-4412-952D-D17184CDA290}"/>
                </a:ext>
              </a:extLst>
            </p:cNvPr>
            <p:cNvSpPr txBox="1">
              <a:spLocks noChangeArrowheads="1"/>
            </p:cNvSpPr>
            <p:nvPr/>
          </p:nvSpPr>
          <p:spPr bwMode="auto">
            <a:xfrm>
              <a:off x="2549057" y="4461653"/>
              <a:ext cx="6115050"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algn="ctr" eaLnBrk="1" hangingPunct="1">
                <a:spcBef>
                  <a:spcPct val="50000"/>
                </a:spcBef>
                <a:buClrTx/>
                <a:buSzTx/>
                <a:buFontTx/>
                <a:buNone/>
              </a:pPr>
              <a:endParaRPr lang="zh-CN" altLang="en-US" sz="1600" b="1">
                <a:solidFill>
                  <a:srgbClr val="0000FF"/>
                </a:solidFill>
                <a:latin typeface="微软雅黑" panose="020B0503020204020204" pitchFamily="34" charset="-122"/>
                <a:ea typeface="微软雅黑" panose="020B0503020204020204" pitchFamily="34" charset="-122"/>
              </a:endParaRPr>
            </a:p>
            <a:p>
              <a:pPr algn="ctr" eaLnBrk="1" hangingPunct="1">
                <a:spcBef>
                  <a:spcPct val="50000"/>
                </a:spcBef>
                <a:buClrTx/>
                <a:buSzTx/>
                <a:buFontTx/>
                <a:buNone/>
              </a:pPr>
              <a:r>
                <a:rPr lang="zh-CN" altLang="en-US" sz="1600" b="1">
                  <a:solidFill>
                    <a:srgbClr val="0000FF"/>
                  </a:solidFill>
                  <a:latin typeface="微软雅黑" panose="020B0503020204020204" pitchFamily="34" charset="-122"/>
                  <a:ea typeface="微软雅黑" panose="020B0503020204020204" pitchFamily="34" charset="-122"/>
                </a:rPr>
                <a:t>技术元数据</a:t>
              </a:r>
            </a:p>
            <a:p>
              <a:pPr algn="ctr" eaLnBrk="1" hangingPunct="1">
                <a:spcBef>
                  <a:spcPct val="50000"/>
                </a:spcBef>
                <a:buClrTx/>
                <a:buSzTx/>
                <a:buFontTx/>
                <a:buNone/>
              </a:pPr>
              <a:r>
                <a:rPr lang="zh-CN" altLang="en-US" sz="1400">
                  <a:solidFill>
                    <a:srgbClr val="0000FF"/>
                  </a:solidFill>
                  <a:latin typeface="微软雅黑" panose="020B0503020204020204" pitchFamily="34" charset="-122"/>
                  <a:ea typeface="微软雅黑" panose="020B0503020204020204" pitchFamily="34" charset="-122"/>
                </a:rPr>
                <a:t>源系统数据模型，外部数据源结构，准备区文件布局，目标数据仓库数据模型，源系统到准备区域的映射，准备区域到数据仓库的映像，数据抽取规则，数据转换规则，数据清洗规则，数据汇总规则，数据装载和刷新规则，源系统平台，数据仓库平台，净化存档规则，备份</a:t>
              </a:r>
              <a:r>
                <a:rPr lang="en-US" altLang="zh-CN" sz="1400">
                  <a:solidFill>
                    <a:srgbClr val="0000FF"/>
                  </a:solidFill>
                  <a:latin typeface="微软雅黑" panose="020B0503020204020204" pitchFamily="34" charset="-122"/>
                  <a:ea typeface="微软雅黑" panose="020B0503020204020204" pitchFamily="34" charset="-122"/>
                </a:rPr>
                <a:t>/</a:t>
              </a:r>
              <a:r>
                <a:rPr lang="zh-CN" altLang="en-US" sz="1400">
                  <a:solidFill>
                    <a:srgbClr val="0000FF"/>
                  </a:solidFill>
                  <a:latin typeface="微软雅黑" panose="020B0503020204020204" pitchFamily="34" charset="-122"/>
                  <a:ea typeface="微软雅黑" panose="020B0503020204020204" pitchFamily="34" charset="-122"/>
                </a:rPr>
                <a:t>回复，安全</a:t>
              </a:r>
            </a:p>
          </p:txBody>
        </p:sp>
        <p:sp>
          <p:nvSpPr>
            <p:cNvPr id="13" name="Line 11">
              <a:extLst>
                <a:ext uri="{FF2B5EF4-FFF2-40B4-BE49-F238E27FC236}">
                  <a16:creationId xmlns:a16="http://schemas.microsoft.com/office/drawing/2014/main" id="{4397C622-7C87-44B6-81BC-BFA86F34749C}"/>
                </a:ext>
              </a:extLst>
            </p:cNvPr>
            <p:cNvSpPr>
              <a:spLocks noChangeShapeType="1"/>
            </p:cNvSpPr>
            <p:nvPr/>
          </p:nvSpPr>
          <p:spPr bwMode="auto">
            <a:xfrm>
              <a:off x="3482507" y="316149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2">
              <a:extLst>
                <a:ext uri="{FF2B5EF4-FFF2-40B4-BE49-F238E27FC236}">
                  <a16:creationId xmlns:a16="http://schemas.microsoft.com/office/drawing/2014/main" id="{52F978E4-A41C-4012-BFB9-9C68F6EDF3A6}"/>
                </a:ext>
              </a:extLst>
            </p:cNvPr>
            <p:cNvSpPr>
              <a:spLocks noChangeShapeType="1"/>
            </p:cNvSpPr>
            <p:nvPr/>
          </p:nvSpPr>
          <p:spPr bwMode="auto">
            <a:xfrm>
              <a:off x="4396907" y="316149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3">
              <a:extLst>
                <a:ext uri="{FF2B5EF4-FFF2-40B4-BE49-F238E27FC236}">
                  <a16:creationId xmlns:a16="http://schemas.microsoft.com/office/drawing/2014/main" id="{70C5FA5C-51E2-4782-9AE2-D9DDD6BC7703}"/>
                </a:ext>
              </a:extLst>
            </p:cNvPr>
            <p:cNvSpPr>
              <a:spLocks noChangeShapeType="1"/>
            </p:cNvSpPr>
            <p:nvPr/>
          </p:nvSpPr>
          <p:spPr bwMode="auto">
            <a:xfrm>
              <a:off x="6530507" y="316149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4">
              <a:extLst>
                <a:ext uri="{FF2B5EF4-FFF2-40B4-BE49-F238E27FC236}">
                  <a16:creationId xmlns:a16="http://schemas.microsoft.com/office/drawing/2014/main" id="{AFB26CF8-027E-4B79-A20E-CBE5DD319F0D}"/>
                </a:ext>
              </a:extLst>
            </p:cNvPr>
            <p:cNvSpPr>
              <a:spLocks noChangeShapeType="1"/>
            </p:cNvSpPr>
            <p:nvPr/>
          </p:nvSpPr>
          <p:spPr bwMode="auto">
            <a:xfrm>
              <a:off x="7292507" y="316149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13315585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77CE39-C8E2-4B2E-8FD7-15B9900D5441}"/>
              </a:ext>
            </a:extLst>
          </p:cNvPr>
          <p:cNvSpPr>
            <a:spLocks noGrp="1"/>
          </p:cNvSpPr>
          <p:nvPr>
            <p:ph type="title"/>
          </p:nvPr>
        </p:nvSpPr>
        <p:spPr/>
        <p:txBody>
          <a:bodyPr/>
          <a:lstStyle/>
          <a:p>
            <a:r>
              <a:rPr lang="zh-CN" altLang="en-US"/>
              <a:t>如何提供元数据？</a:t>
            </a:r>
            <a:r>
              <a:rPr lang="en-US" altLang="zh-CN"/>
              <a:t>(cont.)</a:t>
            </a:r>
            <a:endParaRPr lang="zh-CN" altLang="en-US"/>
          </a:p>
        </p:txBody>
      </p:sp>
      <p:sp>
        <p:nvSpPr>
          <p:cNvPr id="6" name="内容占位符 5">
            <a:extLst>
              <a:ext uri="{FF2B5EF4-FFF2-40B4-BE49-F238E27FC236}">
                <a16:creationId xmlns:a16="http://schemas.microsoft.com/office/drawing/2014/main" id="{CC2AA31D-11FF-454D-85B6-C0C91A4497FB}"/>
              </a:ext>
            </a:extLst>
          </p:cNvPr>
          <p:cNvSpPr>
            <a:spLocks noGrp="1"/>
          </p:cNvSpPr>
          <p:nvPr>
            <p:ph idx="1"/>
          </p:nvPr>
        </p:nvSpPr>
        <p:spPr/>
        <p:txBody>
          <a:bodyPr>
            <a:normAutofit fontScale="92500" lnSpcReduction="10000"/>
          </a:bodyPr>
          <a:lstStyle/>
          <a:p>
            <a:pPr>
              <a:lnSpc>
                <a:spcPct val="100000"/>
              </a:lnSpc>
            </a:pPr>
            <a:r>
              <a:rPr lang="zh-CN" altLang="en-US">
                <a:solidFill>
                  <a:srgbClr val="FF0000"/>
                </a:solidFill>
              </a:rPr>
              <a:t>如何提供元数据查询？</a:t>
            </a:r>
            <a:endParaRPr lang="en-US" altLang="zh-CN">
              <a:solidFill>
                <a:srgbClr val="FF0000"/>
              </a:solidFill>
            </a:endParaRPr>
          </a:p>
          <a:p>
            <a:pPr lvl="1">
              <a:lnSpc>
                <a:spcPct val="100000"/>
              </a:lnSpc>
            </a:pPr>
            <a:r>
              <a:rPr lang="zh-CN" altLang="en-US"/>
              <a:t>信息导航器</a:t>
            </a:r>
          </a:p>
          <a:p>
            <a:pPr lvl="1">
              <a:lnSpc>
                <a:spcPct val="100000"/>
              </a:lnSpc>
            </a:pPr>
            <a:r>
              <a:rPr lang="zh-CN" altLang="en-US"/>
              <a:t>查询界面</a:t>
            </a:r>
          </a:p>
          <a:p>
            <a:pPr lvl="2">
              <a:lnSpc>
                <a:spcPct val="100000"/>
              </a:lnSpc>
            </a:pPr>
            <a:r>
              <a:rPr lang="zh-CN" altLang="en-US"/>
              <a:t>下钻 </a:t>
            </a:r>
            <a:r>
              <a:rPr lang="en-US" altLang="zh-CN"/>
              <a:t>/</a:t>
            </a:r>
            <a:r>
              <a:rPr lang="zh-CN" altLang="en-US"/>
              <a:t>上卷</a:t>
            </a:r>
          </a:p>
          <a:p>
            <a:pPr lvl="2">
              <a:lnSpc>
                <a:spcPct val="100000"/>
              </a:lnSpc>
            </a:pPr>
            <a:r>
              <a:rPr lang="zh-CN" altLang="en-US"/>
              <a:t>回顾预定义的查询和报表</a:t>
            </a:r>
          </a:p>
          <a:p>
            <a:pPr>
              <a:lnSpc>
                <a:spcPct val="100000"/>
              </a:lnSpc>
            </a:pPr>
            <a:r>
              <a:rPr lang="zh-CN" altLang="en-US">
                <a:solidFill>
                  <a:srgbClr val="FF0000"/>
                </a:solidFill>
              </a:rPr>
              <a:t>实施选项</a:t>
            </a:r>
          </a:p>
          <a:p>
            <a:pPr lvl="1">
              <a:lnSpc>
                <a:spcPct val="100000"/>
              </a:lnSpc>
            </a:pPr>
            <a:r>
              <a:rPr lang="zh-CN" altLang="en-US"/>
              <a:t>集中的元数据存储是一种有限制的方法</a:t>
            </a:r>
          </a:p>
          <a:p>
            <a:pPr lvl="1">
              <a:lnSpc>
                <a:spcPct val="100000"/>
              </a:lnSpc>
            </a:pPr>
            <a:r>
              <a:rPr lang="zh-CN" altLang="en-US"/>
              <a:t>开发者创建自己的数据库，收集存储元数据</a:t>
            </a:r>
          </a:p>
          <a:p>
            <a:pPr lvl="1">
              <a:lnSpc>
                <a:spcPct val="100000"/>
              </a:lnSpc>
            </a:pPr>
            <a:r>
              <a:rPr lang="zh-CN" altLang="en-US"/>
              <a:t>选择一个产品，其他向此靠拢</a:t>
            </a:r>
            <a:endParaRPr lang="en-US" altLang="zh-CN"/>
          </a:p>
          <a:p>
            <a:r>
              <a:rPr lang="zh-CN" altLang="en-US">
                <a:solidFill>
                  <a:srgbClr val="FF0000"/>
                </a:solidFill>
              </a:rPr>
              <a:t>元数据的集成与标准</a:t>
            </a:r>
            <a:endParaRPr lang="en-US" altLang="zh-CN">
              <a:solidFill>
                <a:srgbClr val="FF0000"/>
              </a:solidFill>
            </a:endParaRPr>
          </a:p>
          <a:p>
            <a:pPr lvl="1"/>
            <a:r>
              <a:rPr lang="zh-CN" altLang="en-US">
                <a:solidFill>
                  <a:srgbClr val="0000CC"/>
                </a:solidFill>
              </a:rPr>
              <a:t>元数据联盟 </a:t>
            </a:r>
            <a:r>
              <a:rPr lang="en-US" altLang="zh-CN">
                <a:solidFill>
                  <a:srgbClr val="0000CC"/>
                </a:solidFill>
              </a:rPr>
              <a:t>Meta Data Coalition</a:t>
            </a:r>
          </a:p>
          <a:p>
            <a:pPr lvl="2"/>
            <a:r>
              <a:rPr lang="en-US" altLang="zh-CN"/>
              <a:t>OIM</a:t>
            </a:r>
            <a:r>
              <a:rPr lang="zh-CN" altLang="en-US"/>
              <a:t>（</a:t>
            </a:r>
            <a:r>
              <a:rPr lang="en-US" altLang="zh-CN"/>
              <a:t>Open Information Model</a:t>
            </a:r>
            <a:r>
              <a:rPr lang="zh-CN" altLang="en-US"/>
              <a:t>）</a:t>
            </a:r>
          </a:p>
          <a:p>
            <a:pPr lvl="1"/>
            <a:r>
              <a:rPr lang="en-US" altLang="zh-CN">
                <a:solidFill>
                  <a:srgbClr val="0000CC"/>
                </a:solidFill>
              </a:rPr>
              <a:t>OMG</a:t>
            </a:r>
            <a:r>
              <a:rPr lang="zh-CN" altLang="en-US">
                <a:solidFill>
                  <a:srgbClr val="0000CC"/>
                </a:solidFill>
              </a:rPr>
              <a:t>（</a:t>
            </a:r>
            <a:r>
              <a:rPr lang="en-US" altLang="zh-CN">
                <a:solidFill>
                  <a:srgbClr val="0000CC"/>
                </a:solidFill>
              </a:rPr>
              <a:t>Object Management Group</a:t>
            </a:r>
            <a:r>
              <a:rPr lang="zh-CN" altLang="en-US">
                <a:solidFill>
                  <a:srgbClr val="0000CC"/>
                </a:solidFill>
              </a:rPr>
              <a:t>）</a:t>
            </a:r>
          </a:p>
          <a:p>
            <a:pPr lvl="2"/>
            <a:r>
              <a:rPr lang="en-US" altLang="zh-CN"/>
              <a:t>CWM (Common Warehouse Metamodel) </a:t>
            </a:r>
            <a:r>
              <a:rPr lang="zh-CN" altLang="en-US">
                <a:solidFill>
                  <a:srgbClr val="FF0000"/>
                </a:solidFill>
              </a:rPr>
              <a:t>通用仓库元模型</a:t>
            </a:r>
          </a:p>
        </p:txBody>
      </p:sp>
      <p:sp>
        <p:nvSpPr>
          <p:cNvPr id="4" name="灯片编号占位符 3">
            <a:extLst>
              <a:ext uri="{FF2B5EF4-FFF2-40B4-BE49-F238E27FC236}">
                <a16:creationId xmlns:a16="http://schemas.microsoft.com/office/drawing/2014/main" id="{138BDA5A-EBE3-42D1-89F1-445D357E7848}"/>
              </a:ext>
            </a:extLst>
          </p:cNvPr>
          <p:cNvSpPr>
            <a:spLocks noGrp="1"/>
          </p:cNvSpPr>
          <p:nvPr>
            <p:ph type="sldNum" sz="quarter" idx="12"/>
          </p:nvPr>
        </p:nvSpPr>
        <p:spPr/>
        <p:txBody>
          <a:bodyPr/>
          <a:lstStyle/>
          <a:p>
            <a:fld id="{353DBB4E-1D55-4CCA-BE4F-A23EE6C282CB}" type="slidenum">
              <a:rPr lang="zh-CN" altLang="en-US" smtClean="0"/>
              <a:pPr/>
              <a:t>41</a:t>
            </a:fld>
            <a:endParaRPr lang="zh-CN" altLang="en-US"/>
          </a:p>
        </p:txBody>
      </p:sp>
    </p:spTree>
    <p:extLst>
      <p:ext uri="{BB962C8B-B14F-4D97-AF65-F5344CB8AC3E}">
        <p14:creationId xmlns:p14="http://schemas.microsoft.com/office/powerpoint/2010/main" val="34945696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6E641B-0C8F-4C61-B921-2D93E2366E72}"/>
              </a:ext>
            </a:extLst>
          </p:cNvPr>
          <p:cNvSpPr>
            <a:spLocks noGrp="1"/>
          </p:cNvSpPr>
          <p:nvPr>
            <p:ph type="title"/>
          </p:nvPr>
        </p:nvSpPr>
        <p:spPr/>
        <p:txBody>
          <a:bodyPr/>
          <a:lstStyle/>
          <a:p>
            <a:r>
              <a:rPr lang="en-US" altLang="zh-CN"/>
              <a:t>CWM</a:t>
            </a:r>
            <a:r>
              <a:rPr lang="zh-CN" altLang="en-US"/>
              <a:t>是数据仓库的事实标准</a:t>
            </a:r>
          </a:p>
        </p:txBody>
      </p:sp>
      <p:sp>
        <p:nvSpPr>
          <p:cNvPr id="3" name="内容占位符 2">
            <a:extLst>
              <a:ext uri="{FF2B5EF4-FFF2-40B4-BE49-F238E27FC236}">
                <a16:creationId xmlns:a16="http://schemas.microsoft.com/office/drawing/2014/main" id="{92031681-F820-4CBE-8D55-6205C88B9FDE}"/>
              </a:ext>
            </a:extLst>
          </p:cNvPr>
          <p:cNvSpPr>
            <a:spLocks noGrp="1"/>
          </p:cNvSpPr>
          <p:nvPr>
            <p:ph idx="1"/>
          </p:nvPr>
        </p:nvSpPr>
        <p:spPr/>
        <p:txBody>
          <a:bodyPr>
            <a:normAutofit/>
          </a:bodyPr>
          <a:lstStyle/>
          <a:p>
            <a:pPr>
              <a:lnSpc>
                <a:spcPct val="150000"/>
              </a:lnSpc>
            </a:pPr>
            <a:r>
              <a:rPr lang="en-US" altLang="zh-CN" sz="2000"/>
              <a:t>CWM</a:t>
            </a:r>
            <a:r>
              <a:rPr lang="zh-CN" altLang="en-US" sz="2000"/>
              <a:t>定义了一个</a:t>
            </a:r>
            <a:r>
              <a:rPr lang="zh-CN" altLang="en-US" sz="2000">
                <a:solidFill>
                  <a:srgbClr val="0000FF"/>
                </a:solidFill>
              </a:rPr>
              <a:t>描述数据源、数据目标、转换、分析、处理、操作等与建设和管理数据仓库相关信息</a:t>
            </a:r>
            <a:r>
              <a:rPr lang="zh-CN" altLang="en-US" sz="2000"/>
              <a:t>的</a:t>
            </a:r>
            <a:r>
              <a:rPr lang="zh-CN" altLang="en-US" sz="2000">
                <a:solidFill>
                  <a:srgbClr val="FF0000"/>
                </a:solidFill>
              </a:rPr>
              <a:t>元数据基础框架</a:t>
            </a:r>
            <a:r>
              <a:rPr lang="zh-CN" altLang="en-US" sz="2000"/>
              <a:t>，以及定义建立和管理数据仓库的过程和操作，提供使用信息的继承，为在多个厂商的产品之间进行元数据的通信和共享提供了切实可行的标准。</a:t>
            </a:r>
            <a:endParaRPr lang="en-US" altLang="zh-CN" sz="2000"/>
          </a:p>
          <a:p>
            <a:endParaRPr lang="en-US" altLang="zh-CN" sz="800"/>
          </a:p>
          <a:p>
            <a:r>
              <a:rPr lang="en-US" altLang="zh-CN" sz="2000"/>
              <a:t>CWM</a:t>
            </a:r>
            <a:r>
              <a:rPr lang="zh-CN" altLang="en-US" sz="2000"/>
              <a:t>是基于</a:t>
            </a:r>
            <a:r>
              <a:rPr lang="en-US" altLang="zh-CN" sz="2000"/>
              <a:t>UML</a:t>
            </a:r>
            <a:r>
              <a:rPr lang="zh-CN" altLang="en-US" sz="2000"/>
              <a:t>，</a:t>
            </a:r>
            <a:r>
              <a:rPr lang="en-US" altLang="zh-CN" sz="2000"/>
              <a:t>MOF</a:t>
            </a:r>
            <a:r>
              <a:rPr lang="zh-CN" altLang="en-US" sz="2000"/>
              <a:t>和</a:t>
            </a:r>
            <a:r>
              <a:rPr lang="en-US" altLang="zh-CN" sz="2000"/>
              <a:t>XMI</a:t>
            </a:r>
            <a:r>
              <a:rPr lang="zh-CN" altLang="en-US" sz="2000"/>
              <a:t>三个标准来设计、操作、交互数据仓库的元数据。</a:t>
            </a:r>
          </a:p>
          <a:p>
            <a:pPr lvl="1"/>
            <a:r>
              <a:rPr lang="en-US" altLang="zh-CN">
                <a:solidFill>
                  <a:srgbClr val="FF0000"/>
                </a:solidFill>
              </a:rPr>
              <a:t>UML</a:t>
            </a:r>
            <a:r>
              <a:rPr lang="zh-CN" altLang="en-US">
                <a:solidFill>
                  <a:srgbClr val="FF0000"/>
                </a:solidFill>
              </a:rPr>
              <a:t>：</a:t>
            </a:r>
            <a:r>
              <a:rPr lang="en-US" altLang="zh-CN"/>
              <a:t>OMG</a:t>
            </a:r>
            <a:r>
              <a:rPr lang="zh-CN" altLang="en-US"/>
              <a:t>建模标准，使用</a:t>
            </a:r>
            <a:r>
              <a:rPr lang="en-US" altLang="zh-CN"/>
              <a:t>UML</a:t>
            </a:r>
            <a:r>
              <a:rPr lang="zh-CN" altLang="en-US"/>
              <a:t>进行建模</a:t>
            </a:r>
            <a:r>
              <a:rPr lang="en-US" altLang="zh-CN"/>
              <a:t>;</a:t>
            </a:r>
          </a:p>
          <a:p>
            <a:pPr lvl="1"/>
            <a:r>
              <a:rPr lang="en-US" altLang="zh-CN">
                <a:solidFill>
                  <a:srgbClr val="FF0000"/>
                </a:solidFill>
              </a:rPr>
              <a:t>MOF: </a:t>
            </a:r>
            <a:r>
              <a:rPr lang="en-US" altLang="zh-CN"/>
              <a:t>Meta object Facility</a:t>
            </a:r>
            <a:r>
              <a:rPr lang="zh-CN" altLang="en-US"/>
              <a:t>，</a:t>
            </a:r>
            <a:r>
              <a:rPr lang="en-US" altLang="zh-CN"/>
              <a:t>OMG</a:t>
            </a:r>
            <a:r>
              <a:rPr lang="zh-CN" altLang="en-US"/>
              <a:t>建立元模型和模型库的标准，提供在异构环境下的数据交换的接口</a:t>
            </a:r>
            <a:r>
              <a:rPr lang="en-US" altLang="zh-CN"/>
              <a:t>;</a:t>
            </a:r>
          </a:p>
          <a:p>
            <a:pPr lvl="1"/>
            <a:r>
              <a:rPr lang="en-US" altLang="zh-CN">
                <a:solidFill>
                  <a:srgbClr val="FF0000"/>
                </a:solidFill>
              </a:rPr>
              <a:t>XMI: </a:t>
            </a:r>
            <a:r>
              <a:rPr lang="en-US" altLang="zh-CN"/>
              <a:t>XML Metadata Interchange</a:t>
            </a:r>
            <a:r>
              <a:rPr lang="zh-CN" altLang="en-US"/>
              <a:t>，</a:t>
            </a:r>
            <a:r>
              <a:rPr lang="en-US" altLang="zh-CN"/>
              <a:t>OMG</a:t>
            </a:r>
            <a:r>
              <a:rPr lang="zh-CN" altLang="en-US"/>
              <a:t>元数据交换标准，使元数据以</a:t>
            </a:r>
            <a:r>
              <a:rPr lang="en-US" altLang="zh-CN"/>
              <a:t>XML</a:t>
            </a:r>
            <a:r>
              <a:rPr lang="zh-CN" altLang="en-US"/>
              <a:t>文件流的方式进行交换</a:t>
            </a:r>
          </a:p>
        </p:txBody>
      </p:sp>
      <p:sp>
        <p:nvSpPr>
          <p:cNvPr id="4" name="灯片编号占位符 3">
            <a:extLst>
              <a:ext uri="{FF2B5EF4-FFF2-40B4-BE49-F238E27FC236}">
                <a16:creationId xmlns:a16="http://schemas.microsoft.com/office/drawing/2014/main" id="{5621B617-8859-4D59-A720-1FD2945539D0}"/>
              </a:ext>
            </a:extLst>
          </p:cNvPr>
          <p:cNvSpPr>
            <a:spLocks noGrp="1"/>
          </p:cNvSpPr>
          <p:nvPr>
            <p:ph type="sldNum" sz="quarter" idx="12"/>
          </p:nvPr>
        </p:nvSpPr>
        <p:spPr/>
        <p:txBody>
          <a:bodyPr/>
          <a:lstStyle/>
          <a:p>
            <a:fld id="{353DBB4E-1D55-4CCA-BE4F-A23EE6C282CB}" type="slidenum">
              <a:rPr lang="zh-CN" altLang="en-US" smtClean="0"/>
              <a:pPr/>
              <a:t>42</a:t>
            </a:fld>
            <a:endParaRPr lang="zh-CN" altLang="en-US"/>
          </a:p>
        </p:txBody>
      </p:sp>
      <p:sp>
        <p:nvSpPr>
          <p:cNvPr id="5" name="矩形 4">
            <a:extLst>
              <a:ext uri="{FF2B5EF4-FFF2-40B4-BE49-F238E27FC236}">
                <a16:creationId xmlns:a16="http://schemas.microsoft.com/office/drawing/2014/main" id="{AAE28FFA-576B-46C4-9198-60D32AE1CC3C}"/>
              </a:ext>
            </a:extLst>
          </p:cNvPr>
          <p:cNvSpPr/>
          <p:nvPr/>
        </p:nvSpPr>
        <p:spPr>
          <a:xfrm>
            <a:off x="1500531" y="5509068"/>
            <a:ext cx="7345758" cy="646331"/>
          </a:xfrm>
          <a:prstGeom prst="rect">
            <a:avLst/>
          </a:prstGeom>
        </p:spPr>
        <p:txBody>
          <a:bodyPr wrap="square">
            <a:spAutoFit/>
          </a:bodyPr>
          <a:lstStyle/>
          <a:p>
            <a:r>
              <a:rPr lang="en-US" altLang="zh-CN" b="1">
                <a:solidFill>
                  <a:srgbClr val="3333FF"/>
                </a:solidFill>
              </a:rPr>
              <a:t>CWM</a:t>
            </a:r>
            <a:r>
              <a:rPr lang="zh-CN" altLang="en-US" b="1">
                <a:solidFill>
                  <a:srgbClr val="3333FF"/>
                </a:solidFill>
              </a:rPr>
              <a:t>官网：</a:t>
            </a:r>
            <a:r>
              <a:rPr lang="zh-CN" altLang="en-US" b="1">
                <a:solidFill>
                  <a:srgbClr val="3333FF"/>
                </a:solidFill>
                <a:hlinkClick r:id="rId2">
                  <a:extLst>
                    <a:ext uri="{A12FA001-AC4F-418D-AE19-62706E023703}">
                      <ahyp:hlinkClr xmlns:ahyp="http://schemas.microsoft.com/office/drawing/2018/hyperlinkcolor" val="tx"/>
                    </a:ext>
                  </a:extLst>
                </a:hlinkClick>
              </a:rPr>
              <a:t>https://www.omg.org/spec/CWM/1.1/About-CWM/</a:t>
            </a:r>
            <a:endParaRPr lang="en-US" altLang="zh-CN" b="1">
              <a:solidFill>
                <a:srgbClr val="3333FF"/>
              </a:solidFill>
            </a:endParaRPr>
          </a:p>
          <a:p>
            <a:endParaRPr lang="zh-CN" altLang="en-US" b="1">
              <a:solidFill>
                <a:srgbClr val="3333FF"/>
              </a:solidFill>
            </a:endParaRPr>
          </a:p>
        </p:txBody>
      </p:sp>
    </p:spTree>
    <p:extLst>
      <p:ext uri="{BB962C8B-B14F-4D97-AF65-F5344CB8AC3E}">
        <p14:creationId xmlns:p14="http://schemas.microsoft.com/office/powerpoint/2010/main" val="26465694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F2EDE3-1C07-4CDA-AAC3-E967F8E866E8}"/>
              </a:ext>
            </a:extLst>
          </p:cNvPr>
          <p:cNvSpPr>
            <a:spLocks noGrp="1"/>
          </p:cNvSpPr>
          <p:nvPr>
            <p:ph type="title"/>
          </p:nvPr>
        </p:nvSpPr>
        <p:spPr/>
        <p:txBody>
          <a:bodyPr/>
          <a:lstStyle/>
          <a:p>
            <a:r>
              <a:rPr lang="zh-CN" altLang="en-US"/>
              <a:t>示例：基于银行数据仓库的元数据管理系统</a:t>
            </a:r>
          </a:p>
        </p:txBody>
      </p:sp>
      <p:sp>
        <p:nvSpPr>
          <p:cNvPr id="3" name="内容占位符 2">
            <a:extLst>
              <a:ext uri="{FF2B5EF4-FFF2-40B4-BE49-F238E27FC236}">
                <a16:creationId xmlns:a16="http://schemas.microsoft.com/office/drawing/2014/main" id="{A7F02646-ED80-4518-AFEB-4242552FDEE1}"/>
              </a:ext>
            </a:extLst>
          </p:cNvPr>
          <p:cNvSpPr>
            <a:spLocks noGrp="1"/>
          </p:cNvSpPr>
          <p:nvPr>
            <p:ph idx="1"/>
          </p:nvPr>
        </p:nvSpPr>
        <p:spPr/>
        <p:txBody>
          <a:bodyPr/>
          <a:lstStyle/>
          <a:p>
            <a:r>
              <a:rPr lang="zh-CN" altLang="en-US"/>
              <a:t>在银行数据仓库环境下，根据元数据用途及其针对使用角色的不同：</a:t>
            </a:r>
          </a:p>
          <a:p>
            <a:pPr lvl="1"/>
            <a:r>
              <a:rPr lang="zh-CN" altLang="en-US">
                <a:solidFill>
                  <a:srgbClr val="FF0000"/>
                </a:solidFill>
              </a:rPr>
              <a:t>技术元数据</a:t>
            </a:r>
            <a:r>
              <a:rPr lang="zh-CN" altLang="en-US"/>
              <a:t>：面向技术开发人员，是技术开发、系统维护和改进的基础</a:t>
            </a:r>
          </a:p>
          <a:p>
            <a:pPr lvl="2"/>
            <a:r>
              <a:rPr lang="zh-CN" altLang="en-US"/>
              <a:t>文件类元数据、</a:t>
            </a:r>
          </a:p>
          <a:p>
            <a:pPr lvl="2"/>
            <a:r>
              <a:rPr lang="zh-CN" altLang="en-US"/>
              <a:t>数据类元数据</a:t>
            </a:r>
            <a:r>
              <a:rPr lang="en-US" altLang="zh-CN"/>
              <a:t>(</a:t>
            </a:r>
            <a:r>
              <a:rPr lang="zh-CN" altLang="en-US"/>
              <a:t>主要指物理模型</a:t>
            </a:r>
            <a:r>
              <a:rPr lang="en-US" altLang="zh-CN"/>
              <a:t>)</a:t>
            </a:r>
          </a:p>
          <a:p>
            <a:pPr lvl="2"/>
            <a:r>
              <a:rPr lang="en-US" altLang="zh-CN"/>
              <a:t> </a:t>
            </a:r>
            <a:r>
              <a:rPr lang="zh-CN" altLang="en-US"/>
              <a:t>操作类元数据</a:t>
            </a:r>
          </a:p>
          <a:p>
            <a:pPr lvl="2"/>
            <a:r>
              <a:rPr lang="zh-CN" altLang="en-US"/>
              <a:t>数据接口类元数据</a:t>
            </a:r>
            <a:endParaRPr lang="en-US" altLang="zh-CN"/>
          </a:p>
          <a:p>
            <a:pPr lvl="2"/>
            <a:endParaRPr lang="zh-CN" altLang="en-US" sz="1000"/>
          </a:p>
          <a:p>
            <a:pPr lvl="1"/>
            <a:r>
              <a:rPr lang="zh-CN" altLang="en-US">
                <a:solidFill>
                  <a:srgbClr val="FF0000"/>
                </a:solidFill>
              </a:rPr>
              <a:t>业务元数据：</a:t>
            </a:r>
            <a:r>
              <a:rPr lang="zh-CN" altLang="en-US"/>
              <a:t>面向业务分析人员，是对数据和处理规则的业务化描述</a:t>
            </a:r>
          </a:p>
          <a:p>
            <a:pPr lvl="2"/>
            <a:r>
              <a:rPr lang="zh-CN" altLang="en-US"/>
              <a:t>数据类元数据</a:t>
            </a:r>
            <a:r>
              <a:rPr lang="en-US" altLang="zh-CN"/>
              <a:t>(</a:t>
            </a:r>
            <a:r>
              <a:rPr lang="zh-CN" altLang="en-US"/>
              <a:t>主要指逻辑模型</a:t>
            </a:r>
            <a:r>
              <a:rPr lang="en-US" altLang="zh-CN"/>
              <a:t>)</a:t>
            </a:r>
            <a:r>
              <a:rPr lang="zh-CN" altLang="en-US"/>
              <a:t>、</a:t>
            </a:r>
          </a:p>
          <a:p>
            <a:pPr lvl="2"/>
            <a:r>
              <a:rPr lang="zh-CN" altLang="en-US"/>
              <a:t>过程和指标类元数据、</a:t>
            </a:r>
          </a:p>
          <a:p>
            <a:pPr lvl="2"/>
            <a:r>
              <a:rPr lang="zh-CN" altLang="en-US"/>
              <a:t>报表类元数据</a:t>
            </a:r>
          </a:p>
          <a:p>
            <a:pPr lvl="2"/>
            <a:r>
              <a:rPr lang="zh-CN" altLang="en-US"/>
              <a:t>业务主题管理类元数据</a:t>
            </a:r>
          </a:p>
        </p:txBody>
      </p:sp>
      <p:sp>
        <p:nvSpPr>
          <p:cNvPr id="4" name="灯片编号占位符 3">
            <a:extLst>
              <a:ext uri="{FF2B5EF4-FFF2-40B4-BE49-F238E27FC236}">
                <a16:creationId xmlns:a16="http://schemas.microsoft.com/office/drawing/2014/main" id="{3414E996-2AF1-4B98-9682-5F75554B74F3}"/>
              </a:ext>
            </a:extLst>
          </p:cNvPr>
          <p:cNvSpPr>
            <a:spLocks noGrp="1"/>
          </p:cNvSpPr>
          <p:nvPr>
            <p:ph type="sldNum" sz="quarter" idx="12"/>
          </p:nvPr>
        </p:nvSpPr>
        <p:spPr/>
        <p:txBody>
          <a:bodyPr/>
          <a:lstStyle/>
          <a:p>
            <a:fld id="{353DBB4E-1D55-4CCA-BE4F-A23EE6C282CB}" type="slidenum">
              <a:rPr lang="zh-CN" altLang="en-US" smtClean="0"/>
              <a:pPr/>
              <a:t>43</a:t>
            </a:fld>
            <a:endParaRPr lang="zh-CN" altLang="en-US"/>
          </a:p>
        </p:txBody>
      </p:sp>
    </p:spTree>
    <p:extLst>
      <p:ext uri="{BB962C8B-B14F-4D97-AF65-F5344CB8AC3E}">
        <p14:creationId xmlns:p14="http://schemas.microsoft.com/office/powerpoint/2010/main" val="15357005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EE458F-93CD-47B5-8BD9-BEC4B959D26C}"/>
              </a:ext>
            </a:extLst>
          </p:cNvPr>
          <p:cNvSpPr>
            <a:spLocks noGrp="1"/>
          </p:cNvSpPr>
          <p:nvPr>
            <p:ph type="title"/>
          </p:nvPr>
        </p:nvSpPr>
        <p:spPr/>
        <p:txBody>
          <a:bodyPr/>
          <a:lstStyle/>
          <a:p>
            <a:r>
              <a:rPr lang="zh-CN" altLang="en-US"/>
              <a:t>元数据管理系统的体系结构</a:t>
            </a:r>
          </a:p>
        </p:txBody>
      </p:sp>
      <p:sp>
        <p:nvSpPr>
          <p:cNvPr id="4" name="灯片编号占位符 3">
            <a:extLst>
              <a:ext uri="{FF2B5EF4-FFF2-40B4-BE49-F238E27FC236}">
                <a16:creationId xmlns:a16="http://schemas.microsoft.com/office/drawing/2014/main" id="{BB512ED7-1F2A-4288-BAEF-F85FD06E2FAF}"/>
              </a:ext>
            </a:extLst>
          </p:cNvPr>
          <p:cNvSpPr>
            <a:spLocks noGrp="1"/>
          </p:cNvSpPr>
          <p:nvPr>
            <p:ph type="sldNum" sz="quarter" idx="12"/>
          </p:nvPr>
        </p:nvSpPr>
        <p:spPr/>
        <p:txBody>
          <a:bodyPr/>
          <a:lstStyle/>
          <a:p>
            <a:fld id="{353DBB4E-1D55-4CCA-BE4F-A23EE6C282CB}" type="slidenum">
              <a:rPr lang="zh-CN" altLang="en-US" smtClean="0"/>
              <a:pPr/>
              <a:t>44</a:t>
            </a:fld>
            <a:endParaRPr lang="zh-CN" altLang="en-US"/>
          </a:p>
        </p:txBody>
      </p:sp>
      <p:pic>
        <p:nvPicPr>
          <p:cNvPr id="5" name="Picture 2">
            <a:extLst>
              <a:ext uri="{FF2B5EF4-FFF2-40B4-BE49-F238E27FC236}">
                <a16:creationId xmlns:a16="http://schemas.microsoft.com/office/drawing/2014/main" id="{EBE45E83-8D26-4301-A02F-E87BC43019C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6710" r="3475"/>
          <a:stretch/>
        </p:blipFill>
        <p:spPr bwMode="auto">
          <a:xfrm>
            <a:off x="5298203" y="1098143"/>
            <a:ext cx="6206226" cy="4909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AF2D19A2-5DD5-4022-B6F6-40645622987E}"/>
              </a:ext>
            </a:extLst>
          </p:cNvPr>
          <p:cNvSpPr txBox="1"/>
          <p:nvPr/>
        </p:nvSpPr>
        <p:spPr>
          <a:xfrm>
            <a:off x="680484" y="934668"/>
            <a:ext cx="4366957" cy="5632311"/>
          </a:xfrm>
          <a:prstGeom prst="rect">
            <a:avLst/>
          </a:prstGeom>
          <a:noFill/>
        </p:spPr>
        <p:txBody>
          <a:bodyPr wrap="square" rtlCol="0">
            <a:spAutoFit/>
          </a:bodyPr>
          <a:lstStyle/>
          <a:p>
            <a:pPr>
              <a:buFont typeface="Cambria"/>
              <a:buChar char="+"/>
              <a:defRPr/>
            </a:pPr>
            <a:r>
              <a:rPr lang="zh-CN" altLang="en-US" sz="1200" b="1">
                <a:solidFill>
                  <a:srgbClr val="FF0000"/>
                </a:solidFill>
              </a:rPr>
              <a:t>数据库桥接器</a:t>
            </a:r>
            <a:r>
              <a:rPr lang="zh-CN" altLang="en-US" sz="1200"/>
              <a:t>来从不同数据库中读取指定数据库表的字典信息，并将其转换成相应的元数据信息，存放在元数据库中。字典信息包括每个物理表的详细信息，如数据库名称、表名称、字段名称、字段类型、字段说明、是否主键、是否为空等特征。它通过页面触发的形式，由系统自动访问数据仓库系统，读取数据库类元数据，并加载到元数据管理系统的数据库。与之前版本的元数据进行自动比对，生成元数据差异统计报告，供元数据管理员检查核对并发布。</a:t>
            </a:r>
            <a:endParaRPr lang="en-US" altLang="zh-CN" sz="1200"/>
          </a:p>
          <a:p>
            <a:pPr>
              <a:buFont typeface="Cambria"/>
              <a:buChar char="+"/>
              <a:defRPr/>
            </a:pPr>
            <a:r>
              <a:rPr lang="zh-CN" altLang="en-US" sz="1200" b="1">
                <a:solidFill>
                  <a:srgbClr val="FF0000"/>
                </a:solidFill>
              </a:rPr>
              <a:t>模型桥接器</a:t>
            </a:r>
            <a:r>
              <a:rPr lang="zh-CN" altLang="en-US" sz="1200"/>
              <a:t>主要完成从模型工具生成的源文件，例如，从</a:t>
            </a:r>
            <a:r>
              <a:rPr lang="en-US" altLang="zh-CN" sz="1200"/>
              <a:t>ERWin </a:t>
            </a:r>
            <a:r>
              <a:rPr lang="zh-CN" altLang="en-US" sz="1200"/>
              <a:t>工具导出的</a:t>
            </a:r>
            <a:r>
              <a:rPr lang="en-US" altLang="zh-CN" sz="1200"/>
              <a:t>XML </a:t>
            </a:r>
            <a:r>
              <a:rPr lang="zh-CN" altLang="en-US" sz="1200"/>
              <a:t>文件中解析出模型实体和关联关系信息，并转换成元数据库中的元数据信息。在解析模型文件前，解析器会对文件有效性进行统一检查，不符合检查规则的模型文件将在日志中给出报告。</a:t>
            </a:r>
            <a:endParaRPr lang="en-US" altLang="zh-CN" sz="1200"/>
          </a:p>
          <a:p>
            <a:pPr>
              <a:buFont typeface="Cambria"/>
              <a:buChar char="+"/>
              <a:defRPr/>
            </a:pPr>
            <a:r>
              <a:rPr lang="en-US" altLang="zh-CN" sz="1200" b="1">
                <a:solidFill>
                  <a:srgbClr val="FF0000"/>
                </a:solidFill>
              </a:rPr>
              <a:t>BTEQ </a:t>
            </a:r>
            <a:r>
              <a:rPr lang="zh-CN" altLang="en-US" sz="1200" b="1">
                <a:solidFill>
                  <a:srgbClr val="FF0000"/>
                </a:solidFill>
              </a:rPr>
              <a:t>桥接器</a:t>
            </a:r>
            <a:r>
              <a:rPr lang="zh-CN" altLang="en-US" sz="1200"/>
              <a:t>用于解析各种用来处理数据转换规则的脚本，如</a:t>
            </a:r>
            <a:r>
              <a:rPr lang="en-US" altLang="zh-CN" sz="1200"/>
              <a:t>Teradata </a:t>
            </a:r>
            <a:r>
              <a:rPr lang="zh-CN" altLang="en-US" sz="1200"/>
              <a:t>数据转换脚本等。解析器能从脚本中抽取各种数据转换关系，包括转换算法、转换路径等，并存入元数据库相关信息表中。此桥接器使用</a:t>
            </a:r>
            <a:r>
              <a:rPr lang="en-US" altLang="zh-CN" sz="1200"/>
              <a:t>JavaCC </a:t>
            </a:r>
            <a:r>
              <a:rPr lang="zh-CN" altLang="en-US" sz="1200"/>
              <a:t>语法解析器作为核心解析框架，通过替换</a:t>
            </a:r>
            <a:r>
              <a:rPr lang="en-US" altLang="zh-CN" sz="1200"/>
              <a:t>SQL </a:t>
            </a:r>
            <a:r>
              <a:rPr lang="zh-CN" altLang="en-US" sz="1200"/>
              <a:t>语法定义，能支持解析多种数据库厂商</a:t>
            </a:r>
            <a:r>
              <a:rPr lang="en-US" altLang="zh-CN" sz="1200"/>
              <a:t>ETL </a:t>
            </a:r>
            <a:r>
              <a:rPr lang="zh-CN" altLang="en-US" sz="1200"/>
              <a:t>转换工具对应的脚本。在解析过程中，脚本解析器会把不符合规范的脚本写入日志。</a:t>
            </a:r>
          </a:p>
          <a:p>
            <a:pPr>
              <a:buFont typeface="Cambria"/>
              <a:buChar char="+"/>
              <a:defRPr/>
            </a:pPr>
            <a:r>
              <a:rPr lang="zh-CN" altLang="en-US" sz="1200" b="1">
                <a:solidFill>
                  <a:srgbClr val="FF0000"/>
                </a:solidFill>
              </a:rPr>
              <a:t>数据映射桥接器</a:t>
            </a:r>
            <a:r>
              <a:rPr lang="zh-CN" altLang="en-US" sz="1200"/>
              <a:t>主要负责把人工编写的数据映射文档导入到元数据存储库，或从数据仓库生产环境的</a:t>
            </a:r>
            <a:r>
              <a:rPr lang="en-US" altLang="zh-CN" sz="1200"/>
              <a:t>ETL </a:t>
            </a:r>
            <a:r>
              <a:rPr lang="zh-CN" altLang="en-US" sz="1200"/>
              <a:t>脚本抽取数据映射关系到元数据存储库。该类元数据信息主要包括类元数据，如任务名、任务描述、目标表描述、目标字段赋值描述、源表描述等信息。</a:t>
            </a:r>
            <a:endParaRPr lang="en-US" altLang="zh-CN" sz="1200"/>
          </a:p>
          <a:p>
            <a:pPr>
              <a:buFont typeface="Cambria"/>
              <a:buChar char="+"/>
              <a:defRPr/>
            </a:pPr>
            <a:r>
              <a:rPr lang="zh-CN" altLang="en-US" sz="1200" b="1">
                <a:solidFill>
                  <a:srgbClr val="FF0000"/>
                </a:solidFill>
              </a:rPr>
              <a:t>其他桥接器</a:t>
            </a:r>
            <a:r>
              <a:rPr lang="zh-CN" altLang="en-US" sz="1200"/>
              <a:t>主要包括</a:t>
            </a:r>
            <a:r>
              <a:rPr lang="en-US" altLang="zh-CN" sz="1200"/>
              <a:t>BI </a:t>
            </a:r>
            <a:r>
              <a:rPr lang="zh-CN" altLang="en-US" sz="1200"/>
              <a:t>工具桥接器和</a:t>
            </a:r>
            <a:r>
              <a:rPr lang="en-US" altLang="zh-CN" sz="1200"/>
              <a:t>XML </a:t>
            </a:r>
            <a:r>
              <a:rPr lang="zh-CN" altLang="en-US" sz="1200"/>
              <a:t>工具桥接器。</a:t>
            </a:r>
            <a:r>
              <a:rPr lang="en-US" altLang="zh-CN" sz="1200"/>
              <a:t>BI </a:t>
            </a:r>
            <a:r>
              <a:rPr lang="zh-CN" altLang="en-US" sz="1200"/>
              <a:t>工具桥接器用来从不同数据库中读取指定数据库表的字典信息，并转换成相应元数据信息，存放在元数据库中。</a:t>
            </a:r>
            <a:r>
              <a:rPr lang="en-US" altLang="zh-CN" sz="1200"/>
              <a:t>XML </a:t>
            </a:r>
            <a:r>
              <a:rPr lang="zh-CN" altLang="en-US" sz="1200"/>
              <a:t>桥接器用来解析符合一定模版的</a:t>
            </a:r>
            <a:r>
              <a:rPr lang="en-US" altLang="zh-CN" sz="1200"/>
              <a:t>XML </a:t>
            </a:r>
            <a:r>
              <a:rPr lang="zh-CN" altLang="en-US" sz="1200"/>
              <a:t>文件。</a:t>
            </a:r>
          </a:p>
        </p:txBody>
      </p:sp>
    </p:spTree>
    <p:extLst>
      <p:ext uri="{BB962C8B-B14F-4D97-AF65-F5344CB8AC3E}">
        <p14:creationId xmlns:p14="http://schemas.microsoft.com/office/powerpoint/2010/main" val="8708380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408482-6B14-4F4C-9972-AFB48249B94F}"/>
              </a:ext>
            </a:extLst>
          </p:cNvPr>
          <p:cNvSpPr>
            <a:spLocks noGrp="1"/>
          </p:cNvSpPr>
          <p:nvPr>
            <p:ph type="title"/>
          </p:nvPr>
        </p:nvSpPr>
        <p:spPr/>
        <p:txBody>
          <a:bodyPr/>
          <a:lstStyle/>
          <a:p>
            <a:r>
              <a:rPr lang="zh-CN" altLang="en-US"/>
              <a:t>元数据管理系统的功能框架</a:t>
            </a:r>
          </a:p>
        </p:txBody>
      </p:sp>
      <p:sp>
        <p:nvSpPr>
          <p:cNvPr id="4" name="灯片编号占位符 3">
            <a:extLst>
              <a:ext uri="{FF2B5EF4-FFF2-40B4-BE49-F238E27FC236}">
                <a16:creationId xmlns:a16="http://schemas.microsoft.com/office/drawing/2014/main" id="{230BA6DD-876C-493D-BAA6-9FE32CF146B0}"/>
              </a:ext>
            </a:extLst>
          </p:cNvPr>
          <p:cNvSpPr>
            <a:spLocks noGrp="1"/>
          </p:cNvSpPr>
          <p:nvPr>
            <p:ph type="sldNum" sz="quarter" idx="12"/>
          </p:nvPr>
        </p:nvSpPr>
        <p:spPr/>
        <p:txBody>
          <a:bodyPr/>
          <a:lstStyle/>
          <a:p>
            <a:fld id="{353DBB4E-1D55-4CCA-BE4F-A23EE6C282CB}" type="slidenum">
              <a:rPr lang="zh-CN" altLang="en-US" smtClean="0"/>
              <a:pPr/>
              <a:t>45</a:t>
            </a:fld>
            <a:endParaRPr lang="zh-CN" altLang="en-US"/>
          </a:p>
        </p:txBody>
      </p:sp>
      <p:pic>
        <p:nvPicPr>
          <p:cNvPr id="5" name="Picture 2">
            <a:extLst>
              <a:ext uri="{FF2B5EF4-FFF2-40B4-BE49-F238E27FC236}">
                <a16:creationId xmlns:a16="http://schemas.microsoft.com/office/drawing/2014/main" id="{86FD97E1-D0EB-4FA8-9F96-6904DE065A0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646" r="4886"/>
          <a:stretch/>
        </p:blipFill>
        <p:spPr>
          <a:xfrm>
            <a:off x="655874" y="966565"/>
            <a:ext cx="5117405" cy="5221583"/>
          </a:xfrm>
          <a:noFill/>
        </p:spPr>
      </p:pic>
      <p:sp>
        <p:nvSpPr>
          <p:cNvPr id="6" name="内容占位符 2">
            <a:extLst>
              <a:ext uri="{FF2B5EF4-FFF2-40B4-BE49-F238E27FC236}">
                <a16:creationId xmlns:a16="http://schemas.microsoft.com/office/drawing/2014/main" id="{183C76CC-E804-4093-8BB0-DBC6BFB8A369}"/>
              </a:ext>
            </a:extLst>
          </p:cNvPr>
          <p:cNvSpPr txBox="1">
            <a:spLocks/>
          </p:cNvSpPr>
          <p:nvPr/>
        </p:nvSpPr>
        <p:spPr>
          <a:xfrm>
            <a:off x="5979094" y="1058089"/>
            <a:ext cx="5450732" cy="505563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27063" indent="-358775" algn="l" defTabSz="914400" rtl="0" eaLnBrk="1" latinLnBrk="0" hangingPunct="1">
              <a:lnSpc>
                <a:spcPct val="120000"/>
              </a:lnSpc>
              <a:spcBef>
                <a:spcPts val="500"/>
              </a:spcBef>
              <a:buFont typeface="Yu Mincho" panose="02020400000000000000" pitchFamily="18" charset="-128"/>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ambria" panose="02040503050406030204" pitchFamily="18" charset="0"/>
              <a:buNone/>
            </a:pPr>
            <a:r>
              <a:rPr lang="en-US" altLang="zh-CN" sz="1300" b="1">
                <a:solidFill>
                  <a:srgbClr val="FF0000"/>
                </a:solidFill>
              </a:rPr>
              <a:t>(1)</a:t>
            </a:r>
            <a:r>
              <a:rPr lang="zh-CN" altLang="en-US" sz="1300" b="1">
                <a:solidFill>
                  <a:srgbClr val="FF0000"/>
                </a:solidFill>
              </a:rPr>
              <a:t>元数据源层</a:t>
            </a:r>
            <a:r>
              <a:rPr lang="en-US" altLang="zh-CN" sz="1300" b="1">
                <a:solidFill>
                  <a:srgbClr val="0033CC"/>
                </a:solidFill>
              </a:rPr>
              <a:t>:</a:t>
            </a:r>
            <a:r>
              <a:rPr lang="zh-CN" altLang="en-US" sz="1300"/>
              <a:t>包括银行数据仓库涉及的数据仓库产品、数据挖掘工具、建立数据仓库过程中所需的数据信息</a:t>
            </a:r>
            <a:r>
              <a:rPr lang="en-US" altLang="zh-CN" sz="1300"/>
              <a:t>(</a:t>
            </a:r>
            <a:r>
              <a:rPr lang="zh-CN" altLang="en-US" sz="1300"/>
              <a:t>如</a:t>
            </a:r>
            <a:r>
              <a:rPr lang="en-US" altLang="zh-CN" sz="1300"/>
              <a:t>ERWin </a:t>
            </a:r>
            <a:r>
              <a:rPr lang="zh-CN" altLang="en-US" sz="1300"/>
              <a:t>文件、</a:t>
            </a:r>
            <a:r>
              <a:rPr lang="en-US" altLang="zh-CN" sz="1300"/>
              <a:t>Excel </a:t>
            </a:r>
            <a:r>
              <a:rPr lang="zh-CN" altLang="en-US" sz="1300"/>
              <a:t>文件</a:t>
            </a:r>
            <a:r>
              <a:rPr lang="en-US" altLang="zh-CN" sz="1300"/>
              <a:t>)</a:t>
            </a:r>
            <a:r>
              <a:rPr lang="zh-CN" altLang="en-US" sz="1300"/>
              <a:t>等。</a:t>
            </a:r>
          </a:p>
          <a:p>
            <a:pPr>
              <a:buFont typeface="Cambria" panose="02040503050406030204" pitchFamily="18" charset="0"/>
              <a:buNone/>
            </a:pPr>
            <a:r>
              <a:rPr lang="en-US" altLang="zh-CN" sz="1300" b="1">
                <a:solidFill>
                  <a:srgbClr val="FF0000"/>
                </a:solidFill>
              </a:rPr>
              <a:t>(2)</a:t>
            </a:r>
            <a:r>
              <a:rPr lang="zh-CN" altLang="en-US" sz="1300" b="1">
                <a:solidFill>
                  <a:srgbClr val="FF0000"/>
                </a:solidFill>
              </a:rPr>
              <a:t>元数据获取层。</a:t>
            </a:r>
            <a:r>
              <a:rPr lang="zh-CN" altLang="en-US" sz="1300"/>
              <a:t>元数据源中各个系统的元数据抽取。元数据桥接器通过符合双方约定规范的接口或各个产品提供的特定接口实现元数据的抽取，并把抽取出的元数据存入元数据存储部分中的元数据库。</a:t>
            </a:r>
          </a:p>
          <a:p>
            <a:pPr>
              <a:buFont typeface="Cambria" panose="02040503050406030204" pitchFamily="18" charset="0"/>
              <a:buNone/>
            </a:pPr>
            <a:r>
              <a:rPr lang="en-US" altLang="zh-CN" sz="1300" b="1">
                <a:solidFill>
                  <a:srgbClr val="FF0000"/>
                </a:solidFill>
              </a:rPr>
              <a:t>(3)</a:t>
            </a:r>
            <a:r>
              <a:rPr lang="zh-CN" altLang="en-US" sz="1300" b="1">
                <a:solidFill>
                  <a:srgbClr val="FF0000"/>
                </a:solidFill>
              </a:rPr>
              <a:t>元数据存储层。</a:t>
            </a:r>
            <a:r>
              <a:rPr lang="zh-CN" altLang="en-US" sz="1300"/>
              <a:t>存储的元数据包括业务元数据和技术元数据，元数据按模型主题组织。存储库的逻辑模型设计须兼顾效率和模型的可扩展性与灵活性。</a:t>
            </a:r>
          </a:p>
          <a:p>
            <a:pPr>
              <a:buFont typeface="Cambria" panose="02040503050406030204" pitchFamily="18" charset="0"/>
              <a:buNone/>
            </a:pPr>
            <a:r>
              <a:rPr lang="en-US" altLang="zh-CN" sz="1300" b="1">
                <a:solidFill>
                  <a:srgbClr val="FF0000"/>
                </a:solidFill>
              </a:rPr>
              <a:t>(4)</a:t>
            </a:r>
            <a:r>
              <a:rPr lang="zh-CN" altLang="en-US" sz="1300" b="1">
                <a:solidFill>
                  <a:srgbClr val="FF0000"/>
                </a:solidFill>
              </a:rPr>
              <a:t>元数据管理层。</a:t>
            </a:r>
            <a:r>
              <a:rPr lang="zh-CN" altLang="en-US" sz="1300"/>
              <a:t>由元数据管理和系统管理两个部分构成。元数据管理实现元数据的更新管理、同步管理、版本管理等功能。系统管理实现用户管理、权限管理、日志管理、备份与恢复等功能。一些元数据管理部分的功能需要人工或半人工操作。</a:t>
            </a:r>
          </a:p>
          <a:p>
            <a:pPr>
              <a:buFont typeface="Cambria" panose="02040503050406030204" pitchFamily="18" charset="0"/>
              <a:buNone/>
            </a:pPr>
            <a:r>
              <a:rPr lang="en-US" altLang="zh-CN" sz="1300" b="1">
                <a:solidFill>
                  <a:srgbClr val="FF0000"/>
                </a:solidFill>
              </a:rPr>
              <a:t>(5)</a:t>
            </a:r>
            <a:r>
              <a:rPr lang="zh-CN" altLang="en-US" sz="1300" b="1">
                <a:solidFill>
                  <a:srgbClr val="FF0000"/>
                </a:solidFill>
              </a:rPr>
              <a:t>元数据服务接口层。</a:t>
            </a:r>
            <a:r>
              <a:rPr lang="zh-CN" altLang="en-US" sz="1300"/>
              <a:t>包括元数据对外的访问接口，包括</a:t>
            </a:r>
            <a:r>
              <a:rPr lang="en-US" altLang="zh-CN" sz="1300"/>
              <a:t>ETL</a:t>
            </a:r>
            <a:r>
              <a:rPr lang="zh-CN" altLang="en-US" sz="1300"/>
              <a:t>、</a:t>
            </a:r>
            <a:r>
              <a:rPr lang="en-US" altLang="zh-CN" sz="1300"/>
              <a:t>DQM</a:t>
            </a:r>
            <a:r>
              <a:rPr lang="zh-CN" altLang="en-US" sz="1300"/>
              <a:t>、</a:t>
            </a:r>
            <a:r>
              <a:rPr lang="en-US" altLang="zh-CN" sz="1300"/>
              <a:t>OA </a:t>
            </a:r>
            <a:r>
              <a:rPr lang="zh-CN" altLang="en-US" sz="1300"/>
              <a:t>系统或其他系统的服务接口，这些系统通过元数据服务接口部分访问元数据存储部分的元数据。该部分为其他用户或系统使用元数据提供了扩展方式。</a:t>
            </a:r>
          </a:p>
          <a:p>
            <a:pPr>
              <a:buFont typeface="Cambria" panose="02040503050406030204" pitchFamily="18" charset="0"/>
              <a:buNone/>
            </a:pPr>
            <a:r>
              <a:rPr lang="en-US" altLang="zh-CN" sz="1300" b="1">
                <a:solidFill>
                  <a:srgbClr val="FF0000"/>
                </a:solidFill>
              </a:rPr>
              <a:t>(6)</a:t>
            </a:r>
            <a:r>
              <a:rPr lang="zh-CN" altLang="en-US" sz="1300" b="1">
                <a:solidFill>
                  <a:srgbClr val="FF0000"/>
                </a:solidFill>
              </a:rPr>
              <a:t>元数据应用层。</a:t>
            </a:r>
            <a:r>
              <a:rPr lang="zh-CN" altLang="en-US" sz="1300"/>
              <a:t>提供元数据管理、技术、业务用户的访问。该部分实现元数据查询、元数据浏览、元数据分析等基本功能模块。</a:t>
            </a:r>
          </a:p>
        </p:txBody>
      </p:sp>
    </p:spTree>
    <p:extLst>
      <p:ext uri="{BB962C8B-B14F-4D97-AF65-F5344CB8AC3E}">
        <p14:creationId xmlns:p14="http://schemas.microsoft.com/office/powerpoint/2010/main" val="21110297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8ADF50-96DF-48E6-8F24-C1AD80127A7E}"/>
              </a:ext>
            </a:extLst>
          </p:cNvPr>
          <p:cNvSpPr>
            <a:spLocks noGrp="1"/>
          </p:cNvSpPr>
          <p:nvPr>
            <p:ph type="title"/>
          </p:nvPr>
        </p:nvSpPr>
        <p:spPr/>
        <p:txBody>
          <a:bodyPr/>
          <a:lstStyle/>
          <a:p>
            <a:r>
              <a:rPr lang="zh-CN" altLang="en-US"/>
              <a:t>元数据管理系统的物理结构示例</a:t>
            </a:r>
          </a:p>
        </p:txBody>
      </p:sp>
      <p:sp>
        <p:nvSpPr>
          <p:cNvPr id="4" name="灯片编号占位符 3">
            <a:extLst>
              <a:ext uri="{FF2B5EF4-FFF2-40B4-BE49-F238E27FC236}">
                <a16:creationId xmlns:a16="http://schemas.microsoft.com/office/drawing/2014/main" id="{7926E1CB-1B5F-4B35-A158-2AAAF693D7AD}"/>
              </a:ext>
            </a:extLst>
          </p:cNvPr>
          <p:cNvSpPr>
            <a:spLocks noGrp="1"/>
          </p:cNvSpPr>
          <p:nvPr>
            <p:ph type="sldNum" sz="quarter" idx="12"/>
          </p:nvPr>
        </p:nvSpPr>
        <p:spPr/>
        <p:txBody>
          <a:bodyPr/>
          <a:lstStyle/>
          <a:p>
            <a:fld id="{353DBB4E-1D55-4CCA-BE4F-A23EE6C282CB}" type="slidenum">
              <a:rPr lang="zh-CN" altLang="en-US" smtClean="0"/>
              <a:pPr/>
              <a:t>46</a:t>
            </a:fld>
            <a:endParaRPr lang="zh-CN" altLang="en-US"/>
          </a:p>
        </p:txBody>
      </p:sp>
      <p:pic>
        <p:nvPicPr>
          <p:cNvPr id="5" name="Picture 2">
            <a:extLst>
              <a:ext uri="{FF2B5EF4-FFF2-40B4-BE49-F238E27FC236}">
                <a16:creationId xmlns:a16="http://schemas.microsoft.com/office/drawing/2014/main" id="{8838E6F4-ACEA-48CE-B993-A385E2DAAA9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183" t="2320" r="3930" b="2635"/>
          <a:stretch/>
        </p:blipFill>
        <p:spPr bwMode="auto">
          <a:xfrm>
            <a:off x="2169649" y="1216209"/>
            <a:ext cx="7101941" cy="4753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52768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983A65-2B88-47B2-9BAC-0297D055CE70}"/>
              </a:ext>
            </a:extLst>
          </p:cNvPr>
          <p:cNvSpPr>
            <a:spLocks noGrp="1"/>
          </p:cNvSpPr>
          <p:nvPr>
            <p:ph type="title"/>
          </p:nvPr>
        </p:nvSpPr>
        <p:spPr/>
        <p:txBody>
          <a:bodyPr/>
          <a:lstStyle/>
          <a:p>
            <a:r>
              <a:rPr lang="zh-CN" altLang="en-US"/>
              <a:t>参考：元数据管理基础</a:t>
            </a:r>
          </a:p>
        </p:txBody>
      </p:sp>
      <p:sp>
        <p:nvSpPr>
          <p:cNvPr id="4" name="灯片编号占位符 3">
            <a:extLst>
              <a:ext uri="{FF2B5EF4-FFF2-40B4-BE49-F238E27FC236}">
                <a16:creationId xmlns:a16="http://schemas.microsoft.com/office/drawing/2014/main" id="{AF0DFD70-2576-41EF-951E-2A5DB0C3F731}"/>
              </a:ext>
            </a:extLst>
          </p:cNvPr>
          <p:cNvSpPr>
            <a:spLocks noGrp="1"/>
          </p:cNvSpPr>
          <p:nvPr>
            <p:ph type="sldNum" sz="quarter" idx="12"/>
          </p:nvPr>
        </p:nvSpPr>
        <p:spPr/>
        <p:txBody>
          <a:bodyPr/>
          <a:lstStyle/>
          <a:p>
            <a:fld id="{353DBB4E-1D55-4CCA-BE4F-A23EE6C282CB}" type="slidenum">
              <a:rPr lang="zh-CN" altLang="en-US" smtClean="0"/>
              <a:pPr/>
              <a:t>47</a:t>
            </a:fld>
            <a:endParaRPr lang="zh-CN" altLang="en-US"/>
          </a:p>
        </p:txBody>
      </p:sp>
      <p:sp>
        <p:nvSpPr>
          <p:cNvPr id="6" name="内容占位符 5">
            <a:extLst>
              <a:ext uri="{FF2B5EF4-FFF2-40B4-BE49-F238E27FC236}">
                <a16:creationId xmlns:a16="http://schemas.microsoft.com/office/drawing/2014/main" id="{AD8C24AE-340E-438B-9658-776F4E62B68D}"/>
              </a:ext>
            </a:extLst>
          </p:cNvPr>
          <p:cNvSpPr>
            <a:spLocks noGrp="1"/>
          </p:cNvSpPr>
          <p:nvPr>
            <p:ph idx="1"/>
          </p:nvPr>
        </p:nvSpPr>
        <p:spPr/>
        <p:txBody>
          <a:bodyPr/>
          <a:lstStyle/>
          <a:p>
            <a:r>
              <a:rPr lang="zh-CN" altLang="en-US"/>
              <a:t>元数据概念、分类及作用</a:t>
            </a:r>
            <a:endParaRPr lang="en-US" altLang="zh-CN"/>
          </a:p>
          <a:p>
            <a:pPr lvl="1"/>
            <a:r>
              <a:rPr lang="en-US" altLang="zh-CN">
                <a:hlinkClick r:id="rId2"/>
              </a:rPr>
              <a:t>https://www.modb.pro/db/373774</a:t>
            </a:r>
            <a:endParaRPr lang="en-US" altLang="zh-CN"/>
          </a:p>
          <a:p>
            <a:pPr lvl="1"/>
            <a:endParaRPr lang="en-US" altLang="zh-CN" sz="800"/>
          </a:p>
          <a:p>
            <a:r>
              <a:rPr lang="zh-CN" altLang="en-US"/>
              <a:t>聊聊数仓中的元数据管理系统</a:t>
            </a:r>
            <a:endParaRPr lang="en-US" altLang="zh-CN"/>
          </a:p>
          <a:p>
            <a:pPr lvl="1"/>
            <a:r>
              <a:rPr lang="en-US" altLang="zh-CN" sz="1600"/>
              <a:t>https://blog.csdn.net/wer0735/article/details/81050436?utm_medium=distribute.pc_relevant.none-task-blog-2~default~baidujs_baidulandingword~default-1-81050436-blog-126521089.235^v43^pc_blog_bottom_relevance_base3&amp;spm=1001.2101.3001.4242.2&amp;utm_relevant_index=3</a:t>
            </a:r>
          </a:p>
          <a:p>
            <a:pPr lvl="1"/>
            <a:endParaRPr lang="en-US" altLang="zh-CN" sz="800"/>
          </a:p>
          <a:p>
            <a:r>
              <a:rPr lang="zh-CN" altLang="en-US"/>
              <a:t>元数据管理</a:t>
            </a:r>
            <a:endParaRPr lang="en-US" altLang="zh-CN"/>
          </a:p>
          <a:p>
            <a:pPr lvl="1"/>
            <a:r>
              <a:rPr lang="en-US" altLang="zh-CN" sz="1600">
                <a:hlinkClick r:id="rId3"/>
              </a:rPr>
              <a:t>https://www.bilibili.com/video/BV1wH4y1n7yh/?vd_source=4d41ccf3ac31f1469c875fe9d1afc06e</a:t>
            </a:r>
            <a:endParaRPr lang="en-US" altLang="zh-CN" sz="1600"/>
          </a:p>
          <a:p>
            <a:pPr lvl="1"/>
            <a:endParaRPr lang="en-US" altLang="zh-CN" sz="1600"/>
          </a:p>
        </p:txBody>
      </p:sp>
    </p:spTree>
    <p:extLst>
      <p:ext uri="{BB962C8B-B14F-4D97-AF65-F5344CB8AC3E}">
        <p14:creationId xmlns:p14="http://schemas.microsoft.com/office/powerpoint/2010/main" val="28781258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1B8327-FDE3-446B-BEE1-B24A4060803A}"/>
              </a:ext>
            </a:extLst>
          </p:cNvPr>
          <p:cNvSpPr>
            <a:spLocks noGrp="1"/>
          </p:cNvSpPr>
          <p:nvPr>
            <p:ph type="title"/>
          </p:nvPr>
        </p:nvSpPr>
        <p:spPr/>
        <p:txBody>
          <a:bodyPr/>
          <a:lstStyle/>
          <a:p>
            <a:r>
              <a:rPr lang="zh-CN" altLang="en-US"/>
              <a:t>参考：元数据管理实践</a:t>
            </a:r>
          </a:p>
        </p:txBody>
      </p:sp>
      <p:sp>
        <p:nvSpPr>
          <p:cNvPr id="3" name="内容占位符 2">
            <a:extLst>
              <a:ext uri="{FF2B5EF4-FFF2-40B4-BE49-F238E27FC236}">
                <a16:creationId xmlns:a16="http://schemas.microsoft.com/office/drawing/2014/main" id="{7BB075C7-07BF-4B01-BCAF-CDD7A1CF0F72}"/>
              </a:ext>
            </a:extLst>
          </p:cNvPr>
          <p:cNvSpPr>
            <a:spLocks noGrp="1"/>
          </p:cNvSpPr>
          <p:nvPr>
            <p:ph idx="1"/>
          </p:nvPr>
        </p:nvSpPr>
        <p:spPr/>
        <p:txBody>
          <a:bodyPr>
            <a:normAutofit/>
          </a:bodyPr>
          <a:lstStyle/>
          <a:p>
            <a:r>
              <a:rPr lang="zh-CN" altLang="en-US"/>
              <a:t>饿了么元数据管理实践</a:t>
            </a:r>
            <a:endParaRPr lang="en-US" altLang="zh-CN"/>
          </a:p>
          <a:p>
            <a:pPr lvl="1"/>
            <a:r>
              <a:rPr lang="en-US" altLang="zh-CN">
                <a:hlinkClick r:id="rId2"/>
              </a:rPr>
              <a:t>https://www.modb.pro/db/119540</a:t>
            </a:r>
            <a:endParaRPr lang="en-US" altLang="zh-CN"/>
          </a:p>
          <a:p>
            <a:endParaRPr lang="en-US" altLang="zh-CN" sz="800"/>
          </a:p>
          <a:p>
            <a:r>
              <a:rPr lang="en-US" altLang="zh-CN"/>
              <a:t>【</a:t>
            </a:r>
            <a:r>
              <a:rPr lang="zh-CN" altLang="en-US"/>
              <a:t>实战</a:t>
            </a:r>
            <a:r>
              <a:rPr lang="en-US" altLang="zh-CN"/>
              <a:t>】</a:t>
            </a:r>
            <a:r>
              <a:rPr lang="zh-CN" altLang="en-US"/>
              <a:t>元数据管理落地实施</a:t>
            </a:r>
            <a:endParaRPr lang="en-US" altLang="zh-CN"/>
          </a:p>
          <a:p>
            <a:pPr lvl="1"/>
            <a:r>
              <a:rPr lang="en-US" altLang="zh-CN">
                <a:hlinkClick r:id="rId3"/>
              </a:rPr>
              <a:t>https://www.modb.pro/db/531614</a:t>
            </a:r>
            <a:endParaRPr lang="en-US" altLang="zh-CN"/>
          </a:p>
          <a:p>
            <a:pPr lvl="1"/>
            <a:endParaRPr lang="en-US" altLang="zh-CN" sz="800"/>
          </a:p>
          <a:p>
            <a:r>
              <a:rPr lang="zh-CN" altLang="en-US"/>
              <a:t>数据治理体系建设实践</a:t>
            </a:r>
            <a:endParaRPr lang="en-US" altLang="zh-CN"/>
          </a:p>
          <a:p>
            <a:pPr lvl="1"/>
            <a:r>
              <a:rPr lang="en-US" altLang="zh-CN">
                <a:hlinkClick r:id="rId4"/>
              </a:rPr>
              <a:t>https://www.modb.pro/db/647395</a:t>
            </a:r>
            <a:endParaRPr lang="en-US" altLang="zh-CN"/>
          </a:p>
          <a:p>
            <a:pPr lvl="1"/>
            <a:endParaRPr lang="en-US" altLang="zh-CN" sz="800"/>
          </a:p>
          <a:p>
            <a:r>
              <a:rPr lang="zh-CN" altLang="en-US"/>
              <a:t>元数据管理</a:t>
            </a:r>
            <a:r>
              <a:rPr lang="en-US" altLang="zh-CN"/>
              <a:t>-Atlas</a:t>
            </a:r>
            <a:r>
              <a:rPr lang="zh-CN" altLang="en-US"/>
              <a:t>的介绍和使用</a:t>
            </a:r>
            <a:r>
              <a:rPr lang="en-US" altLang="zh-CN"/>
              <a:t>(</a:t>
            </a:r>
            <a:r>
              <a:rPr lang="zh-CN" altLang="en-US"/>
              <a:t>集成</a:t>
            </a:r>
            <a:r>
              <a:rPr lang="en-US" altLang="zh-CN"/>
              <a:t>Hive</a:t>
            </a:r>
            <a:r>
              <a:rPr lang="zh-CN" altLang="en-US"/>
              <a:t>、</a:t>
            </a:r>
            <a:r>
              <a:rPr lang="en-US" altLang="zh-CN"/>
              <a:t>Solr</a:t>
            </a:r>
            <a:r>
              <a:rPr lang="zh-CN" altLang="en-US"/>
              <a:t>、</a:t>
            </a:r>
            <a:r>
              <a:rPr lang="en-US" altLang="zh-CN"/>
              <a:t>Kafka</a:t>
            </a:r>
            <a:r>
              <a:rPr lang="zh-CN" altLang="en-US"/>
              <a:t>、</a:t>
            </a:r>
            <a:r>
              <a:rPr lang="en-US" altLang="zh-CN"/>
              <a:t>Kerberos)</a:t>
            </a:r>
          </a:p>
          <a:p>
            <a:pPr lvl="1"/>
            <a:r>
              <a:rPr lang="en-US" altLang="zh-CN" sz="1500"/>
              <a:t>https://blog.csdn.net/qq_44766883/article/details/131228442?utm_medium=distribute.pc_relevant.none-task-blog-2~default~baidujs_baidulandingword~default-4-131228442-blog-126521089.235^v43^pc_blog_bottom_relevance_base3&amp;spm=1001.2101.3001.4242.3&amp;utm_relevant_index=6</a:t>
            </a:r>
          </a:p>
        </p:txBody>
      </p:sp>
      <p:sp>
        <p:nvSpPr>
          <p:cNvPr id="4" name="灯片编号占位符 3">
            <a:extLst>
              <a:ext uri="{FF2B5EF4-FFF2-40B4-BE49-F238E27FC236}">
                <a16:creationId xmlns:a16="http://schemas.microsoft.com/office/drawing/2014/main" id="{1CA6023F-71FB-49A0-8079-6A1201A251DE}"/>
              </a:ext>
            </a:extLst>
          </p:cNvPr>
          <p:cNvSpPr>
            <a:spLocks noGrp="1"/>
          </p:cNvSpPr>
          <p:nvPr>
            <p:ph type="sldNum" sz="quarter" idx="12"/>
          </p:nvPr>
        </p:nvSpPr>
        <p:spPr/>
        <p:txBody>
          <a:bodyPr/>
          <a:lstStyle/>
          <a:p>
            <a:fld id="{353DBB4E-1D55-4CCA-BE4F-A23EE6C282CB}" type="slidenum">
              <a:rPr lang="zh-CN" altLang="en-US" smtClean="0"/>
              <a:pPr/>
              <a:t>48</a:t>
            </a:fld>
            <a:endParaRPr lang="zh-CN" altLang="en-US"/>
          </a:p>
        </p:txBody>
      </p:sp>
    </p:spTree>
    <p:extLst>
      <p:ext uri="{BB962C8B-B14F-4D97-AF65-F5344CB8AC3E}">
        <p14:creationId xmlns:p14="http://schemas.microsoft.com/office/powerpoint/2010/main" val="1165056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3F73A-74E7-48BC-A6B3-C69C12711AD8}"/>
              </a:ext>
            </a:extLst>
          </p:cNvPr>
          <p:cNvSpPr>
            <a:spLocks noGrp="1"/>
          </p:cNvSpPr>
          <p:nvPr>
            <p:ph type="title"/>
          </p:nvPr>
        </p:nvSpPr>
        <p:spPr/>
        <p:txBody>
          <a:bodyPr/>
          <a:lstStyle/>
          <a:p>
            <a:r>
              <a:rPr lang="zh-CN" altLang="en-US"/>
              <a:t>元数据的重要性</a:t>
            </a:r>
          </a:p>
        </p:txBody>
      </p:sp>
      <p:sp>
        <p:nvSpPr>
          <p:cNvPr id="4" name="灯片编号占位符 3">
            <a:extLst>
              <a:ext uri="{FF2B5EF4-FFF2-40B4-BE49-F238E27FC236}">
                <a16:creationId xmlns:a16="http://schemas.microsoft.com/office/drawing/2014/main" id="{9252A7CA-9D14-45F8-8AB1-3AA001242BF9}"/>
              </a:ext>
            </a:extLst>
          </p:cNvPr>
          <p:cNvSpPr>
            <a:spLocks noGrp="1"/>
          </p:cNvSpPr>
          <p:nvPr>
            <p:ph type="sldNum" sz="quarter" idx="12"/>
          </p:nvPr>
        </p:nvSpPr>
        <p:spPr/>
        <p:txBody>
          <a:bodyPr/>
          <a:lstStyle/>
          <a:p>
            <a:fld id="{353DBB4E-1D55-4CCA-BE4F-A23EE6C282CB}" type="slidenum">
              <a:rPr lang="zh-CN" altLang="en-US" smtClean="0"/>
              <a:pPr/>
              <a:t>4</a:t>
            </a:fld>
            <a:endParaRPr lang="zh-CN" altLang="en-US"/>
          </a:p>
        </p:txBody>
      </p:sp>
      <p:sp>
        <p:nvSpPr>
          <p:cNvPr id="6" name="内容占位符 5">
            <a:extLst>
              <a:ext uri="{FF2B5EF4-FFF2-40B4-BE49-F238E27FC236}">
                <a16:creationId xmlns:a16="http://schemas.microsoft.com/office/drawing/2014/main" id="{6D63EE62-866D-4E00-9614-2AF07C1189CF}"/>
              </a:ext>
            </a:extLst>
          </p:cNvPr>
          <p:cNvSpPr>
            <a:spLocks noGrp="1"/>
          </p:cNvSpPr>
          <p:nvPr>
            <p:ph idx="1"/>
          </p:nvPr>
        </p:nvSpPr>
        <p:spPr/>
        <p:txBody>
          <a:bodyPr/>
          <a:lstStyle/>
          <a:p>
            <a:r>
              <a:rPr lang="zh-CN" altLang="en-US"/>
              <a:t>成功开发一个数仓后我们可能会问：</a:t>
            </a:r>
          </a:p>
          <a:p>
            <a:pPr lvl="1"/>
            <a:r>
              <a:rPr lang="zh-CN" altLang="en-US" sz="2000"/>
              <a:t>有哪些预定义查询</a:t>
            </a:r>
            <a:r>
              <a:rPr lang="en-US" altLang="zh-CN" sz="2000"/>
              <a:t>?</a:t>
            </a:r>
            <a:endParaRPr lang="zh-CN" altLang="en-US" sz="2000"/>
          </a:p>
          <a:p>
            <a:pPr lvl="1"/>
            <a:r>
              <a:rPr lang="zh-CN" altLang="en-US" sz="2000"/>
              <a:t>数据仓库中，元数据是什么？</a:t>
            </a:r>
          </a:p>
          <a:p>
            <a:pPr lvl="1"/>
            <a:r>
              <a:rPr lang="zh-CN" altLang="en-US" sz="2000"/>
              <a:t>怎样浏览数据？</a:t>
            </a:r>
          </a:p>
          <a:p>
            <a:pPr lvl="1"/>
            <a:r>
              <a:rPr lang="zh-CN" altLang="en-US" sz="2000"/>
              <a:t>从什么地方为数据仓库取数据？</a:t>
            </a:r>
          </a:p>
          <a:p>
            <a:pPr lvl="1"/>
            <a:r>
              <a:rPr lang="zh-CN" altLang="en-US" sz="2000"/>
              <a:t>数据仓库中最早的数据是什么时候的？</a:t>
            </a:r>
          </a:p>
          <a:p>
            <a:pPr lvl="1"/>
            <a:r>
              <a:rPr lang="zh-CN" altLang="en-US" sz="2000"/>
              <a:t>最近的数据是何时导入的？</a:t>
            </a:r>
          </a:p>
          <a:p>
            <a:pPr lvl="1"/>
            <a:r>
              <a:rPr lang="zh-CN" altLang="en-US" sz="2000"/>
              <a:t>汇总的数据有哪些？</a:t>
            </a:r>
          </a:p>
          <a:p>
            <a:pPr lvl="1"/>
            <a:r>
              <a:rPr lang="en-US" altLang="zh-CN" sz="2000"/>
              <a:t>….</a:t>
            </a:r>
          </a:p>
          <a:p>
            <a:r>
              <a:rPr lang="zh-CN" altLang="en-US"/>
              <a:t>回答这样的问题依赖于</a:t>
            </a:r>
            <a:r>
              <a:rPr lang="zh-CN" altLang="en-US">
                <a:solidFill>
                  <a:srgbClr val="FF0000"/>
                </a:solidFill>
              </a:rPr>
              <a:t>元数据</a:t>
            </a:r>
          </a:p>
        </p:txBody>
      </p:sp>
    </p:spTree>
    <p:extLst>
      <p:ext uri="{BB962C8B-B14F-4D97-AF65-F5344CB8AC3E}">
        <p14:creationId xmlns:p14="http://schemas.microsoft.com/office/powerpoint/2010/main" val="18709022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39251-EAA3-47A8-BA2F-36A790BD7608}"/>
              </a:ext>
            </a:extLst>
          </p:cNvPr>
          <p:cNvSpPr>
            <a:spLocks noGrp="1"/>
          </p:cNvSpPr>
          <p:nvPr>
            <p:ph type="title"/>
          </p:nvPr>
        </p:nvSpPr>
        <p:spPr/>
        <p:txBody>
          <a:bodyPr/>
          <a:lstStyle/>
          <a:p>
            <a:r>
              <a:rPr lang="zh-CN" altLang="en-US"/>
              <a:t>参考：元数据管理系统设计</a:t>
            </a:r>
          </a:p>
        </p:txBody>
      </p:sp>
      <p:sp>
        <p:nvSpPr>
          <p:cNvPr id="3" name="内容占位符 2">
            <a:extLst>
              <a:ext uri="{FF2B5EF4-FFF2-40B4-BE49-F238E27FC236}">
                <a16:creationId xmlns:a16="http://schemas.microsoft.com/office/drawing/2014/main" id="{FCE2823F-D214-4353-83FE-BA6C8096024B}"/>
              </a:ext>
            </a:extLst>
          </p:cNvPr>
          <p:cNvSpPr>
            <a:spLocks noGrp="1"/>
          </p:cNvSpPr>
          <p:nvPr>
            <p:ph idx="1"/>
          </p:nvPr>
        </p:nvSpPr>
        <p:spPr/>
        <p:txBody>
          <a:bodyPr/>
          <a:lstStyle/>
          <a:p>
            <a:r>
              <a:rPr lang="zh-CN" altLang="en-US"/>
              <a:t>自己动手写数据库：实现数据库表的元数据管理</a:t>
            </a:r>
            <a:endParaRPr lang="en-US" altLang="zh-CN"/>
          </a:p>
          <a:p>
            <a:pPr lvl="1"/>
            <a:r>
              <a:rPr lang="en-US" altLang="zh-CN" sz="1400"/>
              <a:t>https://blog.csdn.net/tyler_download/article/details/128270240?spm=1001.2101.3001.6650.14&amp;utm_medium=distribute.pc_relevant.none-task-blog-2%7Edefault%7EBlogCommendFromBaidu%7ERate-14-128270240-blog-143306645.235%5Ev43%5Epc_blog_bottom_relevance_base3&amp;depth_1-utm_source=distribute.pc_relevant.none-task-blog-2%7Edefault%7EBlogCommendFromBaidu%7ERate-14-128270240-blog-143306645.235%5Ev43%5Epc_blog_bottom_relevance_base3&amp;utm_relevant_index=14</a:t>
            </a:r>
          </a:p>
          <a:p>
            <a:pPr lvl="1"/>
            <a:endParaRPr lang="en-US" altLang="zh-CN" sz="1400"/>
          </a:p>
          <a:p>
            <a:r>
              <a:rPr lang="zh-CN" altLang="en-US"/>
              <a:t>元数据管理系统设计</a:t>
            </a:r>
          </a:p>
          <a:p>
            <a:pPr lvl="1"/>
            <a:r>
              <a:rPr lang="en-US" altLang="zh-CN" sz="1400"/>
              <a:t>https://blog.csdn.net/zhangda0000001/article/details/99624109?spm=1001.2101.3001.6650.8&amp;utm_medium=distribute.pc_relevant.none-task-blog-2%7Edefault%7EBlogCommendFromBaidu%7ERate-8-99624109-blog-81050436.235%5Ev43%5Epc_blog_bottom_relevance_base3&amp;depth_1-utm_source=distribute.pc_relevant.none-task-blog-2%7Edefault%7EBlogCommendFromBaidu%7ERate-8-99624109-blog-81050436.235%5Ev43%5Epc_blog_bottom_relevance_base3&amp;utm_relevant_index=17</a:t>
            </a:r>
            <a:endParaRPr lang="zh-CN" altLang="en-US" sz="1400"/>
          </a:p>
        </p:txBody>
      </p:sp>
      <p:sp>
        <p:nvSpPr>
          <p:cNvPr id="4" name="灯片编号占位符 3">
            <a:extLst>
              <a:ext uri="{FF2B5EF4-FFF2-40B4-BE49-F238E27FC236}">
                <a16:creationId xmlns:a16="http://schemas.microsoft.com/office/drawing/2014/main" id="{76552439-35D7-4E7F-B0E4-F87DDA832739}"/>
              </a:ext>
            </a:extLst>
          </p:cNvPr>
          <p:cNvSpPr>
            <a:spLocks noGrp="1"/>
          </p:cNvSpPr>
          <p:nvPr>
            <p:ph type="sldNum" sz="quarter" idx="12"/>
          </p:nvPr>
        </p:nvSpPr>
        <p:spPr/>
        <p:txBody>
          <a:bodyPr/>
          <a:lstStyle/>
          <a:p>
            <a:fld id="{353DBB4E-1D55-4CCA-BE4F-A23EE6C282CB}" type="slidenum">
              <a:rPr lang="zh-CN" altLang="en-US" smtClean="0"/>
              <a:pPr/>
              <a:t>49</a:t>
            </a:fld>
            <a:endParaRPr lang="zh-CN" altLang="en-US"/>
          </a:p>
        </p:txBody>
      </p:sp>
    </p:spTree>
    <p:extLst>
      <p:ext uri="{BB962C8B-B14F-4D97-AF65-F5344CB8AC3E}">
        <p14:creationId xmlns:p14="http://schemas.microsoft.com/office/powerpoint/2010/main" val="18915340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C1AD89-84D9-409E-8CB6-4AF6D3E284FF}"/>
              </a:ext>
            </a:extLst>
          </p:cNvPr>
          <p:cNvSpPr>
            <a:spLocks noGrp="1"/>
          </p:cNvSpPr>
          <p:nvPr>
            <p:ph type="title"/>
          </p:nvPr>
        </p:nvSpPr>
        <p:spPr/>
        <p:txBody>
          <a:bodyPr/>
          <a:lstStyle/>
          <a:p>
            <a:r>
              <a:rPr lang="zh-CN" altLang="en-US"/>
              <a:t>小结</a:t>
            </a:r>
          </a:p>
        </p:txBody>
      </p:sp>
      <p:sp>
        <p:nvSpPr>
          <p:cNvPr id="4" name="灯片编号占位符 3">
            <a:extLst>
              <a:ext uri="{FF2B5EF4-FFF2-40B4-BE49-F238E27FC236}">
                <a16:creationId xmlns:a16="http://schemas.microsoft.com/office/drawing/2014/main" id="{E6E2FD09-CC0E-4F49-BA31-751CC064D625}"/>
              </a:ext>
            </a:extLst>
          </p:cNvPr>
          <p:cNvSpPr>
            <a:spLocks noGrp="1"/>
          </p:cNvSpPr>
          <p:nvPr>
            <p:ph type="sldNum" sz="quarter" idx="12"/>
          </p:nvPr>
        </p:nvSpPr>
        <p:spPr/>
        <p:txBody>
          <a:bodyPr/>
          <a:lstStyle/>
          <a:p>
            <a:fld id="{353DBB4E-1D55-4CCA-BE4F-A23EE6C282CB}" type="slidenum">
              <a:rPr lang="zh-CN" altLang="en-US" smtClean="0"/>
              <a:pPr/>
              <a:t>50</a:t>
            </a:fld>
            <a:endParaRPr lang="zh-CN" altLang="en-US"/>
          </a:p>
        </p:txBody>
      </p:sp>
      <p:sp>
        <p:nvSpPr>
          <p:cNvPr id="5" name="内容占位符 4">
            <a:extLst>
              <a:ext uri="{FF2B5EF4-FFF2-40B4-BE49-F238E27FC236}">
                <a16:creationId xmlns:a16="http://schemas.microsoft.com/office/drawing/2014/main" id="{358EFBD7-A288-4810-860D-928BCEB105F4}"/>
              </a:ext>
            </a:extLst>
          </p:cNvPr>
          <p:cNvSpPr>
            <a:spLocks noGrp="1"/>
          </p:cNvSpPr>
          <p:nvPr>
            <p:ph idx="1"/>
          </p:nvPr>
        </p:nvSpPr>
        <p:spPr/>
        <p:txBody>
          <a:bodyPr/>
          <a:lstStyle/>
          <a:p>
            <a:r>
              <a:rPr lang="zh-CN" altLang="en-US"/>
              <a:t>元数据对于使用、构建、维护数据仓库都很关键</a:t>
            </a:r>
          </a:p>
          <a:p>
            <a:pPr lvl="1"/>
            <a:r>
              <a:rPr lang="zh-CN" altLang="en-US"/>
              <a:t>对于最终用户来说，元数据就像数据仓库内容的公里地图</a:t>
            </a:r>
          </a:p>
          <a:p>
            <a:pPr lvl="1"/>
            <a:r>
              <a:rPr lang="zh-CN" altLang="en-US"/>
              <a:t>对</a:t>
            </a:r>
            <a:r>
              <a:rPr lang="en-US" altLang="zh-CN"/>
              <a:t>IT</a:t>
            </a:r>
            <a:r>
              <a:rPr lang="zh-CN" altLang="en-US"/>
              <a:t>人员而言，元数据支持数仓的开发和管理</a:t>
            </a:r>
          </a:p>
          <a:p>
            <a:r>
              <a:rPr lang="zh-CN" altLang="en-US"/>
              <a:t>元数据辅助处理过程的自动化</a:t>
            </a:r>
          </a:p>
          <a:p>
            <a:r>
              <a:rPr lang="zh-CN" altLang="en-US"/>
              <a:t>元数据分类</a:t>
            </a:r>
            <a:endParaRPr lang="en-US" altLang="zh-CN"/>
          </a:p>
          <a:p>
            <a:pPr lvl="1"/>
            <a:r>
              <a:rPr lang="zh-CN" altLang="en-US"/>
              <a:t>可以按照数据获取、存储、信息传递分类</a:t>
            </a:r>
          </a:p>
          <a:p>
            <a:pPr lvl="1"/>
            <a:r>
              <a:rPr lang="zh-CN" altLang="en-US"/>
              <a:t>可以分为业务元数据和技术元数据</a:t>
            </a:r>
          </a:p>
          <a:p>
            <a:r>
              <a:rPr lang="zh-CN" altLang="en-US"/>
              <a:t>元数据面临的众多挑战</a:t>
            </a:r>
          </a:p>
        </p:txBody>
      </p:sp>
    </p:spTree>
    <p:extLst>
      <p:ext uri="{BB962C8B-B14F-4D97-AF65-F5344CB8AC3E}">
        <p14:creationId xmlns:p14="http://schemas.microsoft.com/office/powerpoint/2010/main" val="37885190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79F98E-D42D-4AD3-9E21-3FB47EE98A82}"/>
              </a:ext>
            </a:extLst>
          </p:cNvPr>
          <p:cNvSpPr>
            <a:spLocks noGrp="1"/>
          </p:cNvSpPr>
          <p:nvPr>
            <p:ph type="title"/>
          </p:nvPr>
        </p:nvSpPr>
        <p:spPr/>
        <p:txBody>
          <a:bodyPr/>
          <a:lstStyle/>
          <a:p>
            <a:r>
              <a:rPr lang="zh-CN" altLang="en-US"/>
              <a:t>练习</a:t>
            </a:r>
          </a:p>
        </p:txBody>
      </p:sp>
      <p:sp>
        <p:nvSpPr>
          <p:cNvPr id="4" name="灯片编号占位符 3">
            <a:extLst>
              <a:ext uri="{FF2B5EF4-FFF2-40B4-BE49-F238E27FC236}">
                <a16:creationId xmlns:a16="http://schemas.microsoft.com/office/drawing/2014/main" id="{933CE85E-D3BA-407C-94B9-BC7647D77A4B}"/>
              </a:ext>
            </a:extLst>
          </p:cNvPr>
          <p:cNvSpPr>
            <a:spLocks noGrp="1"/>
          </p:cNvSpPr>
          <p:nvPr>
            <p:ph type="sldNum" sz="quarter" idx="12"/>
          </p:nvPr>
        </p:nvSpPr>
        <p:spPr/>
        <p:txBody>
          <a:bodyPr/>
          <a:lstStyle/>
          <a:p>
            <a:fld id="{353DBB4E-1D55-4CCA-BE4F-A23EE6C282CB}" type="slidenum">
              <a:rPr lang="zh-CN" altLang="en-US" smtClean="0"/>
              <a:pPr/>
              <a:t>51</a:t>
            </a:fld>
            <a:endParaRPr lang="zh-CN" altLang="en-US"/>
          </a:p>
        </p:txBody>
      </p:sp>
      <p:sp>
        <p:nvSpPr>
          <p:cNvPr id="7" name="内容占位符 6">
            <a:extLst>
              <a:ext uri="{FF2B5EF4-FFF2-40B4-BE49-F238E27FC236}">
                <a16:creationId xmlns:a16="http://schemas.microsoft.com/office/drawing/2014/main" id="{BE858B4D-79B4-47B6-890F-6B7BCE1C75C8}"/>
              </a:ext>
            </a:extLst>
          </p:cNvPr>
          <p:cNvSpPr>
            <a:spLocks noGrp="1"/>
          </p:cNvSpPr>
          <p:nvPr>
            <p:ph idx="1"/>
          </p:nvPr>
        </p:nvSpPr>
        <p:spPr/>
        <p:txBody>
          <a:bodyPr/>
          <a:lstStyle/>
          <a:p>
            <a:pPr marL="265113" indent="-265113">
              <a:lnSpc>
                <a:spcPct val="150000"/>
              </a:lnSpc>
              <a:buFont typeface="+mj-lt"/>
              <a:buAutoNum type="arabicPeriod"/>
            </a:pPr>
            <a:r>
              <a:rPr lang="zh-CN" altLang="en-US"/>
              <a:t>什么是元数据？为什么说合适的元数据对于数仓的使用、构建和管理是绝对必要的？</a:t>
            </a:r>
          </a:p>
          <a:p>
            <a:pPr marL="265113" indent="-265113">
              <a:lnSpc>
                <a:spcPct val="150000"/>
              </a:lnSpc>
              <a:buFont typeface="+mj-lt"/>
              <a:buAutoNum type="arabicPeriod"/>
            </a:pPr>
            <a:r>
              <a:rPr lang="zh-CN" altLang="en-US"/>
              <a:t>简要比较业务元数据与技术元数据之间的差别。</a:t>
            </a:r>
          </a:p>
          <a:p>
            <a:pPr marL="265113" indent="-265113">
              <a:lnSpc>
                <a:spcPct val="150000"/>
              </a:lnSpc>
              <a:buFont typeface="+mj-lt"/>
              <a:buAutoNum type="arabicPeriod"/>
            </a:pPr>
            <a:r>
              <a:rPr lang="zh-CN" altLang="en-US"/>
              <a:t>元数据管理需求的具体规范有哪些？</a:t>
            </a:r>
          </a:p>
          <a:p>
            <a:pPr marL="265113" indent="-265113">
              <a:lnSpc>
                <a:spcPct val="150000"/>
              </a:lnSpc>
              <a:buFont typeface="+mj-lt"/>
              <a:buAutoNum type="arabicPeriod"/>
            </a:pPr>
            <a:r>
              <a:rPr lang="zh-CN" altLang="en-US"/>
              <a:t>请列举元数据的典型来源。</a:t>
            </a:r>
          </a:p>
          <a:p>
            <a:pPr marL="265113" indent="-265113">
              <a:lnSpc>
                <a:spcPct val="150000"/>
              </a:lnSpc>
              <a:buFont typeface="+mj-lt"/>
              <a:buAutoNum type="arabicPeriod"/>
            </a:pPr>
            <a:r>
              <a:rPr lang="zh-CN" altLang="en-US"/>
              <a:t>什么是</a:t>
            </a:r>
            <a:r>
              <a:rPr lang="en-US" altLang="zh-CN"/>
              <a:t>CWM</a:t>
            </a:r>
            <a:r>
              <a:rPr lang="zh-CN" altLang="en-US"/>
              <a:t>？它有何作用？</a:t>
            </a:r>
          </a:p>
        </p:txBody>
      </p:sp>
    </p:spTree>
    <p:extLst>
      <p:ext uri="{BB962C8B-B14F-4D97-AF65-F5344CB8AC3E}">
        <p14:creationId xmlns:p14="http://schemas.microsoft.com/office/powerpoint/2010/main" val="878531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C32B2-0B37-4601-B865-8225063A9EDE}"/>
              </a:ext>
            </a:extLst>
          </p:cNvPr>
          <p:cNvSpPr>
            <a:spLocks noGrp="1"/>
          </p:cNvSpPr>
          <p:nvPr>
            <p:ph type="title"/>
          </p:nvPr>
        </p:nvSpPr>
        <p:spPr/>
        <p:txBody>
          <a:bodyPr/>
          <a:lstStyle/>
          <a:p>
            <a:r>
              <a:rPr lang="zh-CN" altLang="en-US"/>
              <a:t>什么是元数据</a:t>
            </a:r>
            <a:r>
              <a:rPr lang="en-US" altLang="zh-CN"/>
              <a:t>(Metadata)</a:t>
            </a:r>
            <a:r>
              <a:rPr lang="zh-CN" altLang="en-US"/>
              <a:t>？</a:t>
            </a:r>
          </a:p>
        </p:txBody>
      </p:sp>
      <p:sp>
        <p:nvSpPr>
          <p:cNvPr id="3" name="内容占位符 2">
            <a:extLst>
              <a:ext uri="{FF2B5EF4-FFF2-40B4-BE49-F238E27FC236}">
                <a16:creationId xmlns:a16="http://schemas.microsoft.com/office/drawing/2014/main" id="{7873754F-1E7A-4F84-9A98-AD3E4CFB89B1}"/>
              </a:ext>
            </a:extLst>
          </p:cNvPr>
          <p:cNvSpPr>
            <a:spLocks noGrp="1"/>
          </p:cNvSpPr>
          <p:nvPr>
            <p:ph idx="1"/>
          </p:nvPr>
        </p:nvSpPr>
        <p:spPr/>
        <p:txBody>
          <a:bodyPr>
            <a:normAutofit/>
          </a:bodyPr>
          <a:lstStyle/>
          <a:p>
            <a:r>
              <a:rPr lang="zh-CN" altLang="en-US">
                <a:solidFill>
                  <a:srgbClr val="FF0000"/>
                </a:solidFill>
              </a:rPr>
              <a:t>元数据</a:t>
            </a:r>
            <a:r>
              <a:rPr lang="zh-CN" altLang="en-US"/>
              <a:t>是</a:t>
            </a:r>
            <a:r>
              <a:rPr lang="zh-CN" altLang="en-US">
                <a:solidFill>
                  <a:srgbClr val="FF0000"/>
                </a:solidFill>
              </a:rPr>
              <a:t>关于数据的数据</a:t>
            </a:r>
            <a:endParaRPr lang="en-US" altLang="zh-CN">
              <a:solidFill>
                <a:srgbClr val="FF0000"/>
              </a:solidFill>
            </a:endParaRPr>
          </a:p>
          <a:p>
            <a:pPr lvl="1"/>
            <a:r>
              <a:rPr lang="zh-CN" altLang="en-US"/>
              <a:t>关于外部数据源的</a:t>
            </a:r>
          </a:p>
          <a:p>
            <a:pPr lvl="1"/>
            <a:r>
              <a:rPr lang="zh-CN" altLang="en-US"/>
              <a:t>关于内部数据的，包括数据库、表、字段的信息</a:t>
            </a:r>
          </a:p>
          <a:p>
            <a:pPr lvl="1"/>
            <a:r>
              <a:rPr lang="zh-CN" altLang="en-US"/>
              <a:t>关于数据仓库的，包括事实表、维表、立方以及其它的中间表</a:t>
            </a:r>
          </a:p>
          <a:p>
            <a:pPr lvl="1"/>
            <a:r>
              <a:rPr lang="zh-CN" altLang="en-US"/>
              <a:t>关于用户信息的，包括用户名、密码等</a:t>
            </a:r>
          </a:p>
          <a:p>
            <a:pPr lvl="1"/>
            <a:r>
              <a:rPr lang="zh-CN" altLang="en-US"/>
              <a:t>数据挖掘算法，包括算法的参数信息</a:t>
            </a:r>
          </a:p>
          <a:p>
            <a:pPr lvl="1"/>
            <a:r>
              <a:rPr lang="zh-CN" altLang="en-US"/>
              <a:t>关于挖掘任务的，包括采掘步骤、每个步骤的所用的参数</a:t>
            </a:r>
          </a:p>
          <a:p>
            <a:pPr lvl="1"/>
            <a:r>
              <a:rPr lang="zh-CN" altLang="en-US"/>
              <a:t>数据仓库地图</a:t>
            </a:r>
            <a:endParaRPr lang="en-US" altLang="zh-CN"/>
          </a:p>
          <a:p>
            <a:pPr lvl="1"/>
            <a:r>
              <a:rPr lang="zh-CN" altLang="en-US"/>
              <a:t>数据仓库目录</a:t>
            </a:r>
          </a:p>
          <a:p>
            <a:pPr lvl="1"/>
            <a:r>
              <a:rPr lang="zh-CN" altLang="en-US"/>
              <a:t>是将数据仓库内容结合到一起的黏合剂</a:t>
            </a:r>
          </a:p>
        </p:txBody>
      </p:sp>
      <p:sp>
        <p:nvSpPr>
          <p:cNvPr id="4" name="灯片编号占位符 3">
            <a:extLst>
              <a:ext uri="{FF2B5EF4-FFF2-40B4-BE49-F238E27FC236}">
                <a16:creationId xmlns:a16="http://schemas.microsoft.com/office/drawing/2014/main" id="{238C27C2-C4D6-4FE5-9402-503A15B8BDA1}"/>
              </a:ext>
            </a:extLst>
          </p:cNvPr>
          <p:cNvSpPr>
            <a:spLocks noGrp="1"/>
          </p:cNvSpPr>
          <p:nvPr>
            <p:ph type="sldNum" sz="quarter" idx="12"/>
          </p:nvPr>
        </p:nvSpPr>
        <p:spPr/>
        <p:txBody>
          <a:bodyPr/>
          <a:lstStyle/>
          <a:p>
            <a:fld id="{353DBB4E-1D55-4CCA-BE4F-A23EE6C282CB}" type="slidenum">
              <a:rPr lang="zh-CN" altLang="en-US" smtClean="0"/>
              <a:pPr/>
              <a:t>5</a:t>
            </a:fld>
            <a:endParaRPr lang="zh-CN" altLang="en-US"/>
          </a:p>
        </p:txBody>
      </p:sp>
    </p:spTree>
    <p:extLst>
      <p:ext uri="{BB962C8B-B14F-4D97-AF65-F5344CB8AC3E}">
        <p14:creationId xmlns:p14="http://schemas.microsoft.com/office/powerpoint/2010/main" val="2659705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90E97F-69A7-4E18-A3A0-DCD25FC142A5}"/>
              </a:ext>
            </a:extLst>
          </p:cNvPr>
          <p:cNvSpPr>
            <a:spLocks noGrp="1"/>
          </p:cNvSpPr>
          <p:nvPr>
            <p:ph type="title"/>
          </p:nvPr>
        </p:nvSpPr>
        <p:spPr/>
        <p:txBody>
          <a:bodyPr/>
          <a:lstStyle/>
          <a:p>
            <a:r>
              <a:rPr lang="zh-CN" altLang="en-US"/>
              <a:t>示例：</a:t>
            </a:r>
            <a:r>
              <a:rPr lang="en-US" altLang="zh-CN"/>
              <a:t>Customer</a:t>
            </a:r>
            <a:r>
              <a:rPr lang="zh-CN" altLang="en-US"/>
              <a:t>实体的元数据元素</a:t>
            </a:r>
          </a:p>
        </p:txBody>
      </p:sp>
      <p:sp>
        <p:nvSpPr>
          <p:cNvPr id="4" name="灯片编号占位符 3">
            <a:extLst>
              <a:ext uri="{FF2B5EF4-FFF2-40B4-BE49-F238E27FC236}">
                <a16:creationId xmlns:a16="http://schemas.microsoft.com/office/drawing/2014/main" id="{0E5974F8-A96B-4CF0-9683-F3EDF130BC67}"/>
              </a:ext>
            </a:extLst>
          </p:cNvPr>
          <p:cNvSpPr>
            <a:spLocks noGrp="1"/>
          </p:cNvSpPr>
          <p:nvPr>
            <p:ph type="sldNum" sz="quarter" idx="12"/>
          </p:nvPr>
        </p:nvSpPr>
        <p:spPr/>
        <p:txBody>
          <a:bodyPr/>
          <a:lstStyle/>
          <a:p>
            <a:fld id="{353DBB4E-1D55-4CCA-BE4F-A23EE6C282CB}" type="slidenum">
              <a:rPr lang="zh-CN" altLang="en-US" smtClean="0"/>
              <a:pPr/>
              <a:t>6</a:t>
            </a:fld>
            <a:endParaRPr lang="zh-CN" altLang="en-US"/>
          </a:p>
        </p:txBody>
      </p:sp>
      <p:sp>
        <p:nvSpPr>
          <p:cNvPr id="5" name="Rectangle 4">
            <a:extLst>
              <a:ext uri="{FF2B5EF4-FFF2-40B4-BE49-F238E27FC236}">
                <a16:creationId xmlns:a16="http://schemas.microsoft.com/office/drawing/2014/main" id="{59772D60-3A53-4BDF-9597-F4B8E4D9EBAD}"/>
              </a:ext>
            </a:extLst>
          </p:cNvPr>
          <p:cNvSpPr>
            <a:spLocks noGrp="1" noChangeArrowheads="1"/>
          </p:cNvSpPr>
          <p:nvPr>
            <p:ph idx="1"/>
          </p:nvPr>
        </p:nvSpPr>
        <p:spPr bwMode="auto">
          <a:xfrm>
            <a:off x="838200" y="1147763"/>
            <a:ext cx="3882656" cy="502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90000"/>
              <a:buFont typeface="Cambria" panose="02040503050406030204" pitchFamily="18" charset="0"/>
              <a:buChar char="+"/>
              <a:defRPr sz="3200">
                <a:solidFill>
                  <a:schemeClr val="tx1"/>
                </a:solidFill>
                <a:latin typeface="Corbel" panose="020B0503020204020204" pitchFamily="34" charset="0"/>
              </a:defRPr>
            </a:lvl1pPr>
            <a:lvl2pPr marL="742950" indent="-285750">
              <a:spcBef>
                <a:spcPct val="20000"/>
              </a:spcBef>
              <a:buClr>
                <a:schemeClr val="tx2"/>
              </a:buClr>
              <a:buSzPct val="100000"/>
              <a:buFont typeface="Cambria" panose="02040503050406030204" pitchFamily="18" charset="0"/>
              <a:buChar char="–"/>
              <a:defRPr sz="2800">
                <a:solidFill>
                  <a:schemeClr val="tx1"/>
                </a:solidFill>
                <a:latin typeface="Corbel" panose="020B0503020204020204" pitchFamily="34" charset="0"/>
              </a:defRPr>
            </a:lvl2pPr>
            <a:lvl3pPr marL="1143000" indent="-228600">
              <a:spcBef>
                <a:spcPct val="20000"/>
              </a:spcBef>
              <a:buClr>
                <a:schemeClr val="tx2"/>
              </a:buClr>
              <a:buSzPct val="60000"/>
              <a:buFont typeface="Wingdings 2" panose="05020102010507070707" pitchFamily="18" charset="2"/>
              <a:buChar char="Ï"/>
              <a:defRPr sz="2400">
                <a:solidFill>
                  <a:schemeClr val="tx1"/>
                </a:solidFill>
                <a:latin typeface="Corbel" panose="020B0503020204020204" pitchFamily="34" charset="0"/>
              </a:defRPr>
            </a:lvl3pPr>
            <a:lvl4pPr marL="1600200" indent="-228600">
              <a:spcBef>
                <a:spcPct val="20000"/>
              </a:spcBef>
              <a:buClr>
                <a:schemeClr val="tx2"/>
              </a:buClr>
              <a:buSzPct val="90000"/>
              <a:buFont typeface="Calibri" panose="020F0502020204030204" pitchFamily="34" charset="0"/>
              <a:buChar char="÷"/>
              <a:defRPr sz="2000">
                <a:solidFill>
                  <a:schemeClr val="tx1"/>
                </a:solidFill>
                <a:latin typeface="Corbel" panose="020B0503020204020204" pitchFamily="34" charset="0"/>
              </a:defRPr>
            </a:lvl4pPr>
            <a:lvl5pPr marL="2057400" indent="-228600">
              <a:spcBef>
                <a:spcPct val="20000"/>
              </a:spcBef>
              <a:buClr>
                <a:schemeClr val="tx2"/>
              </a:buClr>
              <a:buSzPct val="100000"/>
              <a:buFont typeface="Cambria" panose="02040503050406030204" pitchFamily="18" charset="0"/>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zh-CN" altLang="en-US" sz="2000">
                <a:solidFill>
                  <a:srgbClr val="0000FF"/>
                </a:solidFill>
                <a:latin typeface="微软雅黑" panose="020B0503020204020204" pitchFamily="34" charset="-122"/>
                <a:ea typeface="微软雅黑" panose="020B0503020204020204" pitchFamily="34" charset="-122"/>
              </a:rPr>
              <a:t>实体名称：</a:t>
            </a:r>
            <a:r>
              <a:rPr lang="en-US" altLang="zh-CN" sz="2000">
                <a:solidFill>
                  <a:srgbClr val="0000FF"/>
                </a:solidFill>
                <a:latin typeface="微软雅黑" panose="020B0503020204020204" pitchFamily="34" charset="-122"/>
                <a:ea typeface="微软雅黑" panose="020B0503020204020204" pitchFamily="34" charset="-122"/>
              </a:rPr>
              <a:t>Customer</a:t>
            </a:r>
          </a:p>
          <a:p>
            <a:pPr eaLnBrk="1" hangingPunct="1">
              <a:spcBef>
                <a:spcPct val="0"/>
              </a:spcBef>
              <a:buClrTx/>
              <a:buSzTx/>
              <a:buFontTx/>
              <a:buNone/>
            </a:pPr>
            <a:r>
              <a:rPr lang="zh-CN" altLang="en-US" sz="2000">
                <a:solidFill>
                  <a:srgbClr val="0000FF"/>
                </a:solidFill>
                <a:latin typeface="微软雅黑" panose="020B0503020204020204" pitchFamily="34" charset="-122"/>
                <a:ea typeface="微软雅黑" panose="020B0503020204020204" pitchFamily="34" charset="-122"/>
              </a:rPr>
              <a:t>别名：</a:t>
            </a:r>
            <a:r>
              <a:rPr lang="en-US" altLang="zh-CN" sz="2000">
                <a:solidFill>
                  <a:srgbClr val="0000FF"/>
                </a:solidFill>
                <a:latin typeface="微软雅黑" panose="020B0503020204020204" pitchFamily="34" charset="-122"/>
                <a:ea typeface="微软雅黑" panose="020B0503020204020204" pitchFamily="34" charset="-122"/>
              </a:rPr>
              <a:t>Account</a:t>
            </a:r>
            <a:r>
              <a:rPr lang="zh-CN" altLang="en-US" sz="2000">
                <a:solidFill>
                  <a:srgbClr val="0000FF"/>
                </a:solidFill>
                <a:latin typeface="微软雅黑" panose="020B0503020204020204" pitchFamily="34" charset="-122"/>
                <a:ea typeface="微软雅黑" panose="020B0503020204020204" pitchFamily="34" charset="-122"/>
              </a:rPr>
              <a:t>、</a:t>
            </a:r>
            <a:r>
              <a:rPr lang="en-US" altLang="zh-CN" sz="2000">
                <a:solidFill>
                  <a:srgbClr val="0000FF"/>
                </a:solidFill>
                <a:latin typeface="微软雅黑" panose="020B0503020204020204" pitchFamily="34" charset="-122"/>
                <a:ea typeface="微软雅黑" panose="020B0503020204020204" pitchFamily="34" charset="-122"/>
              </a:rPr>
              <a:t>Client</a:t>
            </a:r>
          </a:p>
          <a:p>
            <a:pPr eaLnBrk="1" hangingPunct="1">
              <a:spcBef>
                <a:spcPct val="0"/>
              </a:spcBef>
              <a:buClrTx/>
              <a:buSzTx/>
              <a:buFontTx/>
              <a:buNone/>
            </a:pPr>
            <a:r>
              <a:rPr lang="zh-CN" altLang="en-US" sz="2000">
                <a:solidFill>
                  <a:srgbClr val="0000FF"/>
                </a:solidFill>
                <a:latin typeface="微软雅黑" panose="020B0503020204020204" pitchFamily="34" charset="-122"/>
                <a:ea typeface="微软雅黑" panose="020B0503020204020204" pitchFamily="34" charset="-122"/>
              </a:rPr>
              <a:t>定义：</a:t>
            </a:r>
            <a:r>
              <a:rPr lang="en-US" altLang="zh-CN" sz="2000">
                <a:solidFill>
                  <a:srgbClr val="0000FF"/>
                </a:solidFill>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zh-CN" altLang="en-US" sz="2000">
                <a:solidFill>
                  <a:srgbClr val="0000FF"/>
                </a:solidFill>
                <a:latin typeface="微软雅黑" panose="020B0503020204020204" pitchFamily="34" charset="-122"/>
                <a:ea typeface="微软雅黑" panose="020B0503020204020204" pitchFamily="34" charset="-122"/>
              </a:rPr>
              <a:t>备注： </a:t>
            </a:r>
            <a:r>
              <a:rPr lang="en-US" altLang="zh-CN" sz="2000">
                <a:solidFill>
                  <a:srgbClr val="0000FF"/>
                </a:solidFill>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zh-CN" altLang="en-US" sz="2000">
                <a:solidFill>
                  <a:srgbClr val="0000FF"/>
                </a:solidFill>
                <a:latin typeface="微软雅黑" panose="020B0503020204020204" pitchFamily="34" charset="-122"/>
                <a:ea typeface="微软雅黑" panose="020B0503020204020204" pitchFamily="34" charset="-122"/>
              </a:rPr>
              <a:t>源系统： </a:t>
            </a:r>
            <a:r>
              <a:rPr lang="en-US" altLang="zh-CN" sz="2000">
                <a:solidFill>
                  <a:srgbClr val="0000FF"/>
                </a:solidFill>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zh-CN" altLang="en-US" sz="2000">
                <a:solidFill>
                  <a:srgbClr val="0000FF"/>
                </a:solidFill>
                <a:latin typeface="微软雅黑" panose="020B0503020204020204" pitchFamily="34" charset="-122"/>
                <a:ea typeface="微软雅黑" panose="020B0503020204020204" pitchFamily="34" charset="-122"/>
              </a:rPr>
              <a:t>建立日期： </a:t>
            </a:r>
            <a:r>
              <a:rPr lang="en-US" altLang="zh-CN" sz="2000">
                <a:solidFill>
                  <a:srgbClr val="0000FF"/>
                </a:solidFill>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zh-CN" altLang="en-US" sz="2000">
                <a:solidFill>
                  <a:srgbClr val="0000FF"/>
                </a:solidFill>
                <a:latin typeface="微软雅黑" panose="020B0503020204020204" pitchFamily="34" charset="-122"/>
                <a:ea typeface="微软雅黑" panose="020B0503020204020204" pitchFamily="34" charset="-122"/>
              </a:rPr>
              <a:t>最后更新日期： </a:t>
            </a:r>
            <a:r>
              <a:rPr lang="en-US" altLang="zh-CN" sz="2000">
                <a:solidFill>
                  <a:srgbClr val="0000FF"/>
                </a:solidFill>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zh-CN" altLang="en-US" sz="2000">
                <a:solidFill>
                  <a:srgbClr val="0000FF"/>
                </a:solidFill>
                <a:latin typeface="微软雅黑" panose="020B0503020204020204" pitchFamily="34" charset="-122"/>
                <a:ea typeface="微软雅黑" panose="020B0503020204020204" pitchFamily="34" charset="-122"/>
              </a:rPr>
              <a:t>更新周期： </a:t>
            </a:r>
            <a:r>
              <a:rPr lang="en-US" altLang="zh-CN" sz="2000">
                <a:solidFill>
                  <a:srgbClr val="0000FF"/>
                </a:solidFill>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zh-CN" altLang="en-US" sz="2000">
                <a:solidFill>
                  <a:srgbClr val="0000FF"/>
                </a:solidFill>
                <a:latin typeface="微软雅黑" panose="020B0503020204020204" pitchFamily="34" charset="-122"/>
                <a:ea typeface="微软雅黑" panose="020B0503020204020204" pitchFamily="34" charset="-122"/>
              </a:rPr>
              <a:t>数据质量回顾： </a:t>
            </a:r>
            <a:r>
              <a:rPr lang="en-US" altLang="zh-CN" sz="2000">
                <a:solidFill>
                  <a:srgbClr val="0000FF"/>
                </a:solidFill>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zh-CN" altLang="en-US" sz="2000">
                <a:solidFill>
                  <a:srgbClr val="0000FF"/>
                </a:solidFill>
                <a:latin typeface="微软雅黑" panose="020B0503020204020204" pitchFamily="34" charset="-122"/>
                <a:ea typeface="微软雅黑" panose="020B0503020204020204" pitchFamily="34" charset="-122"/>
              </a:rPr>
              <a:t>最后的副本： </a:t>
            </a:r>
            <a:r>
              <a:rPr lang="en-US" altLang="zh-CN" sz="2000">
                <a:solidFill>
                  <a:srgbClr val="0000FF"/>
                </a:solidFill>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zh-CN" altLang="en-US" sz="2000">
                <a:solidFill>
                  <a:srgbClr val="0000FF"/>
                </a:solidFill>
                <a:latin typeface="微软雅黑" panose="020B0503020204020204" pitchFamily="34" charset="-122"/>
                <a:ea typeface="微软雅黑" panose="020B0503020204020204" pitchFamily="34" charset="-122"/>
              </a:rPr>
              <a:t>计划归档： </a:t>
            </a:r>
            <a:r>
              <a:rPr lang="en-US" altLang="zh-CN" sz="2000">
                <a:solidFill>
                  <a:srgbClr val="0000FF"/>
                </a:solidFill>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zh-CN" altLang="en-US" sz="2000">
                <a:solidFill>
                  <a:srgbClr val="0000FF"/>
                </a:solidFill>
                <a:latin typeface="微软雅黑" panose="020B0503020204020204" pitchFamily="34" charset="-122"/>
                <a:ea typeface="微软雅黑" panose="020B0503020204020204" pitchFamily="34" charset="-122"/>
              </a:rPr>
              <a:t>负责人： </a:t>
            </a:r>
            <a:r>
              <a:rPr lang="en-US" altLang="zh-CN" sz="2000">
                <a:solidFill>
                  <a:srgbClr val="0000FF"/>
                </a:solidFill>
                <a:latin typeface="微软雅黑" panose="020B0503020204020204" pitchFamily="34" charset="-122"/>
                <a:ea typeface="微软雅黑" panose="020B0503020204020204" pitchFamily="34" charset="-122"/>
              </a:rPr>
              <a:t>……</a:t>
            </a:r>
            <a:endParaRPr lang="zh-CN" altLang="en-US" sz="2000">
              <a:solidFill>
                <a:srgbClr val="0000FF"/>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7CCE7D2A-18EC-40B2-9F65-51075F0A1600}"/>
              </a:ext>
            </a:extLst>
          </p:cNvPr>
          <p:cNvSpPr txBox="1"/>
          <p:nvPr/>
        </p:nvSpPr>
        <p:spPr>
          <a:xfrm>
            <a:off x="4700002" y="1734429"/>
            <a:ext cx="6687468" cy="2161617"/>
          </a:xfrm>
          <a:prstGeom prst="rect">
            <a:avLst/>
          </a:prstGeom>
          <a:noFill/>
        </p:spPr>
        <p:txBody>
          <a:bodyPr wrap="square" rtlCol="0">
            <a:spAutoFit/>
          </a:bodyPr>
          <a:lstStyle/>
          <a:p>
            <a:pPr marL="342900" indent="-342900">
              <a:lnSpc>
                <a:spcPct val="150000"/>
              </a:lnSpc>
              <a:spcBef>
                <a:spcPct val="0"/>
              </a:spcBef>
              <a:buFont typeface="Wingdings" panose="05000000000000000000" pitchFamily="2" charset="2"/>
              <a:buChar char="n"/>
            </a:pPr>
            <a:r>
              <a:rPr lang="zh-CN" altLang="en-US" sz="2000">
                <a:latin typeface="微软雅黑" panose="020B0503020204020204" pitchFamily="34" charset="-122"/>
                <a:ea typeface="微软雅黑" panose="020B0503020204020204" pitchFamily="34" charset="-122"/>
              </a:rPr>
              <a:t>元数据不仅给出了关于语法和语义的解释，而且元数据</a:t>
            </a:r>
            <a:r>
              <a:rPr lang="zh-CN" altLang="en-US" sz="2000">
                <a:solidFill>
                  <a:srgbClr val="FF0000"/>
                </a:solidFill>
                <a:latin typeface="微软雅黑" panose="020B0503020204020204" pitchFamily="34" charset="-122"/>
                <a:ea typeface="微软雅黑" panose="020B0503020204020204" pitchFamily="34" charset="-122"/>
              </a:rPr>
              <a:t>完整</a:t>
            </a:r>
            <a:r>
              <a:rPr lang="zh-CN" altLang="en-US" sz="2000">
                <a:latin typeface="微软雅黑" panose="020B0503020204020204" pitchFamily="34" charset="-122"/>
                <a:ea typeface="微软雅黑" panose="020B0503020204020204" pitchFamily="34" charset="-122"/>
              </a:rPr>
              <a:t>、</a:t>
            </a:r>
            <a:r>
              <a:rPr lang="zh-CN" altLang="en-US" sz="2000">
                <a:solidFill>
                  <a:srgbClr val="FF0000"/>
                </a:solidFill>
                <a:latin typeface="微软雅黑" panose="020B0503020204020204" pitchFamily="34" charset="-122"/>
                <a:ea typeface="微软雅黑" panose="020B0503020204020204" pitchFamily="34" charset="-122"/>
              </a:rPr>
              <a:t>准确地描述了</a:t>
            </a:r>
            <a:r>
              <a:rPr lang="zh-CN" altLang="en-US" sz="2000">
                <a:latin typeface="微软雅黑" panose="020B0503020204020204" pitchFamily="34" charset="-122"/>
                <a:ea typeface="微软雅黑" panose="020B0503020204020204" pitchFamily="34" charset="-122"/>
              </a:rPr>
              <a:t>数据仓库中数据的所有重要方面</a:t>
            </a:r>
            <a:r>
              <a:rPr lang="en-US" altLang="zh-CN" sz="2000">
                <a:latin typeface="微软雅黑" panose="020B0503020204020204" pitchFamily="34" charset="-122"/>
                <a:ea typeface="微软雅黑" panose="020B0503020204020204" pitchFamily="34" charset="-122"/>
              </a:rPr>
              <a:t>:</a:t>
            </a:r>
          </a:p>
          <a:p>
            <a:pPr marL="800100" lvl="1" indent="-342900">
              <a:lnSpc>
                <a:spcPct val="150000"/>
              </a:lnSpc>
              <a:spcBef>
                <a:spcPct val="0"/>
              </a:spcBef>
              <a:buFont typeface="Wingdings" panose="05000000000000000000" pitchFamily="2" charset="2"/>
              <a:buChar char="Ø"/>
            </a:pPr>
            <a:r>
              <a:rPr lang="zh-CN" altLang="en-US" sz="2000">
                <a:latin typeface="微软雅黑" panose="020B0503020204020204" pitchFamily="34" charset="-122"/>
                <a:ea typeface="微软雅黑" panose="020B0503020204020204" pitchFamily="34" charset="-122"/>
              </a:rPr>
              <a:t>这些方面对</a:t>
            </a:r>
            <a:r>
              <a:rPr lang="zh-CN" altLang="en-US" sz="2000" b="1">
                <a:solidFill>
                  <a:srgbClr val="FF0000"/>
                </a:solidFill>
                <a:latin typeface="微软雅黑" panose="020B0503020204020204" pitchFamily="34" charset="-122"/>
                <a:ea typeface="微软雅黑" panose="020B0503020204020204" pitchFamily="34" charset="-122"/>
              </a:rPr>
              <a:t>用户、开发人员、项目组</a:t>
            </a:r>
            <a:r>
              <a:rPr lang="zh-CN" altLang="en-US" sz="2000">
                <a:latin typeface="微软雅黑" panose="020B0503020204020204" pitchFamily="34" charset="-122"/>
                <a:ea typeface="微软雅黑" panose="020B0503020204020204" pitchFamily="34" charset="-122"/>
              </a:rPr>
              <a:t>都是极其重要</a:t>
            </a:r>
            <a:endParaRPr lang="en-US" altLang="zh-CN" sz="2000">
              <a:latin typeface="微软雅黑" panose="020B0503020204020204" pitchFamily="34" charset="-122"/>
              <a:ea typeface="微软雅黑" panose="020B0503020204020204" pitchFamily="34" charset="-122"/>
            </a:endParaRPr>
          </a:p>
          <a:p>
            <a:pPr marL="285750" indent="-285750">
              <a:lnSpc>
                <a:spcPct val="150000"/>
              </a:lnSpc>
              <a:spcBef>
                <a:spcPct val="0"/>
              </a:spcBef>
              <a:buFont typeface="Arial" panose="020B0604020202020204" pitchFamily="34" charset="0"/>
              <a:buChar char="•"/>
            </a:pPr>
            <a:endParaRPr lang="en-US" altLang="zh-CN" sz="1200">
              <a:latin typeface="微软雅黑" panose="020B0503020204020204" pitchFamily="34" charset="-122"/>
              <a:ea typeface="微软雅黑" panose="020B0503020204020204" pitchFamily="34" charset="-122"/>
            </a:endParaRPr>
          </a:p>
          <a:p>
            <a:pPr marL="342900" indent="-342900">
              <a:lnSpc>
                <a:spcPct val="150000"/>
              </a:lnSpc>
              <a:spcBef>
                <a:spcPct val="0"/>
              </a:spcBef>
              <a:buFont typeface="Wingdings" panose="05000000000000000000" pitchFamily="2" charset="2"/>
              <a:buChar char="n"/>
            </a:pPr>
            <a:r>
              <a:rPr lang="zh-CN" altLang="en-US" sz="2000">
                <a:latin typeface="微软雅黑" panose="020B0503020204020204" pitchFamily="34" charset="-122"/>
                <a:ea typeface="微软雅黑" panose="020B0503020204020204" pitchFamily="34" charset="-122"/>
              </a:rPr>
              <a:t>没有了元数据，我们的数据仓库仅仅是一个分离的系统</a:t>
            </a:r>
          </a:p>
        </p:txBody>
      </p:sp>
      <p:sp>
        <p:nvSpPr>
          <p:cNvPr id="7" name="矩形 6">
            <a:extLst>
              <a:ext uri="{FF2B5EF4-FFF2-40B4-BE49-F238E27FC236}">
                <a16:creationId xmlns:a16="http://schemas.microsoft.com/office/drawing/2014/main" id="{1BA8CBE3-EC02-4D9E-AE00-A867B9C88517}"/>
              </a:ext>
            </a:extLst>
          </p:cNvPr>
          <p:cNvSpPr/>
          <p:nvPr/>
        </p:nvSpPr>
        <p:spPr>
          <a:xfrm>
            <a:off x="5945034" y="4429991"/>
            <a:ext cx="3057247" cy="523220"/>
          </a:xfrm>
          <a:prstGeom prst="rect">
            <a:avLst/>
          </a:prstGeom>
        </p:spPr>
        <p:txBody>
          <a:bodyPr wrap="none">
            <a:spAutoFit/>
          </a:bodyPr>
          <a:lstStyle/>
          <a:p>
            <a:r>
              <a:rPr lang="zh-CN" altLang="en-US" sz="2800" b="1">
                <a:solidFill>
                  <a:srgbClr val="FF0000"/>
                </a:solidFill>
                <a:latin typeface="微软雅黑" panose="020B0503020204020204" pitchFamily="34" charset="-122"/>
                <a:ea typeface="微软雅黑" panose="020B0503020204020204" pitchFamily="34" charset="-122"/>
              </a:rPr>
              <a:t>如何提供元数据？</a:t>
            </a:r>
          </a:p>
        </p:txBody>
      </p:sp>
    </p:spTree>
    <p:extLst>
      <p:ext uri="{BB962C8B-B14F-4D97-AF65-F5344CB8AC3E}">
        <p14:creationId xmlns:p14="http://schemas.microsoft.com/office/powerpoint/2010/main" val="2516385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3F73A-74E7-48BC-A6B3-C69C12711AD8}"/>
              </a:ext>
            </a:extLst>
          </p:cNvPr>
          <p:cNvSpPr>
            <a:spLocks noGrp="1"/>
          </p:cNvSpPr>
          <p:nvPr>
            <p:ph type="title"/>
          </p:nvPr>
        </p:nvSpPr>
        <p:spPr/>
        <p:txBody>
          <a:bodyPr/>
          <a:lstStyle/>
          <a:p>
            <a:r>
              <a:rPr lang="zh-CN" altLang="en-US"/>
              <a:t>元数据的重要性</a:t>
            </a:r>
            <a:r>
              <a:rPr lang="en-US" altLang="zh-CN"/>
              <a:t>(cont.)</a:t>
            </a:r>
            <a:endParaRPr lang="zh-CN" altLang="en-US"/>
          </a:p>
        </p:txBody>
      </p:sp>
      <p:sp>
        <p:nvSpPr>
          <p:cNvPr id="4" name="灯片编号占位符 3">
            <a:extLst>
              <a:ext uri="{FF2B5EF4-FFF2-40B4-BE49-F238E27FC236}">
                <a16:creationId xmlns:a16="http://schemas.microsoft.com/office/drawing/2014/main" id="{9252A7CA-9D14-45F8-8AB1-3AA001242BF9}"/>
              </a:ext>
            </a:extLst>
          </p:cNvPr>
          <p:cNvSpPr>
            <a:spLocks noGrp="1"/>
          </p:cNvSpPr>
          <p:nvPr>
            <p:ph type="sldNum" sz="quarter" idx="12"/>
          </p:nvPr>
        </p:nvSpPr>
        <p:spPr/>
        <p:txBody>
          <a:bodyPr/>
          <a:lstStyle/>
          <a:p>
            <a:fld id="{353DBB4E-1D55-4CCA-BE4F-A23EE6C282CB}" type="slidenum">
              <a:rPr lang="zh-CN" altLang="en-US" smtClean="0"/>
              <a:pPr/>
              <a:t>7</a:t>
            </a:fld>
            <a:endParaRPr lang="zh-CN" altLang="en-US"/>
          </a:p>
        </p:txBody>
      </p:sp>
      <p:sp>
        <p:nvSpPr>
          <p:cNvPr id="5" name="内容占位符 4">
            <a:extLst>
              <a:ext uri="{FF2B5EF4-FFF2-40B4-BE49-F238E27FC236}">
                <a16:creationId xmlns:a16="http://schemas.microsoft.com/office/drawing/2014/main" id="{60C57C57-29DB-4A19-8344-D0A24BCD0E10}"/>
              </a:ext>
            </a:extLst>
          </p:cNvPr>
          <p:cNvSpPr>
            <a:spLocks noGrp="1"/>
          </p:cNvSpPr>
          <p:nvPr>
            <p:ph idx="1"/>
          </p:nvPr>
        </p:nvSpPr>
        <p:spPr/>
        <p:txBody>
          <a:bodyPr/>
          <a:lstStyle/>
          <a:p>
            <a:r>
              <a:rPr lang="zh-CN" altLang="en-US"/>
              <a:t>合适的元数据对于数据仓库的</a:t>
            </a:r>
            <a:r>
              <a:rPr lang="zh-CN" altLang="en-US">
                <a:solidFill>
                  <a:srgbClr val="FF0000"/>
                </a:solidFill>
              </a:rPr>
              <a:t>使用、构建、管理</a:t>
            </a:r>
            <a:r>
              <a:rPr lang="zh-CN" altLang="en-US"/>
              <a:t>是</a:t>
            </a:r>
            <a:r>
              <a:rPr lang="zh-CN" altLang="en-US">
                <a:solidFill>
                  <a:srgbClr val="FF0000"/>
                </a:solidFill>
              </a:rPr>
              <a:t>绝对必要</a:t>
            </a:r>
            <a:r>
              <a:rPr lang="zh-CN" altLang="en-US"/>
              <a:t>的</a:t>
            </a:r>
            <a:endParaRPr lang="en-US" altLang="zh-CN"/>
          </a:p>
          <a:p>
            <a:endParaRPr lang="zh-CN" altLang="en-US" sz="1000"/>
          </a:p>
          <a:p>
            <a:pPr>
              <a:lnSpc>
                <a:spcPct val="150000"/>
              </a:lnSpc>
            </a:pPr>
            <a:r>
              <a:rPr lang="zh-CN" altLang="en-US"/>
              <a:t>对</a:t>
            </a:r>
            <a:r>
              <a:rPr lang="zh-CN" altLang="en-US">
                <a:solidFill>
                  <a:srgbClr val="FF0000"/>
                </a:solidFill>
              </a:rPr>
              <a:t>使用</a:t>
            </a:r>
            <a:r>
              <a:rPr lang="zh-CN" altLang="en-US"/>
              <a:t>数据仓库的必要性</a:t>
            </a:r>
          </a:p>
          <a:p>
            <a:pPr lvl="1">
              <a:lnSpc>
                <a:spcPct val="150000"/>
              </a:lnSpc>
            </a:pPr>
            <a:r>
              <a:rPr lang="en-US" altLang="zh-CN"/>
              <a:t>OLTP</a:t>
            </a:r>
            <a:r>
              <a:rPr lang="zh-CN" altLang="en-US"/>
              <a:t>与</a:t>
            </a:r>
            <a:r>
              <a:rPr lang="en-US" altLang="zh-CN"/>
              <a:t>OLAP</a:t>
            </a:r>
            <a:r>
              <a:rPr lang="zh-CN" altLang="en-US"/>
              <a:t>最大的区别：</a:t>
            </a:r>
            <a:r>
              <a:rPr lang="zh-CN" altLang="en-US">
                <a:solidFill>
                  <a:srgbClr val="3333FF"/>
                </a:solidFill>
              </a:rPr>
              <a:t>信息的访问方式</a:t>
            </a:r>
          </a:p>
          <a:p>
            <a:pPr lvl="2">
              <a:lnSpc>
                <a:spcPct val="150000"/>
              </a:lnSpc>
            </a:pPr>
            <a:r>
              <a:rPr lang="en-US" altLang="zh-CN"/>
              <a:t>OLTP</a:t>
            </a:r>
            <a:r>
              <a:rPr lang="zh-CN" altLang="en-US"/>
              <a:t>固定的访问方式：用户不必知道数据的组织、内容、含义。数据只为信息开发者服务</a:t>
            </a:r>
          </a:p>
          <a:p>
            <a:pPr lvl="2">
              <a:lnSpc>
                <a:spcPct val="150000"/>
              </a:lnSpc>
            </a:pPr>
            <a:r>
              <a:rPr lang="zh-CN" altLang="en-US"/>
              <a:t>对于</a:t>
            </a:r>
            <a:r>
              <a:rPr lang="en-US" altLang="zh-CN"/>
              <a:t>OLAP</a:t>
            </a:r>
            <a:r>
              <a:rPr lang="zh-CN" altLang="en-US"/>
              <a:t>而言，用户需要了解数据仓库中大量的数据和含义，进而去做各种正确的分析，所以需要元数据的支持</a:t>
            </a:r>
            <a:endParaRPr lang="en-US" altLang="zh-CN"/>
          </a:p>
          <a:p>
            <a:pPr lvl="3">
              <a:lnSpc>
                <a:spcPct val="150000"/>
              </a:lnSpc>
            </a:pPr>
            <a:r>
              <a:rPr lang="zh-CN" altLang="en-US"/>
              <a:t>进行</a:t>
            </a:r>
            <a:r>
              <a:rPr lang="en-US" altLang="zh-CN"/>
              <a:t>ad hoc</a:t>
            </a:r>
            <a:r>
              <a:rPr lang="zh-CN" altLang="en-US"/>
              <a:t>查询，输出格式化报表，做汇总分析，预测趋势，防止得出错误的结论</a:t>
            </a:r>
            <a:endParaRPr lang="en-US" altLang="zh-CN"/>
          </a:p>
          <a:p>
            <a:pPr lvl="3">
              <a:lnSpc>
                <a:spcPct val="150000"/>
              </a:lnSpc>
            </a:pPr>
            <a:r>
              <a:rPr lang="zh-CN" altLang="en-US"/>
              <a:t>这些都需要知道包括含义在内的数据信息</a:t>
            </a:r>
          </a:p>
          <a:p>
            <a:endParaRPr lang="zh-CN" altLang="en-US"/>
          </a:p>
        </p:txBody>
      </p:sp>
    </p:spTree>
    <p:extLst>
      <p:ext uri="{BB962C8B-B14F-4D97-AF65-F5344CB8AC3E}">
        <p14:creationId xmlns:p14="http://schemas.microsoft.com/office/powerpoint/2010/main" val="3346331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3F73A-74E7-48BC-A6B3-C69C12711AD8}"/>
              </a:ext>
            </a:extLst>
          </p:cNvPr>
          <p:cNvSpPr>
            <a:spLocks noGrp="1"/>
          </p:cNvSpPr>
          <p:nvPr>
            <p:ph type="title"/>
          </p:nvPr>
        </p:nvSpPr>
        <p:spPr/>
        <p:txBody>
          <a:bodyPr/>
          <a:lstStyle/>
          <a:p>
            <a:r>
              <a:rPr lang="zh-CN" altLang="en-US"/>
              <a:t>元数据的重要性</a:t>
            </a:r>
            <a:r>
              <a:rPr lang="en-US" altLang="zh-CN"/>
              <a:t>(cont.)</a:t>
            </a:r>
            <a:endParaRPr lang="zh-CN" altLang="en-US"/>
          </a:p>
        </p:txBody>
      </p:sp>
      <p:sp>
        <p:nvSpPr>
          <p:cNvPr id="4" name="灯片编号占位符 3">
            <a:extLst>
              <a:ext uri="{FF2B5EF4-FFF2-40B4-BE49-F238E27FC236}">
                <a16:creationId xmlns:a16="http://schemas.microsoft.com/office/drawing/2014/main" id="{9252A7CA-9D14-45F8-8AB1-3AA001242BF9}"/>
              </a:ext>
            </a:extLst>
          </p:cNvPr>
          <p:cNvSpPr>
            <a:spLocks noGrp="1"/>
          </p:cNvSpPr>
          <p:nvPr>
            <p:ph type="sldNum" sz="quarter" idx="12"/>
          </p:nvPr>
        </p:nvSpPr>
        <p:spPr/>
        <p:txBody>
          <a:bodyPr/>
          <a:lstStyle/>
          <a:p>
            <a:fld id="{353DBB4E-1D55-4CCA-BE4F-A23EE6C282CB}" type="slidenum">
              <a:rPr lang="zh-CN" altLang="en-US" smtClean="0"/>
              <a:pPr/>
              <a:t>8</a:t>
            </a:fld>
            <a:endParaRPr lang="zh-CN" altLang="en-US"/>
          </a:p>
        </p:txBody>
      </p:sp>
      <p:sp>
        <p:nvSpPr>
          <p:cNvPr id="5" name="内容占位符 4">
            <a:extLst>
              <a:ext uri="{FF2B5EF4-FFF2-40B4-BE49-F238E27FC236}">
                <a16:creationId xmlns:a16="http://schemas.microsoft.com/office/drawing/2014/main" id="{60C57C57-29DB-4A19-8344-D0A24BCD0E10}"/>
              </a:ext>
            </a:extLst>
          </p:cNvPr>
          <p:cNvSpPr>
            <a:spLocks noGrp="1"/>
          </p:cNvSpPr>
          <p:nvPr>
            <p:ph idx="1"/>
          </p:nvPr>
        </p:nvSpPr>
        <p:spPr>
          <a:xfrm>
            <a:off x="838200" y="1147487"/>
            <a:ext cx="10515600" cy="5029477"/>
          </a:xfrm>
        </p:spPr>
        <p:txBody>
          <a:bodyPr/>
          <a:lstStyle/>
          <a:p>
            <a:pPr>
              <a:lnSpc>
                <a:spcPct val="150000"/>
              </a:lnSpc>
            </a:pPr>
            <a:r>
              <a:rPr lang="zh-CN" altLang="en-US"/>
              <a:t>对</a:t>
            </a:r>
            <a:r>
              <a:rPr lang="zh-CN" altLang="en-US">
                <a:solidFill>
                  <a:srgbClr val="FF0000"/>
                </a:solidFill>
              </a:rPr>
              <a:t>构建</a:t>
            </a:r>
            <a:r>
              <a:rPr lang="zh-CN" altLang="en-US"/>
              <a:t>数据仓库的必要性</a:t>
            </a:r>
          </a:p>
          <a:p>
            <a:pPr lvl="1">
              <a:lnSpc>
                <a:spcPct val="150000"/>
              </a:lnSpc>
            </a:pPr>
            <a:r>
              <a:rPr lang="zh-CN" altLang="en-US"/>
              <a:t>为了完成数据仓库中的数据抽取、转换，需要源系统的元数据、源系统到目标系统的</a:t>
            </a:r>
            <a:r>
              <a:rPr lang="zh-CN" altLang="en-US">
                <a:solidFill>
                  <a:srgbClr val="FF0000"/>
                </a:solidFill>
              </a:rPr>
              <a:t>映射</a:t>
            </a:r>
            <a:r>
              <a:rPr lang="zh-CN" altLang="en-US"/>
              <a:t>、数据转换的</a:t>
            </a:r>
            <a:r>
              <a:rPr lang="zh-CN" altLang="en-US">
                <a:solidFill>
                  <a:srgbClr val="FF0000"/>
                </a:solidFill>
              </a:rPr>
              <a:t>规则</a:t>
            </a:r>
          </a:p>
          <a:p>
            <a:pPr lvl="1">
              <a:lnSpc>
                <a:spcPct val="150000"/>
              </a:lnSpc>
            </a:pPr>
            <a:r>
              <a:rPr lang="zh-CN" altLang="en-US"/>
              <a:t>数仓维护者、管理者需要知道数仓逻辑结构的元数据、数据装载、更新等元数据</a:t>
            </a:r>
          </a:p>
          <a:p>
            <a:pPr lvl="1">
              <a:lnSpc>
                <a:spcPct val="150000"/>
              </a:lnSpc>
            </a:pPr>
            <a:r>
              <a:rPr lang="zh-CN" altLang="en-US"/>
              <a:t>构建数据仓库时的每个活动及每个任务，都离不开元数据的的支持</a:t>
            </a:r>
            <a:endParaRPr lang="en-US" altLang="zh-CN"/>
          </a:p>
          <a:p>
            <a:pPr lvl="1">
              <a:lnSpc>
                <a:spcPct val="150000"/>
              </a:lnSpc>
            </a:pPr>
            <a:endParaRPr lang="en-US" altLang="zh-CN" sz="1400"/>
          </a:p>
          <a:p>
            <a:pPr lvl="1">
              <a:lnSpc>
                <a:spcPct val="150000"/>
              </a:lnSpc>
            </a:pPr>
            <a:r>
              <a:rPr lang="zh-CN" altLang="en-US"/>
              <a:t>总之，元数据对于构建数据仓库相当重要</a:t>
            </a:r>
          </a:p>
        </p:txBody>
      </p:sp>
    </p:spTree>
    <p:extLst>
      <p:ext uri="{BB962C8B-B14F-4D97-AF65-F5344CB8AC3E}">
        <p14:creationId xmlns:p14="http://schemas.microsoft.com/office/powerpoint/2010/main" val="1049759603"/>
      </p:ext>
    </p:extLst>
  </p:cSld>
  <p:clrMapOvr>
    <a:masterClrMapping/>
  </p:clrMapOvr>
</p:sld>
</file>

<file path=ppt/theme/theme1.xml><?xml version="1.0" encoding="utf-8"?>
<a:theme xmlns:a="http://schemas.openxmlformats.org/drawingml/2006/main" name="Office 主题​​">
  <a:themeElements>
    <a:clrScheme name="紫罗兰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21554</TotalTime>
  <Words>4701</Words>
  <Application>Microsoft Office PowerPoint</Application>
  <PresentationFormat>宽屏</PresentationFormat>
  <Paragraphs>565</Paragraphs>
  <Slides>52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52</vt:i4>
      </vt:variant>
    </vt:vector>
  </HeadingPairs>
  <TitlesOfParts>
    <vt:vector size="64" baseType="lpstr">
      <vt:lpstr>等线</vt:lpstr>
      <vt:lpstr>等线 Light</vt:lpstr>
      <vt:lpstr>楷体</vt:lpstr>
      <vt:lpstr>微软雅黑</vt:lpstr>
      <vt:lpstr>Arial</vt:lpstr>
      <vt:lpstr>Cambria</vt:lpstr>
      <vt:lpstr>Matura MT Script Capitals</vt:lpstr>
      <vt:lpstr>Segoe MDL2 Assets</vt:lpstr>
      <vt:lpstr>Times New Roman</vt:lpstr>
      <vt:lpstr>Webdings</vt:lpstr>
      <vt:lpstr>Wingdings</vt:lpstr>
      <vt:lpstr>Office 主题​​</vt:lpstr>
      <vt:lpstr>8. 元数据</vt:lpstr>
      <vt:lpstr>大纲</vt:lpstr>
      <vt:lpstr>初步认识GaussDB数据库的元数据及其管理</vt:lpstr>
      <vt:lpstr>大纲</vt:lpstr>
      <vt:lpstr>元数据的重要性</vt:lpstr>
      <vt:lpstr>什么是元数据(Metadata)？</vt:lpstr>
      <vt:lpstr>示例：Customer实体的元数据元素</vt:lpstr>
      <vt:lpstr>元数据的重要性(cont.)</vt:lpstr>
      <vt:lpstr>元数据的重要性(cont.)</vt:lpstr>
      <vt:lpstr>元数据的重要性(cont.)</vt:lpstr>
      <vt:lpstr>PowerPoint 演示文稿</vt:lpstr>
      <vt:lpstr>元数据的重要性(cont.)</vt:lpstr>
      <vt:lpstr>PowerPoint 演示文稿</vt:lpstr>
      <vt:lpstr>元数据的重要性(cont.)</vt:lpstr>
      <vt:lpstr>元数据的重要性(cont.)</vt:lpstr>
      <vt:lpstr>元数据的重要性(cont.)</vt:lpstr>
      <vt:lpstr>1.元数据的重要性(cont.)</vt:lpstr>
      <vt:lpstr>元数据的重要性(cont.)</vt:lpstr>
      <vt:lpstr>元数据的重要性(cont.)</vt:lpstr>
      <vt:lpstr>大纲</vt:lpstr>
      <vt:lpstr>按功能区域划分的元数据类型</vt:lpstr>
      <vt:lpstr>PowerPoint 演示文稿</vt:lpstr>
      <vt:lpstr>PowerPoint 演示文稿</vt:lpstr>
      <vt:lpstr>大纲</vt:lpstr>
      <vt:lpstr>业务元数据</vt:lpstr>
      <vt:lpstr>业务元数据(cont.)</vt:lpstr>
      <vt:lpstr>业务元数据举例</vt:lpstr>
      <vt:lpstr>大纲</vt:lpstr>
      <vt:lpstr>技术元数据</vt:lpstr>
      <vt:lpstr>技术元数据(cont.)</vt:lpstr>
      <vt:lpstr>技术元数据(cont.)</vt:lpstr>
      <vt:lpstr>PowerPoint 演示文稿</vt:lpstr>
      <vt:lpstr>大纲</vt:lpstr>
      <vt:lpstr>如何提供元数据？</vt:lpstr>
      <vt:lpstr>如何提供元数据？(cont.)</vt:lpstr>
      <vt:lpstr>如何提供元数据？(cont.)</vt:lpstr>
      <vt:lpstr>如何提供元数据？(cont.)</vt:lpstr>
      <vt:lpstr>如何提供元数据？(cont.)</vt:lpstr>
      <vt:lpstr>如何提供元数据？(cont.)</vt:lpstr>
      <vt:lpstr>如何提供元数据？(cont.)</vt:lpstr>
      <vt:lpstr>PowerPoint 演示文稿</vt:lpstr>
      <vt:lpstr>如何提供元数据？(cont.)</vt:lpstr>
      <vt:lpstr>CWM是数据仓库的事实标准</vt:lpstr>
      <vt:lpstr>示例：基于银行数据仓库的元数据管理系统</vt:lpstr>
      <vt:lpstr>元数据管理系统的体系结构</vt:lpstr>
      <vt:lpstr>元数据管理系统的功能框架</vt:lpstr>
      <vt:lpstr>元数据管理系统的物理结构示例</vt:lpstr>
      <vt:lpstr>参考：元数据管理基础</vt:lpstr>
      <vt:lpstr>参考：元数据管理实践</vt:lpstr>
      <vt:lpstr>参考：元数据管理系统设计</vt:lpstr>
      <vt:lpstr>小结</vt:lpstr>
      <vt:lpstr>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大数据分析、可视化及应用案例</dc:title>
  <dc:creator>michaelwin</dc:creator>
  <cp:lastModifiedBy>michaelwin</cp:lastModifiedBy>
  <cp:revision>1505</cp:revision>
  <dcterms:created xsi:type="dcterms:W3CDTF">2021-11-02T01:47:40Z</dcterms:created>
  <dcterms:modified xsi:type="dcterms:W3CDTF">2024-12-05T08:36:47Z</dcterms:modified>
</cp:coreProperties>
</file>