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2" r:id="rId15"/>
    <p:sldId id="273" r:id="rId16"/>
    <p:sldId id="274" r:id="rId17"/>
    <p:sldId id="271" r:id="rId18"/>
    <p:sldId id="275" r:id="rId19"/>
    <p:sldId id="276" r:id="rId20"/>
    <p:sldId id="270"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0801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99"/>
    <a:srgbClr val="009900"/>
    <a:srgbClr val="336600"/>
    <a:srgbClr val="3333CC"/>
    <a:srgbClr val="CC3399"/>
    <a:srgbClr val="99CCFF"/>
    <a:srgbClr val="6699FF"/>
    <a:srgbClr val="00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4660"/>
  </p:normalViewPr>
  <p:slideViewPr>
    <p:cSldViewPr>
      <p:cViewPr varScale="1">
        <p:scale>
          <a:sx n="84" d="100"/>
          <a:sy n="84" d="100"/>
        </p:scale>
        <p:origin x="922" y="106"/>
      </p:cViewPr>
      <p:guideLst>
        <p:guide orient="horz" pos="2160"/>
        <p:guide pos="34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2024/12/5</a:t>
            </a:fld>
            <a:endParaRPr lang="zh-CN" altLang="en-US"/>
          </a:p>
        </p:txBody>
      </p:sp>
      <p:sp>
        <p:nvSpPr>
          <p:cNvPr id="4" name="幻灯片图像占位符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426927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1080135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807465" y="1484788"/>
            <a:ext cx="9181148" cy="1686049"/>
          </a:xfrm>
        </p:spPr>
        <p:txBody>
          <a:bodyPr/>
          <a:lstStyle>
            <a:lvl1pPr algn="ctr">
              <a:defRPr sz="4800">
                <a:solidFill>
                  <a:srgbClr val="FFC000"/>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620203" y="3886200"/>
            <a:ext cx="7560945"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800600"/>
            <a:ext cx="648081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80" y="274642"/>
            <a:ext cx="2430304"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0069" y="274642"/>
            <a:ext cx="7110888"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92163" y="0"/>
            <a:ext cx="9797138" cy="692696"/>
          </a:xfrm>
        </p:spPr>
        <p:txBody>
          <a:bodyPr/>
          <a:lstStyle>
            <a:lvl1pPr>
              <a:defRPr sz="4000" baseline="0">
                <a:solidFill>
                  <a:srgbClr val="CC339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212050" y="836712"/>
            <a:ext cx="10292193" cy="5472608"/>
          </a:xfrm>
        </p:spPr>
        <p:txBody>
          <a:bodyPr/>
          <a:lstStyle>
            <a:lvl1pPr marL="273050" indent="-273050">
              <a:buFont typeface="Wingdings" panose="05000000000000000000" pitchFamily="2" charset="2"/>
              <a:buChar char=""/>
              <a:defRPr sz="2800" b="0">
                <a:solidFill>
                  <a:srgbClr val="3333CC"/>
                </a:solidFill>
                <a:latin typeface="微软雅黑" panose="020B0503020204020204" pitchFamily="34" charset="-122"/>
                <a:ea typeface="微软雅黑" panose="020B0503020204020204" pitchFamily="34" charset="-122"/>
              </a:defRPr>
            </a:lvl1pPr>
            <a:lvl2pPr marL="531813" indent="-258763">
              <a:buClr>
                <a:srgbClr val="990099"/>
              </a:buClr>
              <a:buSzPct val="90000"/>
              <a:buFont typeface="Wingdings" pitchFamily="2" charset="2"/>
              <a:buChar char="n"/>
              <a:defRPr sz="2000">
                <a:latin typeface="微软雅黑" panose="020B0503020204020204" pitchFamily="34" charset="-122"/>
                <a:ea typeface="微软雅黑" panose="020B0503020204020204" pitchFamily="34" charset="-122"/>
              </a:defRPr>
            </a:lvl2pPr>
            <a:lvl3pPr>
              <a:buFont typeface="Times New Roman" pitchFamily="18" charset="0"/>
              <a:buChar char="─"/>
              <a:defRPr sz="18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5" name="灯片编号占位符 5"/>
          <p:cNvSpPr>
            <a:spLocks noGrp="1"/>
          </p:cNvSpPr>
          <p:nvPr>
            <p:ph type="sldNum" sz="quarter" idx="4"/>
          </p:nvPr>
        </p:nvSpPr>
        <p:spPr>
          <a:xfrm>
            <a:off x="8803055" y="6381332"/>
            <a:ext cx="1616129" cy="365125"/>
          </a:xfrm>
          <a:prstGeom prst="rect">
            <a:avLst/>
          </a:prstGeom>
        </p:spPr>
        <p:txBody>
          <a:bodyPr vert="horz" lIns="91440" tIns="45720" rIns="91440" bIns="45720" rtlCol="0" anchor="ctr"/>
          <a:lstStyle>
            <a:lvl1pPr algn="r">
              <a:defRPr sz="1800" b="1">
                <a:solidFill>
                  <a:srgbClr val="990099"/>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82167" y="836712"/>
            <a:ext cx="9879115" cy="5472608"/>
          </a:xfrm>
        </p:spPr>
        <p:txBody>
          <a:bodyPr/>
          <a:lstStyle>
            <a:lvl1pPr>
              <a:defRPr sz="2600"/>
            </a:lvl1pPr>
            <a:lvl2pPr>
              <a:buFont typeface="Wingdings" pitchFamily="2" charset="2"/>
              <a:buChar char="Þ"/>
              <a:defRPr sz="2400"/>
            </a:lvl2pPr>
            <a:lvl3pPr>
              <a:defRPr sz="2200" b="0"/>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a:xfrm>
            <a:off x="540068" y="6453340"/>
            <a:ext cx="2520315" cy="268139"/>
          </a:xfrm>
          <a:prstGeom prst="rect">
            <a:avLst/>
          </a:prstGeom>
        </p:spPr>
        <p:txBody>
          <a:bodyPr/>
          <a:lstStyle>
            <a:lvl1pPr>
              <a:defRPr sz="1600">
                <a:solidFill>
                  <a:schemeClr val="tx1"/>
                </a:solidFill>
                <a:latin typeface="Arial" pitchFamily="34" charset="0"/>
                <a:cs typeface="Arial" pitchFamily="34" charset="0"/>
              </a:defRPr>
            </a:lvl1pPr>
          </a:lstStyle>
          <a:p>
            <a:endParaRPr lang="zh-CN" altLang="en-US" dirty="0"/>
          </a:p>
        </p:txBody>
      </p:sp>
      <p:sp>
        <p:nvSpPr>
          <p:cNvPr id="6" name="灯片编号占位符 5"/>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3" y="4406904"/>
            <a:ext cx="9181148"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53233"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40069" y="1600204"/>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90687" y="1600204"/>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40068" y="1535113"/>
            <a:ext cx="477247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40068" y="2174875"/>
            <a:ext cx="477247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486936"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486936"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8" name="页脚占位符 7"/>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4" name="页脚占位符 3"/>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3" name="页脚占位符 2"/>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73050"/>
            <a:ext cx="355357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223029" y="273054"/>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40068" y="1435103"/>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540068" y="6453340"/>
            <a:ext cx="2520315"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699487" y="6453340"/>
            <a:ext cx="3420427" cy="268139"/>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7740968" y="6453340"/>
            <a:ext cx="2520315"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14495" y="0"/>
            <a:ext cx="9986856"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212049" y="836712"/>
            <a:ext cx="10207134" cy="547260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Rectangle 2"/>
          <p:cNvSpPr>
            <a:spLocks noChangeArrowheads="1"/>
          </p:cNvSpPr>
          <p:nvPr/>
        </p:nvSpPr>
        <p:spPr bwMode="auto">
          <a:xfrm>
            <a:off x="0" y="721496"/>
            <a:ext cx="1080135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sp>
        <p:nvSpPr>
          <p:cNvPr id="13" name="灯片编号占位符 5"/>
          <p:cNvSpPr>
            <a:spLocks noGrp="1"/>
          </p:cNvSpPr>
          <p:nvPr>
            <p:ph type="sldNum" sz="quarter" idx="4"/>
          </p:nvPr>
        </p:nvSpPr>
        <p:spPr>
          <a:xfrm>
            <a:off x="8803055" y="6381332"/>
            <a:ext cx="1616129" cy="365125"/>
          </a:xfrm>
          <a:prstGeom prst="rect">
            <a:avLst/>
          </a:prstGeom>
        </p:spPr>
        <p:txBody>
          <a:bodyPr vert="horz" lIns="91440" tIns="45720" rIns="91440" bIns="45720" rtlCol="0" anchor="ctr"/>
          <a:lstStyle>
            <a:lvl1pPr algn="r">
              <a:defRPr sz="1800" b="1">
                <a:solidFill>
                  <a:srgbClr val="990099"/>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dirty="0"/>
          </a:p>
        </p:txBody>
      </p:sp>
      <p:pic>
        <p:nvPicPr>
          <p:cNvPr id="10" name="Picture 2" descr="D:\教学\PPT素材\厦大LOGO-1.png"/>
          <p:cNvPicPr>
            <a:picLocks noChangeAspect="1" noChangeArrowheads="1"/>
          </p:cNvPicPr>
          <p:nvPr userDrawn="1"/>
        </p:nvPicPr>
        <p:blipFill>
          <a:blip r:embed="rId14" cstate="print"/>
          <a:srcRect/>
          <a:stretch>
            <a:fillRect/>
          </a:stretch>
        </p:blipFill>
        <p:spPr bwMode="auto">
          <a:xfrm>
            <a:off x="72083" y="0"/>
            <a:ext cx="687170" cy="69269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4000" b="0" kern="1200" baseline="0">
          <a:solidFill>
            <a:srgbClr val="CC3399"/>
          </a:solidFill>
          <a:latin typeface="Calibri" panose="020F0502020204030204" pitchFamily="34" charset="0"/>
          <a:ea typeface="黑体" pitchFamily="2" charset="-122"/>
          <a:cs typeface="+mj-cs"/>
        </a:defRPr>
      </a:lvl1pPr>
    </p:titleStyle>
    <p:bodyStyle>
      <a:lvl1pPr marL="273050" indent="-273050" algn="l" defTabSz="914400" rtl="0" eaLnBrk="1" latinLnBrk="0" hangingPunct="1">
        <a:lnSpc>
          <a:spcPct val="13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3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3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2050" y="1484788"/>
            <a:ext cx="10292193" cy="1686049"/>
          </a:xfrm>
        </p:spPr>
        <p:txBody>
          <a:bodyPr/>
          <a:lstStyle/>
          <a:p>
            <a:pPr algn="ctr">
              <a:lnSpc>
                <a:spcPct val="150000"/>
              </a:lnSpc>
            </a:pPr>
            <a:r>
              <a:rPr lang="en-US" altLang="zh-CN">
                <a:latin typeface="微软雅黑" panose="020B0503020204020204" pitchFamily="34" charset="-122"/>
                <a:ea typeface="微软雅黑" panose="020B0503020204020204" pitchFamily="34" charset="-122"/>
              </a:rPr>
              <a:t>9.</a:t>
            </a:r>
            <a:r>
              <a:rPr lang="zh-CN" altLang="en-US">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仓库部署</a:t>
            </a:r>
          </a:p>
        </p:txBody>
      </p:sp>
      <p:pic>
        <p:nvPicPr>
          <p:cNvPr id="4" name="Picture 6" descr="2792ckUpq1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52402" y="4941168"/>
            <a:ext cx="1275892"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四、完成初始用户培训</a:t>
            </a:r>
          </a:p>
        </p:txBody>
      </p:sp>
      <p:sp>
        <p:nvSpPr>
          <p:cNvPr id="3" name="内容占位符 2"/>
          <p:cNvSpPr>
            <a:spLocks noGrp="1"/>
          </p:cNvSpPr>
          <p:nvPr>
            <p:ph idx="1"/>
          </p:nvPr>
        </p:nvSpPr>
        <p:spPr/>
        <p:txBody>
          <a:bodyPr>
            <a:normAutofit/>
          </a:bodyPr>
          <a:lstStyle/>
          <a:p>
            <a:pPr lvl="1"/>
            <a:r>
              <a:rPr lang="zh-CN" altLang="en-US" sz="2000" dirty="0">
                <a:latin typeface="微软雅黑" panose="020B0503020204020204" pitchFamily="34" charset="-122"/>
                <a:ea typeface="微软雅黑" panose="020B0503020204020204" pitchFamily="34" charset="-122"/>
              </a:rPr>
              <a:t>数据库和数据存储的基础概念</a:t>
            </a:r>
          </a:p>
          <a:p>
            <a:pPr lvl="1"/>
            <a:r>
              <a:rPr lang="zh-CN" altLang="en-US" sz="2000" dirty="0">
                <a:latin typeface="微软雅黑" panose="020B0503020204020204" pitchFamily="34" charset="-122"/>
                <a:ea typeface="微软雅黑" panose="020B0503020204020204" pitchFamily="34" charset="-122"/>
              </a:rPr>
              <a:t>数据仓库基本特征</a:t>
            </a:r>
          </a:p>
          <a:p>
            <a:pPr lvl="1"/>
            <a:r>
              <a:rPr lang="zh-CN" altLang="en-US" sz="2000" dirty="0">
                <a:latin typeface="微软雅黑" panose="020B0503020204020204" pitchFamily="34" charset="-122"/>
                <a:ea typeface="微软雅黑" panose="020B0503020204020204" pitchFamily="34" charset="-122"/>
              </a:rPr>
              <a:t>每个用户组使用的数据仓库内容</a:t>
            </a:r>
          </a:p>
          <a:p>
            <a:pPr lvl="1"/>
            <a:r>
              <a:rPr lang="zh-CN" altLang="en-US" sz="2000" dirty="0">
                <a:latin typeface="微软雅黑" panose="020B0503020204020204" pitchFamily="34" charset="-122"/>
                <a:ea typeface="微软雅黑" panose="020B0503020204020204" pitchFamily="34" charset="-122"/>
              </a:rPr>
              <a:t>浏览数据仓库内容</a:t>
            </a:r>
          </a:p>
          <a:p>
            <a:pPr lvl="1"/>
            <a:r>
              <a:rPr lang="zh-CN" altLang="en-US" sz="2000" dirty="0">
                <a:latin typeface="微软雅黑" panose="020B0503020204020204" pitchFamily="34" charset="-122"/>
                <a:ea typeface="微软雅黑" panose="020B0503020204020204" pitchFamily="34" charset="-122"/>
              </a:rPr>
              <a:t>数据访问和检索工具的使用</a:t>
            </a:r>
          </a:p>
          <a:p>
            <a:pPr lvl="1"/>
            <a:r>
              <a:rPr lang="zh-CN" altLang="en-US" sz="2000" dirty="0">
                <a:latin typeface="微软雅黑" panose="020B0503020204020204" pitchFamily="34" charset="-122"/>
                <a:ea typeface="微软雅黑" panose="020B0503020204020204" pitchFamily="34" charset="-122"/>
              </a:rPr>
              <a:t>信息传递的</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技术应用</a:t>
            </a:r>
          </a:p>
          <a:p>
            <a:pPr lvl="1"/>
            <a:r>
              <a:rPr lang="zh-CN" altLang="en-US" sz="2000" dirty="0">
                <a:latin typeface="微软雅黑" panose="020B0503020204020204" pitchFamily="34" charset="-122"/>
                <a:ea typeface="微软雅黑" panose="020B0503020204020204" pitchFamily="34" charset="-122"/>
              </a:rPr>
              <a:t>预定义的查询和报表集</a:t>
            </a:r>
          </a:p>
          <a:p>
            <a:pPr lvl="1"/>
            <a:r>
              <a:rPr lang="zh-CN" altLang="en-US" sz="2000" dirty="0">
                <a:latin typeface="微软雅黑" panose="020B0503020204020204" pitchFamily="34" charset="-122"/>
                <a:ea typeface="微软雅黑" panose="020B0503020204020204" pitchFamily="34" charset="-122"/>
              </a:rPr>
              <a:t>可以进行哪些类型的分析</a:t>
            </a:r>
          </a:p>
          <a:p>
            <a:pPr lvl="1"/>
            <a:r>
              <a:rPr lang="zh-CN" altLang="en-US" sz="2000" dirty="0">
                <a:latin typeface="微软雅黑" panose="020B0503020204020204" pitchFamily="34" charset="-122"/>
                <a:ea typeface="微软雅黑" panose="020B0503020204020204" pitchFamily="34" charset="-122"/>
              </a:rPr>
              <a:t>查询模板及其使用方法</a:t>
            </a:r>
          </a:p>
          <a:p>
            <a:pPr lvl="1"/>
            <a:r>
              <a:rPr lang="zh-CN" altLang="en-US" sz="2000" dirty="0">
                <a:latin typeface="微软雅黑" panose="020B0503020204020204" pitchFamily="34" charset="-122"/>
                <a:ea typeface="微软雅黑" panose="020B0503020204020204" pitchFamily="34" charset="-122"/>
              </a:rPr>
              <a:t>报表生成和传递计划</a:t>
            </a:r>
          </a:p>
          <a:p>
            <a:pPr lvl="1"/>
            <a:r>
              <a:rPr lang="zh-CN" altLang="en-US" sz="2000" dirty="0">
                <a:latin typeface="微软雅黑" panose="020B0503020204020204" pitchFamily="34" charset="-122"/>
                <a:ea typeface="微软雅黑" panose="020B0503020204020204" pitchFamily="34" charset="-122"/>
              </a:rPr>
              <a:t>数据装载计划和数据流通用户支持结构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400735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五、建立最初用户支持</a:t>
            </a: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4048218324"/>
              </p:ext>
            </p:extLst>
          </p:nvPr>
        </p:nvGraphicFramePr>
        <p:xfrm>
          <a:off x="1872282" y="1052736"/>
          <a:ext cx="6875791" cy="4824536"/>
        </p:xfrm>
        <a:graphic>
          <a:graphicData uri="http://schemas.openxmlformats.org/presentationml/2006/ole">
            <mc:AlternateContent xmlns:mc="http://schemas.openxmlformats.org/markup-compatibility/2006">
              <mc:Choice xmlns:v="urn:schemas-microsoft-com:vml" Requires="v">
                <p:oleObj spid="_x0000_s1134" name="Visio" r:id="rId3" imgW="5609396" imgH="3935397" progId="Visio.Drawing.11">
                  <p:embed/>
                </p:oleObj>
              </mc:Choice>
              <mc:Fallback>
                <p:oleObj name="Visio" r:id="rId3" imgW="5609396" imgH="393539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282" y="1052736"/>
                        <a:ext cx="6875791" cy="4824536"/>
                      </a:xfrm>
                      <a:prstGeom prst="rect">
                        <a:avLst/>
                      </a:prstGeom>
                      <a:noFill/>
                      <a:ln>
                        <a:noFill/>
                      </a:ln>
                      <a:effectLst/>
                    </p:spPr>
                  </p:pic>
                </p:oleObj>
              </mc:Fallback>
            </mc:AlternateContent>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14976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六、按阶段部署</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30" name="AutoShape 4"/>
          <p:cNvSpPr>
            <a:spLocks noChangeArrowheads="1"/>
          </p:cNvSpPr>
          <p:nvPr/>
        </p:nvSpPr>
        <p:spPr bwMode="auto">
          <a:xfrm>
            <a:off x="3487453" y="1219200"/>
            <a:ext cx="1600200" cy="9906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企业数据仓库</a:t>
            </a:r>
          </a:p>
        </p:txBody>
      </p:sp>
      <p:sp>
        <p:nvSpPr>
          <p:cNvPr id="31" name="Rectangle 5"/>
          <p:cNvSpPr>
            <a:spLocks noChangeArrowheads="1"/>
          </p:cNvSpPr>
          <p:nvPr/>
        </p:nvSpPr>
        <p:spPr bwMode="auto">
          <a:xfrm>
            <a:off x="1430053" y="1295400"/>
            <a:ext cx="16764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企业范围内的需</a:t>
            </a:r>
          </a:p>
          <a:p>
            <a:pPr algn="ctr" eaLnBrk="1" hangingPunct="1"/>
            <a:r>
              <a:rPr lang="zh-CN" altLang="en-US">
                <a:solidFill>
                  <a:srgbClr val="FFFF00"/>
                </a:solidFill>
                <a:latin typeface="微软雅黑" panose="020B0503020204020204" pitchFamily="34" charset="-122"/>
                <a:ea typeface="微软雅黑" panose="020B0503020204020204" pitchFamily="34" charset="-122"/>
              </a:rPr>
              <a:t>求分析和计划</a:t>
            </a:r>
          </a:p>
        </p:txBody>
      </p:sp>
      <p:sp>
        <p:nvSpPr>
          <p:cNvPr id="32" name="AutoShape 6"/>
          <p:cNvSpPr>
            <a:spLocks noChangeArrowheads="1"/>
          </p:cNvSpPr>
          <p:nvPr/>
        </p:nvSpPr>
        <p:spPr bwMode="auto">
          <a:xfrm>
            <a:off x="5468653" y="1219200"/>
            <a:ext cx="13716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第一个部门</a:t>
            </a:r>
          </a:p>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数据集市</a:t>
            </a:r>
          </a:p>
        </p:txBody>
      </p:sp>
      <p:sp>
        <p:nvSpPr>
          <p:cNvPr id="33" name="AutoShape 7"/>
          <p:cNvSpPr>
            <a:spLocks noChangeArrowheads="1"/>
          </p:cNvSpPr>
          <p:nvPr/>
        </p:nvSpPr>
        <p:spPr bwMode="auto">
          <a:xfrm>
            <a:off x="7068853" y="1219200"/>
            <a:ext cx="13716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下一个部门</a:t>
            </a:r>
          </a:p>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数据集市</a:t>
            </a:r>
          </a:p>
        </p:txBody>
      </p:sp>
      <p:sp>
        <p:nvSpPr>
          <p:cNvPr id="34" name="Text Box 8"/>
          <p:cNvSpPr txBox="1">
            <a:spLocks noChangeArrowheads="1"/>
          </p:cNvSpPr>
          <p:nvPr/>
        </p:nvSpPr>
        <p:spPr bwMode="auto">
          <a:xfrm>
            <a:off x="1353853" y="2362200"/>
            <a:ext cx="746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latin typeface="微软雅黑" panose="020B0503020204020204" pitchFamily="34" charset="-122"/>
                <a:ea typeface="微软雅黑" panose="020B0503020204020204" pitchFamily="34" charset="-122"/>
              </a:rPr>
              <a:t>首先部署整个企业级数据仓库（</a:t>
            </a:r>
            <a:r>
              <a:rPr lang="en-US" altLang="zh-CN">
                <a:latin typeface="微软雅黑" panose="020B0503020204020204" pitchFamily="34" charset="-122"/>
                <a:ea typeface="微软雅黑" panose="020B0503020204020204" pitchFamily="34" charset="-122"/>
              </a:rPr>
              <a:t>E-R</a:t>
            </a:r>
            <a:r>
              <a:rPr lang="zh-CN" altLang="en-US">
                <a:latin typeface="微软雅黑" panose="020B0503020204020204" pitchFamily="34" charset="-122"/>
                <a:ea typeface="微软雅黑" panose="020B0503020204020204" pitchFamily="34" charset="-122"/>
              </a:rPr>
              <a:t>模型），接着逐个部署部门数据集市</a:t>
            </a:r>
          </a:p>
        </p:txBody>
      </p:sp>
      <p:sp>
        <p:nvSpPr>
          <p:cNvPr id="35" name="Text Box 10"/>
          <p:cNvSpPr txBox="1">
            <a:spLocks noChangeArrowheads="1"/>
          </p:cNvSpPr>
          <p:nvPr/>
        </p:nvSpPr>
        <p:spPr bwMode="auto">
          <a:xfrm rot="16200000">
            <a:off x="264829" y="1773237"/>
            <a:ext cx="1447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自上而下方法</a:t>
            </a:r>
          </a:p>
        </p:txBody>
      </p:sp>
      <p:sp>
        <p:nvSpPr>
          <p:cNvPr id="36" name="Line 11"/>
          <p:cNvSpPr>
            <a:spLocks noChangeShapeType="1"/>
          </p:cNvSpPr>
          <p:nvPr/>
        </p:nvSpPr>
        <p:spPr bwMode="auto">
          <a:xfrm>
            <a:off x="8592853" y="1752600"/>
            <a:ext cx="9906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12"/>
          <p:cNvSpPr>
            <a:spLocks noChangeShapeType="1"/>
          </p:cNvSpPr>
          <p:nvPr/>
        </p:nvSpPr>
        <p:spPr bwMode="auto">
          <a:xfrm>
            <a:off x="1430053" y="1295400"/>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Line 13"/>
          <p:cNvSpPr>
            <a:spLocks noChangeShapeType="1"/>
          </p:cNvSpPr>
          <p:nvPr/>
        </p:nvSpPr>
        <p:spPr bwMode="auto">
          <a:xfrm>
            <a:off x="3106453" y="1295400"/>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AutoShape 14"/>
          <p:cNvSpPr>
            <a:spLocks noChangeArrowheads="1"/>
          </p:cNvSpPr>
          <p:nvPr/>
        </p:nvSpPr>
        <p:spPr bwMode="auto">
          <a:xfrm>
            <a:off x="3182653" y="2819400"/>
            <a:ext cx="1219200" cy="9906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下一个部门</a:t>
            </a:r>
          </a:p>
          <a:p>
            <a:pPr algn="ctr" eaLnBrk="1" hangingPunct="1"/>
            <a:r>
              <a:rPr lang="zh-CN" altLang="en-US">
                <a:solidFill>
                  <a:srgbClr val="FFFF00"/>
                </a:solidFill>
                <a:latin typeface="微软雅黑" panose="020B0503020204020204" pitchFamily="34" charset="-122"/>
                <a:ea typeface="微软雅黑" panose="020B0503020204020204" pitchFamily="34" charset="-122"/>
              </a:rPr>
              <a:t>数据集市</a:t>
            </a:r>
          </a:p>
        </p:txBody>
      </p:sp>
      <p:sp>
        <p:nvSpPr>
          <p:cNvPr id="40" name="AutoShape 16"/>
          <p:cNvSpPr>
            <a:spLocks noChangeArrowheads="1"/>
          </p:cNvSpPr>
          <p:nvPr/>
        </p:nvSpPr>
        <p:spPr bwMode="auto">
          <a:xfrm>
            <a:off x="4630453" y="2819400"/>
            <a:ext cx="12192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下一个部门</a:t>
            </a:r>
          </a:p>
          <a:p>
            <a:pPr algn="ctr" eaLnBrk="1" hangingPunct="1"/>
            <a:r>
              <a:rPr lang="zh-CN" altLang="en-US">
                <a:solidFill>
                  <a:srgbClr val="FFFF00"/>
                </a:solidFill>
                <a:latin typeface="微软雅黑" panose="020B0503020204020204" pitchFamily="34" charset="-122"/>
                <a:ea typeface="微软雅黑" panose="020B0503020204020204" pitchFamily="34" charset="-122"/>
              </a:rPr>
              <a:t>数据集市</a:t>
            </a:r>
          </a:p>
        </p:txBody>
      </p:sp>
      <p:sp>
        <p:nvSpPr>
          <p:cNvPr id="41" name="AutoShape 17"/>
          <p:cNvSpPr>
            <a:spLocks noChangeArrowheads="1"/>
          </p:cNvSpPr>
          <p:nvPr/>
        </p:nvSpPr>
        <p:spPr bwMode="auto">
          <a:xfrm>
            <a:off x="6230653" y="2819400"/>
            <a:ext cx="12192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下一个部门</a:t>
            </a:r>
          </a:p>
          <a:p>
            <a:pPr algn="ctr" eaLnBrk="1" hangingPunct="1"/>
            <a:r>
              <a:rPr lang="zh-CN" altLang="en-US">
                <a:solidFill>
                  <a:srgbClr val="FFFF00"/>
                </a:solidFill>
                <a:latin typeface="微软雅黑" panose="020B0503020204020204" pitchFamily="34" charset="-122"/>
                <a:ea typeface="微软雅黑" panose="020B0503020204020204" pitchFamily="34" charset="-122"/>
              </a:rPr>
              <a:t>数据集市</a:t>
            </a:r>
          </a:p>
        </p:txBody>
      </p:sp>
      <p:sp>
        <p:nvSpPr>
          <p:cNvPr id="42" name="Text Box 18"/>
          <p:cNvSpPr txBox="1">
            <a:spLocks noChangeArrowheads="1"/>
          </p:cNvSpPr>
          <p:nvPr/>
        </p:nvSpPr>
        <p:spPr bwMode="auto">
          <a:xfrm>
            <a:off x="1353853" y="3962400"/>
            <a:ext cx="746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latin typeface="微软雅黑" panose="020B0503020204020204" pitchFamily="34" charset="-122"/>
                <a:ea typeface="微软雅黑" panose="020B0503020204020204" pitchFamily="34" charset="-122"/>
              </a:rPr>
              <a:t>收集部门需求，计划，部署独立的数据集市，逐一进行</a:t>
            </a:r>
          </a:p>
        </p:txBody>
      </p:sp>
      <p:sp>
        <p:nvSpPr>
          <p:cNvPr id="43" name="Text Box 19"/>
          <p:cNvSpPr txBox="1">
            <a:spLocks noChangeArrowheads="1"/>
          </p:cNvSpPr>
          <p:nvPr/>
        </p:nvSpPr>
        <p:spPr bwMode="auto">
          <a:xfrm rot="16200000">
            <a:off x="264829" y="3373437"/>
            <a:ext cx="1447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自下而上方法</a:t>
            </a:r>
          </a:p>
        </p:txBody>
      </p:sp>
      <p:sp>
        <p:nvSpPr>
          <p:cNvPr id="44" name="Line 20"/>
          <p:cNvSpPr>
            <a:spLocks noChangeShapeType="1"/>
          </p:cNvSpPr>
          <p:nvPr/>
        </p:nvSpPr>
        <p:spPr bwMode="auto">
          <a:xfrm>
            <a:off x="7602253" y="3352800"/>
            <a:ext cx="19812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5" name="AutoShape 23"/>
          <p:cNvSpPr>
            <a:spLocks noChangeArrowheads="1"/>
          </p:cNvSpPr>
          <p:nvPr/>
        </p:nvSpPr>
        <p:spPr bwMode="auto">
          <a:xfrm>
            <a:off x="1658653" y="2743200"/>
            <a:ext cx="1219200" cy="12192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第一个部门</a:t>
            </a:r>
          </a:p>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数据集市</a:t>
            </a:r>
          </a:p>
        </p:txBody>
      </p:sp>
      <p:sp>
        <p:nvSpPr>
          <p:cNvPr id="46" name="AutoShape 24"/>
          <p:cNvSpPr>
            <a:spLocks noChangeArrowheads="1"/>
          </p:cNvSpPr>
          <p:nvPr/>
        </p:nvSpPr>
        <p:spPr bwMode="auto">
          <a:xfrm>
            <a:off x="3411253" y="4419600"/>
            <a:ext cx="1600200" cy="9906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第一个主题</a:t>
            </a:r>
          </a:p>
          <a:p>
            <a:pPr algn="ctr" eaLnBrk="1" hangingPunct="1"/>
            <a:r>
              <a:rPr lang="zh-CN" altLang="en-US">
                <a:solidFill>
                  <a:srgbClr val="FFFF00"/>
                </a:solidFill>
                <a:latin typeface="微软雅黑" panose="020B0503020204020204" pitchFamily="34" charset="-122"/>
                <a:ea typeface="微软雅黑" panose="020B0503020204020204" pitchFamily="34" charset="-122"/>
              </a:rPr>
              <a:t>数据集市</a:t>
            </a:r>
          </a:p>
        </p:txBody>
      </p:sp>
      <p:sp>
        <p:nvSpPr>
          <p:cNvPr id="47" name="Rectangle 25"/>
          <p:cNvSpPr>
            <a:spLocks noChangeArrowheads="1"/>
          </p:cNvSpPr>
          <p:nvPr/>
        </p:nvSpPr>
        <p:spPr bwMode="auto">
          <a:xfrm>
            <a:off x="1353853" y="4495800"/>
            <a:ext cx="16764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企业范围内的需</a:t>
            </a:r>
          </a:p>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求分析和计划</a:t>
            </a:r>
          </a:p>
        </p:txBody>
      </p:sp>
      <p:sp>
        <p:nvSpPr>
          <p:cNvPr id="48" name="AutoShape 26"/>
          <p:cNvSpPr>
            <a:spLocks noChangeArrowheads="1"/>
          </p:cNvSpPr>
          <p:nvPr/>
        </p:nvSpPr>
        <p:spPr bwMode="auto">
          <a:xfrm>
            <a:off x="5392453" y="4419600"/>
            <a:ext cx="13716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下一个主题</a:t>
            </a:r>
          </a:p>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数据集市</a:t>
            </a:r>
          </a:p>
        </p:txBody>
      </p:sp>
      <p:sp>
        <p:nvSpPr>
          <p:cNvPr id="49" name="AutoShape 27"/>
          <p:cNvSpPr>
            <a:spLocks noChangeArrowheads="1"/>
          </p:cNvSpPr>
          <p:nvPr/>
        </p:nvSpPr>
        <p:spPr bwMode="auto">
          <a:xfrm>
            <a:off x="6992653" y="4419600"/>
            <a:ext cx="1371600" cy="1066800"/>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下一个主题</a:t>
            </a:r>
          </a:p>
          <a:p>
            <a:pPr algn="ctr" eaLnBrk="1" hangingPunct="1"/>
            <a:r>
              <a:rPr lang="zh-CN" altLang="en-US" dirty="0">
                <a:solidFill>
                  <a:srgbClr val="FFFF00"/>
                </a:solidFill>
                <a:latin typeface="微软雅黑" panose="020B0503020204020204" pitchFamily="34" charset="-122"/>
                <a:ea typeface="微软雅黑" panose="020B0503020204020204" pitchFamily="34" charset="-122"/>
              </a:rPr>
              <a:t>数据集市</a:t>
            </a:r>
          </a:p>
        </p:txBody>
      </p:sp>
      <p:sp>
        <p:nvSpPr>
          <p:cNvPr id="50" name="Text Box 28"/>
          <p:cNvSpPr txBox="1">
            <a:spLocks noChangeArrowheads="1"/>
          </p:cNvSpPr>
          <p:nvPr/>
        </p:nvSpPr>
        <p:spPr bwMode="auto">
          <a:xfrm>
            <a:off x="1277653" y="55626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a:latin typeface="微软雅黑" panose="020B0503020204020204" pitchFamily="34" charset="-122"/>
                <a:ea typeface="微软雅黑" panose="020B0503020204020204" pitchFamily="34" charset="-122"/>
              </a:rPr>
              <a:t>逐个按照预先计划的顺序，部署一致的维度表和事实表的主题集市（维度建模）</a:t>
            </a:r>
          </a:p>
        </p:txBody>
      </p:sp>
      <p:sp>
        <p:nvSpPr>
          <p:cNvPr id="51" name="Text Box 29"/>
          <p:cNvSpPr txBox="1">
            <a:spLocks noChangeArrowheads="1"/>
          </p:cNvSpPr>
          <p:nvPr/>
        </p:nvSpPr>
        <p:spPr bwMode="auto">
          <a:xfrm rot="16200000">
            <a:off x="188629" y="4973637"/>
            <a:ext cx="1447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1600" b="1">
                <a:solidFill>
                  <a:srgbClr val="FF0000"/>
                </a:solidFill>
                <a:latin typeface="微软雅黑" panose="020B0503020204020204" pitchFamily="34" charset="-122"/>
                <a:ea typeface="微软雅黑" panose="020B0503020204020204" pitchFamily="34" charset="-122"/>
              </a:rPr>
              <a:t>实用方法</a:t>
            </a:r>
          </a:p>
        </p:txBody>
      </p:sp>
      <p:sp>
        <p:nvSpPr>
          <p:cNvPr id="52" name="Line 30"/>
          <p:cNvSpPr>
            <a:spLocks noChangeShapeType="1"/>
          </p:cNvSpPr>
          <p:nvPr/>
        </p:nvSpPr>
        <p:spPr bwMode="auto">
          <a:xfrm>
            <a:off x="8516653" y="4953000"/>
            <a:ext cx="990600"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3" name="Line 31"/>
          <p:cNvSpPr>
            <a:spLocks noChangeShapeType="1"/>
          </p:cNvSpPr>
          <p:nvPr/>
        </p:nvSpPr>
        <p:spPr bwMode="auto">
          <a:xfrm>
            <a:off x="1353853" y="4495800"/>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4" name="Line 32"/>
          <p:cNvSpPr>
            <a:spLocks noChangeShapeType="1"/>
          </p:cNvSpPr>
          <p:nvPr/>
        </p:nvSpPr>
        <p:spPr bwMode="auto">
          <a:xfrm>
            <a:off x="3030253" y="4495800"/>
            <a:ext cx="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478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noFill/>
        </p:spPr>
        <p:txBody>
          <a:bodyPr/>
          <a:lstStyle/>
          <a:p>
            <a:r>
              <a:rPr lang="zh-CN" altLang="en-US" dirty="0"/>
              <a:t>部署的主要任务</a:t>
            </a:r>
          </a:p>
          <a:p>
            <a:r>
              <a:rPr lang="zh-CN" altLang="en-US" dirty="0">
                <a:solidFill>
                  <a:srgbClr val="C00000"/>
                </a:solidFill>
                <a:effectLst>
                  <a:outerShdw blurRad="38100" dist="38100" dir="2700000" algn="tl">
                    <a:srgbClr val="000000">
                      <a:alpha val="43137"/>
                    </a:srgbClr>
                  </a:outerShdw>
                </a:effectLst>
              </a:rPr>
              <a:t>领航系统</a:t>
            </a:r>
          </a:p>
          <a:p>
            <a:r>
              <a:rPr lang="zh-CN" altLang="en-US" dirty="0"/>
              <a:t> 安全</a:t>
            </a:r>
          </a:p>
          <a:p>
            <a:r>
              <a:rPr lang="zh-CN" altLang="en-US" dirty="0"/>
              <a:t> 备份和恢复</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414439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领航系统（</a:t>
            </a:r>
            <a:r>
              <a:rPr lang="en-US" altLang="zh-CN" dirty="0"/>
              <a:t>Pilot System</a:t>
            </a:r>
            <a:r>
              <a:rPr lang="zh-CN" altLang="en-US" dirty="0"/>
              <a:t>）</a:t>
            </a:r>
          </a:p>
        </p:txBody>
      </p:sp>
      <p:sp>
        <p:nvSpPr>
          <p:cNvPr id="3" name="内容占位符 2"/>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rPr>
              <a:t>领航数据集市什么时候有用</a:t>
            </a:r>
          </a:p>
          <a:p>
            <a:pPr lvl="1"/>
            <a:r>
              <a:rPr lang="zh-CN" altLang="en-US" dirty="0">
                <a:latin typeface="微软雅黑" panose="020B0503020204020204" pitchFamily="34" charset="-122"/>
                <a:ea typeface="微软雅黑" panose="020B0503020204020204" pitchFamily="34" charset="-122"/>
              </a:rPr>
              <a:t>对用户成员来说，数据仓库概念是全新的</a:t>
            </a:r>
          </a:p>
          <a:p>
            <a:pPr lvl="1"/>
            <a:r>
              <a:rPr lang="zh-CN" altLang="en-US" dirty="0">
                <a:latin typeface="微软雅黑" panose="020B0503020204020204" pitchFamily="34" charset="-122"/>
                <a:ea typeface="微软雅黑" panose="020B0503020204020204" pitchFamily="34" charset="-122"/>
              </a:rPr>
              <a:t>必须给用户演示，说服他们检索数据信息是非常简单的</a:t>
            </a:r>
          </a:p>
          <a:p>
            <a:pPr lvl="1"/>
            <a:r>
              <a:rPr lang="zh-CN" altLang="en-US" dirty="0">
                <a:latin typeface="微软雅黑" panose="020B0503020204020204" pitchFamily="34" charset="-122"/>
                <a:ea typeface="微软雅黑" panose="020B0503020204020204" pitchFamily="34" charset="-122"/>
              </a:rPr>
              <a:t>用户还需要从新工具和技术中积累经验</a:t>
            </a:r>
          </a:p>
          <a:p>
            <a:pPr lvl="1"/>
            <a:r>
              <a:rPr lang="zh-CN" altLang="en-US" dirty="0">
                <a:latin typeface="微软雅黑" panose="020B0503020204020204" pitchFamily="34" charset="-122"/>
                <a:ea typeface="微软雅黑" panose="020B0503020204020204" pitchFamily="34" charset="-122"/>
              </a:rPr>
              <a:t>分析人员需要感觉到数据仓库中的分析特征的能力</a:t>
            </a:r>
          </a:p>
          <a:p>
            <a:pPr lvl="1"/>
            <a:r>
              <a:rPr lang="zh-CN" altLang="en-US" dirty="0">
                <a:latin typeface="微软雅黑" panose="020B0503020204020204" pitchFamily="34" charset="-122"/>
                <a:ea typeface="微软雅黑" panose="020B0503020204020204" pitchFamily="34" charset="-122"/>
              </a:rPr>
              <a:t>赞助商和上级管理者在大量投入前必须看到数据仓库带来的好处</a:t>
            </a:r>
          </a:p>
          <a:p>
            <a:pPr lvl="1"/>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设计者和体系结构设计者需要在维度建模技术和这个模型的数据库工作上获得经验</a:t>
            </a:r>
          </a:p>
          <a:p>
            <a:pPr lvl="1"/>
            <a:r>
              <a:rPr lang="zh-CN" altLang="en-US" dirty="0">
                <a:latin typeface="微软雅黑" panose="020B0503020204020204" pitchFamily="34" charset="-122"/>
                <a:ea typeface="微软雅黑" panose="020B0503020204020204" pitchFamily="34" charset="-122"/>
              </a:rPr>
              <a:t>项目组需要确保</a:t>
            </a:r>
            <a:r>
              <a:rPr lang="en-US" altLang="zh-CN" dirty="0">
                <a:latin typeface="微软雅黑" panose="020B0503020204020204" pitchFamily="34" charset="-122"/>
                <a:ea typeface="微软雅黑" panose="020B0503020204020204" pitchFamily="34" charset="-122"/>
              </a:rPr>
              <a:t>ETL</a:t>
            </a:r>
            <a:r>
              <a:rPr lang="zh-CN" altLang="en-US" dirty="0">
                <a:latin typeface="微软雅黑" panose="020B0503020204020204" pitchFamily="34" charset="-122"/>
                <a:ea typeface="微软雅黑" panose="020B0503020204020204" pitchFamily="34" charset="-122"/>
              </a:rPr>
              <a:t>功能工作良好</a:t>
            </a:r>
          </a:p>
          <a:p>
            <a:pPr lvl="1"/>
            <a:r>
              <a:rPr lang="zh-CN" altLang="en-US" dirty="0">
                <a:latin typeface="微软雅黑" panose="020B0503020204020204" pitchFamily="34" charset="-122"/>
                <a:ea typeface="微软雅黑" panose="020B0503020204020204" pitchFamily="34" charset="-122"/>
              </a:rPr>
              <a:t>项目组需要确认所有基础组件。比如并行处理、复制、中间件连接、</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技术和</a:t>
            </a:r>
            <a:r>
              <a:rPr lang="en-US" altLang="zh-CN" dirty="0">
                <a:latin typeface="微软雅黑" panose="020B0503020204020204" pitchFamily="34" charset="-122"/>
                <a:ea typeface="微软雅黑" panose="020B0503020204020204" pitchFamily="34" charset="-122"/>
              </a:rPr>
              <a:t>OLAP</a:t>
            </a:r>
            <a:r>
              <a:rPr lang="zh-CN" altLang="en-US" dirty="0">
                <a:latin typeface="微软雅黑" panose="020B0503020204020204" pitchFamily="34" charset="-122"/>
                <a:ea typeface="微软雅黑" panose="020B0503020204020204" pitchFamily="34" charset="-122"/>
              </a:rPr>
              <a:t>元素是否能很好地配合工作</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13</a:t>
            </a:fld>
            <a:endParaRPr lang="zh-CN" altLang="en-US" dirty="0"/>
          </a:p>
        </p:txBody>
      </p:sp>
    </p:spTree>
    <p:extLst>
      <p:ext uri="{BB962C8B-B14F-4D97-AF65-F5344CB8AC3E}">
        <p14:creationId xmlns:p14="http://schemas.microsoft.com/office/powerpoint/2010/main" val="240339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3" name="内容占位符 2"/>
          <p:cNvSpPr>
            <a:spLocks noGrp="1"/>
          </p:cNvSpPr>
          <p:nvPr>
            <p:ph idx="1"/>
          </p:nvPr>
        </p:nvSpPr>
        <p:spPr>
          <a:xfrm>
            <a:off x="144092" y="836712"/>
            <a:ext cx="10360152" cy="5472608"/>
          </a:xfrm>
        </p:spPr>
        <p:txBody>
          <a:bodyPr/>
          <a:lstStyle/>
          <a:p>
            <a:r>
              <a:rPr lang="zh-CN" altLang="en-US" dirty="0"/>
              <a:t>领航系统的类型</a:t>
            </a:r>
          </a:p>
          <a:p>
            <a:pPr marL="355600" lvl="1" indent="-260350"/>
            <a:r>
              <a:rPr lang="zh-CN" altLang="en-US" sz="2000" dirty="0">
                <a:solidFill>
                  <a:srgbClr val="FF0000"/>
                </a:solidFill>
              </a:rPr>
              <a:t>概念证明</a:t>
            </a:r>
            <a:r>
              <a:rPr lang="zh-CN" altLang="en-US" sz="2000" dirty="0"/>
              <a:t>领航系统</a:t>
            </a:r>
          </a:p>
          <a:p>
            <a:pPr marL="355600" lvl="1" indent="-260350"/>
            <a:r>
              <a:rPr lang="zh-CN" altLang="en-US" sz="2000" dirty="0">
                <a:solidFill>
                  <a:srgbClr val="FF0000"/>
                </a:solidFill>
              </a:rPr>
              <a:t>技术证明</a:t>
            </a:r>
            <a:r>
              <a:rPr lang="zh-CN" altLang="en-US" sz="2000" dirty="0"/>
              <a:t>领航系统</a:t>
            </a:r>
          </a:p>
          <a:p>
            <a:pPr marL="355600" lvl="1" indent="-260350"/>
            <a:r>
              <a:rPr lang="zh-CN" altLang="en-US" sz="2000" dirty="0">
                <a:solidFill>
                  <a:srgbClr val="FF0000"/>
                </a:solidFill>
              </a:rPr>
              <a:t>综合测试</a:t>
            </a:r>
            <a:r>
              <a:rPr lang="zh-CN" altLang="en-US" sz="2000" dirty="0"/>
              <a:t>领航系统</a:t>
            </a:r>
          </a:p>
          <a:p>
            <a:pPr marL="355600" lvl="1" indent="-260350"/>
            <a:r>
              <a:rPr lang="zh-CN" altLang="en-US" sz="2000" dirty="0">
                <a:solidFill>
                  <a:srgbClr val="FF0000"/>
                </a:solidFill>
              </a:rPr>
              <a:t>用户工具认定</a:t>
            </a:r>
            <a:r>
              <a:rPr lang="zh-CN" altLang="en-US" sz="2000" dirty="0"/>
              <a:t>领航系统</a:t>
            </a:r>
          </a:p>
          <a:p>
            <a:pPr marL="355600" lvl="1" indent="-260350"/>
            <a:r>
              <a:rPr lang="zh-CN" altLang="en-US" sz="2000" dirty="0">
                <a:solidFill>
                  <a:srgbClr val="FF0000"/>
                </a:solidFill>
              </a:rPr>
              <a:t>广泛业务</a:t>
            </a:r>
            <a:r>
              <a:rPr lang="zh-CN" altLang="en-US" sz="2000" dirty="0"/>
              <a:t>领航系统</a:t>
            </a:r>
          </a:p>
          <a:p>
            <a:pPr marL="355600" lvl="1" indent="-260350"/>
            <a:r>
              <a:rPr lang="zh-CN" altLang="en-US" sz="2000" dirty="0">
                <a:solidFill>
                  <a:srgbClr val="FF0000"/>
                </a:solidFill>
              </a:rPr>
              <a:t>可扩展种子</a:t>
            </a:r>
            <a:r>
              <a:rPr lang="zh-CN" altLang="en-US" sz="2000" dirty="0"/>
              <a:t>领航系统</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14</a:t>
            </a:fld>
            <a:endParaRPr lang="zh-CN" altLang="en-US" dirty="0"/>
          </a:p>
        </p:txBody>
      </p:sp>
      <p:sp>
        <p:nvSpPr>
          <p:cNvPr id="5" name="AutoShape 4"/>
          <p:cNvSpPr>
            <a:spLocks noChangeArrowheads="1"/>
          </p:cNvSpPr>
          <p:nvPr/>
        </p:nvSpPr>
        <p:spPr bwMode="auto">
          <a:xfrm>
            <a:off x="3347681" y="1684855"/>
            <a:ext cx="1905000" cy="1295400"/>
          </a:xfrm>
          <a:prstGeom prst="cube">
            <a:avLst>
              <a:gd name="adj" fmla="val 35579"/>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zh-CN" altLang="en-US" dirty="0">
                <a:solidFill>
                  <a:srgbClr val="C00000"/>
                </a:solidFill>
                <a:latin typeface="微软雅黑" panose="020B0503020204020204" pitchFamily="34" charset="-122"/>
                <a:ea typeface="微软雅黑" panose="020B0503020204020204" pitchFamily="34" charset="-122"/>
              </a:rPr>
              <a:t>为项目组内</a:t>
            </a:r>
          </a:p>
          <a:p>
            <a:pPr algn="ctr">
              <a:defRPr/>
            </a:pPr>
            <a:r>
              <a:rPr lang="en-US" altLang="zh-CN" dirty="0">
                <a:solidFill>
                  <a:srgbClr val="C00000"/>
                </a:solidFill>
                <a:latin typeface="微软雅黑" panose="020B0503020204020204" pitchFamily="34" charset="-122"/>
                <a:ea typeface="微软雅黑" panose="020B0503020204020204" pitchFamily="34" charset="-122"/>
              </a:rPr>
              <a:t>IT</a:t>
            </a:r>
            <a:r>
              <a:rPr lang="zh-CN" altLang="en-US" dirty="0">
                <a:solidFill>
                  <a:srgbClr val="C00000"/>
                </a:solidFill>
                <a:latin typeface="微软雅黑" panose="020B0503020204020204" pitchFamily="34" charset="-122"/>
                <a:ea typeface="微软雅黑" panose="020B0503020204020204" pitchFamily="34" charset="-122"/>
              </a:rPr>
              <a:t>人员验证</a:t>
            </a:r>
          </a:p>
          <a:p>
            <a:pPr algn="ctr">
              <a:defRPr/>
            </a:pPr>
            <a:r>
              <a:rPr lang="zh-CN" altLang="en-US" dirty="0">
                <a:solidFill>
                  <a:srgbClr val="C00000"/>
                </a:solidFill>
                <a:latin typeface="微软雅黑" panose="020B0503020204020204" pitchFamily="34" charset="-122"/>
                <a:ea typeface="微软雅黑" panose="020B0503020204020204" pitchFamily="34" charset="-122"/>
              </a:rPr>
              <a:t>新技术</a:t>
            </a:r>
          </a:p>
        </p:txBody>
      </p:sp>
      <p:sp>
        <p:nvSpPr>
          <p:cNvPr id="6" name="Rectangle 5"/>
          <p:cNvSpPr>
            <a:spLocks noChangeArrowheads="1"/>
          </p:cNvSpPr>
          <p:nvPr/>
        </p:nvSpPr>
        <p:spPr bwMode="auto">
          <a:xfrm>
            <a:off x="3728681" y="1761055"/>
            <a:ext cx="1143000" cy="228600"/>
          </a:xfrm>
          <a:prstGeom prst="rect">
            <a:avLst/>
          </a:prstGeom>
          <a:solidFill>
            <a:schemeClr val="tx2">
              <a:lumMod val="20000"/>
              <a:lumOff val="80000"/>
            </a:schemeClr>
          </a:solidFill>
          <a:ln w="9525">
            <a:noFill/>
            <a:miter lim="800000"/>
            <a:headEnd/>
            <a:tailEnd/>
          </a:ln>
        </p:spPr>
        <p:txBody>
          <a:bodyPr wrap="none" anchor="ctr"/>
          <a:lstStyle/>
          <a:p>
            <a:pPr algn="ctr">
              <a:defRPr/>
            </a:pPr>
            <a:r>
              <a:rPr lang="zh-CN" altLang="en-US" b="1">
                <a:solidFill>
                  <a:srgbClr val="FF0000"/>
                </a:solidFill>
                <a:latin typeface="微软雅黑" panose="020B0503020204020204" pitchFamily="34" charset="-122"/>
                <a:ea typeface="微软雅黑" panose="020B0503020204020204" pitchFamily="34" charset="-122"/>
              </a:rPr>
              <a:t>技术证明</a:t>
            </a:r>
          </a:p>
        </p:txBody>
      </p:sp>
      <p:sp>
        <p:nvSpPr>
          <p:cNvPr id="7" name="AutoShape 6"/>
          <p:cNvSpPr>
            <a:spLocks noChangeArrowheads="1"/>
          </p:cNvSpPr>
          <p:nvPr/>
        </p:nvSpPr>
        <p:spPr bwMode="auto">
          <a:xfrm>
            <a:off x="5709881" y="1684855"/>
            <a:ext cx="1905000" cy="1295400"/>
          </a:xfrm>
          <a:prstGeom prst="cube">
            <a:avLst>
              <a:gd name="adj" fmla="val 35579"/>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zh-CN" altLang="en-US">
                <a:solidFill>
                  <a:srgbClr val="C00000"/>
                </a:solidFill>
                <a:latin typeface="微软雅黑" panose="020B0503020204020204" pitchFamily="34" charset="-122"/>
                <a:ea typeface="微软雅黑" panose="020B0503020204020204" pitchFamily="34" charset="-122"/>
              </a:rPr>
              <a:t>验证所有基础</a:t>
            </a:r>
          </a:p>
          <a:p>
            <a:pPr algn="ctr">
              <a:defRPr/>
            </a:pPr>
            <a:r>
              <a:rPr lang="zh-CN" altLang="en-US">
                <a:solidFill>
                  <a:srgbClr val="C00000"/>
                </a:solidFill>
                <a:latin typeface="微软雅黑" panose="020B0503020204020204" pitchFamily="34" charset="-122"/>
                <a:ea typeface="微软雅黑" panose="020B0503020204020204" pitchFamily="34" charset="-122"/>
              </a:rPr>
              <a:t>结构和体系</a:t>
            </a:r>
          </a:p>
          <a:p>
            <a:pPr algn="ctr">
              <a:defRPr/>
            </a:pPr>
            <a:r>
              <a:rPr lang="zh-CN" altLang="en-US">
                <a:solidFill>
                  <a:srgbClr val="C00000"/>
                </a:solidFill>
                <a:latin typeface="微软雅黑" panose="020B0503020204020204" pitchFamily="34" charset="-122"/>
                <a:ea typeface="微软雅黑" panose="020B0503020204020204" pitchFamily="34" charset="-122"/>
              </a:rPr>
              <a:t>结构组件</a:t>
            </a:r>
          </a:p>
        </p:txBody>
      </p:sp>
      <p:sp>
        <p:nvSpPr>
          <p:cNvPr id="8" name="Rectangle 7"/>
          <p:cNvSpPr>
            <a:spLocks noChangeArrowheads="1"/>
          </p:cNvSpPr>
          <p:nvPr/>
        </p:nvSpPr>
        <p:spPr bwMode="auto">
          <a:xfrm>
            <a:off x="6090881" y="1761055"/>
            <a:ext cx="1143000" cy="228600"/>
          </a:xfrm>
          <a:prstGeom prst="rect">
            <a:avLst/>
          </a:prstGeom>
          <a:solidFill>
            <a:schemeClr val="tx2">
              <a:lumMod val="20000"/>
              <a:lumOff val="80000"/>
            </a:schemeClr>
          </a:solidFill>
          <a:ln w="9525">
            <a:noFill/>
            <a:miter lim="800000"/>
            <a:headEnd/>
            <a:tailEnd/>
          </a:ln>
        </p:spPr>
        <p:txBody>
          <a:bodyPr wrap="none"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综合测试</a:t>
            </a:r>
          </a:p>
        </p:txBody>
      </p:sp>
      <p:sp>
        <p:nvSpPr>
          <p:cNvPr id="9" name="AutoShape 8"/>
          <p:cNvSpPr>
            <a:spLocks noChangeArrowheads="1"/>
          </p:cNvSpPr>
          <p:nvPr/>
        </p:nvSpPr>
        <p:spPr bwMode="auto">
          <a:xfrm>
            <a:off x="8529281" y="1684855"/>
            <a:ext cx="1905000" cy="1295400"/>
          </a:xfrm>
          <a:prstGeom prst="cube">
            <a:avLst>
              <a:gd name="adj" fmla="val 1911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rgbClr val="FFFF00"/>
                </a:solidFill>
                <a:latin typeface="微软雅黑" panose="020B0503020204020204" pitchFamily="34" charset="-122"/>
                <a:ea typeface="微软雅黑" panose="020B0503020204020204" pitchFamily="34" charset="-122"/>
              </a:rPr>
              <a:t>数据仓库的</a:t>
            </a:r>
          </a:p>
          <a:p>
            <a:pPr algn="ctr" eaLnBrk="1" hangingPunct="1"/>
            <a:r>
              <a:rPr lang="zh-CN" altLang="en-US" b="1">
                <a:solidFill>
                  <a:srgbClr val="FFFF00"/>
                </a:solidFill>
                <a:latin typeface="微软雅黑" panose="020B0503020204020204" pitchFamily="34" charset="-122"/>
                <a:ea typeface="微软雅黑" panose="020B0503020204020204" pitchFamily="34" charset="-122"/>
              </a:rPr>
              <a:t>初始部署</a:t>
            </a:r>
          </a:p>
        </p:txBody>
      </p:sp>
      <p:sp>
        <p:nvSpPr>
          <p:cNvPr id="10" name="AutoShape 10"/>
          <p:cNvSpPr>
            <a:spLocks noChangeArrowheads="1"/>
          </p:cNvSpPr>
          <p:nvPr/>
        </p:nvSpPr>
        <p:spPr bwMode="auto">
          <a:xfrm>
            <a:off x="3195281" y="3285055"/>
            <a:ext cx="1905000" cy="1295400"/>
          </a:xfrm>
          <a:prstGeom prst="cube">
            <a:avLst>
              <a:gd name="adj" fmla="val 35579"/>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zh-CN" altLang="en-US">
                <a:solidFill>
                  <a:srgbClr val="C00000"/>
                </a:solidFill>
                <a:latin typeface="微软雅黑" panose="020B0503020204020204" pitchFamily="34" charset="-122"/>
                <a:ea typeface="微软雅黑" panose="020B0503020204020204" pitchFamily="34" charset="-122"/>
              </a:rPr>
              <a:t>为公司证明数</a:t>
            </a:r>
          </a:p>
          <a:p>
            <a:pPr algn="ctr">
              <a:defRPr/>
            </a:pPr>
            <a:r>
              <a:rPr lang="zh-CN" altLang="en-US">
                <a:solidFill>
                  <a:srgbClr val="C00000"/>
                </a:solidFill>
                <a:latin typeface="微软雅黑" panose="020B0503020204020204" pitchFamily="34" charset="-122"/>
                <a:ea typeface="微软雅黑" panose="020B0503020204020204" pitchFamily="34" charset="-122"/>
              </a:rPr>
              <a:t>据仓库概念以</a:t>
            </a:r>
          </a:p>
          <a:p>
            <a:pPr algn="ctr">
              <a:defRPr/>
            </a:pPr>
            <a:r>
              <a:rPr lang="zh-CN" altLang="en-US">
                <a:solidFill>
                  <a:srgbClr val="C00000"/>
                </a:solidFill>
                <a:latin typeface="微软雅黑" panose="020B0503020204020204" pitchFamily="34" charset="-122"/>
                <a:ea typeface="微软雅黑" panose="020B0503020204020204" pitchFamily="34" charset="-122"/>
              </a:rPr>
              <a:t>获得资金支持</a:t>
            </a:r>
          </a:p>
        </p:txBody>
      </p:sp>
      <p:sp>
        <p:nvSpPr>
          <p:cNvPr id="11" name="Rectangle 11"/>
          <p:cNvSpPr>
            <a:spLocks noChangeArrowheads="1"/>
          </p:cNvSpPr>
          <p:nvPr/>
        </p:nvSpPr>
        <p:spPr bwMode="auto">
          <a:xfrm>
            <a:off x="3576281" y="3361255"/>
            <a:ext cx="1143000" cy="228600"/>
          </a:xfrm>
          <a:prstGeom prst="rect">
            <a:avLst/>
          </a:prstGeom>
          <a:solidFill>
            <a:schemeClr val="tx2">
              <a:lumMod val="20000"/>
              <a:lumOff val="80000"/>
            </a:schemeClr>
          </a:solidFill>
          <a:ln w="9525">
            <a:noFill/>
            <a:miter lim="800000"/>
            <a:headEnd/>
            <a:tailEnd/>
          </a:ln>
        </p:spPr>
        <p:txBody>
          <a:bodyPr wrap="none"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概念证明</a:t>
            </a:r>
          </a:p>
        </p:txBody>
      </p:sp>
      <p:sp>
        <p:nvSpPr>
          <p:cNvPr id="12" name="AutoShape 12"/>
          <p:cNvSpPr>
            <a:spLocks noChangeArrowheads="1"/>
          </p:cNvSpPr>
          <p:nvPr/>
        </p:nvSpPr>
        <p:spPr bwMode="auto">
          <a:xfrm>
            <a:off x="5557481" y="3285055"/>
            <a:ext cx="1905000" cy="1295400"/>
          </a:xfrm>
          <a:prstGeom prst="cube">
            <a:avLst>
              <a:gd name="adj" fmla="val 35579"/>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zh-CN" altLang="en-US" dirty="0">
                <a:solidFill>
                  <a:srgbClr val="C00000"/>
                </a:solidFill>
                <a:latin typeface="微软雅黑" panose="020B0503020204020204" pitchFamily="34" charset="-122"/>
                <a:ea typeface="微软雅黑" panose="020B0503020204020204" pitchFamily="34" charset="-122"/>
              </a:rPr>
              <a:t>证明和鉴别最</a:t>
            </a:r>
          </a:p>
          <a:p>
            <a:pPr algn="ctr">
              <a:defRPr/>
            </a:pPr>
            <a:r>
              <a:rPr lang="zh-CN" altLang="en-US" dirty="0">
                <a:solidFill>
                  <a:srgbClr val="C00000"/>
                </a:solidFill>
                <a:latin typeface="微软雅黑" panose="020B0503020204020204" pitchFamily="34" charset="-122"/>
                <a:ea typeface="微软雅黑" panose="020B0503020204020204" pitchFamily="34" charset="-122"/>
              </a:rPr>
              <a:t>终用户工具集</a:t>
            </a:r>
          </a:p>
          <a:p>
            <a:pPr algn="ctr">
              <a:defRPr/>
            </a:pPr>
            <a:r>
              <a:rPr lang="zh-CN" altLang="en-US" dirty="0">
                <a:solidFill>
                  <a:srgbClr val="C00000"/>
                </a:solidFill>
                <a:latin typeface="微软雅黑" panose="020B0503020204020204" pitchFamily="34" charset="-122"/>
                <a:ea typeface="微软雅黑" panose="020B0503020204020204" pitchFamily="34" charset="-122"/>
              </a:rPr>
              <a:t>的特征和使用</a:t>
            </a:r>
          </a:p>
        </p:txBody>
      </p:sp>
      <p:sp>
        <p:nvSpPr>
          <p:cNvPr id="13" name="Rectangle 13"/>
          <p:cNvSpPr>
            <a:spLocks noChangeArrowheads="1"/>
          </p:cNvSpPr>
          <p:nvPr/>
        </p:nvSpPr>
        <p:spPr bwMode="auto">
          <a:xfrm>
            <a:off x="5938481" y="3361255"/>
            <a:ext cx="1143000" cy="228600"/>
          </a:xfrm>
          <a:prstGeom prst="rect">
            <a:avLst/>
          </a:prstGeom>
          <a:solidFill>
            <a:schemeClr val="tx2">
              <a:lumMod val="20000"/>
              <a:lumOff val="80000"/>
            </a:schemeClr>
          </a:solidFill>
          <a:ln w="9525">
            <a:noFill/>
            <a:miter lim="800000"/>
            <a:headEnd/>
            <a:tailEnd/>
          </a:ln>
        </p:spPr>
        <p:txBody>
          <a:bodyPr wrap="none" anchor="ctr"/>
          <a:lstStyle/>
          <a:p>
            <a:pPr algn="ctr">
              <a:defRPr/>
            </a:pPr>
            <a:r>
              <a:rPr lang="zh-CN" altLang="en-US" sz="1600" b="1" dirty="0">
                <a:solidFill>
                  <a:srgbClr val="FF0000"/>
                </a:solidFill>
                <a:latin typeface="微软雅黑" panose="020B0503020204020204" pitchFamily="34" charset="-122"/>
                <a:ea typeface="微软雅黑" panose="020B0503020204020204" pitchFamily="34" charset="-122"/>
              </a:rPr>
              <a:t>用户工具认定</a:t>
            </a:r>
          </a:p>
        </p:txBody>
      </p:sp>
      <p:sp>
        <p:nvSpPr>
          <p:cNvPr id="14" name="AutoShape 14"/>
          <p:cNvSpPr>
            <a:spLocks noChangeArrowheads="1"/>
          </p:cNvSpPr>
          <p:nvPr/>
        </p:nvSpPr>
        <p:spPr bwMode="auto">
          <a:xfrm>
            <a:off x="5252681" y="5190055"/>
            <a:ext cx="2209800" cy="1295400"/>
          </a:xfrm>
          <a:prstGeom prst="cube">
            <a:avLst>
              <a:gd name="adj" fmla="val 35579"/>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zh-CN" altLang="en-US" dirty="0">
                <a:solidFill>
                  <a:srgbClr val="C00000"/>
                </a:solidFill>
                <a:latin typeface="微软雅黑" panose="020B0503020204020204" pitchFamily="34" charset="-122"/>
                <a:ea typeface="微软雅黑" panose="020B0503020204020204" pitchFamily="34" charset="-122"/>
              </a:rPr>
              <a:t>最早可交付使用</a:t>
            </a:r>
          </a:p>
          <a:p>
            <a:pPr algn="ctr">
              <a:defRPr/>
            </a:pPr>
            <a:r>
              <a:rPr lang="zh-CN" altLang="en-US" dirty="0">
                <a:solidFill>
                  <a:srgbClr val="C00000"/>
                </a:solidFill>
                <a:latin typeface="微软雅黑" panose="020B0503020204020204" pitchFamily="34" charset="-122"/>
                <a:ea typeface="微软雅黑" panose="020B0503020204020204" pitchFamily="34" charset="-122"/>
              </a:rPr>
              <a:t>的基于用户需求</a:t>
            </a:r>
          </a:p>
          <a:p>
            <a:pPr algn="ctr">
              <a:defRPr/>
            </a:pPr>
            <a:r>
              <a:rPr lang="zh-CN" altLang="en-US" dirty="0">
                <a:solidFill>
                  <a:srgbClr val="C00000"/>
                </a:solidFill>
                <a:latin typeface="微软雅黑" panose="020B0503020204020204" pitchFamily="34" charset="-122"/>
                <a:ea typeface="微软雅黑" panose="020B0503020204020204" pitchFamily="34" charset="-122"/>
              </a:rPr>
              <a:t>的真实业务需要</a:t>
            </a:r>
          </a:p>
        </p:txBody>
      </p:sp>
      <p:sp>
        <p:nvSpPr>
          <p:cNvPr id="15" name="Rectangle 15"/>
          <p:cNvSpPr>
            <a:spLocks noChangeArrowheads="1"/>
          </p:cNvSpPr>
          <p:nvPr/>
        </p:nvSpPr>
        <p:spPr bwMode="auto">
          <a:xfrm>
            <a:off x="5633681" y="5266255"/>
            <a:ext cx="1143000" cy="228600"/>
          </a:xfrm>
          <a:prstGeom prst="rect">
            <a:avLst/>
          </a:prstGeom>
          <a:solidFill>
            <a:schemeClr val="tx2">
              <a:lumMod val="20000"/>
              <a:lumOff val="80000"/>
            </a:schemeClr>
          </a:solidFill>
          <a:ln w="9525">
            <a:noFill/>
            <a:miter lim="800000"/>
            <a:headEnd/>
            <a:tailEnd/>
          </a:ln>
        </p:spPr>
        <p:txBody>
          <a:bodyPr wrap="none" anchor="ctr"/>
          <a:lstStyle/>
          <a:p>
            <a:pPr algn="ctr">
              <a:defRPr/>
            </a:pPr>
            <a:r>
              <a:rPr lang="zh-CN" altLang="en-US" b="1" dirty="0">
                <a:solidFill>
                  <a:srgbClr val="FF0000"/>
                </a:solidFill>
                <a:latin typeface="微软雅黑" panose="020B0503020204020204" pitchFamily="34" charset="-122"/>
                <a:ea typeface="微软雅黑" panose="020B0503020204020204" pitchFamily="34" charset="-122"/>
              </a:rPr>
              <a:t>广泛业务</a:t>
            </a:r>
          </a:p>
        </p:txBody>
      </p:sp>
      <p:sp>
        <p:nvSpPr>
          <p:cNvPr id="16" name="AutoShape 18"/>
          <p:cNvSpPr>
            <a:spLocks noChangeArrowheads="1"/>
          </p:cNvSpPr>
          <p:nvPr/>
        </p:nvSpPr>
        <p:spPr bwMode="auto">
          <a:xfrm>
            <a:off x="7995881" y="5113855"/>
            <a:ext cx="2209800" cy="1295400"/>
          </a:xfrm>
          <a:prstGeom prst="cube">
            <a:avLst>
              <a:gd name="adj" fmla="val 35579"/>
            </a:avLst>
          </a:prstGeom>
          <a:solidFill>
            <a:schemeClr val="tx2">
              <a:lumMod val="20000"/>
              <a:lumOff val="80000"/>
            </a:schemeClr>
          </a:solidFill>
          <a:ln w="9525">
            <a:solidFill>
              <a:schemeClr val="tx1"/>
            </a:solidFill>
            <a:miter lim="800000"/>
            <a:headEnd/>
            <a:tailEnd/>
          </a:ln>
        </p:spPr>
        <p:txBody>
          <a:bodyPr wrap="none" anchor="ctr"/>
          <a:lstStyle/>
          <a:p>
            <a:pPr algn="ctr">
              <a:defRPr/>
            </a:pPr>
            <a:r>
              <a:rPr lang="zh-CN" altLang="en-US">
                <a:solidFill>
                  <a:srgbClr val="C00000"/>
                </a:solidFill>
                <a:latin typeface="微软雅黑" panose="020B0503020204020204" pitchFamily="34" charset="-122"/>
                <a:ea typeface="微软雅黑" panose="020B0503020204020204" pitchFamily="34" charset="-122"/>
              </a:rPr>
              <a:t>可管理性和技</a:t>
            </a:r>
          </a:p>
          <a:p>
            <a:pPr algn="ctr">
              <a:defRPr/>
            </a:pPr>
            <a:r>
              <a:rPr lang="zh-CN" altLang="en-US">
                <a:solidFill>
                  <a:srgbClr val="C00000"/>
                </a:solidFill>
                <a:latin typeface="微软雅黑" panose="020B0503020204020204" pitchFamily="34" charset="-122"/>
                <a:ea typeface="微软雅黑" panose="020B0503020204020204" pitchFamily="34" charset="-122"/>
              </a:rPr>
              <a:t>术简单能和</a:t>
            </a:r>
          </a:p>
          <a:p>
            <a:pPr algn="ctr">
              <a:defRPr/>
            </a:pPr>
            <a:r>
              <a:rPr lang="zh-CN" altLang="en-US">
                <a:solidFill>
                  <a:srgbClr val="C00000"/>
                </a:solidFill>
                <a:latin typeface="微软雅黑" panose="020B0503020204020204" pitchFamily="34" charset="-122"/>
                <a:ea typeface="微软雅黑" panose="020B0503020204020204" pitchFamily="34" charset="-122"/>
              </a:rPr>
              <a:t>部署集成</a:t>
            </a:r>
          </a:p>
        </p:txBody>
      </p:sp>
      <p:sp>
        <p:nvSpPr>
          <p:cNvPr id="17" name="Rectangle 19"/>
          <p:cNvSpPr>
            <a:spLocks noChangeArrowheads="1"/>
          </p:cNvSpPr>
          <p:nvPr/>
        </p:nvSpPr>
        <p:spPr bwMode="auto">
          <a:xfrm>
            <a:off x="8376881" y="5190055"/>
            <a:ext cx="1447800" cy="228600"/>
          </a:xfrm>
          <a:prstGeom prst="rect">
            <a:avLst/>
          </a:prstGeom>
          <a:solidFill>
            <a:schemeClr val="tx2">
              <a:lumMod val="20000"/>
              <a:lumOff val="80000"/>
            </a:schemeClr>
          </a:solidFill>
          <a:ln w="9525">
            <a:noFill/>
            <a:miter lim="800000"/>
            <a:headEnd/>
            <a:tailEnd/>
          </a:ln>
        </p:spPr>
        <p:txBody>
          <a:bodyPr wrap="none" anchor="ctr"/>
          <a:lstStyle/>
          <a:p>
            <a:pPr algn="ctr">
              <a:defRPr/>
            </a:pPr>
            <a:r>
              <a:rPr lang="zh-CN" altLang="en-US" b="1">
                <a:solidFill>
                  <a:srgbClr val="FF0000"/>
                </a:solidFill>
                <a:latin typeface="微软雅黑" panose="020B0503020204020204" pitchFamily="34" charset="-122"/>
                <a:ea typeface="微软雅黑" panose="020B0503020204020204" pitchFamily="34" charset="-122"/>
              </a:rPr>
              <a:t>可扩展的种子</a:t>
            </a:r>
          </a:p>
        </p:txBody>
      </p:sp>
      <p:sp>
        <p:nvSpPr>
          <p:cNvPr id="18" name="Rectangle 20"/>
          <p:cNvSpPr>
            <a:spLocks noChangeArrowheads="1"/>
          </p:cNvSpPr>
          <p:nvPr/>
        </p:nvSpPr>
        <p:spPr bwMode="auto">
          <a:xfrm>
            <a:off x="5024081" y="473285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rgbClr val="FF0000"/>
                </a:solidFill>
                <a:latin typeface="微软雅黑" panose="020B0503020204020204" pitchFamily="34" charset="-122"/>
                <a:ea typeface="微软雅黑" panose="020B0503020204020204" pitchFamily="34" charset="-122"/>
              </a:rPr>
              <a:t>领航系统的类型</a:t>
            </a:r>
          </a:p>
        </p:txBody>
      </p:sp>
      <p:sp>
        <p:nvSpPr>
          <p:cNvPr id="19" name="Line 21"/>
          <p:cNvSpPr>
            <a:spLocks noChangeShapeType="1"/>
          </p:cNvSpPr>
          <p:nvPr/>
        </p:nvSpPr>
        <p:spPr bwMode="auto">
          <a:xfrm flipV="1">
            <a:off x="3423881" y="4961455"/>
            <a:ext cx="16002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4"/>
          <p:cNvSpPr>
            <a:spLocks noChangeShapeType="1"/>
          </p:cNvSpPr>
          <p:nvPr/>
        </p:nvSpPr>
        <p:spPr bwMode="auto">
          <a:xfrm flipV="1">
            <a:off x="7233881" y="2599255"/>
            <a:ext cx="1066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528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grpSp>
        <p:nvGrpSpPr>
          <p:cNvPr id="30" name="组合 29"/>
          <p:cNvGrpSpPr/>
          <p:nvPr/>
        </p:nvGrpSpPr>
        <p:grpSpPr>
          <a:xfrm>
            <a:off x="1542918" y="692561"/>
            <a:ext cx="7589616" cy="4967064"/>
            <a:chOff x="1906669" y="838200"/>
            <a:chExt cx="6208631" cy="4114800"/>
          </a:xfrm>
        </p:grpSpPr>
        <p:sp>
          <p:nvSpPr>
            <p:cNvPr id="5" name="AutoShape 4"/>
            <p:cNvSpPr>
              <a:spLocks noChangeArrowheads="1"/>
            </p:cNvSpPr>
            <p:nvPr/>
          </p:nvSpPr>
          <p:spPr bwMode="auto">
            <a:xfrm>
              <a:off x="2705100" y="914400"/>
              <a:ext cx="1905000" cy="457200"/>
            </a:xfrm>
            <a:prstGeom prst="parallelogram">
              <a:avLst>
                <a:gd name="adj" fmla="val 1041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chemeClr val="bg1">
                      <a:lumMod val="95000"/>
                    </a:schemeClr>
                  </a:solidFill>
                  <a:latin typeface="微软雅黑" panose="020B0503020204020204" pitchFamily="34" charset="-122"/>
                  <a:ea typeface="微软雅黑" panose="020B0503020204020204" pitchFamily="34" charset="-122"/>
                </a:rPr>
                <a:t>概念证明</a:t>
              </a:r>
            </a:p>
          </p:txBody>
        </p:sp>
        <p:sp>
          <p:nvSpPr>
            <p:cNvPr id="6" name="AutoShape 5"/>
            <p:cNvSpPr>
              <a:spLocks noChangeArrowheads="1"/>
            </p:cNvSpPr>
            <p:nvPr/>
          </p:nvSpPr>
          <p:spPr bwMode="auto">
            <a:xfrm>
              <a:off x="2628900" y="1752600"/>
              <a:ext cx="1905000" cy="457200"/>
            </a:xfrm>
            <a:prstGeom prst="parallelogram">
              <a:avLst>
                <a:gd name="adj" fmla="val 1041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chemeClr val="bg1">
                      <a:lumMod val="95000"/>
                    </a:schemeClr>
                  </a:solidFill>
                  <a:latin typeface="微软雅黑" panose="020B0503020204020204" pitchFamily="34" charset="-122"/>
                  <a:ea typeface="微软雅黑" panose="020B0503020204020204" pitchFamily="34" charset="-122"/>
                </a:rPr>
                <a:t>技术证明</a:t>
              </a:r>
            </a:p>
          </p:txBody>
        </p:sp>
        <p:sp>
          <p:nvSpPr>
            <p:cNvPr id="7" name="AutoShape 6"/>
            <p:cNvSpPr>
              <a:spLocks noChangeArrowheads="1"/>
            </p:cNvSpPr>
            <p:nvPr/>
          </p:nvSpPr>
          <p:spPr bwMode="auto">
            <a:xfrm>
              <a:off x="2628900" y="2438400"/>
              <a:ext cx="1905000" cy="457200"/>
            </a:xfrm>
            <a:prstGeom prst="parallelogram">
              <a:avLst>
                <a:gd name="adj" fmla="val 1041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chemeClr val="bg1">
                      <a:lumMod val="95000"/>
                    </a:schemeClr>
                  </a:solidFill>
                  <a:latin typeface="微软雅黑" panose="020B0503020204020204" pitchFamily="34" charset="-122"/>
                  <a:ea typeface="微软雅黑" panose="020B0503020204020204" pitchFamily="34" charset="-122"/>
                </a:rPr>
                <a:t>综合测试</a:t>
              </a:r>
            </a:p>
          </p:txBody>
        </p:sp>
        <p:sp>
          <p:nvSpPr>
            <p:cNvPr id="8" name="AutoShape 7"/>
            <p:cNvSpPr>
              <a:spLocks noChangeArrowheads="1"/>
            </p:cNvSpPr>
            <p:nvPr/>
          </p:nvSpPr>
          <p:spPr bwMode="auto">
            <a:xfrm>
              <a:off x="2552700" y="3124200"/>
              <a:ext cx="1905000" cy="457200"/>
            </a:xfrm>
            <a:prstGeom prst="parallelogram">
              <a:avLst>
                <a:gd name="adj" fmla="val 1041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chemeClr val="bg1">
                      <a:lumMod val="95000"/>
                    </a:schemeClr>
                  </a:solidFill>
                  <a:latin typeface="微软雅黑" panose="020B0503020204020204" pitchFamily="34" charset="-122"/>
                  <a:ea typeface="微软雅黑" panose="020B0503020204020204" pitchFamily="34" charset="-122"/>
                </a:rPr>
                <a:t>用户工具认定</a:t>
              </a:r>
            </a:p>
          </p:txBody>
        </p:sp>
        <p:sp>
          <p:nvSpPr>
            <p:cNvPr id="9" name="AutoShape 8"/>
            <p:cNvSpPr>
              <a:spLocks noChangeArrowheads="1"/>
            </p:cNvSpPr>
            <p:nvPr/>
          </p:nvSpPr>
          <p:spPr bwMode="auto">
            <a:xfrm>
              <a:off x="2476500" y="3810000"/>
              <a:ext cx="1905000" cy="457200"/>
            </a:xfrm>
            <a:prstGeom prst="parallelogram">
              <a:avLst>
                <a:gd name="adj" fmla="val 1041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chemeClr val="bg1">
                      <a:lumMod val="95000"/>
                    </a:schemeClr>
                  </a:solidFill>
                  <a:latin typeface="微软雅黑" panose="020B0503020204020204" pitchFamily="34" charset="-122"/>
                  <a:ea typeface="微软雅黑" panose="020B0503020204020204" pitchFamily="34" charset="-122"/>
                </a:rPr>
                <a:t>广泛业务</a:t>
              </a:r>
            </a:p>
          </p:txBody>
        </p:sp>
        <p:sp>
          <p:nvSpPr>
            <p:cNvPr id="10" name="AutoShape 9"/>
            <p:cNvSpPr>
              <a:spLocks noChangeArrowheads="1"/>
            </p:cNvSpPr>
            <p:nvPr/>
          </p:nvSpPr>
          <p:spPr bwMode="auto">
            <a:xfrm>
              <a:off x="2476500" y="4495800"/>
              <a:ext cx="1905000" cy="457200"/>
            </a:xfrm>
            <a:prstGeom prst="parallelogram">
              <a:avLst>
                <a:gd name="adj" fmla="val 1041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solidFill>
                    <a:schemeClr val="bg1">
                      <a:lumMod val="95000"/>
                    </a:schemeClr>
                  </a:solidFill>
                  <a:latin typeface="微软雅黑" panose="020B0503020204020204" pitchFamily="34" charset="-122"/>
                  <a:ea typeface="微软雅黑" panose="020B0503020204020204" pitchFamily="34" charset="-122"/>
                </a:rPr>
                <a:t>可扩展种子</a:t>
              </a:r>
            </a:p>
          </p:txBody>
        </p:sp>
        <p:sp>
          <p:nvSpPr>
            <p:cNvPr id="11" name="Text Box 10"/>
            <p:cNvSpPr txBox="1">
              <a:spLocks noChangeArrowheads="1"/>
            </p:cNvSpPr>
            <p:nvPr/>
          </p:nvSpPr>
          <p:spPr bwMode="auto">
            <a:xfrm rot="16200000">
              <a:off x="914400" y="2287669"/>
              <a:ext cx="2362200" cy="37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rPr>
                <a:t>领航系统类型</a:t>
              </a:r>
            </a:p>
          </p:txBody>
        </p:sp>
        <p:sp>
          <p:nvSpPr>
            <p:cNvPr id="12" name="Line 11"/>
            <p:cNvSpPr>
              <a:spLocks noChangeShapeType="1"/>
            </p:cNvSpPr>
            <p:nvPr/>
          </p:nvSpPr>
          <p:spPr bwMode="auto">
            <a:xfrm>
              <a:off x="4838700" y="8382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4838700" y="14478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5372100" y="866775"/>
              <a:ext cx="2514600" cy="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a:latin typeface="微软雅黑" panose="020B0503020204020204" pitchFamily="34" charset="-122"/>
                  <a:ea typeface="微软雅黑" panose="020B0503020204020204" pitchFamily="34" charset="-122"/>
                </a:rPr>
                <a:t>小范围，有限的数据，                 不适合集成</a:t>
              </a:r>
            </a:p>
          </p:txBody>
        </p:sp>
        <p:sp>
          <p:nvSpPr>
            <p:cNvPr id="15" name="Line 14"/>
            <p:cNvSpPr>
              <a:spLocks noChangeShapeType="1"/>
            </p:cNvSpPr>
            <p:nvPr/>
          </p:nvSpPr>
          <p:spPr bwMode="auto">
            <a:xfrm>
              <a:off x="4838700" y="16764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4838700" y="21336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6"/>
            <p:cNvSpPr txBox="1">
              <a:spLocks noChangeArrowheads="1"/>
            </p:cNvSpPr>
            <p:nvPr/>
          </p:nvSpPr>
          <p:spPr bwMode="auto">
            <a:xfrm>
              <a:off x="5143500" y="1752600"/>
              <a:ext cx="2514600" cy="28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a:latin typeface="微软雅黑" panose="020B0503020204020204" pitchFamily="34" charset="-122"/>
                  <a:ea typeface="微软雅黑" panose="020B0503020204020204" pitchFamily="34" charset="-122"/>
                </a:rPr>
                <a:t>只用于证明</a:t>
              </a:r>
              <a:r>
                <a:rPr lang="en-US" altLang="zh-CN" sz="1600">
                  <a:latin typeface="微软雅黑" panose="020B0503020204020204" pitchFamily="34" charset="-122"/>
                  <a:ea typeface="微软雅黑" panose="020B0503020204020204" pitchFamily="34" charset="-122"/>
                </a:rPr>
                <a:t>IT</a:t>
              </a:r>
              <a:r>
                <a:rPr lang="zh-CN" altLang="en-US" sz="1600">
                  <a:latin typeface="微软雅黑" panose="020B0503020204020204" pitchFamily="34" charset="-122"/>
                  <a:ea typeface="微软雅黑" panose="020B0503020204020204" pitchFamily="34" charset="-122"/>
                </a:rPr>
                <a:t>新技术</a:t>
              </a:r>
            </a:p>
          </p:txBody>
        </p:sp>
        <p:sp>
          <p:nvSpPr>
            <p:cNvPr id="18" name="Line 17"/>
            <p:cNvSpPr>
              <a:spLocks noChangeShapeType="1"/>
            </p:cNvSpPr>
            <p:nvPr/>
          </p:nvSpPr>
          <p:spPr bwMode="auto">
            <a:xfrm>
              <a:off x="4838700" y="22860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4838700" y="28956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9"/>
            <p:cNvSpPr txBox="1">
              <a:spLocks noChangeArrowheads="1"/>
            </p:cNvSpPr>
            <p:nvPr/>
          </p:nvSpPr>
          <p:spPr bwMode="auto">
            <a:xfrm>
              <a:off x="5143500" y="2314575"/>
              <a:ext cx="2667000" cy="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a:latin typeface="微软雅黑" panose="020B0503020204020204" pitchFamily="34" charset="-122"/>
                  <a:ea typeface="微软雅黑" panose="020B0503020204020204" pitchFamily="34" charset="-122"/>
                </a:rPr>
                <a:t>只用于为</a:t>
              </a:r>
              <a:r>
                <a:rPr lang="en-US" altLang="zh-CN" sz="1600">
                  <a:latin typeface="微软雅黑" panose="020B0503020204020204" pitchFamily="34" charset="-122"/>
                  <a:ea typeface="微软雅黑" panose="020B0503020204020204" pitchFamily="34" charset="-122"/>
                </a:rPr>
                <a:t>IT</a:t>
              </a:r>
              <a:r>
                <a:rPr lang="zh-CN" altLang="en-US" sz="1600">
                  <a:latin typeface="微软雅黑" panose="020B0503020204020204" pitchFamily="34" charset="-122"/>
                  <a:ea typeface="微软雅黑" panose="020B0503020204020204" pitchFamily="34" charset="-122"/>
                </a:rPr>
                <a:t>测试所有的基础结构和体系结构</a:t>
              </a:r>
            </a:p>
          </p:txBody>
        </p:sp>
        <p:sp>
          <p:nvSpPr>
            <p:cNvPr id="21" name="Line 20"/>
            <p:cNvSpPr>
              <a:spLocks noChangeShapeType="1"/>
            </p:cNvSpPr>
            <p:nvPr/>
          </p:nvSpPr>
          <p:spPr bwMode="auto">
            <a:xfrm>
              <a:off x="4838700" y="31242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1"/>
            <p:cNvSpPr>
              <a:spLocks noChangeShapeType="1"/>
            </p:cNvSpPr>
            <p:nvPr/>
          </p:nvSpPr>
          <p:spPr bwMode="auto">
            <a:xfrm>
              <a:off x="4838700" y="35814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2"/>
            <p:cNvSpPr txBox="1">
              <a:spLocks noChangeArrowheads="1"/>
            </p:cNvSpPr>
            <p:nvPr/>
          </p:nvSpPr>
          <p:spPr bwMode="auto">
            <a:xfrm>
              <a:off x="4991100" y="3200400"/>
              <a:ext cx="2895600" cy="28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a:latin typeface="微软雅黑" panose="020B0503020204020204" pitchFamily="34" charset="-122"/>
                  <a:ea typeface="微软雅黑" panose="020B0503020204020204" pitchFamily="34" charset="-122"/>
                </a:rPr>
                <a:t>只用于用户测试和熟悉工具</a:t>
              </a:r>
            </a:p>
          </p:txBody>
        </p:sp>
        <p:sp>
          <p:nvSpPr>
            <p:cNvPr id="24" name="Line 23"/>
            <p:cNvSpPr>
              <a:spLocks noChangeShapeType="1"/>
            </p:cNvSpPr>
            <p:nvPr/>
          </p:nvSpPr>
          <p:spPr bwMode="auto">
            <a:xfrm>
              <a:off x="4838700" y="37338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a:off x="4838700" y="42672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 Box 25"/>
            <p:cNvSpPr txBox="1">
              <a:spLocks noChangeArrowheads="1"/>
            </p:cNvSpPr>
            <p:nvPr/>
          </p:nvSpPr>
          <p:spPr bwMode="auto">
            <a:xfrm>
              <a:off x="4762500" y="3810000"/>
              <a:ext cx="3124200" cy="28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a:latin typeface="微软雅黑" panose="020B0503020204020204" pitchFamily="34" charset="-122"/>
                  <a:ea typeface="微软雅黑" panose="020B0503020204020204" pitchFamily="34" charset="-122"/>
                </a:rPr>
                <a:t>较大范围的早期版本，可能集成</a:t>
              </a:r>
            </a:p>
          </p:txBody>
        </p:sp>
        <p:sp>
          <p:nvSpPr>
            <p:cNvPr id="27" name="Line 26"/>
            <p:cNvSpPr>
              <a:spLocks noChangeShapeType="1"/>
            </p:cNvSpPr>
            <p:nvPr/>
          </p:nvSpPr>
          <p:spPr bwMode="auto">
            <a:xfrm>
              <a:off x="4838700" y="44196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4838700" y="4953000"/>
              <a:ext cx="30480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28"/>
            <p:cNvSpPr txBox="1">
              <a:spLocks noChangeArrowheads="1"/>
            </p:cNvSpPr>
            <p:nvPr/>
          </p:nvSpPr>
          <p:spPr bwMode="auto">
            <a:xfrm>
              <a:off x="4762500" y="4495800"/>
              <a:ext cx="3352800" cy="28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600">
                  <a:latin typeface="微软雅黑" panose="020B0503020204020204" pitchFamily="34" charset="-122"/>
                  <a:ea typeface="微软雅黑" panose="020B0503020204020204" pitchFamily="34" charset="-122"/>
                </a:rPr>
                <a:t>可管理、简单、为集成而设计的</a:t>
              </a:r>
            </a:p>
          </p:txBody>
        </p:sp>
      </p:grpSp>
    </p:spTree>
    <p:extLst>
      <p:ext uri="{BB962C8B-B14F-4D97-AF65-F5344CB8AC3E}">
        <p14:creationId xmlns:p14="http://schemas.microsoft.com/office/powerpoint/2010/main" val="220307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noFill/>
        </p:spPr>
        <p:txBody>
          <a:bodyPr/>
          <a:lstStyle/>
          <a:p>
            <a:r>
              <a:rPr lang="zh-CN" altLang="en-US" dirty="0"/>
              <a:t>部署的主要任务</a:t>
            </a:r>
          </a:p>
          <a:p>
            <a:r>
              <a:rPr lang="zh-CN" altLang="en-US" dirty="0"/>
              <a:t>领航系统</a:t>
            </a:r>
          </a:p>
          <a:p>
            <a:r>
              <a:rPr lang="zh-CN" altLang="en-US" dirty="0">
                <a:solidFill>
                  <a:srgbClr val="C00000"/>
                </a:solidFill>
                <a:effectLst>
                  <a:outerShdw blurRad="38100" dist="38100" dir="2700000" algn="tl">
                    <a:srgbClr val="000000">
                      <a:alpha val="43137"/>
                    </a:srgbClr>
                  </a:outerShdw>
                </a:effectLst>
              </a:rPr>
              <a:t> 安全</a:t>
            </a:r>
          </a:p>
          <a:p>
            <a:r>
              <a:rPr lang="zh-CN" altLang="en-US" dirty="0"/>
              <a:t> 备份和恢复</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181468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3" name="内容占位符 2"/>
          <p:cNvSpPr>
            <a:spLocks noGrp="1"/>
          </p:cNvSpPr>
          <p:nvPr>
            <p:ph idx="1"/>
          </p:nvPr>
        </p:nvSpPr>
        <p:spPr>
          <a:xfrm>
            <a:off x="212050" y="836712"/>
            <a:ext cx="4396537" cy="5472608"/>
          </a:xfrm>
        </p:spPr>
        <p:txBody>
          <a:bodyPr>
            <a:normAutofit/>
          </a:bodyPr>
          <a:lstStyle/>
          <a:p>
            <a:r>
              <a:rPr lang="zh-CN" altLang="en-US" dirty="0">
                <a:solidFill>
                  <a:srgbClr val="000066"/>
                </a:solidFill>
              </a:rPr>
              <a:t>安全策略</a:t>
            </a:r>
          </a:p>
          <a:p>
            <a:pPr lvl="1">
              <a:lnSpc>
                <a:spcPct val="80000"/>
              </a:lnSpc>
            </a:pPr>
            <a:r>
              <a:rPr lang="zh-CN" altLang="en-US" sz="2000" dirty="0"/>
              <a:t>政策覆盖的信息范围</a:t>
            </a:r>
          </a:p>
          <a:p>
            <a:pPr lvl="1">
              <a:lnSpc>
                <a:spcPct val="80000"/>
              </a:lnSpc>
            </a:pPr>
            <a:r>
              <a:rPr lang="zh-CN" altLang="en-US" sz="2000" dirty="0"/>
              <a:t>物理安全性</a:t>
            </a:r>
          </a:p>
          <a:p>
            <a:pPr lvl="1">
              <a:lnSpc>
                <a:spcPct val="80000"/>
              </a:lnSpc>
            </a:pPr>
            <a:r>
              <a:rPr lang="zh-CN" altLang="en-US" sz="2000" dirty="0"/>
              <a:t>工作站安全性</a:t>
            </a:r>
          </a:p>
          <a:p>
            <a:pPr lvl="1">
              <a:lnSpc>
                <a:spcPct val="80000"/>
              </a:lnSpc>
            </a:pPr>
            <a:r>
              <a:rPr lang="zh-CN" altLang="en-US" sz="2000" dirty="0"/>
              <a:t>网络连接安全性</a:t>
            </a:r>
          </a:p>
          <a:p>
            <a:pPr lvl="1">
              <a:lnSpc>
                <a:spcPct val="80000"/>
              </a:lnSpc>
            </a:pPr>
            <a:r>
              <a:rPr lang="zh-CN" altLang="en-US" sz="2000" dirty="0"/>
              <a:t>数据库访问权限</a:t>
            </a:r>
          </a:p>
          <a:p>
            <a:pPr lvl="1"/>
            <a:r>
              <a:rPr lang="zh-CN" altLang="en-US" sz="2000" dirty="0"/>
              <a:t>数据装载的安全清除</a:t>
            </a:r>
          </a:p>
          <a:p>
            <a:pPr lvl="1"/>
            <a:r>
              <a:rPr lang="zh-CN" altLang="en-US" sz="2000" dirty="0"/>
              <a:t>用户角色和权限</a:t>
            </a:r>
          </a:p>
          <a:p>
            <a:pPr lvl="1"/>
            <a:r>
              <a:rPr lang="zh-CN" altLang="en-US" sz="2000" dirty="0"/>
              <a:t>汇总级别的安全性</a:t>
            </a:r>
          </a:p>
          <a:p>
            <a:pPr lvl="1"/>
            <a:r>
              <a:rPr lang="zh-CN" altLang="en-US" sz="2000" dirty="0"/>
              <a:t>元数据安全性</a:t>
            </a:r>
          </a:p>
          <a:p>
            <a:pPr lvl="1"/>
            <a:r>
              <a:rPr lang="en-US" altLang="zh-CN" sz="2000" dirty="0"/>
              <a:t>OLAP</a:t>
            </a:r>
            <a:r>
              <a:rPr lang="zh-CN" altLang="en-US" sz="2000" dirty="0"/>
              <a:t>安全性</a:t>
            </a:r>
          </a:p>
          <a:p>
            <a:pPr lvl="1"/>
            <a:r>
              <a:rPr lang="en-US" altLang="zh-CN" sz="2000" dirty="0"/>
              <a:t>Web</a:t>
            </a:r>
            <a:r>
              <a:rPr lang="zh-CN" altLang="en-US" sz="2000" dirty="0"/>
              <a:t>安全性</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17</a:t>
            </a:fld>
            <a:endParaRPr lang="zh-CN" altLang="en-US" dirty="0"/>
          </a:p>
        </p:txBody>
      </p:sp>
      <p:sp>
        <p:nvSpPr>
          <p:cNvPr id="5" name="内容占位符 2"/>
          <p:cNvSpPr txBox="1">
            <a:spLocks/>
          </p:cNvSpPr>
          <p:nvPr/>
        </p:nvSpPr>
        <p:spPr>
          <a:xfrm>
            <a:off x="5234224" y="836712"/>
            <a:ext cx="4396537" cy="5472608"/>
          </a:xfrm>
          <a:prstGeom prst="rect">
            <a:avLst/>
          </a:prstGeom>
        </p:spPr>
        <p:txBody>
          <a:bodyPr vert="horz" lIns="91440" tIns="45720" rIns="91440" bIns="45720" rtlCol="0">
            <a:normAutofit/>
          </a:bodyPr>
          <a:lstStyle>
            <a:lvl1pPr marL="273050" indent="-273050" algn="l" defTabSz="914400" rtl="0" eaLnBrk="1" latinLnBrk="0" hangingPunct="1">
              <a:lnSpc>
                <a:spcPct val="130000"/>
              </a:lnSpc>
              <a:spcBef>
                <a:spcPct val="20000"/>
              </a:spcBef>
              <a:buClr>
                <a:srgbClr val="0000FF"/>
              </a:buClr>
              <a:buSzPct val="100000"/>
              <a:buFont typeface="Wingdings" pitchFamily="2" charset="2"/>
              <a:buChar char=""/>
              <a:defRPr sz="2800" b="1" kern="1200" baseline="0">
                <a:solidFill>
                  <a:srgbClr val="3333CC"/>
                </a:solidFill>
                <a:latin typeface="Calibri" panose="020F0502020204030204" pitchFamily="34" charset="0"/>
                <a:ea typeface="+mn-ea"/>
                <a:cs typeface="+mn-cs"/>
              </a:defRPr>
            </a:lvl1pPr>
            <a:lvl2pPr marL="531813" indent="-258763" algn="l" defTabSz="914400" rtl="0" eaLnBrk="1" latinLnBrk="0" hangingPunct="1">
              <a:lnSpc>
                <a:spcPct val="130000"/>
              </a:lnSpc>
              <a:spcBef>
                <a:spcPct val="20000"/>
              </a:spcBef>
              <a:buClr>
                <a:srgbClr val="990099"/>
              </a:buClr>
              <a:buSzPct val="90000"/>
              <a:buFont typeface="Wingdings" pitchFamily="2" charset="2"/>
              <a:buChar char="n"/>
              <a:defRPr sz="2400" kern="1200" baseline="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30000"/>
              </a:lnSpc>
              <a:spcBef>
                <a:spcPct val="20000"/>
              </a:spcBef>
              <a:buFont typeface="Times New Roman" pitchFamily="18" charset="0"/>
              <a:buChar char="─"/>
              <a:defRPr sz="2000" kern="1200" baseline="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0" dirty="0">
                <a:solidFill>
                  <a:srgbClr val="000066"/>
                </a:solidFill>
                <a:latin typeface="微软雅黑" panose="020B0503020204020204" pitchFamily="34" charset="-122"/>
                <a:ea typeface="微软雅黑" panose="020B0503020204020204" pitchFamily="34" charset="-122"/>
              </a:rPr>
              <a:t>管理用户权限</a:t>
            </a:r>
            <a:endParaRPr lang="en-US" altLang="zh-CN" b="0" dirty="0">
              <a:solidFill>
                <a:srgbClr val="000066"/>
              </a:solidFill>
              <a:latin typeface="微软雅黑" panose="020B0503020204020204" pitchFamily="34" charset="-122"/>
              <a:ea typeface="微软雅黑" panose="020B0503020204020204" pitchFamily="34" charset="-122"/>
            </a:endParaRPr>
          </a:p>
          <a:p>
            <a:r>
              <a:rPr lang="zh-CN" altLang="en-US" b="0" dirty="0">
                <a:solidFill>
                  <a:srgbClr val="000066"/>
                </a:solidFill>
                <a:latin typeface="微软雅黑" panose="020B0503020204020204" pitchFamily="34" charset="-122"/>
                <a:ea typeface="微软雅黑" panose="020B0503020204020204" pitchFamily="34" charset="-122"/>
              </a:rPr>
              <a:t>密码</a:t>
            </a:r>
            <a:endParaRPr lang="en-US" altLang="zh-CN" b="0" dirty="0">
              <a:solidFill>
                <a:srgbClr val="000066"/>
              </a:solidFill>
              <a:latin typeface="微软雅黑" panose="020B0503020204020204" pitchFamily="34" charset="-122"/>
              <a:ea typeface="微软雅黑" panose="020B0503020204020204" pitchFamily="34" charset="-122"/>
            </a:endParaRPr>
          </a:p>
          <a:p>
            <a:r>
              <a:rPr lang="zh-CN" altLang="en-US" b="0" dirty="0">
                <a:solidFill>
                  <a:srgbClr val="000066"/>
                </a:solidFill>
                <a:latin typeface="微软雅黑" panose="020B0503020204020204" pitchFamily="34" charset="-122"/>
                <a:ea typeface="微软雅黑" panose="020B0503020204020204" pitchFamily="34" charset="-122"/>
              </a:rPr>
              <a:t>安全工具</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19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8147" y="116632"/>
            <a:ext cx="9932153" cy="5472608"/>
          </a:xfrm>
        </p:spPr>
        <p:txBody>
          <a:bodyPr/>
          <a:lstStyle/>
          <a:p>
            <a:r>
              <a:rPr lang="zh-CN" altLang="en-US" dirty="0"/>
              <a:t>管理用户权限</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18</a:t>
            </a:fld>
            <a:endParaRPr lang="zh-CN" altLang="en-US" dirty="0"/>
          </a:p>
        </p:txBody>
      </p:sp>
      <p:graphicFrame>
        <p:nvGraphicFramePr>
          <p:cNvPr id="5" name="Group 61"/>
          <p:cNvGraphicFramePr>
            <a:graphicFrameLocks/>
          </p:cNvGraphicFramePr>
          <p:nvPr>
            <p:extLst>
              <p:ext uri="{D42A27DB-BD31-4B8C-83A1-F6EECF244321}">
                <p14:modId xmlns:p14="http://schemas.microsoft.com/office/powerpoint/2010/main" val="2272341497"/>
              </p:ext>
            </p:extLst>
          </p:nvPr>
        </p:nvGraphicFramePr>
        <p:xfrm>
          <a:off x="792163" y="908720"/>
          <a:ext cx="8763000" cy="5661025"/>
        </p:xfrm>
        <a:graphic>
          <a:graphicData uri="http://schemas.openxmlformats.org/drawingml/2006/table">
            <a:tbl>
              <a:tblPr/>
              <a:tblGrid>
                <a:gridCol w="2492229">
                  <a:extLst>
                    <a:ext uri="{9D8B030D-6E8A-4147-A177-3AD203B41FA5}">
                      <a16:colId xmlns:a16="http://schemas.microsoft.com/office/drawing/2014/main" val="20000"/>
                    </a:ext>
                  </a:extLst>
                </a:gridCol>
                <a:gridCol w="2894202">
                  <a:extLst>
                    <a:ext uri="{9D8B030D-6E8A-4147-A177-3AD203B41FA5}">
                      <a16:colId xmlns:a16="http://schemas.microsoft.com/office/drawing/2014/main" val="20001"/>
                    </a:ext>
                  </a:extLst>
                </a:gridCol>
                <a:gridCol w="3376569">
                  <a:extLst>
                    <a:ext uri="{9D8B030D-6E8A-4147-A177-3AD203B41FA5}">
                      <a16:colId xmlns:a16="http://schemas.microsoft.com/office/drawing/2014/main" val="20002"/>
                    </a:ext>
                  </a:extLst>
                </a:gridCol>
              </a:tblGrid>
              <a:tr h="638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1"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rPr>
                        <a:t>角色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1"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职责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800" b="1"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访问权限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8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最终用户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运用数据仓库表来进行查询和生成报表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系统权限：无  数据库管理：无</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表和视图：选择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8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高级用户</a:t>
                      </a: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分析员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进行复杂的特别查询，设计和生成报表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系统权限：无   数据库管理：无</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表和视图：全部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88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咨询台</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支持中心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帮助用户进行查询和生成报表，分析和解释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系统权限：无   数据库管理：无</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表和视图：全部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8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查询工具专家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为最终用户解决疑难和安装</a:t>
                      </a: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OLAP</a:t>
                      </a: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工具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系统权限：无     数据库管理：无</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rPr>
                        <a:t>表和视图：全部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8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安全管理员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授予和回收权限，监视使用情况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系统权限：有      数据库管理：有  表和视图：全部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88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系统</a:t>
                      </a:r>
                      <a:r>
                        <a:rPr kumimoji="0" lang="en-US" altLang="zh-CN" sz="20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t>
                      </a:r>
                      <a:r>
                        <a:rPr kumimoji="0" lang="zh-CN" altLang="en-US" sz="20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网络管理员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安装和维护操作系统和网络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rgbClr val="000066"/>
                          </a:solidFill>
                          <a:effectLst/>
                          <a:latin typeface="微软雅黑" panose="020B0503020204020204" pitchFamily="34" charset="-122"/>
                          <a:ea typeface="微软雅黑" panose="020B0503020204020204" pitchFamily="34" charset="-122"/>
                        </a:rPr>
                        <a:t>系统权限：有</a:t>
                      </a:r>
                      <a:endPar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数据库管理：无    表和视图：无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38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数据仓库管理员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安装维护</a:t>
                      </a:r>
                      <a:r>
                        <a:rPr kumimoji="0" lang="en-US"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DBMS</a:t>
                      </a:r>
                      <a:r>
                        <a:rPr kumimoji="0" lang="zh-CN" altLang="en-US"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，提供备份和恢复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0" i="0" u="none" strike="noStrike" cap="none" normalizeH="0" baseline="0" dirty="0">
                          <a:ln>
                            <a:noFill/>
                          </a:ln>
                          <a:solidFill>
                            <a:srgbClr val="000066"/>
                          </a:solidFill>
                          <a:effectLst/>
                          <a:latin typeface="微软雅黑" panose="020B0503020204020204" pitchFamily="34" charset="-122"/>
                          <a:ea typeface="微软雅黑" panose="020B0503020204020204" pitchFamily="34" charset="-122"/>
                        </a:rPr>
                        <a:t>系统权限：有   数据库管理：有  表和视图：全部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771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a:t>
            </a:r>
          </a:p>
        </p:txBody>
      </p:sp>
      <p:sp>
        <p:nvSpPr>
          <p:cNvPr id="3" name="内容占位符 2"/>
          <p:cNvSpPr>
            <a:spLocks noGrp="1"/>
          </p:cNvSpPr>
          <p:nvPr>
            <p:ph idx="1"/>
          </p:nvPr>
        </p:nvSpPr>
        <p:spPr/>
        <p:txBody>
          <a:bodyPr/>
          <a:lstStyle/>
          <a:p>
            <a:r>
              <a:rPr lang="zh-CN" altLang="en-US" dirty="0"/>
              <a:t>研究部署阶段在数据仓库开发生命周期中的角色</a:t>
            </a:r>
          </a:p>
          <a:p>
            <a:r>
              <a:rPr lang="zh-CN" altLang="en-US" dirty="0"/>
              <a:t>回顾部署的主要任务和如何完成任务</a:t>
            </a:r>
          </a:p>
          <a:p>
            <a:r>
              <a:rPr lang="zh-CN" altLang="en-US" dirty="0"/>
              <a:t>检查对领航系统的需求，如何划分领航的类型</a:t>
            </a:r>
          </a:p>
          <a:p>
            <a:r>
              <a:rPr lang="zh-CN" altLang="en-US" dirty="0"/>
              <a:t>考虑数据仓库环境下的数据安全</a:t>
            </a:r>
          </a:p>
          <a:p>
            <a:r>
              <a:rPr lang="zh-CN" altLang="en-US" dirty="0"/>
              <a:t>考察数据备份和恢复需求</a:t>
            </a:r>
          </a:p>
          <a:p>
            <a:pPr marL="0" indent="0">
              <a:buNone/>
            </a:pP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404595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noFill/>
        </p:spPr>
        <p:txBody>
          <a:bodyPr/>
          <a:lstStyle/>
          <a:p>
            <a:r>
              <a:rPr lang="zh-CN" altLang="en-US" dirty="0"/>
              <a:t>部署的主要任务</a:t>
            </a:r>
          </a:p>
          <a:p>
            <a:r>
              <a:rPr lang="zh-CN" altLang="en-US" dirty="0"/>
              <a:t>领航系统</a:t>
            </a:r>
          </a:p>
          <a:p>
            <a:r>
              <a:rPr lang="zh-CN" altLang="en-US" dirty="0"/>
              <a:t> 安全</a:t>
            </a:r>
          </a:p>
          <a:p>
            <a:r>
              <a:rPr lang="zh-CN" altLang="en-US" dirty="0"/>
              <a:t> </a:t>
            </a:r>
            <a:r>
              <a:rPr lang="zh-CN" altLang="en-US" dirty="0">
                <a:solidFill>
                  <a:srgbClr val="C00000"/>
                </a:solidFill>
                <a:effectLst>
                  <a:outerShdw blurRad="38100" dist="38100" dir="2700000" algn="tl">
                    <a:srgbClr val="000000">
                      <a:alpha val="43137"/>
                    </a:srgbClr>
                  </a:outerShdw>
                </a:effectLst>
              </a:rPr>
              <a:t>备份和恢复</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400841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备份和恢复</a:t>
            </a:r>
          </a:p>
        </p:txBody>
      </p:sp>
      <p:sp>
        <p:nvSpPr>
          <p:cNvPr id="3" name="内容占位符 2"/>
          <p:cNvSpPr>
            <a:spLocks noGrp="1"/>
          </p:cNvSpPr>
          <p:nvPr>
            <p:ph idx="1"/>
          </p:nvPr>
        </p:nvSpPr>
        <p:spPr/>
        <p:txBody>
          <a:bodyPr/>
          <a:lstStyle/>
          <a:p>
            <a:r>
              <a:rPr lang="zh-CN" altLang="en-US" dirty="0"/>
              <a:t>为什么要备份数据</a:t>
            </a:r>
          </a:p>
          <a:p>
            <a:r>
              <a:rPr lang="zh-CN" altLang="en-US" dirty="0"/>
              <a:t>备份策略</a:t>
            </a:r>
          </a:p>
          <a:p>
            <a:r>
              <a:rPr lang="zh-CN" altLang="en-US" dirty="0"/>
              <a:t>建立一个实际的日程表</a:t>
            </a:r>
          </a:p>
          <a:p>
            <a:r>
              <a:rPr lang="zh-CN" altLang="en-US" dirty="0"/>
              <a:t>恢复</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414281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数据库备份</a:t>
            </a:r>
          </a:p>
        </p:txBody>
      </p:sp>
      <p:sp>
        <p:nvSpPr>
          <p:cNvPr id="3" name="内容占位符 2"/>
          <p:cNvSpPr>
            <a:spLocks noGrp="1"/>
          </p:cNvSpPr>
          <p:nvPr>
            <p:ph idx="1"/>
          </p:nvPr>
        </p:nvSpPr>
        <p:spPr/>
        <p:txBody>
          <a:bodyPr>
            <a:normAutofit/>
          </a:bodyPr>
          <a:lstStyle/>
          <a:p>
            <a:r>
              <a:rPr lang="zh-CN" altLang="en-US" sz="2400" dirty="0"/>
              <a:t>数据仓库的数据来源于源系统，但是，灾难发生时从源系统重新装载数据</a:t>
            </a:r>
            <a:r>
              <a:rPr lang="zh-CN" altLang="en-US" sz="2400"/>
              <a:t>并不可行</a:t>
            </a:r>
            <a:endParaRPr lang="en-US" altLang="zh-CN" sz="2400"/>
          </a:p>
          <a:p>
            <a:pPr marL="0" indent="0">
              <a:buNone/>
            </a:pPr>
            <a:r>
              <a:rPr lang="zh-CN" altLang="en-US" sz="800"/>
              <a:t> </a:t>
            </a:r>
            <a:endParaRPr lang="zh-CN" altLang="en-US" sz="800" dirty="0"/>
          </a:p>
          <a:p>
            <a:r>
              <a:rPr lang="zh-CN" altLang="en-US" sz="2400" dirty="0"/>
              <a:t>在备份上运行测试还原过程以及在另一个安全位置存储备份副本可防止可能的灾难性</a:t>
            </a:r>
            <a:r>
              <a:rPr lang="zh-CN" altLang="en-US" sz="2400"/>
              <a:t>数据丢失</a:t>
            </a:r>
            <a:endParaRPr lang="en-US" altLang="zh-CN" sz="2400">
              <a:solidFill>
                <a:srgbClr val="FF0000"/>
              </a:solidFill>
            </a:endParaRPr>
          </a:p>
          <a:p>
            <a:pPr lvl="1"/>
            <a:r>
              <a:rPr lang="zh-CN" altLang="en-US">
                <a:solidFill>
                  <a:srgbClr val="FF0000"/>
                </a:solidFill>
              </a:rPr>
              <a:t>备份</a:t>
            </a:r>
            <a:r>
              <a:rPr lang="zh-CN" altLang="en-US" dirty="0">
                <a:solidFill>
                  <a:srgbClr val="FF0000"/>
                </a:solidFill>
              </a:rPr>
              <a:t>是可靠地保护数据的</a:t>
            </a:r>
            <a:r>
              <a:rPr lang="zh-CN" altLang="en-US">
                <a:solidFill>
                  <a:srgbClr val="FF0000"/>
                </a:solidFill>
              </a:rPr>
              <a:t>唯一方法</a:t>
            </a:r>
            <a:endParaRPr lang="en-US" altLang="zh-CN">
              <a:solidFill>
                <a:srgbClr val="FF0000"/>
              </a:solidFill>
            </a:endParaRPr>
          </a:p>
          <a:p>
            <a:pPr lvl="1"/>
            <a:endParaRPr lang="zh-CN" altLang="en-US" sz="800" dirty="0"/>
          </a:p>
          <a:p>
            <a:r>
              <a:rPr lang="zh-CN" altLang="en-US" sz="2400" dirty="0"/>
              <a:t>使用有效的数据库备份，可从多种故障中恢复数据，</a:t>
            </a:r>
            <a:r>
              <a:rPr lang="zh-CN" altLang="en-US" sz="2400"/>
              <a:t>例如：</a:t>
            </a:r>
            <a:endParaRPr lang="en-US" altLang="zh-CN" sz="2400"/>
          </a:p>
          <a:p>
            <a:pPr lvl="1"/>
            <a:r>
              <a:rPr lang="zh-CN" altLang="en-US" sz="1600"/>
              <a:t>介质故障；用户错误</a:t>
            </a:r>
            <a:r>
              <a:rPr lang="en-US" altLang="zh-CN" sz="1600"/>
              <a:t>(</a:t>
            </a:r>
            <a:r>
              <a:rPr lang="zh-CN" altLang="en-US" sz="1600"/>
              <a:t>如</a:t>
            </a:r>
            <a:r>
              <a:rPr lang="zh-CN" altLang="en-US" sz="1600" dirty="0"/>
              <a:t>，误删除了</a:t>
            </a:r>
            <a:r>
              <a:rPr lang="zh-CN" altLang="en-US" sz="1600"/>
              <a:t>某个表</a:t>
            </a:r>
            <a:r>
              <a:rPr lang="en-US" altLang="zh-CN" sz="1600"/>
              <a:t>)</a:t>
            </a:r>
            <a:r>
              <a:rPr lang="zh-CN" altLang="en-US" sz="1600"/>
              <a:t>；硬件故障</a:t>
            </a:r>
            <a:r>
              <a:rPr lang="en-US" altLang="zh-CN" sz="1600"/>
              <a:t>(</a:t>
            </a:r>
            <a:r>
              <a:rPr lang="zh-CN" altLang="en-US" sz="1600"/>
              <a:t>如</a:t>
            </a:r>
            <a:r>
              <a:rPr lang="zh-CN" altLang="en-US" sz="1600" dirty="0"/>
              <a:t>，磁盘驱动器损坏或</a:t>
            </a:r>
            <a:r>
              <a:rPr lang="zh-CN" altLang="en-US" sz="1600"/>
              <a:t>服务器报废</a:t>
            </a:r>
            <a:r>
              <a:rPr lang="en-US" altLang="zh-CN" sz="1600"/>
              <a:t>)</a:t>
            </a:r>
            <a:r>
              <a:rPr lang="zh-CN" altLang="en-US" sz="1600"/>
              <a:t>；自然灾害</a:t>
            </a:r>
            <a:endParaRPr lang="en-US" altLang="zh-CN" sz="1600"/>
          </a:p>
          <a:p>
            <a:pPr lvl="1"/>
            <a:endParaRPr lang="zh-CN" altLang="en-US" sz="800" dirty="0"/>
          </a:p>
          <a:p>
            <a:r>
              <a:rPr lang="zh-CN" altLang="en-US" sz="2400" dirty="0"/>
              <a:t>此外，数据库备份对于日常管理</a:t>
            </a:r>
            <a:r>
              <a:rPr lang="zh-CN" altLang="en-US" sz="2400"/>
              <a:t>非常有用</a:t>
            </a:r>
            <a:endParaRPr lang="zh-CN" altLang="en-US" sz="24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250322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3" name="内容占位符 2"/>
          <p:cNvSpPr>
            <a:spLocks noGrp="1"/>
          </p:cNvSpPr>
          <p:nvPr>
            <p:ph idx="1"/>
          </p:nvPr>
        </p:nvSpPr>
        <p:spPr/>
        <p:txBody>
          <a:bodyPr>
            <a:normAutofit fontScale="92500" lnSpcReduction="10000"/>
          </a:bodyPr>
          <a:lstStyle/>
          <a:p>
            <a:r>
              <a:rPr lang="zh-CN" altLang="en-US" dirty="0"/>
              <a:t>备份策略的一些技巧</a:t>
            </a:r>
          </a:p>
          <a:p>
            <a:pPr lvl="1"/>
            <a:r>
              <a:rPr lang="zh-CN" altLang="en-US" sz="2200" dirty="0"/>
              <a:t>决定你需要</a:t>
            </a:r>
            <a:r>
              <a:rPr lang="zh-CN" altLang="en-US" sz="2200" dirty="0">
                <a:solidFill>
                  <a:schemeClr val="tx2"/>
                </a:solidFill>
              </a:rPr>
              <a:t>备份什么</a:t>
            </a:r>
            <a:r>
              <a:rPr lang="zh-CN" altLang="en-US" sz="2200" dirty="0"/>
              <a:t>。为</a:t>
            </a:r>
            <a:r>
              <a:rPr lang="zh-CN" altLang="en-US" sz="2200" dirty="0">
                <a:solidFill>
                  <a:srgbClr val="FF0000"/>
                </a:solidFill>
              </a:rPr>
              <a:t>用户数据库、系统数据库和数据库日志</a:t>
            </a:r>
            <a:r>
              <a:rPr lang="zh-CN" altLang="en-US" sz="2200" dirty="0"/>
              <a:t>列一个表</a:t>
            </a:r>
          </a:p>
          <a:p>
            <a:pPr lvl="1"/>
            <a:r>
              <a:rPr lang="zh-CN" altLang="en-US" sz="2200" dirty="0"/>
              <a:t>数据仓库的</a:t>
            </a:r>
            <a:r>
              <a:rPr lang="zh-CN" altLang="en-US" sz="2200" dirty="0">
                <a:solidFill>
                  <a:srgbClr val="FF0000"/>
                </a:solidFill>
              </a:rPr>
              <a:t>巨大容量</a:t>
            </a:r>
            <a:r>
              <a:rPr lang="zh-CN" altLang="en-US" sz="2200" dirty="0"/>
              <a:t>是一个很大的问题。</a:t>
            </a:r>
          </a:p>
          <a:p>
            <a:pPr lvl="1"/>
            <a:r>
              <a:rPr lang="zh-CN" altLang="en-US" sz="2200" dirty="0"/>
              <a:t>寻求一个简单的管理设置</a:t>
            </a:r>
          </a:p>
          <a:p>
            <a:pPr lvl="1"/>
            <a:r>
              <a:rPr lang="zh-CN" altLang="en-US" sz="2200" dirty="0"/>
              <a:t>能够将</a:t>
            </a:r>
            <a:r>
              <a:rPr lang="zh-CN" altLang="en-US" sz="2200" dirty="0">
                <a:solidFill>
                  <a:srgbClr val="FF0000"/>
                </a:solidFill>
              </a:rPr>
              <a:t>当前数据和历史数据分离</a:t>
            </a:r>
            <a:r>
              <a:rPr lang="zh-CN" altLang="en-US" sz="2200" dirty="0"/>
              <a:t>开来，对每个数据段有单独的步骤</a:t>
            </a:r>
          </a:p>
          <a:p>
            <a:pPr lvl="1"/>
            <a:r>
              <a:rPr lang="zh-CN" altLang="en-US" sz="2200" dirty="0"/>
              <a:t>除了</a:t>
            </a:r>
            <a:r>
              <a:rPr lang="zh-CN" altLang="en-US" sz="2200" dirty="0">
                <a:solidFill>
                  <a:schemeClr val="tx2"/>
                </a:solidFill>
              </a:rPr>
              <a:t>全备份</a:t>
            </a:r>
            <a:r>
              <a:rPr lang="zh-CN" altLang="en-US" sz="2200" dirty="0"/>
              <a:t>，可以考虑</a:t>
            </a:r>
            <a:r>
              <a:rPr lang="zh-CN" altLang="en-US" sz="2200" dirty="0">
                <a:solidFill>
                  <a:schemeClr val="tx2"/>
                </a:solidFill>
              </a:rPr>
              <a:t>日志备份和差异备份</a:t>
            </a:r>
          </a:p>
          <a:p>
            <a:pPr lvl="1"/>
            <a:r>
              <a:rPr lang="zh-CN" altLang="en-US" sz="2200" dirty="0"/>
              <a:t>不要忽视备份系统数据库</a:t>
            </a:r>
          </a:p>
          <a:p>
            <a:pPr lvl="1"/>
            <a:r>
              <a:rPr lang="zh-CN" altLang="en-US" sz="2200" dirty="0">
                <a:solidFill>
                  <a:srgbClr val="FF0000"/>
                </a:solidFill>
              </a:rPr>
              <a:t>备份介质</a:t>
            </a:r>
            <a:r>
              <a:rPr lang="zh-CN" altLang="en-US" sz="2200" dirty="0"/>
              <a:t>的选择很重要</a:t>
            </a:r>
          </a:p>
          <a:p>
            <a:pPr lvl="1"/>
            <a:r>
              <a:rPr lang="zh-CN" altLang="en-US" sz="2200" dirty="0"/>
              <a:t>商业</a:t>
            </a:r>
            <a:r>
              <a:rPr lang="en-US" altLang="zh-CN" sz="2200" dirty="0"/>
              <a:t>RDBMS</a:t>
            </a:r>
            <a:r>
              <a:rPr lang="zh-CN" altLang="en-US" sz="2200" dirty="0"/>
              <a:t>使用</a:t>
            </a:r>
            <a:r>
              <a:rPr lang="zh-CN" altLang="en-US" sz="2200" dirty="0">
                <a:latin typeface="Arial" pitchFamily="34" charset="0"/>
              </a:rPr>
              <a:t>“</a:t>
            </a:r>
            <a:r>
              <a:rPr lang="zh-CN" altLang="en-US" sz="2200" dirty="0"/>
              <a:t>容器</a:t>
            </a:r>
            <a:r>
              <a:rPr lang="zh-CN" altLang="en-US" sz="2200" dirty="0">
                <a:latin typeface="Arial" pitchFamily="34" charset="0"/>
              </a:rPr>
              <a:t>”</a:t>
            </a:r>
            <a:r>
              <a:rPr lang="zh-CN" altLang="en-US" sz="2200" dirty="0"/>
              <a:t>概念（表空间、文件组）来保存单个文件。使用</a:t>
            </a:r>
            <a:r>
              <a:rPr lang="en-US" altLang="zh-CN" sz="2200" dirty="0"/>
              <a:t>RDBMS</a:t>
            </a:r>
            <a:r>
              <a:rPr lang="zh-CN" altLang="en-US" sz="2200" dirty="0"/>
              <a:t>的</a:t>
            </a:r>
            <a:r>
              <a:rPr lang="zh-CN" altLang="en-US" sz="2200" dirty="0">
                <a:solidFill>
                  <a:srgbClr val="FF0000"/>
                </a:solidFill>
              </a:rPr>
              <a:t>特有方法高效地备份</a:t>
            </a:r>
            <a:r>
              <a:rPr lang="zh-CN" altLang="en-US" sz="2200" dirty="0"/>
              <a:t>容器。</a:t>
            </a:r>
          </a:p>
          <a:p>
            <a:pPr lvl="1"/>
            <a:r>
              <a:rPr lang="zh-CN" altLang="en-US" sz="2200" dirty="0"/>
              <a:t>虽然</a:t>
            </a:r>
            <a:r>
              <a:rPr lang="en-US" altLang="zh-CN" sz="2200" dirty="0"/>
              <a:t>RDBMS</a:t>
            </a:r>
            <a:r>
              <a:rPr lang="zh-CN" altLang="en-US" sz="2200" dirty="0"/>
              <a:t>的备份功能为</a:t>
            </a:r>
            <a:r>
              <a:rPr lang="en-US" altLang="zh-CN" sz="2200" dirty="0"/>
              <a:t>OLTP</a:t>
            </a:r>
            <a:r>
              <a:rPr lang="zh-CN" altLang="en-US" sz="2200" dirty="0"/>
              <a:t>系统服务，但是数据仓库备份</a:t>
            </a:r>
            <a:r>
              <a:rPr lang="zh-CN" altLang="en-US" sz="2200" dirty="0">
                <a:solidFill>
                  <a:srgbClr val="FF0000"/>
                </a:solidFill>
              </a:rPr>
              <a:t>需要更快的速度</a:t>
            </a:r>
          </a:p>
          <a:p>
            <a:pPr lvl="1"/>
            <a:r>
              <a:rPr lang="zh-CN" altLang="en-US" sz="2200" dirty="0"/>
              <a:t>从数据仓库中计划周期性地将非常陈旧的</a:t>
            </a:r>
            <a:r>
              <a:rPr lang="zh-CN" altLang="en-US" sz="2200" dirty="0">
                <a:solidFill>
                  <a:srgbClr val="FF0000"/>
                </a:solidFill>
              </a:rPr>
              <a:t>数据归档</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256353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3" name="内容占位符 2"/>
          <p:cNvSpPr>
            <a:spLocks noGrp="1"/>
          </p:cNvSpPr>
          <p:nvPr>
            <p:ph idx="1"/>
          </p:nvPr>
        </p:nvSpPr>
        <p:spPr/>
        <p:txBody>
          <a:bodyPr/>
          <a:lstStyle/>
          <a:p>
            <a:r>
              <a:rPr lang="zh-CN" altLang="en-US" dirty="0"/>
              <a:t>建立备份日程表</a:t>
            </a:r>
          </a:p>
          <a:p>
            <a:pPr lvl="1">
              <a:lnSpc>
                <a:spcPct val="150000"/>
              </a:lnSpc>
            </a:pPr>
            <a:r>
              <a:rPr lang="en-US" altLang="zh-CN" dirty="0"/>
              <a:t>OLTP</a:t>
            </a:r>
            <a:r>
              <a:rPr lang="zh-CN" altLang="en-US" dirty="0"/>
              <a:t>系统备份一般在晚上执行。但是在数据仓库环境中，晚上的时间用于每日的增量装载。</a:t>
            </a:r>
            <a:r>
              <a:rPr lang="zh-CN" altLang="en-US" dirty="0">
                <a:solidFill>
                  <a:srgbClr val="FF0000"/>
                </a:solidFill>
              </a:rPr>
              <a:t>备份和装载得竞争系统时间</a:t>
            </a:r>
          </a:p>
          <a:p>
            <a:pPr lvl="1">
              <a:lnSpc>
                <a:spcPct val="150000"/>
              </a:lnSpc>
            </a:pPr>
            <a:r>
              <a:rPr lang="zh-CN" altLang="en-US" dirty="0"/>
              <a:t>如果你的用户群分布在不同的时区，要找一个时间槽可能更麻烦</a:t>
            </a:r>
          </a:p>
          <a:p>
            <a:pPr lvl="1">
              <a:lnSpc>
                <a:spcPct val="150000"/>
              </a:lnSpc>
            </a:pPr>
            <a:r>
              <a:rPr lang="zh-CN" altLang="en-US" dirty="0"/>
              <a:t>关键任务的</a:t>
            </a:r>
            <a:r>
              <a:rPr lang="en-US" altLang="zh-CN" dirty="0"/>
              <a:t>OLTP</a:t>
            </a:r>
            <a:r>
              <a:rPr lang="zh-CN" altLang="en-US" dirty="0"/>
              <a:t>系统需要经常备份</a:t>
            </a:r>
          </a:p>
          <a:p>
            <a:pPr lvl="1">
              <a:lnSpc>
                <a:spcPct val="150000"/>
              </a:lnSpc>
            </a:pPr>
            <a:r>
              <a:rPr lang="zh-CN" altLang="en-US" dirty="0">
                <a:solidFill>
                  <a:srgbClr val="FF0000"/>
                </a:solidFill>
              </a:rPr>
              <a:t>实用的备份日程往往分解为这些问题：</a:t>
            </a:r>
            <a:r>
              <a:rPr lang="zh-CN" altLang="en-US" dirty="0"/>
              <a:t>恢复完成前用户可以忍受多长的停机时间？在最坏的情况下用户可以忍受多大的数据损失？在丢失的数据恢复前，数据仓库能够高效地运行较长的时间吗？</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23</a:t>
            </a:fld>
            <a:endParaRPr lang="zh-CN" altLang="en-US" dirty="0"/>
          </a:p>
        </p:txBody>
      </p:sp>
    </p:spTree>
    <p:extLst>
      <p:ext uri="{BB962C8B-B14F-4D97-AF65-F5344CB8AC3E}">
        <p14:creationId xmlns:p14="http://schemas.microsoft.com/office/powerpoint/2010/main" val="187071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3" name="内容占位符 2"/>
          <p:cNvSpPr>
            <a:spLocks noGrp="1"/>
          </p:cNvSpPr>
          <p:nvPr>
            <p:ph idx="1"/>
          </p:nvPr>
        </p:nvSpPr>
        <p:spPr/>
        <p:txBody>
          <a:bodyPr/>
          <a:lstStyle/>
          <a:p>
            <a:r>
              <a:rPr lang="zh-CN" altLang="en-US" dirty="0"/>
              <a:t>数据仓库备份日程的方法包括如下元素：</a:t>
            </a:r>
          </a:p>
          <a:p>
            <a:pPr lvl="1">
              <a:lnSpc>
                <a:spcPct val="150000"/>
              </a:lnSpc>
            </a:pPr>
            <a:r>
              <a:rPr lang="zh-CN" altLang="en-US" dirty="0"/>
              <a:t>将数据仓库分为活动和静态数据，并建立不同的日程</a:t>
            </a:r>
          </a:p>
          <a:p>
            <a:pPr lvl="1">
              <a:lnSpc>
                <a:spcPct val="150000"/>
              </a:lnSpc>
            </a:pPr>
            <a:r>
              <a:rPr lang="zh-CN" altLang="en-US" dirty="0"/>
              <a:t>将差异备份和日程备份纳入备份方案中</a:t>
            </a:r>
          </a:p>
          <a:p>
            <a:pPr lvl="1">
              <a:lnSpc>
                <a:spcPct val="150000"/>
              </a:lnSpc>
            </a:pPr>
            <a:r>
              <a:rPr lang="zh-CN" altLang="en-US" dirty="0"/>
              <a:t>备份和每日增量装载的同步</a:t>
            </a:r>
          </a:p>
          <a:p>
            <a:pPr lvl="1">
              <a:lnSpc>
                <a:spcPct val="150000"/>
              </a:lnSpc>
            </a:pPr>
            <a:r>
              <a:rPr lang="zh-CN" altLang="en-US" dirty="0"/>
              <a:t>如果可以的话，将增量装载文件作为恢复的组成部件并存储</a:t>
            </a:r>
          </a:p>
          <a:p>
            <a:pPr lvl="1"/>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401435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5" name="Line 4"/>
          <p:cNvSpPr>
            <a:spLocks noChangeShapeType="1"/>
          </p:cNvSpPr>
          <p:nvPr/>
        </p:nvSpPr>
        <p:spPr bwMode="auto">
          <a:xfrm>
            <a:off x="775438" y="4211638"/>
            <a:ext cx="90678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flipV="1">
            <a:off x="1308838" y="3449638"/>
            <a:ext cx="0" cy="762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p:nvSpPr>
        <p:spPr bwMode="auto">
          <a:xfrm rot="18677932">
            <a:off x="970701" y="2386013"/>
            <a:ext cx="22479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微软雅黑" panose="020B0503020204020204" pitchFamily="34" charset="-122"/>
                <a:ea typeface="微软雅黑" panose="020B0503020204020204" pitchFamily="34" charset="-122"/>
              </a:rPr>
              <a:t>备份历史数据</a:t>
            </a:r>
          </a:p>
        </p:txBody>
      </p:sp>
      <p:sp>
        <p:nvSpPr>
          <p:cNvPr id="8" name="Line 7"/>
          <p:cNvSpPr>
            <a:spLocks noChangeShapeType="1"/>
          </p:cNvSpPr>
          <p:nvPr/>
        </p:nvSpPr>
        <p:spPr bwMode="auto">
          <a:xfrm flipV="1">
            <a:off x="2299438" y="3525838"/>
            <a:ext cx="0" cy="685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8"/>
          <p:cNvSpPr>
            <a:spLocks noChangeArrowheads="1"/>
          </p:cNvSpPr>
          <p:nvPr/>
        </p:nvSpPr>
        <p:spPr bwMode="auto">
          <a:xfrm rot="18677932">
            <a:off x="1929551" y="2438401"/>
            <a:ext cx="2209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微软雅黑" panose="020B0503020204020204" pitchFamily="34" charset="-122"/>
                <a:ea typeface="微软雅黑" panose="020B0503020204020204" pitchFamily="34" charset="-122"/>
              </a:rPr>
              <a:t>备份历史数据</a:t>
            </a:r>
          </a:p>
        </p:txBody>
      </p:sp>
      <p:sp>
        <p:nvSpPr>
          <p:cNvPr id="10" name="Rectangle 9"/>
          <p:cNvSpPr>
            <a:spLocks noChangeArrowheads="1"/>
          </p:cNvSpPr>
          <p:nvPr/>
        </p:nvSpPr>
        <p:spPr bwMode="auto">
          <a:xfrm rot="18677932">
            <a:off x="2691551" y="2514601"/>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微软雅黑" panose="020B0503020204020204" pitchFamily="34" charset="-122"/>
                <a:ea typeface="微软雅黑" panose="020B0503020204020204" pitchFamily="34" charset="-122"/>
              </a:rPr>
              <a:t>完全更新一些表</a:t>
            </a:r>
          </a:p>
        </p:txBody>
      </p:sp>
      <p:sp>
        <p:nvSpPr>
          <p:cNvPr id="11" name="Rectangle 10"/>
          <p:cNvSpPr>
            <a:spLocks noChangeArrowheads="1"/>
          </p:cNvSpPr>
          <p:nvPr/>
        </p:nvSpPr>
        <p:spPr bwMode="auto">
          <a:xfrm rot="18677932">
            <a:off x="3529751" y="2590801"/>
            <a:ext cx="2209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微软雅黑" panose="020B0503020204020204" pitchFamily="34" charset="-122"/>
                <a:ea typeface="微软雅黑" panose="020B0503020204020204" pitchFamily="34" charset="-122"/>
              </a:rPr>
              <a:t>日志文件备份</a:t>
            </a:r>
          </a:p>
        </p:txBody>
      </p:sp>
      <p:sp>
        <p:nvSpPr>
          <p:cNvPr id="12" name="Rectangle 11"/>
          <p:cNvSpPr>
            <a:spLocks noChangeArrowheads="1"/>
          </p:cNvSpPr>
          <p:nvPr/>
        </p:nvSpPr>
        <p:spPr bwMode="auto">
          <a:xfrm rot="18677932">
            <a:off x="4279051" y="2638426"/>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微软雅黑" panose="020B0503020204020204" pitchFamily="34" charset="-122"/>
                <a:ea typeface="微软雅黑" panose="020B0503020204020204" pitchFamily="34" charset="-122"/>
              </a:rPr>
              <a:t>增量加载</a:t>
            </a:r>
          </a:p>
        </p:txBody>
      </p:sp>
      <p:sp>
        <p:nvSpPr>
          <p:cNvPr id="13" name="Line 12"/>
          <p:cNvSpPr>
            <a:spLocks noChangeShapeType="1"/>
          </p:cNvSpPr>
          <p:nvPr/>
        </p:nvSpPr>
        <p:spPr bwMode="auto">
          <a:xfrm>
            <a:off x="3290038" y="3525838"/>
            <a:ext cx="0" cy="6858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V="1">
            <a:off x="3975838" y="3678238"/>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5118838" y="3373438"/>
            <a:ext cx="0" cy="838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5957038" y="3678238"/>
            <a:ext cx="0" cy="990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AutoShape 16"/>
          <p:cNvSpPr>
            <a:spLocks/>
          </p:cNvSpPr>
          <p:nvPr/>
        </p:nvSpPr>
        <p:spPr bwMode="auto">
          <a:xfrm rot="5400000">
            <a:off x="5385538" y="3640138"/>
            <a:ext cx="304800" cy="838200"/>
          </a:xfrm>
          <a:prstGeom prst="leftBrace">
            <a:avLst>
              <a:gd name="adj1" fmla="val 22917"/>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 name="Line 17"/>
          <p:cNvSpPr>
            <a:spLocks noChangeShapeType="1"/>
          </p:cNvSpPr>
          <p:nvPr/>
        </p:nvSpPr>
        <p:spPr bwMode="auto">
          <a:xfrm flipH="1">
            <a:off x="5499838" y="2687638"/>
            <a:ext cx="914400" cy="12192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8"/>
          <p:cNvSpPr>
            <a:spLocks noChangeArrowheads="1"/>
          </p:cNvSpPr>
          <p:nvPr/>
        </p:nvSpPr>
        <p:spPr bwMode="auto">
          <a:xfrm>
            <a:off x="851638" y="4364038"/>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dirty="0">
                <a:solidFill>
                  <a:srgbClr val="C00000"/>
                </a:solidFill>
                <a:latin typeface="微软雅黑" panose="020B0503020204020204" pitchFamily="34" charset="-122"/>
                <a:ea typeface="微软雅黑" panose="020B0503020204020204" pitchFamily="34" charset="-122"/>
              </a:rPr>
              <a:t>时间轴</a:t>
            </a:r>
          </a:p>
        </p:txBody>
      </p:sp>
      <p:sp>
        <p:nvSpPr>
          <p:cNvPr id="20" name="Rectangle 19"/>
          <p:cNvSpPr>
            <a:spLocks noChangeArrowheads="1"/>
          </p:cNvSpPr>
          <p:nvPr/>
        </p:nvSpPr>
        <p:spPr bwMode="auto">
          <a:xfrm>
            <a:off x="5271238" y="4668838"/>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dirty="0">
                <a:solidFill>
                  <a:srgbClr val="C00000"/>
                </a:solidFill>
                <a:latin typeface="微软雅黑" panose="020B0503020204020204" pitchFamily="34" charset="-122"/>
                <a:ea typeface="微软雅黑" panose="020B0503020204020204" pitchFamily="34" charset="-122"/>
              </a:rPr>
              <a:t>系统崩溃</a:t>
            </a:r>
          </a:p>
        </p:txBody>
      </p:sp>
      <p:sp>
        <p:nvSpPr>
          <p:cNvPr id="21" name="Rectangle 20"/>
          <p:cNvSpPr>
            <a:spLocks noChangeArrowheads="1"/>
          </p:cNvSpPr>
          <p:nvPr/>
        </p:nvSpPr>
        <p:spPr bwMode="auto">
          <a:xfrm>
            <a:off x="6185638" y="1838441"/>
            <a:ext cx="187933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dirty="0">
                <a:solidFill>
                  <a:srgbClr val="C00000"/>
                </a:solidFill>
                <a:latin typeface="微软雅黑" panose="020B0503020204020204" pitchFamily="34" charset="-122"/>
                <a:ea typeface="微软雅黑" panose="020B0503020204020204" pitchFamily="34" charset="-122"/>
              </a:rPr>
              <a:t>可能从最后</a:t>
            </a:r>
            <a:r>
              <a:rPr lang="zh-CN" altLang="en-US" b="1">
                <a:solidFill>
                  <a:srgbClr val="C00000"/>
                </a:solidFill>
                <a:latin typeface="微软雅黑" panose="020B0503020204020204" pitchFamily="34" charset="-122"/>
                <a:ea typeface="微软雅黑" panose="020B0503020204020204" pitchFamily="34" charset="-122"/>
              </a:rPr>
              <a:t>一次</a:t>
            </a:r>
          </a:p>
          <a:p>
            <a:pPr algn="ctr" eaLnBrk="1" hangingPunct="1"/>
            <a:r>
              <a:rPr lang="zh-CN" altLang="en-US" b="1">
                <a:solidFill>
                  <a:srgbClr val="C00000"/>
                </a:solidFill>
                <a:latin typeface="微软雅黑" panose="020B0503020204020204" pitchFamily="34" charset="-122"/>
                <a:ea typeface="微软雅黑" panose="020B0503020204020204" pitchFamily="34" charset="-122"/>
              </a:rPr>
              <a:t>增量装载</a:t>
            </a:r>
          </a:p>
          <a:p>
            <a:pPr algn="ctr" eaLnBrk="1" hangingPunct="1"/>
            <a:r>
              <a:rPr lang="zh-CN" altLang="en-US" b="1">
                <a:solidFill>
                  <a:srgbClr val="C00000"/>
                </a:solidFill>
                <a:latin typeface="微软雅黑" panose="020B0503020204020204" pitchFamily="34" charset="-122"/>
                <a:ea typeface="微软雅黑" panose="020B0503020204020204" pitchFamily="34" charset="-122"/>
              </a:rPr>
              <a:t>丢失</a:t>
            </a:r>
            <a:r>
              <a:rPr lang="zh-CN" altLang="en-US" b="1" dirty="0">
                <a:solidFill>
                  <a:srgbClr val="C00000"/>
                </a:solidFill>
                <a:latin typeface="微软雅黑" panose="020B0503020204020204" pitchFamily="34" charset="-122"/>
                <a:ea typeface="微软雅黑" panose="020B0503020204020204" pitchFamily="34" charset="-122"/>
              </a:rPr>
              <a:t>了数据</a:t>
            </a:r>
          </a:p>
        </p:txBody>
      </p:sp>
      <p:sp>
        <p:nvSpPr>
          <p:cNvPr id="22" name="AutoShape 21"/>
          <p:cNvSpPr>
            <a:spLocks noChangeArrowheads="1"/>
          </p:cNvSpPr>
          <p:nvPr/>
        </p:nvSpPr>
        <p:spPr bwMode="auto">
          <a:xfrm>
            <a:off x="6490438" y="5049838"/>
            <a:ext cx="914400" cy="762000"/>
          </a:xfrm>
          <a:prstGeom prst="flowChartMagneticTap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文件</a:t>
            </a:r>
            <a:r>
              <a:rPr lang="en-US" altLang="zh-CN">
                <a:solidFill>
                  <a:srgbClr val="FFFF00"/>
                </a:solidFill>
                <a:latin typeface="微软雅黑" panose="020B0503020204020204" pitchFamily="34" charset="-122"/>
                <a:ea typeface="微软雅黑" panose="020B0503020204020204" pitchFamily="34" charset="-122"/>
              </a:rPr>
              <a:t>1</a:t>
            </a:r>
          </a:p>
        </p:txBody>
      </p:sp>
      <p:sp>
        <p:nvSpPr>
          <p:cNvPr id="23" name="AutoShape 22"/>
          <p:cNvSpPr>
            <a:spLocks noChangeArrowheads="1"/>
          </p:cNvSpPr>
          <p:nvPr/>
        </p:nvSpPr>
        <p:spPr bwMode="auto">
          <a:xfrm>
            <a:off x="7557238" y="5049838"/>
            <a:ext cx="914400" cy="762000"/>
          </a:xfrm>
          <a:prstGeom prst="flowChartMagneticTap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文件</a:t>
            </a:r>
            <a:r>
              <a:rPr lang="en-US" altLang="zh-CN">
                <a:solidFill>
                  <a:srgbClr val="FFFF00"/>
                </a:solidFill>
                <a:latin typeface="微软雅黑" panose="020B0503020204020204" pitchFamily="34" charset="-122"/>
                <a:ea typeface="微软雅黑" panose="020B0503020204020204" pitchFamily="34" charset="-122"/>
              </a:rPr>
              <a:t>2</a:t>
            </a:r>
          </a:p>
        </p:txBody>
      </p:sp>
      <p:sp>
        <p:nvSpPr>
          <p:cNvPr id="24" name="AutoShape 23"/>
          <p:cNvSpPr>
            <a:spLocks noChangeArrowheads="1"/>
          </p:cNvSpPr>
          <p:nvPr/>
        </p:nvSpPr>
        <p:spPr bwMode="auto">
          <a:xfrm>
            <a:off x="8624038" y="5049838"/>
            <a:ext cx="914400" cy="762000"/>
          </a:xfrm>
          <a:prstGeom prst="flowChartMagneticTap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文件</a:t>
            </a:r>
            <a:r>
              <a:rPr lang="en-US" altLang="zh-CN">
                <a:solidFill>
                  <a:srgbClr val="FFFF00"/>
                </a:solidFill>
                <a:latin typeface="微软雅黑" panose="020B0503020204020204" pitchFamily="34" charset="-122"/>
                <a:ea typeface="微软雅黑" panose="020B0503020204020204" pitchFamily="34" charset="-122"/>
              </a:rPr>
              <a:t>3</a:t>
            </a:r>
          </a:p>
        </p:txBody>
      </p:sp>
      <p:sp>
        <p:nvSpPr>
          <p:cNvPr id="25" name="Rectangle 24"/>
          <p:cNvSpPr>
            <a:spLocks noChangeArrowheads="1"/>
          </p:cNvSpPr>
          <p:nvPr/>
        </p:nvSpPr>
        <p:spPr bwMode="auto">
          <a:xfrm>
            <a:off x="6719038" y="4287838"/>
            <a:ext cx="243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u="sng" dirty="0">
                <a:solidFill>
                  <a:srgbClr val="C00000"/>
                </a:solidFill>
                <a:latin typeface="微软雅黑" panose="020B0503020204020204" pitchFamily="34" charset="-122"/>
                <a:ea typeface="微软雅黑" panose="020B0503020204020204" pitchFamily="34" charset="-122"/>
              </a:rPr>
              <a:t>系统崩溃      </a:t>
            </a:r>
          </a:p>
          <a:p>
            <a:pPr algn="ctr" eaLnBrk="1" hangingPunct="1"/>
            <a:r>
              <a:rPr lang="zh-CN" altLang="en-US" b="1" dirty="0">
                <a:solidFill>
                  <a:srgbClr val="C00000"/>
                </a:solidFill>
                <a:latin typeface="微软雅黑" panose="020B0503020204020204" pitchFamily="34" charset="-122"/>
                <a:ea typeface="微软雅黑" panose="020B0503020204020204" pitchFamily="34" charset="-122"/>
              </a:rPr>
              <a:t>使用这些备份文件</a:t>
            </a:r>
          </a:p>
        </p:txBody>
      </p:sp>
      <p:sp>
        <p:nvSpPr>
          <p:cNvPr id="26" name="AutoShape 26"/>
          <p:cNvSpPr>
            <a:spLocks noChangeArrowheads="1"/>
          </p:cNvSpPr>
          <p:nvPr/>
        </p:nvSpPr>
        <p:spPr bwMode="auto">
          <a:xfrm>
            <a:off x="1918438" y="630238"/>
            <a:ext cx="914400" cy="762000"/>
          </a:xfrm>
          <a:prstGeom prst="flowChartMagneticTap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文件</a:t>
            </a:r>
            <a:r>
              <a:rPr lang="en-US" altLang="zh-CN">
                <a:solidFill>
                  <a:srgbClr val="FFFF00"/>
                </a:solidFill>
                <a:latin typeface="微软雅黑" panose="020B0503020204020204" pitchFamily="34" charset="-122"/>
                <a:ea typeface="微软雅黑" panose="020B0503020204020204" pitchFamily="34" charset="-122"/>
              </a:rPr>
              <a:t>1</a:t>
            </a:r>
          </a:p>
        </p:txBody>
      </p:sp>
      <p:sp>
        <p:nvSpPr>
          <p:cNvPr id="27" name="AutoShape 27"/>
          <p:cNvSpPr>
            <a:spLocks noChangeArrowheads="1"/>
          </p:cNvSpPr>
          <p:nvPr/>
        </p:nvSpPr>
        <p:spPr bwMode="auto">
          <a:xfrm>
            <a:off x="2985238" y="630238"/>
            <a:ext cx="914400" cy="762000"/>
          </a:xfrm>
          <a:prstGeom prst="flowChartMagneticTap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文件</a:t>
            </a:r>
            <a:r>
              <a:rPr lang="en-US" altLang="zh-CN">
                <a:solidFill>
                  <a:srgbClr val="FFFF00"/>
                </a:solidFill>
                <a:latin typeface="微软雅黑" panose="020B0503020204020204" pitchFamily="34" charset="-122"/>
                <a:ea typeface="微软雅黑" panose="020B0503020204020204" pitchFamily="34" charset="-122"/>
              </a:rPr>
              <a:t>2</a:t>
            </a:r>
          </a:p>
        </p:txBody>
      </p:sp>
      <p:sp>
        <p:nvSpPr>
          <p:cNvPr id="28" name="AutoShape 28"/>
          <p:cNvSpPr>
            <a:spLocks noChangeArrowheads="1"/>
          </p:cNvSpPr>
          <p:nvPr/>
        </p:nvSpPr>
        <p:spPr bwMode="auto">
          <a:xfrm>
            <a:off x="4052038" y="630238"/>
            <a:ext cx="914400" cy="762000"/>
          </a:xfrm>
          <a:prstGeom prst="flowChartMagneticTap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a:solidFill>
                  <a:srgbClr val="FFFF00"/>
                </a:solidFill>
                <a:latin typeface="微软雅黑" panose="020B0503020204020204" pitchFamily="34" charset="-122"/>
                <a:ea typeface="微软雅黑" panose="020B0503020204020204" pitchFamily="34" charset="-122"/>
              </a:rPr>
              <a:t>文件</a:t>
            </a:r>
            <a:r>
              <a:rPr lang="en-US" altLang="zh-CN">
                <a:solidFill>
                  <a:srgbClr val="FFFF00"/>
                </a:solidFill>
                <a:latin typeface="微软雅黑" panose="020B0503020204020204" pitchFamily="34" charset="-122"/>
                <a:ea typeface="微软雅黑" panose="020B0503020204020204" pitchFamily="34" charset="-122"/>
              </a:rPr>
              <a:t>3</a:t>
            </a:r>
          </a:p>
        </p:txBody>
      </p:sp>
      <p:sp>
        <p:nvSpPr>
          <p:cNvPr id="29" name="Line 29"/>
          <p:cNvSpPr>
            <a:spLocks noChangeShapeType="1"/>
          </p:cNvSpPr>
          <p:nvPr/>
        </p:nvSpPr>
        <p:spPr bwMode="auto">
          <a:xfrm>
            <a:off x="2147038" y="1316038"/>
            <a:ext cx="76200" cy="7620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0"/>
          <p:cNvSpPr>
            <a:spLocks noChangeShapeType="1"/>
          </p:cNvSpPr>
          <p:nvPr/>
        </p:nvSpPr>
        <p:spPr bwMode="auto">
          <a:xfrm>
            <a:off x="3137638" y="1316038"/>
            <a:ext cx="76200" cy="7620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1"/>
          <p:cNvSpPr>
            <a:spLocks noChangeShapeType="1"/>
          </p:cNvSpPr>
          <p:nvPr/>
        </p:nvSpPr>
        <p:spPr bwMode="auto">
          <a:xfrm>
            <a:off x="4737838" y="1392238"/>
            <a:ext cx="152400" cy="7620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2"/>
          <p:cNvSpPr txBox="1">
            <a:spLocks noChangeArrowheads="1"/>
          </p:cNvSpPr>
          <p:nvPr/>
        </p:nvSpPr>
        <p:spPr bwMode="auto">
          <a:xfrm>
            <a:off x="1842238" y="527843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dirty="0">
                <a:solidFill>
                  <a:srgbClr val="FF0000"/>
                </a:solidFill>
                <a:latin typeface="微软雅黑" panose="020B0503020204020204" pitchFamily="34" charset="-122"/>
                <a:ea typeface="微软雅黑" panose="020B0503020204020204" pitchFamily="34" charset="-122"/>
              </a:rPr>
              <a:t>数据仓库：恢复</a:t>
            </a:r>
          </a:p>
        </p:txBody>
      </p:sp>
    </p:spTree>
    <p:extLst>
      <p:ext uri="{BB962C8B-B14F-4D97-AF65-F5344CB8AC3E}">
        <p14:creationId xmlns:p14="http://schemas.microsoft.com/office/powerpoint/2010/main" val="71008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a:t>
            </a:r>
          </a:p>
        </p:txBody>
      </p:sp>
      <p:sp>
        <p:nvSpPr>
          <p:cNvPr id="3" name="内容占位符 2"/>
          <p:cNvSpPr>
            <a:spLocks noGrp="1"/>
          </p:cNvSpPr>
          <p:nvPr>
            <p:ph idx="1"/>
          </p:nvPr>
        </p:nvSpPr>
        <p:spPr/>
        <p:txBody>
          <a:bodyPr>
            <a:normAutofit/>
          </a:bodyPr>
          <a:lstStyle/>
          <a:p>
            <a:pPr>
              <a:lnSpc>
                <a:spcPct val="150000"/>
              </a:lnSpc>
            </a:pPr>
            <a:r>
              <a:rPr lang="zh-CN" altLang="en-US" sz="2000" dirty="0"/>
              <a:t>建立明确的恢复计划。将不同的灾难情况列表，指出每种情况下如何进行恢复</a:t>
            </a:r>
          </a:p>
          <a:p>
            <a:pPr>
              <a:lnSpc>
                <a:spcPct val="150000"/>
              </a:lnSpc>
            </a:pPr>
            <a:r>
              <a:rPr lang="zh-CN" altLang="en-US" sz="2000" dirty="0"/>
              <a:t>仔细地测试恢复过程。执行日常恢复练习</a:t>
            </a:r>
          </a:p>
          <a:p>
            <a:pPr>
              <a:lnSpc>
                <a:spcPct val="150000"/>
              </a:lnSpc>
            </a:pPr>
            <a:r>
              <a:rPr lang="zh-CN" altLang="en-US" sz="2000" dirty="0"/>
              <a:t>考虑公司的条件，建立恢复步骤，估计恢复的期望停机时间。从用户那里得到停机时间的一般意见。当每一次灾难发生时，不要让用户感到惊讶。让他们知道这是整个方案中的一部分，他们需要为可能发生灾难做准备</a:t>
            </a:r>
          </a:p>
          <a:p>
            <a:pPr>
              <a:lnSpc>
                <a:spcPct val="150000"/>
              </a:lnSpc>
            </a:pPr>
            <a:r>
              <a:rPr lang="zh-CN" altLang="en-US" sz="2000" dirty="0"/>
              <a:t>每次中断，确定恢复需要多久。正确、迅速地通知用户</a:t>
            </a:r>
          </a:p>
          <a:p>
            <a:pPr>
              <a:lnSpc>
                <a:spcPct val="150000"/>
              </a:lnSpc>
            </a:pPr>
            <a:r>
              <a:rPr lang="zh-CN" altLang="en-US" sz="2000" dirty="0"/>
              <a:t>通常，你的备份策略决定怎样执行恢复操作。如果计划包括从每日增量装载文件中恢复的可能性，保存这些文件的备份，使之随手可得</a:t>
            </a:r>
          </a:p>
          <a:p>
            <a:pPr>
              <a:lnSpc>
                <a:spcPct val="150000"/>
              </a:lnSpc>
            </a:pPr>
            <a:r>
              <a:rPr lang="zh-CN" altLang="en-US" sz="2000" dirty="0"/>
              <a:t>如果你必须去源系统完成恢复过程，保证源系统可用</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201322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a:t>
            </a:r>
            <a:r>
              <a:rPr lang="zh-CN" altLang="en-US" dirty="0"/>
              <a:t>数据库常用备份方式</a:t>
            </a:r>
          </a:p>
        </p:txBody>
      </p:sp>
      <p:sp>
        <p:nvSpPr>
          <p:cNvPr id="3" name="内容占位符 2"/>
          <p:cNvSpPr>
            <a:spLocks noGrp="1"/>
          </p:cNvSpPr>
          <p:nvPr>
            <p:ph idx="1"/>
          </p:nvPr>
        </p:nvSpPr>
        <p:spPr/>
        <p:txBody>
          <a:bodyPr/>
          <a:lstStyle/>
          <a:p>
            <a:pPr>
              <a:lnSpc>
                <a:spcPct val="150000"/>
              </a:lnSpc>
            </a:pPr>
            <a:r>
              <a:rPr lang="zh-CN" altLang="en-US" dirty="0"/>
              <a:t>逻辑备份</a:t>
            </a:r>
            <a:endParaRPr lang="en-US" altLang="zh-CN" dirty="0"/>
          </a:p>
          <a:p>
            <a:pPr>
              <a:lnSpc>
                <a:spcPct val="150000"/>
              </a:lnSpc>
            </a:pPr>
            <a:r>
              <a:rPr lang="zh-CN" altLang="en-US" dirty="0"/>
              <a:t>物理备份</a:t>
            </a:r>
            <a:endParaRPr lang="en-US" altLang="zh-CN" dirty="0"/>
          </a:p>
          <a:p>
            <a:pPr lvl="1">
              <a:lnSpc>
                <a:spcPct val="150000"/>
              </a:lnSpc>
            </a:pPr>
            <a:r>
              <a:rPr lang="zh-CN" altLang="en-US" dirty="0"/>
              <a:t>冷备份</a:t>
            </a:r>
            <a:endParaRPr lang="en-US" altLang="zh-CN" sz="2200" dirty="0"/>
          </a:p>
          <a:p>
            <a:pPr lvl="1">
              <a:lnSpc>
                <a:spcPct val="150000"/>
              </a:lnSpc>
            </a:pPr>
            <a:r>
              <a:rPr lang="zh-CN" altLang="en-US" dirty="0"/>
              <a:t>热备份</a:t>
            </a:r>
            <a:endParaRPr lang="en-US" altLang="zh-CN"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42012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冷备份</a:t>
            </a:r>
          </a:p>
        </p:txBody>
      </p:sp>
      <p:sp>
        <p:nvSpPr>
          <p:cNvPr id="3" name="内容占位符 2"/>
          <p:cNvSpPr>
            <a:spLocks noGrp="1"/>
          </p:cNvSpPr>
          <p:nvPr>
            <p:ph idx="1"/>
          </p:nvPr>
        </p:nvSpPr>
        <p:spPr/>
        <p:txBody>
          <a:bodyPr/>
          <a:lstStyle/>
          <a:p>
            <a:r>
              <a:rPr lang="zh-CN" altLang="en-US" dirty="0"/>
              <a:t>执行前必须关闭数据库；然后使用操作系统实用工具或者第三方工具备份所有相关的</a:t>
            </a:r>
            <a:r>
              <a:rPr lang="zh-CN" altLang="en-US"/>
              <a:t>数据库文件</a:t>
            </a:r>
            <a:endParaRPr lang="en-US" altLang="zh-CN"/>
          </a:p>
          <a:p>
            <a:pPr marL="0" indent="0">
              <a:buNone/>
            </a:pPr>
            <a:endParaRPr lang="en-US" altLang="zh-CN" sz="800" dirty="0"/>
          </a:p>
          <a:p>
            <a:r>
              <a:rPr lang="zh-CN" altLang="en-US" dirty="0"/>
              <a:t>优点</a:t>
            </a:r>
            <a:endParaRPr lang="en-US" altLang="zh-CN" dirty="0"/>
          </a:p>
          <a:p>
            <a:pPr lvl="1"/>
            <a:r>
              <a:rPr lang="zh-CN" altLang="en-US" dirty="0"/>
              <a:t>简单快速备份；简单快速地恢复；</a:t>
            </a:r>
            <a:r>
              <a:rPr lang="zh-CN" altLang="en-US"/>
              <a:t>执行简单</a:t>
            </a:r>
            <a:endParaRPr lang="en-US" altLang="zh-CN"/>
          </a:p>
          <a:p>
            <a:pPr marL="273050" lvl="1" indent="0">
              <a:buNone/>
            </a:pPr>
            <a:endParaRPr lang="en-US" altLang="zh-CN" sz="800" dirty="0"/>
          </a:p>
          <a:p>
            <a:r>
              <a:rPr lang="zh-CN" altLang="en-US" dirty="0"/>
              <a:t>缺点</a:t>
            </a:r>
            <a:endParaRPr lang="en-US" altLang="zh-CN" dirty="0"/>
          </a:p>
          <a:p>
            <a:pPr lvl="1"/>
            <a:r>
              <a:rPr lang="zh-CN" altLang="en-US" dirty="0"/>
              <a:t>必须关闭数据库，不能进行</a:t>
            </a:r>
            <a:r>
              <a:rPr lang="zh-CN" altLang="en-US"/>
              <a:t>点恢复</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28</a:t>
            </a:fld>
            <a:endParaRPr lang="zh-CN" altLang="en-US" dirty="0"/>
          </a:p>
        </p:txBody>
      </p:sp>
    </p:spTree>
    <p:extLst>
      <p:ext uri="{BB962C8B-B14F-4D97-AF65-F5344CB8AC3E}">
        <p14:creationId xmlns:p14="http://schemas.microsoft.com/office/powerpoint/2010/main" val="336361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部署前提</a:t>
            </a:r>
          </a:p>
        </p:txBody>
      </p:sp>
      <p:sp>
        <p:nvSpPr>
          <p:cNvPr id="3" name="内容占位符 2"/>
          <p:cNvSpPr>
            <a:spLocks noGrp="1"/>
          </p:cNvSpPr>
          <p:nvPr>
            <p:ph idx="1"/>
          </p:nvPr>
        </p:nvSpPr>
        <p:spPr/>
        <p:txBody>
          <a:bodyPr/>
          <a:lstStyle/>
          <a:p>
            <a:r>
              <a:rPr lang="zh-CN" altLang="en-US" dirty="0"/>
              <a:t>假设已经完成如下工作：</a:t>
            </a:r>
            <a:endParaRPr lang="en-US" altLang="zh-CN" dirty="0"/>
          </a:p>
          <a:p>
            <a:pPr lvl="1">
              <a:lnSpc>
                <a:spcPct val="150000"/>
              </a:lnSpc>
            </a:pPr>
            <a:r>
              <a:rPr lang="zh-CN" altLang="en-US" dirty="0"/>
              <a:t>基础结构组件已完整测试</a:t>
            </a:r>
          </a:p>
          <a:p>
            <a:pPr lvl="1">
              <a:lnSpc>
                <a:spcPct val="150000"/>
              </a:lnSpc>
            </a:pPr>
            <a:r>
              <a:rPr lang="zh-CN" altLang="en-US" dirty="0"/>
              <a:t>体系结构的有效性己被论证</a:t>
            </a:r>
          </a:p>
          <a:p>
            <a:pPr lvl="1">
              <a:lnSpc>
                <a:spcPct val="150000"/>
              </a:lnSpc>
            </a:pPr>
            <a:r>
              <a:rPr lang="zh-CN" altLang="en-US"/>
              <a:t>数据库已定义</a:t>
            </a:r>
            <a:r>
              <a:rPr lang="zh-CN" altLang="en-US" dirty="0"/>
              <a:t>，各种表的空间分配己经完成</a:t>
            </a:r>
          </a:p>
          <a:p>
            <a:pPr lvl="1">
              <a:lnSpc>
                <a:spcPct val="150000"/>
              </a:lnSpc>
            </a:pPr>
            <a:r>
              <a:rPr lang="zh-CN" altLang="en-US"/>
              <a:t>已分配</a:t>
            </a:r>
            <a:r>
              <a:rPr lang="zh-CN" altLang="en-US" dirty="0"/>
              <a:t>好准备区，并建立对应文件</a:t>
            </a:r>
          </a:p>
          <a:p>
            <a:pPr lvl="1">
              <a:lnSpc>
                <a:spcPct val="150000"/>
              </a:lnSpc>
            </a:pPr>
            <a:r>
              <a:rPr lang="zh-CN" altLang="en-US" dirty="0"/>
              <a:t>抽取、转换和其他的准备区作业全部测试完成</a:t>
            </a:r>
          </a:p>
          <a:p>
            <a:pPr lvl="1">
              <a:lnSpc>
                <a:spcPct val="150000"/>
              </a:lnSpc>
            </a:pPr>
            <a:r>
              <a:rPr lang="zh-CN" altLang="en-US" dirty="0"/>
              <a:t>开发环境中，装载映像测试完毕，初始装载和增量装载己测试</a:t>
            </a:r>
          </a:p>
          <a:p>
            <a:pPr lvl="1">
              <a:lnSpc>
                <a:spcPct val="150000"/>
              </a:lnSpc>
            </a:pPr>
            <a:r>
              <a:rPr lang="zh-CN" altLang="en-US" dirty="0"/>
              <a:t>查询和报表工具己经在开发环境中测试完毕</a:t>
            </a:r>
          </a:p>
          <a:p>
            <a:pPr lvl="1">
              <a:lnSpc>
                <a:spcPct val="150000"/>
              </a:lnSpc>
            </a:pPr>
            <a:r>
              <a:rPr lang="en-US" altLang="zh-CN" dirty="0"/>
              <a:t>OLAP</a:t>
            </a:r>
            <a:r>
              <a:rPr lang="zh-CN" altLang="en-US" dirty="0"/>
              <a:t>系统己经安装并测试完毕</a:t>
            </a:r>
          </a:p>
          <a:p>
            <a:pPr lvl="1">
              <a:lnSpc>
                <a:spcPct val="150000"/>
              </a:lnSpc>
            </a:pPr>
            <a:r>
              <a:rPr lang="zh-CN" altLang="en-US" dirty="0"/>
              <a:t>完成了数据仓库的</a:t>
            </a:r>
            <a:r>
              <a:rPr lang="en-US" altLang="zh-CN" dirty="0"/>
              <a:t>Web</a:t>
            </a:r>
            <a:r>
              <a:rPr lang="zh-CN" altLang="en-US" dirty="0"/>
              <a:t>功能</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312287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冷备份数据库的步骤</a:t>
            </a:r>
          </a:p>
        </p:txBody>
      </p:sp>
      <p:sp>
        <p:nvSpPr>
          <p:cNvPr id="3" name="内容占位符 2"/>
          <p:cNvSpPr>
            <a:spLocks noGrp="1"/>
          </p:cNvSpPr>
          <p:nvPr>
            <p:ph idx="1"/>
          </p:nvPr>
        </p:nvSpPr>
        <p:spPr/>
        <p:txBody>
          <a:bodyPr/>
          <a:lstStyle/>
          <a:p>
            <a:r>
              <a:rPr lang="zh-CN" altLang="en-US" dirty="0"/>
              <a:t>关闭数据库； </a:t>
            </a:r>
            <a:endParaRPr lang="en-US" altLang="zh-CN" dirty="0"/>
          </a:p>
          <a:p>
            <a:r>
              <a:rPr lang="zh-CN" altLang="en-US" dirty="0"/>
              <a:t>备份所有相关的数据库文件：</a:t>
            </a:r>
            <a:endParaRPr lang="en-US" altLang="zh-CN" dirty="0"/>
          </a:p>
          <a:p>
            <a:pPr lvl="1"/>
            <a:r>
              <a:rPr lang="zh-CN" altLang="en-US" dirty="0"/>
              <a:t>初始化参数文件</a:t>
            </a:r>
            <a:endParaRPr lang="en-US" altLang="zh-CN" dirty="0"/>
          </a:p>
          <a:p>
            <a:pPr lvl="1"/>
            <a:r>
              <a:rPr lang="zh-CN" altLang="en-US" dirty="0"/>
              <a:t>控制文件</a:t>
            </a:r>
            <a:endParaRPr lang="en-US" altLang="zh-CN" dirty="0"/>
          </a:p>
          <a:p>
            <a:pPr lvl="1"/>
            <a:r>
              <a:rPr lang="zh-CN" altLang="en-US" dirty="0"/>
              <a:t>数据文件</a:t>
            </a:r>
            <a:endParaRPr lang="en-US" altLang="zh-CN" dirty="0"/>
          </a:p>
          <a:p>
            <a:pPr lvl="1"/>
            <a:r>
              <a:rPr lang="en-US" altLang="zh-CN" dirty="0"/>
              <a:t>Redo</a:t>
            </a:r>
            <a:r>
              <a:rPr lang="zh-CN" altLang="en-US" dirty="0"/>
              <a:t>日志</a:t>
            </a:r>
            <a:endParaRPr lang="en-US" altLang="zh-CN" dirty="0"/>
          </a:p>
          <a:p>
            <a:pPr lvl="1"/>
            <a:r>
              <a:rPr lang="zh-CN" altLang="en-US" dirty="0"/>
              <a:t>归档的</a:t>
            </a:r>
            <a:r>
              <a:rPr lang="en-US" altLang="zh-CN" dirty="0"/>
              <a:t>Redo</a:t>
            </a:r>
            <a:r>
              <a:rPr lang="zh-CN" altLang="en-US" dirty="0"/>
              <a:t>日志</a:t>
            </a:r>
          </a:p>
          <a:p>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74690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热备份</a:t>
            </a:r>
          </a:p>
        </p:txBody>
      </p:sp>
      <p:sp>
        <p:nvSpPr>
          <p:cNvPr id="3" name="内容占位符 2"/>
          <p:cNvSpPr>
            <a:spLocks noGrp="1"/>
          </p:cNvSpPr>
          <p:nvPr>
            <p:ph idx="1"/>
          </p:nvPr>
        </p:nvSpPr>
        <p:spPr/>
        <p:txBody>
          <a:bodyPr>
            <a:normAutofit/>
          </a:bodyPr>
          <a:lstStyle/>
          <a:p>
            <a:r>
              <a:rPr lang="zh-CN" altLang="en-US" sz="2400" dirty="0"/>
              <a:t>备份时不必</a:t>
            </a:r>
            <a:r>
              <a:rPr lang="zh-CN" altLang="en-US" sz="2400"/>
              <a:t>关闭数据库</a:t>
            </a:r>
            <a:endParaRPr lang="en-US" altLang="zh-CN" sz="2400" dirty="0"/>
          </a:p>
          <a:p>
            <a:pPr lvl="1"/>
            <a:r>
              <a:rPr lang="zh-CN" altLang="en-US" dirty="0"/>
              <a:t>前提：数据库运行在可归档日志模式</a:t>
            </a:r>
            <a:endParaRPr lang="en-US" altLang="zh-CN" dirty="0"/>
          </a:p>
          <a:p>
            <a:pPr lvl="1"/>
            <a:r>
              <a:rPr lang="zh-CN" altLang="en-US" dirty="0"/>
              <a:t>适用于</a:t>
            </a:r>
            <a:r>
              <a:rPr lang="en-US" altLang="zh-CN" dirty="0"/>
              <a:t>24X7</a:t>
            </a:r>
            <a:r>
              <a:rPr lang="zh-CN" altLang="en-US" dirty="0"/>
              <a:t>不间断运行的关键</a:t>
            </a:r>
            <a:r>
              <a:rPr lang="zh-CN" altLang="en-US"/>
              <a:t>应用系统</a:t>
            </a:r>
            <a:endParaRPr lang="en-US" altLang="zh-CN"/>
          </a:p>
          <a:p>
            <a:pPr marL="273050" lvl="1" indent="0">
              <a:buNone/>
            </a:pPr>
            <a:endParaRPr lang="zh-CN" altLang="en-US" sz="800" dirty="0"/>
          </a:p>
          <a:p>
            <a:r>
              <a:rPr lang="zh-CN" altLang="en-US" sz="2400" dirty="0"/>
              <a:t>优点</a:t>
            </a:r>
            <a:endParaRPr lang="en-US" altLang="zh-CN" sz="2400" dirty="0"/>
          </a:p>
          <a:p>
            <a:pPr lvl="1"/>
            <a:r>
              <a:rPr lang="zh-CN" altLang="en-US" dirty="0"/>
              <a:t>备份时数据库可以是打开的</a:t>
            </a:r>
            <a:endParaRPr lang="en-US" altLang="zh-CN" dirty="0"/>
          </a:p>
          <a:p>
            <a:pPr lvl="1"/>
            <a:r>
              <a:rPr lang="zh-CN" altLang="en-US" dirty="0"/>
              <a:t>可以点恢复（理论上数据库可以回溯到任一秒的状态），备份恢复更加精确。初始化参数文件、归档日志在数据库正常运行时是关闭的，可用操作系统</a:t>
            </a:r>
            <a:r>
              <a:rPr lang="zh-CN" altLang="en-US"/>
              <a:t>命令拷贝</a:t>
            </a:r>
            <a:endParaRPr lang="en-US" altLang="zh-CN"/>
          </a:p>
          <a:p>
            <a:pPr marL="273050" lvl="1" indent="0">
              <a:buNone/>
            </a:pPr>
            <a:endParaRPr lang="en-US" altLang="zh-CN" sz="800" dirty="0"/>
          </a:p>
          <a:p>
            <a:r>
              <a:rPr lang="zh-CN" altLang="en-US" sz="2400" dirty="0"/>
              <a:t>缺点</a:t>
            </a:r>
            <a:endParaRPr lang="en-US" altLang="zh-CN" sz="2400" dirty="0"/>
          </a:p>
          <a:p>
            <a:pPr lvl="1"/>
            <a:r>
              <a:rPr lang="zh-CN" altLang="en-US" dirty="0"/>
              <a:t>执行过程复杂。由于数据库不间断运行，测试比较困难。不能用操作系统实用工具拷贝打开的文件。必须使用</a:t>
            </a:r>
            <a:r>
              <a:rPr lang="en-US" altLang="zh-CN" dirty="0"/>
              <a:t>Oracle</a:t>
            </a:r>
            <a:r>
              <a:rPr lang="zh-CN" altLang="en-US" dirty="0"/>
              <a:t>提供的</a:t>
            </a:r>
            <a:r>
              <a:rPr lang="en-US" altLang="zh-CN" dirty="0" err="1"/>
              <a:t>ocopy</a:t>
            </a:r>
            <a:r>
              <a:rPr lang="zh-CN" altLang="en-US" dirty="0"/>
              <a:t>工具来拷贝打开的文件。热备份可能造成</a:t>
            </a:r>
            <a:r>
              <a:rPr lang="en-US" altLang="zh-CN" dirty="0"/>
              <a:t>CPU</a:t>
            </a:r>
            <a:r>
              <a:rPr lang="zh-CN" altLang="en-US" dirty="0"/>
              <a:t>、</a:t>
            </a:r>
            <a:r>
              <a:rPr lang="en-US" altLang="zh-CN" dirty="0"/>
              <a:t>I/O</a:t>
            </a:r>
            <a:r>
              <a:rPr lang="zh-CN" altLang="en-US" dirty="0"/>
              <a:t>过载，应在数据库不太忙</a:t>
            </a:r>
            <a:r>
              <a:rPr lang="zh-CN" altLang="en-US"/>
              <a:t>时进行</a:t>
            </a:r>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4023947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热备份方案的实施 </a:t>
            </a:r>
          </a:p>
        </p:txBody>
      </p:sp>
      <p:sp>
        <p:nvSpPr>
          <p:cNvPr id="3" name="内容占位符 2"/>
          <p:cNvSpPr>
            <a:spLocks noGrp="1"/>
          </p:cNvSpPr>
          <p:nvPr>
            <p:ph idx="1"/>
          </p:nvPr>
        </p:nvSpPr>
        <p:spPr/>
        <p:txBody>
          <a:bodyPr>
            <a:normAutofit/>
          </a:bodyPr>
          <a:lstStyle/>
          <a:p>
            <a:pPr>
              <a:lnSpc>
                <a:spcPct val="150000"/>
              </a:lnSpc>
            </a:pPr>
            <a:r>
              <a:rPr lang="zh-CN" altLang="en-US" sz="2000" dirty="0"/>
              <a:t>热备份数据库的前提条件：数据库运行在归档模式  </a:t>
            </a:r>
          </a:p>
          <a:p>
            <a:pPr>
              <a:lnSpc>
                <a:spcPct val="150000"/>
              </a:lnSpc>
            </a:pPr>
            <a:r>
              <a:rPr lang="en-US" altLang="zh-CN" sz="2000" dirty="0"/>
              <a:t>Oracle</a:t>
            </a:r>
            <a:r>
              <a:rPr lang="zh-CN" altLang="en-US" sz="2000" dirty="0"/>
              <a:t>数据库的</a:t>
            </a:r>
            <a:r>
              <a:rPr lang="en-US" altLang="zh-CN" sz="2000" dirty="0"/>
              <a:t>Redo</a:t>
            </a:r>
            <a:r>
              <a:rPr lang="zh-CN" altLang="en-US" sz="2000" dirty="0"/>
              <a:t>日志记录在数据库上进行的所有活动。</a:t>
            </a:r>
          </a:p>
          <a:p>
            <a:pPr>
              <a:lnSpc>
                <a:spcPct val="150000"/>
              </a:lnSpc>
            </a:pPr>
            <a:r>
              <a:rPr lang="en-US" altLang="zh-CN" sz="2000" dirty="0"/>
              <a:t>LGWR</a:t>
            </a:r>
            <a:r>
              <a:rPr lang="zh-CN" altLang="en-US" sz="2000" dirty="0"/>
              <a:t>后台进程以一种循环方式写这些日志文件，从第一个</a:t>
            </a:r>
            <a:r>
              <a:rPr lang="en-US" altLang="zh-CN" sz="2000" dirty="0"/>
              <a:t>Redo</a:t>
            </a:r>
            <a:r>
              <a:rPr lang="zh-CN" altLang="en-US" sz="2000" dirty="0"/>
              <a:t>日志到下一个，直到该组的最后一个，然后再从第一个日志写起。 </a:t>
            </a:r>
          </a:p>
          <a:p>
            <a:pPr>
              <a:lnSpc>
                <a:spcPct val="150000"/>
              </a:lnSpc>
            </a:pPr>
            <a:r>
              <a:rPr lang="zh-CN" altLang="en-US" sz="2000" dirty="0"/>
              <a:t>在非归档模式下，当循环写到最后一个日志文件后，就重写第一个日志。</a:t>
            </a:r>
          </a:p>
          <a:p>
            <a:pPr>
              <a:lnSpc>
                <a:spcPct val="150000"/>
              </a:lnSpc>
            </a:pPr>
            <a:r>
              <a:rPr lang="zh-CN" altLang="en-US" sz="2000" dirty="0"/>
              <a:t>在归档模式下，当</a:t>
            </a:r>
            <a:r>
              <a:rPr lang="en-US" altLang="zh-CN" sz="2000" dirty="0"/>
              <a:t>Redo</a:t>
            </a:r>
            <a:r>
              <a:rPr lang="zh-CN" altLang="en-US" sz="2000" dirty="0"/>
              <a:t>日志满时，一个</a:t>
            </a:r>
            <a:r>
              <a:rPr lang="en-US" altLang="zh-CN" sz="2000" dirty="0"/>
              <a:t>ARCH</a:t>
            </a:r>
            <a:r>
              <a:rPr lang="zh-CN" altLang="en-US" sz="2000" dirty="0"/>
              <a:t>后台进程就读取全部</a:t>
            </a:r>
            <a:r>
              <a:rPr lang="en-US" altLang="zh-CN" sz="2000" dirty="0"/>
              <a:t>Redo</a:t>
            </a:r>
            <a:r>
              <a:rPr lang="zh-CN" altLang="en-US" sz="2000" dirty="0"/>
              <a:t>日志，然后将其写到归档日志。因此，可以使用热备份和点恢复。</a:t>
            </a:r>
          </a:p>
          <a:p>
            <a:pPr>
              <a:lnSpc>
                <a:spcPct val="150000"/>
              </a:lnSpc>
            </a:pPr>
            <a:r>
              <a:rPr lang="zh-CN" altLang="en-US" sz="2000" dirty="0"/>
              <a:t>在归档日志模式下，如果归档日志目的空间已满，数据库活动将暂时停止，只有释放一些空间后，数据库才能继续运行。通常，</a:t>
            </a:r>
            <a:r>
              <a:rPr lang="en-US" altLang="zh-CN" sz="2000" dirty="0" err="1"/>
              <a:t>background_dump_destination</a:t>
            </a:r>
            <a:r>
              <a:rPr lang="zh-CN" altLang="en-US" sz="2000" dirty="0"/>
              <a:t>将产生一个跟踪文件来显示归档方面的问题。</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1438541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050" y="188640"/>
            <a:ext cx="10292193" cy="6120680"/>
          </a:xfrm>
        </p:spPr>
        <p:txBody>
          <a:bodyPr/>
          <a:lstStyle/>
          <a:p>
            <a:r>
              <a:rPr lang="en-US" altLang="zh-CN" dirty="0"/>
              <a:t>Oracle</a:t>
            </a:r>
            <a:r>
              <a:rPr lang="zh-CN" altLang="en-US" dirty="0"/>
              <a:t>数据库安装默认运行在非归档模式；从非归档模式转换为归档模式：</a:t>
            </a:r>
            <a:endParaRPr lang="en-US" altLang="zh-CN" dirty="0"/>
          </a:p>
          <a:p>
            <a:pPr lvl="1"/>
            <a:r>
              <a:rPr lang="zh-CN" altLang="en-US" dirty="0"/>
              <a:t>编辑参数文件</a:t>
            </a:r>
            <a:r>
              <a:rPr lang="en-US" altLang="zh-CN" dirty="0" err="1"/>
              <a:t>init.ora</a:t>
            </a:r>
            <a:r>
              <a:rPr lang="en-US" altLang="zh-CN" dirty="0"/>
              <a:t>，</a:t>
            </a:r>
            <a:r>
              <a:rPr lang="zh-CN" altLang="en-US" dirty="0"/>
              <a:t>设置</a:t>
            </a:r>
            <a:endParaRPr lang="en-US" altLang="zh-CN" dirty="0"/>
          </a:p>
          <a:p>
            <a:pPr marL="273050" lvl="1" indent="0">
              <a:buNone/>
            </a:pPr>
            <a:r>
              <a:rPr lang="en-US" altLang="zh-CN" sz="1800" dirty="0" err="1">
                <a:solidFill>
                  <a:srgbClr val="FF0000"/>
                </a:solidFill>
              </a:rPr>
              <a:t>log_archive_start</a:t>
            </a:r>
            <a:r>
              <a:rPr lang="en-US" altLang="zh-CN" sz="1800" dirty="0">
                <a:solidFill>
                  <a:srgbClr val="FF0000"/>
                </a:solidFill>
              </a:rPr>
              <a:t> = true</a:t>
            </a:r>
            <a:r>
              <a:rPr lang="en-US" altLang="zh-CN" sz="1800" dirty="0"/>
              <a:t> # </a:t>
            </a:r>
            <a:r>
              <a:rPr lang="zh-CN" altLang="en-US" sz="1800" dirty="0"/>
              <a:t>设置数据库自动归档 </a:t>
            </a:r>
            <a:br>
              <a:rPr lang="en-US" altLang="zh-CN" sz="1800" dirty="0"/>
            </a:br>
            <a:r>
              <a:rPr lang="en-US" altLang="zh-CN" sz="1800" dirty="0">
                <a:solidFill>
                  <a:srgbClr val="FF0000"/>
                </a:solidFill>
              </a:rPr>
              <a:t>log_archive_dest_1=“location=%</a:t>
            </a:r>
            <a:r>
              <a:rPr lang="en-US" altLang="zh-CN" sz="1800" dirty="0" err="1">
                <a:solidFill>
                  <a:srgbClr val="FF0000"/>
                </a:solidFill>
              </a:rPr>
              <a:t>oracle_base</a:t>
            </a:r>
            <a:r>
              <a:rPr lang="en-US" altLang="zh-CN" sz="1800" dirty="0">
                <a:solidFill>
                  <a:srgbClr val="FF0000"/>
                </a:solidFill>
              </a:rPr>
              <a:t>%\ </a:t>
            </a:r>
            <a:r>
              <a:rPr lang="en-US" altLang="zh-CN" sz="1800" dirty="0" err="1">
                <a:solidFill>
                  <a:srgbClr val="FF0000"/>
                </a:solidFill>
              </a:rPr>
              <a:t>oradata</a:t>
            </a:r>
            <a:r>
              <a:rPr lang="en-US" altLang="zh-CN" sz="1800" dirty="0">
                <a:solidFill>
                  <a:srgbClr val="FF0000"/>
                </a:solidFill>
              </a:rPr>
              <a:t>\%</a:t>
            </a:r>
            <a:r>
              <a:rPr lang="en-US" altLang="zh-CN" sz="1800" dirty="0" err="1">
                <a:solidFill>
                  <a:srgbClr val="FF0000"/>
                </a:solidFill>
              </a:rPr>
              <a:t>oracle_sid</a:t>
            </a:r>
            <a:r>
              <a:rPr lang="en-US" altLang="zh-CN" sz="1800" dirty="0">
                <a:solidFill>
                  <a:srgbClr val="FF0000"/>
                </a:solidFill>
              </a:rPr>
              <a:t>%\</a:t>
            </a:r>
            <a:r>
              <a:rPr lang="en-US" altLang="zh-CN" sz="1800">
                <a:solidFill>
                  <a:srgbClr val="FF0000"/>
                </a:solidFill>
              </a:rPr>
              <a:t>archive”</a:t>
            </a:r>
            <a:r>
              <a:rPr lang="en-US" altLang="zh-CN" sz="1800"/>
              <a:t># </a:t>
            </a:r>
            <a:r>
              <a:rPr lang="zh-CN" altLang="en-US" sz="1800" dirty="0"/>
              <a:t>设置归档日志文件的目录，该目录必须事先已建立，并有大量可利用的空间</a:t>
            </a:r>
            <a:br>
              <a:rPr lang="en-US" altLang="zh-CN" sz="1800" dirty="0"/>
            </a:br>
            <a:r>
              <a:rPr lang="en-US" altLang="zh-CN" sz="1800" dirty="0" err="1">
                <a:solidFill>
                  <a:srgbClr val="FF0000"/>
                </a:solidFill>
              </a:rPr>
              <a:t>log_archive_format</a:t>
            </a:r>
            <a:r>
              <a:rPr lang="en-US" altLang="zh-CN" sz="1800" dirty="0">
                <a:solidFill>
                  <a:srgbClr val="FF0000"/>
                </a:solidFill>
              </a:rPr>
              <a:t> = “%</a:t>
            </a:r>
            <a:r>
              <a:rPr lang="en-US" altLang="zh-CN" sz="1800" dirty="0" err="1">
                <a:solidFill>
                  <a:srgbClr val="FF0000"/>
                </a:solidFill>
              </a:rPr>
              <a:t>oracle_sid</a:t>
            </a:r>
            <a:r>
              <a:rPr lang="en-US" altLang="zh-CN" sz="1800" dirty="0">
                <a:solidFill>
                  <a:srgbClr val="FF0000"/>
                </a:solidFill>
              </a:rPr>
              <a:t>%%T%S.ARC” </a:t>
            </a:r>
            <a:r>
              <a:rPr lang="en-US" altLang="zh-CN" sz="1800" dirty="0"/>
              <a:t># </a:t>
            </a:r>
            <a:r>
              <a:rPr lang="zh-CN" altLang="en-US" sz="1800" dirty="0"/>
              <a:t>设置归档日志文件名的格式。</a:t>
            </a:r>
            <a:r>
              <a:rPr lang="en-US" altLang="zh-CN" sz="1800" dirty="0"/>
              <a:t>%s</a:t>
            </a:r>
            <a:r>
              <a:rPr lang="zh-CN" altLang="en-US" sz="1800" dirty="0"/>
              <a:t>表示顺序号，</a:t>
            </a:r>
            <a:r>
              <a:rPr lang="en-US" altLang="zh-CN" sz="1800" dirty="0"/>
              <a:t>%t</a:t>
            </a:r>
            <a:r>
              <a:rPr lang="zh-CN" altLang="en-US" sz="1800" dirty="0"/>
              <a:t>表示线程号</a:t>
            </a:r>
            <a:r>
              <a:rPr lang="zh-CN" altLang="en-US" dirty="0"/>
              <a:t>。</a:t>
            </a:r>
            <a:endParaRPr lang="en-US" altLang="zh-CN" dirty="0"/>
          </a:p>
          <a:p>
            <a:pPr lvl="1"/>
            <a:r>
              <a:rPr lang="zh-CN" altLang="en-US" dirty="0"/>
              <a:t>运行以下命令： </a:t>
            </a:r>
            <a:endParaRPr lang="en-US" altLang="zh-CN" dirty="0"/>
          </a:p>
          <a:p>
            <a:pPr lvl="1"/>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32</a:t>
            </a:fld>
            <a:endParaRPr lang="zh-CN" altLang="en-US" dirty="0"/>
          </a:p>
        </p:txBody>
      </p:sp>
      <p:sp>
        <p:nvSpPr>
          <p:cNvPr id="5" name="矩形 4"/>
          <p:cNvSpPr/>
          <p:nvPr/>
        </p:nvSpPr>
        <p:spPr>
          <a:xfrm>
            <a:off x="2880395" y="4221088"/>
            <a:ext cx="4176464" cy="1754326"/>
          </a:xfrm>
          <a:prstGeom prst="rect">
            <a:avLst/>
          </a:prstGeom>
          <a:solidFill>
            <a:schemeClr val="bg1">
              <a:lumMod val="95000"/>
            </a:schemeClr>
          </a:solidFill>
        </p:spPr>
        <p:txBody>
          <a:bodyPr wrap="square">
            <a:spAutoFit/>
          </a:bodyPr>
          <a:lstStyle/>
          <a:p>
            <a:pPr marL="365760" indent="-256032" latinLnBrk="1">
              <a:defRPr/>
            </a:pPr>
            <a:r>
              <a:rPr lang="en-US" altLang="zh-CN" dirty="0" err="1">
                <a:solidFill>
                  <a:srgbClr val="0000FF"/>
                </a:solidFill>
              </a:rPr>
              <a:t>sqlplus</a:t>
            </a:r>
            <a:r>
              <a:rPr lang="en-US" altLang="zh-CN" dirty="0">
                <a:solidFill>
                  <a:srgbClr val="0000FF"/>
                </a:solidFill>
              </a:rPr>
              <a:t>&gt;;</a:t>
            </a:r>
            <a:r>
              <a:rPr lang="en-US" altLang="zh-CN" b="1" dirty="0">
                <a:solidFill>
                  <a:srgbClr val="0000FF"/>
                </a:solidFill>
              </a:rPr>
              <a:t>connect</a:t>
            </a:r>
            <a:r>
              <a:rPr lang="en-US" altLang="zh-CN" dirty="0">
                <a:solidFill>
                  <a:srgbClr val="0000FF"/>
                </a:solidFill>
              </a:rPr>
              <a:t> sys/</a:t>
            </a:r>
            <a:r>
              <a:rPr lang="en-US" altLang="zh-CN" dirty="0" err="1">
                <a:solidFill>
                  <a:srgbClr val="0000FF"/>
                </a:solidFill>
              </a:rPr>
              <a:t>qazwsx</a:t>
            </a:r>
            <a:r>
              <a:rPr lang="en-US" altLang="zh-CN" dirty="0">
                <a:solidFill>
                  <a:srgbClr val="0000FF"/>
                </a:solidFill>
              </a:rPr>
              <a:t> </a:t>
            </a:r>
            <a:r>
              <a:rPr lang="en-US" altLang="zh-CN" b="1" dirty="0">
                <a:solidFill>
                  <a:srgbClr val="0000FF"/>
                </a:solidFill>
              </a:rPr>
              <a:t>as</a:t>
            </a:r>
            <a:r>
              <a:rPr lang="en-US" altLang="zh-CN" dirty="0">
                <a:solidFill>
                  <a:srgbClr val="0000FF"/>
                </a:solidFill>
              </a:rPr>
              <a:t> </a:t>
            </a:r>
            <a:r>
              <a:rPr lang="en-US" altLang="zh-CN" dirty="0" err="1">
                <a:solidFill>
                  <a:srgbClr val="0000FF"/>
                </a:solidFill>
              </a:rPr>
              <a:t>sysdba</a:t>
            </a:r>
            <a:r>
              <a:rPr lang="en-US" altLang="zh-CN" dirty="0">
                <a:solidFill>
                  <a:srgbClr val="0000FF"/>
                </a:solidFill>
              </a:rPr>
              <a:t> </a:t>
            </a:r>
          </a:p>
          <a:p>
            <a:pPr marL="365760" indent="-256032" latinLnBrk="1">
              <a:defRPr/>
            </a:pPr>
            <a:r>
              <a:rPr lang="en-US" altLang="zh-CN" dirty="0" err="1">
                <a:solidFill>
                  <a:srgbClr val="0000FF"/>
                </a:solidFill>
              </a:rPr>
              <a:t>sqlplus</a:t>
            </a:r>
            <a:r>
              <a:rPr lang="en-US" altLang="zh-CN" dirty="0">
                <a:solidFill>
                  <a:srgbClr val="0000FF"/>
                </a:solidFill>
              </a:rPr>
              <a:t>&gt;;shutdown immediate;   </a:t>
            </a:r>
          </a:p>
          <a:p>
            <a:pPr marL="365760" indent="-256032" latinLnBrk="1">
              <a:defRPr/>
            </a:pPr>
            <a:r>
              <a:rPr lang="en-US" altLang="zh-CN" dirty="0" err="1">
                <a:solidFill>
                  <a:srgbClr val="0000FF"/>
                </a:solidFill>
              </a:rPr>
              <a:t>sqlplus</a:t>
            </a:r>
            <a:r>
              <a:rPr lang="en-US" altLang="zh-CN" dirty="0">
                <a:solidFill>
                  <a:srgbClr val="0000FF"/>
                </a:solidFill>
              </a:rPr>
              <a:t>&gt;;startup mount exclusive;   </a:t>
            </a:r>
          </a:p>
          <a:p>
            <a:pPr marL="365760" indent="-256032" latinLnBrk="1">
              <a:defRPr/>
            </a:pPr>
            <a:r>
              <a:rPr lang="en-US" altLang="zh-CN" dirty="0" err="1">
                <a:solidFill>
                  <a:srgbClr val="0000FF"/>
                </a:solidFill>
              </a:rPr>
              <a:t>sqlplus</a:t>
            </a:r>
            <a:r>
              <a:rPr lang="en-US" altLang="zh-CN" dirty="0">
                <a:solidFill>
                  <a:srgbClr val="0000FF"/>
                </a:solidFill>
              </a:rPr>
              <a:t>&gt;;</a:t>
            </a:r>
            <a:r>
              <a:rPr lang="en-US" altLang="zh-CN" b="1" dirty="0">
                <a:solidFill>
                  <a:srgbClr val="0000FF"/>
                </a:solidFill>
              </a:rPr>
              <a:t>alter</a:t>
            </a:r>
            <a:r>
              <a:rPr lang="en-US" altLang="zh-CN" dirty="0">
                <a:solidFill>
                  <a:srgbClr val="0000FF"/>
                </a:solidFill>
              </a:rPr>
              <a:t> </a:t>
            </a:r>
            <a:r>
              <a:rPr lang="en-US" altLang="zh-CN" b="1" dirty="0">
                <a:solidFill>
                  <a:srgbClr val="0000FF"/>
                </a:solidFill>
              </a:rPr>
              <a:t>database</a:t>
            </a:r>
            <a:r>
              <a:rPr lang="en-US" altLang="zh-CN" dirty="0">
                <a:solidFill>
                  <a:srgbClr val="0000FF"/>
                </a:solidFill>
              </a:rPr>
              <a:t> </a:t>
            </a:r>
            <a:r>
              <a:rPr lang="en-US" altLang="zh-CN" dirty="0" err="1">
                <a:solidFill>
                  <a:srgbClr val="0000FF"/>
                </a:solidFill>
              </a:rPr>
              <a:t>archivelog</a:t>
            </a:r>
            <a:r>
              <a:rPr lang="en-US" altLang="zh-CN" dirty="0">
                <a:solidFill>
                  <a:srgbClr val="0000FF"/>
                </a:solidFill>
              </a:rPr>
              <a:t>;   </a:t>
            </a:r>
          </a:p>
          <a:p>
            <a:pPr marL="365760" indent="-256032" latinLnBrk="1">
              <a:defRPr/>
            </a:pPr>
            <a:r>
              <a:rPr lang="en-US" altLang="zh-CN" dirty="0" err="1">
                <a:solidFill>
                  <a:srgbClr val="0000FF"/>
                </a:solidFill>
              </a:rPr>
              <a:t>sqlplus</a:t>
            </a:r>
            <a:r>
              <a:rPr lang="en-US" altLang="zh-CN" dirty="0">
                <a:solidFill>
                  <a:srgbClr val="0000FF"/>
                </a:solidFill>
              </a:rPr>
              <a:t>&gt;;</a:t>
            </a:r>
            <a:r>
              <a:rPr lang="en-US" altLang="zh-CN" b="1" dirty="0">
                <a:solidFill>
                  <a:srgbClr val="0000FF"/>
                </a:solidFill>
              </a:rPr>
              <a:t>alter</a:t>
            </a:r>
            <a:r>
              <a:rPr lang="en-US" altLang="zh-CN" dirty="0">
                <a:solidFill>
                  <a:srgbClr val="0000FF"/>
                </a:solidFill>
              </a:rPr>
              <a:t> </a:t>
            </a:r>
            <a:r>
              <a:rPr lang="en-US" altLang="zh-CN" b="1" dirty="0">
                <a:solidFill>
                  <a:srgbClr val="0000FF"/>
                </a:solidFill>
              </a:rPr>
              <a:t>database</a:t>
            </a:r>
            <a:r>
              <a:rPr lang="en-US" altLang="zh-CN" dirty="0">
                <a:solidFill>
                  <a:srgbClr val="0000FF"/>
                </a:solidFill>
              </a:rPr>
              <a:t> </a:t>
            </a:r>
            <a:r>
              <a:rPr lang="en-US" altLang="zh-CN" b="1" dirty="0">
                <a:solidFill>
                  <a:srgbClr val="0000FF"/>
                </a:solidFill>
              </a:rPr>
              <a:t>open</a:t>
            </a:r>
            <a:r>
              <a:rPr lang="en-US" altLang="zh-CN" dirty="0">
                <a:solidFill>
                  <a:srgbClr val="0000FF"/>
                </a:solidFill>
              </a:rPr>
              <a:t>;   </a:t>
            </a:r>
          </a:p>
          <a:p>
            <a:pPr marL="365760" indent="-256032" latinLnBrk="1">
              <a:defRPr/>
            </a:pPr>
            <a:r>
              <a:rPr lang="en-US" altLang="zh-CN" dirty="0" err="1">
                <a:solidFill>
                  <a:srgbClr val="0000FF"/>
                </a:solidFill>
              </a:rPr>
              <a:t>sqlplus</a:t>
            </a:r>
            <a:r>
              <a:rPr lang="en-US" altLang="zh-CN" dirty="0">
                <a:solidFill>
                  <a:srgbClr val="0000FF"/>
                </a:solidFill>
              </a:rPr>
              <a:t>&gt;;shutdown immediate;  </a:t>
            </a:r>
            <a:endParaRPr lang="zh-CN" altLang="en-US" dirty="0">
              <a:solidFill>
                <a:srgbClr val="0000FF"/>
              </a:solidFill>
            </a:endParaRPr>
          </a:p>
        </p:txBody>
      </p:sp>
    </p:spTree>
    <p:extLst>
      <p:ext uri="{BB962C8B-B14F-4D97-AF65-F5344CB8AC3E}">
        <p14:creationId xmlns:p14="http://schemas.microsoft.com/office/powerpoint/2010/main" val="253148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热备份数据库的步骤 </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33</a:t>
            </a:fld>
            <a:endParaRPr lang="zh-CN" altLang="en-US" dirty="0"/>
          </a:p>
        </p:txBody>
      </p:sp>
      <p:sp>
        <p:nvSpPr>
          <p:cNvPr id="5" name="内容占位符 1"/>
          <p:cNvSpPr>
            <a:spLocks noGrp="1"/>
          </p:cNvSpPr>
          <p:nvPr>
            <p:ph idx="1"/>
          </p:nvPr>
        </p:nvSpPr>
        <p:spPr>
          <a:xfrm>
            <a:off x="144092" y="836712"/>
            <a:ext cx="10513168" cy="5472608"/>
          </a:xfrm>
        </p:spPr>
        <p:txBody>
          <a:bodyPr>
            <a:normAutofit fontScale="62500" lnSpcReduction="20000"/>
          </a:bodyPr>
          <a:lstStyle/>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(1)</a:t>
            </a:r>
            <a:r>
              <a:rPr lang="zh-CN" altLang="en-US" dirty="0">
                <a:latin typeface="Times New Roman" panose="02020603050405020304" pitchFamily="18" charset="0"/>
              </a:rPr>
              <a:t>拷贝</a:t>
            </a:r>
            <a:r>
              <a:rPr lang="en-US" dirty="0">
                <a:latin typeface="Times New Roman" panose="02020603050405020304" pitchFamily="18" charset="0"/>
              </a:rPr>
              <a:t>init.ora</a:t>
            </a:r>
            <a:r>
              <a:rPr lang="zh-CN" altLang="en-US" dirty="0">
                <a:latin typeface="Times New Roman" panose="02020603050405020304" pitchFamily="18" charset="0"/>
              </a:rPr>
              <a:t>文件到备份目录（参数文件在数据库启动后处于关闭</a:t>
            </a:r>
            <a:r>
              <a:rPr lang="zh-CN" altLang="en-US">
                <a:latin typeface="Times New Roman" panose="02020603050405020304" pitchFamily="18" charset="0"/>
              </a:rPr>
              <a:t>状态）</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(2)</a:t>
            </a:r>
            <a:r>
              <a:rPr lang="zh-CN" altLang="en-US" dirty="0">
                <a:latin typeface="Times New Roman" panose="02020603050405020304" pitchFamily="18" charset="0"/>
              </a:rPr>
              <a:t>将需要备份的某个表空间置于开始</a:t>
            </a:r>
            <a:r>
              <a:rPr lang="zh-CN" altLang="en-US">
                <a:latin typeface="Times New Roman" panose="02020603050405020304" pitchFamily="18" charset="0"/>
              </a:rPr>
              <a:t>备份模式</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(3)</a:t>
            </a:r>
            <a:r>
              <a:rPr lang="zh-CN" altLang="en-US" dirty="0">
                <a:latin typeface="Times New Roman" panose="02020603050405020304" pitchFamily="18" charset="0"/>
              </a:rPr>
              <a:t>使用</a:t>
            </a:r>
            <a:r>
              <a:rPr lang="en-US" dirty="0">
                <a:latin typeface="Times New Roman" panose="02020603050405020304" pitchFamily="18" charset="0"/>
              </a:rPr>
              <a:t>ocopy.exe</a:t>
            </a:r>
            <a:r>
              <a:rPr lang="zh-CN" altLang="en-US" dirty="0">
                <a:latin typeface="Times New Roman" panose="02020603050405020304" pitchFamily="18" charset="0"/>
              </a:rPr>
              <a:t>拷贝表空间，然后将该表空间置于结束备份模式中 </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(4)</a:t>
            </a:r>
            <a:r>
              <a:rPr lang="zh-CN" altLang="en-US" dirty="0">
                <a:latin typeface="Times New Roman" panose="02020603050405020304" pitchFamily="18" charset="0"/>
              </a:rPr>
              <a:t>对数据库中的每个表空间执行步骤</a:t>
            </a:r>
            <a:r>
              <a:rPr lang="en-US" altLang="zh-CN" dirty="0">
                <a:latin typeface="Times New Roman" panose="02020603050405020304" pitchFamily="18" charset="0"/>
              </a:rPr>
              <a:t>2</a:t>
            </a:r>
            <a:r>
              <a:rPr lang="zh-CN" altLang="en-US" dirty="0">
                <a:latin typeface="Times New Roman" panose="02020603050405020304" pitchFamily="18" charset="0"/>
              </a:rPr>
              <a:t>和</a:t>
            </a:r>
            <a:r>
              <a:rPr lang="en-US" altLang="zh-CN" dirty="0">
                <a:latin typeface="Times New Roman" panose="02020603050405020304" pitchFamily="18" charset="0"/>
              </a:rPr>
              <a:t>3</a:t>
            </a:r>
            <a:r>
              <a:rPr lang="zh-CN" altLang="en-US" dirty="0">
                <a:latin typeface="Times New Roman" panose="02020603050405020304" pitchFamily="18" charset="0"/>
              </a:rPr>
              <a:t>（可以通过视图</a:t>
            </a:r>
            <a:r>
              <a:rPr lang="en-US" dirty="0" err="1">
                <a:latin typeface="Times New Roman" panose="02020603050405020304" pitchFamily="18" charset="0"/>
              </a:rPr>
              <a:t>dba_tablespaces</a:t>
            </a:r>
            <a:r>
              <a:rPr lang="zh-CN" altLang="en-US" dirty="0">
                <a:latin typeface="Times New Roman" panose="02020603050405020304" pitchFamily="18" charset="0"/>
              </a:rPr>
              <a:t>和</a:t>
            </a:r>
            <a:r>
              <a:rPr lang="en-US" dirty="0" err="1">
                <a:latin typeface="Times New Roman" panose="02020603050405020304" pitchFamily="18" charset="0"/>
              </a:rPr>
              <a:t>v$datafile</a:t>
            </a:r>
            <a:r>
              <a:rPr lang="zh-CN" altLang="en-US" dirty="0">
                <a:latin typeface="Times New Roman" panose="02020603050405020304" pitchFamily="18" charset="0"/>
              </a:rPr>
              <a:t>查看数据库中有哪些表空间和数据</a:t>
            </a:r>
            <a:r>
              <a:rPr lang="zh-CN" altLang="en-US">
                <a:latin typeface="Times New Roman" panose="02020603050405020304" pitchFamily="18" charset="0"/>
              </a:rPr>
              <a:t>文件）</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(5)</a:t>
            </a:r>
            <a:r>
              <a:rPr lang="zh-CN" altLang="en-US" dirty="0">
                <a:latin typeface="Times New Roman" panose="02020603050405020304" pitchFamily="18" charset="0"/>
              </a:rPr>
              <a:t>通过在</a:t>
            </a:r>
            <a:r>
              <a:rPr lang="en-US" dirty="0" err="1">
                <a:latin typeface="Times New Roman" panose="02020603050405020304" pitchFamily="18" charset="0"/>
              </a:rPr>
              <a:t>sqlplus</a:t>
            </a:r>
            <a:r>
              <a:rPr lang="zh-CN" altLang="en-US" dirty="0">
                <a:latin typeface="Times New Roman" panose="02020603050405020304" pitchFamily="18" charset="0"/>
              </a:rPr>
              <a:t>上执行</a:t>
            </a:r>
            <a:r>
              <a:rPr lang="en-US" dirty="0">
                <a:latin typeface="Times New Roman" panose="02020603050405020304" pitchFamily="18" charset="0"/>
              </a:rPr>
              <a:t>archive log list</a:t>
            </a:r>
            <a:r>
              <a:rPr lang="zh-CN" altLang="en-US" dirty="0">
                <a:latin typeface="Times New Roman" panose="02020603050405020304" pitchFamily="18" charset="0"/>
              </a:rPr>
              <a:t>命令获取当前的日志顺序号，从</a:t>
            </a:r>
            <a:r>
              <a:rPr lang="en-US" dirty="0">
                <a:latin typeface="Times New Roman" panose="02020603050405020304" pitchFamily="18" charset="0"/>
              </a:rPr>
              <a:t>oldest online log sequence</a:t>
            </a:r>
            <a:r>
              <a:rPr lang="zh-CN" altLang="en-US" dirty="0">
                <a:latin typeface="Times New Roman" panose="02020603050405020304" pitchFamily="18" charset="0"/>
              </a:rPr>
              <a:t>开始到</a:t>
            </a:r>
            <a:r>
              <a:rPr lang="en-US" dirty="0">
                <a:latin typeface="Times New Roman" panose="02020603050405020304" pitchFamily="18" charset="0"/>
              </a:rPr>
              <a:t>current log sequence</a:t>
            </a:r>
            <a:r>
              <a:rPr lang="zh-CN" altLang="en-US" dirty="0">
                <a:latin typeface="Times New Roman" panose="02020603050405020304" pitchFamily="18" charset="0"/>
              </a:rPr>
              <a:t>的联机</a:t>
            </a:r>
            <a:r>
              <a:rPr lang="en-US" dirty="0">
                <a:latin typeface="Times New Roman" panose="02020603050405020304" pitchFamily="18" charset="0"/>
              </a:rPr>
              <a:t>redo</a:t>
            </a:r>
            <a:r>
              <a:rPr lang="zh-CN" altLang="en-US" dirty="0">
                <a:latin typeface="Times New Roman" panose="02020603050405020304" pitchFamily="18" charset="0"/>
              </a:rPr>
              <a:t>日志应该是热备份</a:t>
            </a:r>
            <a:r>
              <a:rPr lang="zh-CN" altLang="en-US">
                <a:latin typeface="Times New Roman" panose="02020603050405020304" pitchFamily="18" charset="0"/>
              </a:rPr>
              <a:t>的一部分</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(6) </a:t>
            </a:r>
            <a:r>
              <a:rPr lang="zh-CN" altLang="en-US" dirty="0">
                <a:latin typeface="Times New Roman" panose="02020603050405020304" pitchFamily="18" charset="0"/>
              </a:rPr>
              <a:t>在</a:t>
            </a:r>
            <a:r>
              <a:rPr lang="en-US" dirty="0" err="1">
                <a:latin typeface="Times New Roman" panose="02020603050405020304" pitchFamily="18" charset="0"/>
              </a:rPr>
              <a:t>sqlplus</a:t>
            </a:r>
            <a:r>
              <a:rPr lang="zh-CN" altLang="en-US" dirty="0">
                <a:latin typeface="Times New Roman" panose="02020603050405020304" pitchFamily="18" charset="0"/>
              </a:rPr>
              <a:t>上执行</a:t>
            </a:r>
            <a:r>
              <a:rPr lang="en-US" dirty="0">
                <a:latin typeface="Times New Roman" panose="02020603050405020304" pitchFamily="18" charset="0"/>
              </a:rPr>
              <a:t>alter system switch </a:t>
            </a:r>
            <a:r>
              <a:rPr lang="en-US" dirty="0" err="1">
                <a:latin typeface="Times New Roman" panose="02020603050405020304" pitchFamily="18" charset="0"/>
              </a:rPr>
              <a:t>logfile</a:t>
            </a:r>
            <a:r>
              <a:rPr lang="en-US" dirty="0">
                <a:latin typeface="Times New Roman" panose="02020603050405020304" pitchFamily="18" charset="0"/>
              </a:rPr>
              <a:t>;</a:t>
            </a:r>
            <a:r>
              <a:rPr lang="zh-CN" altLang="en-US" dirty="0">
                <a:latin typeface="Times New Roman" panose="02020603050405020304" pitchFamily="18" charset="0"/>
              </a:rPr>
              <a:t>命令来强迫日志切换，以便所有的日志都</a:t>
            </a:r>
            <a:r>
              <a:rPr lang="zh-CN" altLang="en-US">
                <a:latin typeface="Times New Roman" panose="02020603050405020304" pitchFamily="18" charset="0"/>
              </a:rPr>
              <a:t>被归档</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(7)</a:t>
            </a:r>
            <a:r>
              <a:rPr lang="zh-CN" altLang="en-US" dirty="0">
                <a:latin typeface="Times New Roman" panose="02020603050405020304" pitchFamily="18" charset="0"/>
              </a:rPr>
              <a:t>使用</a:t>
            </a:r>
            <a:r>
              <a:rPr lang="en-US" dirty="0">
                <a:latin typeface="Times New Roman" panose="02020603050405020304" pitchFamily="18" charset="0"/>
              </a:rPr>
              <a:t>alter database backup </a:t>
            </a:r>
            <a:r>
              <a:rPr lang="en-US" dirty="0" err="1">
                <a:latin typeface="Times New Roman" panose="02020603050405020304" pitchFamily="18" charset="0"/>
              </a:rPr>
              <a:t>controlfile</a:t>
            </a:r>
            <a:r>
              <a:rPr lang="en-US" dirty="0">
                <a:latin typeface="Times New Roman" panose="02020603050405020304" pitchFamily="18" charset="0"/>
              </a:rPr>
              <a:t> to trace;</a:t>
            </a:r>
            <a:r>
              <a:rPr lang="zh-CN" altLang="en-US" dirty="0">
                <a:latin typeface="Times New Roman" panose="02020603050405020304" pitchFamily="18" charset="0"/>
              </a:rPr>
              <a:t>命令获得控制文件的一个备份，可以到</a:t>
            </a:r>
            <a:r>
              <a:rPr lang="en-US" altLang="zh-CN" dirty="0">
                <a:latin typeface="Times New Roman" panose="02020603050405020304" pitchFamily="18" charset="0"/>
              </a:rPr>
              <a:t>%</a:t>
            </a:r>
            <a:r>
              <a:rPr lang="en-US" dirty="0" err="1">
                <a:latin typeface="Times New Roman" panose="02020603050405020304" pitchFamily="18" charset="0"/>
              </a:rPr>
              <a:t>oracle_base</a:t>
            </a:r>
            <a:r>
              <a:rPr lang="en-US" dirty="0">
                <a:latin typeface="Times New Roman" panose="02020603050405020304" pitchFamily="18" charset="0"/>
              </a:rPr>
              <a:t>%\admin\%</a:t>
            </a:r>
            <a:r>
              <a:rPr lang="en-US" dirty="0" err="1">
                <a:latin typeface="Times New Roman" panose="02020603050405020304" pitchFamily="18" charset="0"/>
              </a:rPr>
              <a:t>oracle_sid</a:t>
            </a:r>
            <a:r>
              <a:rPr lang="en-US" dirty="0">
                <a:latin typeface="Times New Roman" panose="02020603050405020304" pitchFamily="18" charset="0"/>
              </a:rPr>
              <a:t>%\</a:t>
            </a:r>
            <a:r>
              <a:rPr lang="en-US" dirty="0" err="1">
                <a:latin typeface="Times New Roman" panose="02020603050405020304" pitchFamily="18" charset="0"/>
              </a:rPr>
              <a:t>udump</a:t>
            </a:r>
            <a:r>
              <a:rPr lang="zh-CN" altLang="en-US" dirty="0">
                <a:latin typeface="Times New Roman" panose="02020603050405020304" pitchFamily="18" charset="0"/>
              </a:rPr>
              <a:t>目录中寻找最新的跟踪文件，其中有重建控制文件的</a:t>
            </a:r>
            <a:r>
              <a:rPr lang="zh-CN" altLang="en-US">
                <a:latin typeface="Times New Roman" panose="02020603050405020304" pitchFamily="18" charset="0"/>
              </a:rPr>
              <a:t>全部命令</a:t>
            </a:r>
            <a:endParaRPr lang="en-US" altLang="zh-CN" dirty="0">
              <a:latin typeface="Times New Roman" panose="02020603050405020304" pitchFamily="18" charset="0"/>
            </a:endParaRPr>
          </a:p>
          <a:p>
            <a:pPr marL="365760" indent="-256032" eaLnBrk="1" fontAlgn="auto" hangingPunct="1">
              <a:lnSpc>
                <a:spcPct val="170000"/>
              </a:lnSpc>
              <a:spcAft>
                <a:spcPts val="0"/>
              </a:spcAft>
              <a:buFont typeface="Wingdings 3"/>
              <a:buNone/>
              <a:defRPr/>
            </a:pPr>
            <a:r>
              <a:rPr lang="en-US" altLang="zh-CN" dirty="0">
                <a:latin typeface="Times New Roman" panose="02020603050405020304" pitchFamily="18" charset="0"/>
              </a:rPr>
              <a:t>(8)</a:t>
            </a:r>
            <a:r>
              <a:rPr lang="zh-CN" altLang="en-US" dirty="0">
                <a:latin typeface="Times New Roman" panose="02020603050405020304" pitchFamily="18" charset="0"/>
              </a:rPr>
              <a:t>使用</a:t>
            </a:r>
            <a:r>
              <a:rPr lang="en-US" dirty="0">
                <a:latin typeface="Times New Roman" panose="02020603050405020304" pitchFamily="18" charset="0"/>
              </a:rPr>
              <a:t>windows </a:t>
            </a:r>
            <a:r>
              <a:rPr lang="en-US" dirty="0" err="1">
                <a:latin typeface="Times New Roman" panose="02020603050405020304" pitchFamily="18" charset="0"/>
              </a:rPr>
              <a:t>nt</a:t>
            </a:r>
            <a:r>
              <a:rPr lang="zh-CN" altLang="en-US" dirty="0">
                <a:latin typeface="Times New Roman" panose="02020603050405020304" pitchFamily="18" charset="0"/>
              </a:rPr>
              <a:t>的命令从</a:t>
            </a:r>
            <a:r>
              <a:rPr lang="en-US" altLang="zh-CN" dirty="0">
                <a:latin typeface="Times New Roman" panose="02020603050405020304" pitchFamily="18" charset="0"/>
              </a:rPr>
              <a:t>%</a:t>
            </a:r>
            <a:r>
              <a:rPr lang="en-US" dirty="0" err="1">
                <a:latin typeface="Times New Roman" panose="02020603050405020304" pitchFamily="18" charset="0"/>
              </a:rPr>
              <a:t>log_archive_dest</a:t>
            </a:r>
            <a:r>
              <a:rPr lang="en-US" dirty="0">
                <a:latin typeface="Times New Roman" panose="02020603050405020304" pitchFamily="18" charset="0"/>
              </a:rPr>
              <a:t>%</a:t>
            </a:r>
            <a:r>
              <a:rPr lang="zh-CN" altLang="en-US" dirty="0">
                <a:latin typeface="Times New Roman" panose="02020603050405020304" pitchFamily="18" charset="0"/>
              </a:rPr>
              <a:t>中拷贝归档的日志文件到</a:t>
            </a:r>
            <a:r>
              <a:rPr lang="zh-CN" altLang="en-US">
                <a:latin typeface="Times New Roman" panose="02020603050405020304" pitchFamily="18" charset="0"/>
              </a:rPr>
              <a:t>备份目录</a:t>
            </a:r>
            <a:endParaRPr lang="zh-CN" altLang="en-US" dirty="0">
              <a:latin typeface="Times New Roman" panose="02020603050405020304" pitchFamily="18" charset="0"/>
            </a:endParaRPr>
          </a:p>
          <a:p>
            <a:pPr marL="365760" indent="-256032" eaLnBrk="1" fontAlgn="auto" hangingPunct="1">
              <a:lnSpc>
                <a:spcPct val="170000"/>
              </a:lnSpc>
              <a:spcAft>
                <a:spcPts val="0"/>
              </a:spcAft>
              <a:buFont typeface="Wingdings 3"/>
              <a:buChar char=""/>
              <a:defRPr/>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7642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逻辑备份 </a:t>
            </a:r>
            <a:r>
              <a:rPr lang="en-US" altLang="zh-CN" dirty="0"/>
              <a:t>Import/Export</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sz="2400" dirty="0"/>
              <a:t> </a:t>
            </a:r>
            <a:r>
              <a:rPr lang="en-US" altLang="zh-CN" sz="2400" dirty="0"/>
              <a:t>Export</a:t>
            </a:r>
            <a:r>
              <a:rPr lang="zh-CN" altLang="en-US" sz="2400" dirty="0"/>
              <a:t>实用程序导出数据库对象</a:t>
            </a:r>
            <a:endParaRPr lang="en-US" altLang="zh-CN" sz="2400" dirty="0"/>
          </a:p>
          <a:p>
            <a:pPr lvl="1">
              <a:lnSpc>
                <a:spcPct val="150000"/>
              </a:lnSpc>
            </a:pPr>
            <a:r>
              <a:rPr lang="zh-CN" altLang="en-US" dirty="0"/>
              <a:t>优点：</a:t>
            </a:r>
            <a:endParaRPr lang="en-US" altLang="zh-CN" dirty="0"/>
          </a:p>
          <a:p>
            <a:pPr lvl="2">
              <a:lnSpc>
                <a:spcPct val="150000"/>
              </a:lnSpc>
            </a:pPr>
            <a:r>
              <a:rPr lang="zh-CN" altLang="en-US" dirty="0"/>
              <a:t>能执行对象或者行恢复</a:t>
            </a:r>
            <a:endParaRPr lang="en-US" altLang="zh-CN" dirty="0"/>
          </a:p>
          <a:p>
            <a:pPr lvl="2">
              <a:lnSpc>
                <a:spcPct val="150000"/>
              </a:lnSpc>
            </a:pPr>
            <a:r>
              <a:rPr lang="zh-CN" altLang="en-US" dirty="0"/>
              <a:t>能跨平台迁移数据库</a:t>
            </a:r>
            <a:endParaRPr lang="en-US" altLang="zh-CN" dirty="0"/>
          </a:p>
          <a:p>
            <a:pPr lvl="2">
              <a:lnSpc>
                <a:spcPct val="150000"/>
              </a:lnSpc>
            </a:pPr>
            <a:r>
              <a:rPr lang="zh-CN" altLang="en-US" dirty="0"/>
              <a:t>数据库可</a:t>
            </a:r>
            <a:r>
              <a:rPr lang="zh-CN" altLang="en-US"/>
              <a:t>一直运行</a:t>
            </a:r>
            <a:endParaRPr lang="en-US" altLang="zh-CN" dirty="0"/>
          </a:p>
          <a:p>
            <a:pPr lvl="1">
              <a:lnSpc>
                <a:spcPct val="150000"/>
              </a:lnSpc>
            </a:pPr>
            <a:r>
              <a:rPr lang="zh-CN" altLang="en-US" dirty="0"/>
              <a:t>缺点：</a:t>
            </a:r>
            <a:endParaRPr lang="en-US" altLang="zh-CN" dirty="0"/>
          </a:p>
          <a:p>
            <a:pPr lvl="2">
              <a:lnSpc>
                <a:spcPct val="150000"/>
              </a:lnSpc>
            </a:pPr>
            <a:r>
              <a:rPr lang="en-US" altLang="zh-CN" dirty="0"/>
              <a:t>Export</a:t>
            </a:r>
            <a:r>
              <a:rPr lang="zh-CN" altLang="en-US" dirty="0"/>
              <a:t>并不是冷备份和热备份的替代工具</a:t>
            </a:r>
            <a:endParaRPr lang="en-US" altLang="zh-CN" dirty="0"/>
          </a:p>
          <a:p>
            <a:pPr lvl="2">
              <a:lnSpc>
                <a:spcPct val="150000"/>
              </a:lnSpc>
            </a:pPr>
            <a:r>
              <a:rPr lang="zh-CN" altLang="en-US" dirty="0"/>
              <a:t>冷、热备份可保护介质失效</a:t>
            </a:r>
            <a:endParaRPr lang="en-US" altLang="zh-CN" dirty="0"/>
          </a:p>
          <a:p>
            <a:pPr lvl="2">
              <a:lnSpc>
                <a:spcPct val="150000"/>
              </a:lnSpc>
            </a:pPr>
            <a:r>
              <a:rPr lang="en-US" altLang="zh-CN" dirty="0"/>
              <a:t>Export</a:t>
            </a:r>
            <a:r>
              <a:rPr lang="zh-CN" altLang="en-US" dirty="0"/>
              <a:t>备份可保护用户或</a:t>
            </a:r>
            <a:r>
              <a:rPr lang="zh-CN" altLang="en-US"/>
              <a:t>应用错误</a:t>
            </a:r>
            <a:endParaRPr lang="en-US" altLang="zh-CN"/>
          </a:p>
          <a:p>
            <a:pPr marL="531813" lvl="2" indent="0">
              <a:lnSpc>
                <a:spcPct val="150000"/>
              </a:lnSpc>
              <a:buNone/>
            </a:pPr>
            <a:endParaRPr lang="en-US" altLang="zh-CN" sz="800" dirty="0"/>
          </a:p>
          <a:p>
            <a:pPr>
              <a:lnSpc>
                <a:spcPct val="150000"/>
              </a:lnSpc>
            </a:pPr>
            <a:r>
              <a:rPr lang="en-US" altLang="zh-CN" sz="2400" dirty="0"/>
              <a:t>Export</a:t>
            </a:r>
            <a:r>
              <a:rPr lang="zh-CN" altLang="en-US" sz="2400" dirty="0"/>
              <a:t>命令选项说明</a:t>
            </a:r>
            <a:endParaRPr lang="en-US" altLang="zh-CN" sz="2400" dirty="0"/>
          </a:p>
          <a:p>
            <a:pPr lvl="1">
              <a:lnSpc>
                <a:spcPct val="150000"/>
              </a:lnSpc>
            </a:pPr>
            <a:r>
              <a:rPr lang="en-US" altLang="zh-CN" sz="1800" dirty="0"/>
              <a:t>Oracle</a:t>
            </a:r>
            <a:r>
              <a:rPr lang="zh-CN" altLang="en-US" sz="1800" dirty="0"/>
              <a:t>数据库的</a:t>
            </a:r>
            <a:r>
              <a:rPr lang="en-US" altLang="zh-CN" sz="1800" dirty="0" err="1"/>
              <a:t>exp</a:t>
            </a:r>
            <a:r>
              <a:rPr lang="zh-CN" altLang="en-US" sz="1800" dirty="0"/>
              <a:t>工具提供</a:t>
            </a:r>
            <a:r>
              <a:rPr lang="en-US" altLang="zh-CN" sz="1800" dirty="0" err="1"/>
              <a:t>tables、users、full</a:t>
            </a:r>
            <a:r>
              <a:rPr lang="en-US" altLang="zh-CN" sz="1800" dirty="0"/>
              <a:t> </a:t>
            </a:r>
            <a:r>
              <a:rPr lang="en-US" altLang="zh-CN" sz="1800" dirty="0" err="1"/>
              <a:t>database、tablespace</a:t>
            </a:r>
            <a:r>
              <a:rPr lang="zh-CN" altLang="en-US" sz="1800" dirty="0"/>
              <a:t>四种级别的导出方式，把指定的数据库内容导出到一个或者多个</a:t>
            </a:r>
            <a:r>
              <a:rPr lang="en-US" altLang="zh-CN" sz="1800" dirty="0"/>
              <a:t>oracle</a:t>
            </a:r>
            <a:r>
              <a:rPr lang="zh-CN" altLang="en-US" sz="1800" dirty="0"/>
              <a:t>二进制文件中，该文件只允许用</a:t>
            </a:r>
            <a:r>
              <a:rPr lang="en-US" altLang="zh-CN" sz="1800" dirty="0"/>
              <a:t>imp</a:t>
            </a:r>
            <a:r>
              <a:rPr lang="zh-CN" altLang="en-US" sz="1800" dirty="0"/>
              <a:t>工具来读取</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1760465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数据导出示例</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35</a:t>
            </a:fld>
            <a:endParaRPr lang="zh-CN" altLang="en-US" dirty="0"/>
          </a:p>
        </p:txBody>
      </p:sp>
      <p:sp>
        <p:nvSpPr>
          <p:cNvPr id="6" name="内容占位符 1"/>
          <p:cNvSpPr>
            <a:spLocks noGrp="1"/>
          </p:cNvSpPr>
          <p:nvPr>
            <p:ph idx="1"/>
          </p:nvPr>
        </p:nvSpPr>
        <p:spPr>
          <a:xfrm>
            <a:off x="288107" y="836712"/>
            <a:ext cx="10225136" cy="5562600"/>
          </a:xfrm>
        </p:spPr>
        <p:txBody>
          <a:bodyPr>
            <a:normAutofit fontScale="92500"/>
          </a:bodyPr>
          <a:lstStyle/>
          <a:p>
            <a:pPr eaLnBrk="1" hangingPunct="1">
              <a:lnSpc>
                <a:spcPct val="120000"/>
              </a:lnSpc>
            </a:pPr>
            <a:r>
              <a:rPr lang="zh-CN" altLang="en-US" sz="2400" dirty="0"/>
              <a:t> 将数据库</a:t>
            </a:r>
            <a:r>
              <a:rPr lang="en-US" altLang="zh-CN" sz="2400" dirty="0" err="1"/>
              <a:t>TestDB</a:t>
            </a:r>
            <a:r>
              <a:rPr lang="zh-CN" altLang="en-US" sz="2400" dirty="0"/>
              <a:t>完全导出</a:t>
            </a:r>
            <a:r>
              <a:rPr lang="en-US" altLang="zh-CN" sz="2400" dirty="0"/>
              <a:t>,</a:t>
            </a:r>
            <a:r>
              <a:rPr lang="zh-CN" altLang="en-US" sz="2400" dirty="0"/>
              <a:t>用户名</a:t>
            </a:r>
            <a:r>
              <a:rPr lang="en-US" altLang="zh-CN" sz="2400" dirty="0"/>
              <a:t>system </a:t>
            </a:r>
            <a:r>
              <a:rPr lang="zh-CN" altLang="en-US" sz="2400" dirty="0"/>
              <a:t>密码</a:t>
            </a:r>
            <a:r>
              <a:rPr lang="en-US" altLang="zh-CN" sz="2400" dirty="0"/>
              <a:t>manager </a:t>
            </a:r>
            <a:r>
              <a:rPr lang="zh-CN" altLang="en-US" sz="2400" dirty="0"/>
              <a:t>导出到</a:t>
            </a:r>
            <a:r>
              <a:rPr lang="en-US" altLang="zh-CN" sz="2400" dirty="0"/>
              <a:t>E:\s .</a:t>
            </a:r>
            <a:r>
              <a:rPr lang="en-US" altLang="zh-CN" sz="2400" dirty="0" err="1"/>
              <a:t>dmp</a:t>
            </a:r>
            <a:r>
              <a:rPr lang="zh-CN" altLang="en-US" sz="2400" dirty="0"/>
              <a:t>中</a:t>
            </a:r>
          </a:p>
          <a:p>
            <a:pPr eaLnBrk="1" hangingPunct="1">
              <a:lnSpc>
                <a:spcPct val="120000"/>
              </a:lnSpc>
              <a:buFont typeface="Wingdings 3" pitchFamily="18" charset="2"/>
              <a:buNone/>
            </a:pPr>
            <a:r>
              <a:rPr lang="zh-CN" altLang="en-US" sz="2400" dirty="0"/>
              <a:t>  </a:t>
            </a:r>
            <a:r>
              <a:rPr lang="zh-CN" altLang="en-US" sz="2000" dirty="0">
                <a:solidFill>
                  <a:srgbClr val="002060"/>
                </a:solidFill>
              </a:rPr>
              <a:t> </a:t>
            </a:r>
            <a:r>
              <a:rPr lang="en-US" altLang="zh-CN" sz="2000" dirty="0" err="1">
                <a:solidFill>
                  <a:srgbClr val="002060"/>
                </a:solidFill>
              </a:rPr>
              <a:t>exp</a:t>
            </a:r>
            <a:r>
              <a:rPr lang="en-US" altLang="zh-CN" sz="2000" dirty="0">
                <a:solidFill>
                  <a:srgbClr val="002060"/>
                </a:solidFill>
              </a:rPr>
              <a:t> system/</a:t>
            </a:r>
            <a:r>
              <a:rPr lang="en-US" altLang="zh-CN" sz="2000" dirty="0" err="1">
                <a:solidFill>
                  <a:srgbClr val="002060"/>
                </a:solidFill>
              </a:rPr>
              <a:t>manager@TestDB</a:t>
            </a:r>
            <a:r>
              <a:rPr lang="en-US" altLang="zh-CN" sz="2000" dirty="0">
                <a:solidFill>
                  <a:srgbClr val="002060"/>
                </a:solidFill>
              </a:rPr>
              <a:t> file=E:\s.dmp full</a:t>
            </a:r>
            <a:r>
              <a:rPr lang="en-US" altLang="zh-CN" sz="2000">
                <a:solidFill>
                  <a:srgbClr val="002060"/>
                </a:solidFill>
              </a:rPr>
              <a:t>=y</a:t>
            </a:r>
          </a:p>
          <a:p>
            <a:pPr eaLnBrk="1" hangingPunct="1">
              <a:lnSpc>
                <a:spcPct val="120000"/>
              </a:lnSpc>
              <a:buFont typeface="Wingdings 3" pitchFamily="18" charset="2"/>
              <a:buNone/>
            </a:pPr>
            <a:endParaRPr lang="en-US" altLang="zh-CN" sz="900" dirty="0">
              <a:solidFill>
                <a:srgbClr val="002060"/>
              </a:solidFill>
            </a:endParaRPr>
          </a:p>
          <a:p>
            <a:pPr eaLnBrk="1" hangingPunct="1">
              <a:lnSpc>
                <a:spcPct val="120000"/>
              </a:lnSpc>
            </a:pPr>
            <a:r>
              <a:rPr lang="en-US" altLang="zh-CN" sz="2400" dirty="0"/>
              <a:t> </a:t>
            </a:r>
            <a:r>
              <a:rPr lang="zh-CN" altLang="en-US" sz="2400" dirty="0"/>
              <a:t>将数据库中</a:t>
            </a:r>
            <a:r>
              <a:rPr lang="en-US" altLang="zh-CN" sz="2400" dirty="0"/>
              <a:t>system</a:t>
            </a:r>
            <a:r>
              <a:rPr lang="zh-CN" altLang="en-US" sz="2400" dirty="0"/>
              <a:t>用户与</a:t>
            </a:r>
            <a:r>
              <a:rPr lang="en-US" altLang="zh-CN" sz="2400" dirty="0"/>
              <a:t>sys</a:t>
            </a:r>
            <a:r>
              <a:rPr lang="zh-CN" altLang="en-US" sz="2400" dirty="0"/>
              <a:t>用户的表导出</a:t>
            </a:r>
          </a:p>
          <a:p>
            <a:pPr eaLnBrk="1" hangingPunct="1">
              <a:lnSpc>
                <a:spcPct val="120000"/>
              </a:lnSpc>
              <a:buFont typeface="Wingdings 3" pitchFamily="18" charset="2"/>
              <a:buNone/>
            </a:pPr>
            <a:r>
              <a:rPr lang="zh-CN" altLang="en-US" sz="2400" dirty="0"/>
              <a:t> </a:t>
            </a:r>
            <a:r>
              <a:rPr lang="zh-CN" altLang="en-US" sz="2000" dirty="0"/>
              <a:t> </a:t>
            </a:r>
            <a:r>
              <a:rPr lang="zh-CN" altLang="en-US" sz="2000" dirty="0">
                <a:solidFill>
                  <a:srgbClr val="002060"/>
                </a:solidFill>
              </a:rPr>
              <a:t> </a:t>
            </a:r>
            <a:r>
              <a:rPr lang="en-US" altLang="zh-CN" sz="2000" dirty="0" err="1">
                <a:solidFill>
                  <a:srgbClr val="002060"/>
                </a:solidFill>
              </a:rPr>
              <a:t>exp</a:t>
            </a:r>
            <a:r>
              <a:rPr lang="en-US" altLang="zh-CN" sz="2000" dirty="0">
                <a:solidFill>
                  <a:srgbClr val="002060"/>
                </a:solidFill>
              </a:rPr>
              <a:t> system/</a:t>
            </a:r>
            <a:r>
              <a:rPr lang="en-US" altLang="zh-CN" sz="2000" dirty="0" err="1">
                <a:solidFill>
                  <a:srgbClr val="002060"/>
                </a:solidFill>
              </a:rPr>
              <a:t>manager@TestDB</a:t>
            </a:r>
            <a:r>
              <a:rPr lang="en-US" altLang="zh-CN" sz="2000" dirty="0">
                <a:solidFill>
                  <a:srgbClr val="002060"/>
                </a:solidFill>
              </a:rPr>
              <a:t> file=E:\s.dmp  owner=(</a:t>
            </a:r>
            <a:r>
              <a:rPr lang="en-US" altLang="zh-CN" sz="2000" dirty="0" err="1">
                <a:solidFill>
                  <a:srgbClr val="002060"/>
                </a:solidFill>
              </a:rPr>
              <a:t>system,</a:t>
            </a:r>
            <a:r>
              <a:rPr lang="en-US" altLang="zh-CN" sz="2000" err="1">
                <a:solidFill>
                  <a:srgbClr val="002060"/>
                </a:solidFill>
              </a:rPr>
              <a:t>sys</a:t>
            </a:r>
            <a:r>
              <a:rPr lang="en-US" altLang="zh-CN" sz="2000">
                <a:solidFill>
                  <a:srgbClr val="002060"/>
                </a:solidFill>
              </a:rPr>
              <a:t>)</a:t>
            </a:r>
          </a:p>
          <a:p>
            <a:pPr eaLnBrk="1" hangingPunct="1">
              <a:lnSpc>
                <a:spcPct val="120000"/>
              </a:lnSpc>
              <a:buFont typeface="Wingdings 3" pitchFamily="18" charset="2"/>
              <a:buNone/>
            </a:pPr>
            <a:endParaRPr lang="en-US" altLang="zh-CN" sz="900" dirty="0">
              <a:solidFill>
                <a:srgbClr val="002060"/>
              </a:solidFill>
            </a:endParaRPr>
          </a:p>
          <a:p>
            <a:pPr eaLnBrk="1" hangingPunct="1">
              <a:lnSpc>
                <a:spcPct val="120000"/>
              </a:lnSpc>
            </a:pPr>
            <a:r>
              <a:rPr lang="en-US" altLang="zh-CN" sz="2400" dirty="0"/>
              <a:t> </a:t>
            </a:r>
            <a:r>
              <a:rPr lang="zh-CN" altLang="en-US" sz="2400" dirty="0"/>
              <a:t>将数据库中的表 </a:t>
            </a:r>
            <a:r>
              <a:rPr lang="en-US" altLang="zh-CN" sz="2400" dirty="0" err="1"/>
              <a:t>TableA,TableB</a:t>
            </a:r>
            <a:r>
              <a:rPr lang="en-US" altLang="zh-CN" sz="2400" dirty="0"/>
              <a:t> </a:t>
            </a:r>
            <a:r>
              <a:rPr lang="zh-CN" altLang="en-US" sz="2400" dirty="0"/>
              <a:t>导出</a:t>
            </a:r>
          </a:p>
          <a:p>
            <a:pPr eaLnBrk="1" hangingPunct="1">
              <a:lnSpc>
                <a:spcPct val="120000"/>
              </a:lnSpc>
              <a:buFont typeface="Wingdings 3" pitchFamily="18" charset="2"/>
              <a:buNone/>
            </a:pPr>
            <a:r>
              <a:rPr lang="zh-CN" altLang="en-US" sz="2400" dirty="0"/>
              <a:t>   </a:t>
            </a:r>
            <a:r>
              <a:rPr lang="zh-CN" altLang="en-US" sz="2400" dirty="0">
                <a:solidFill>
                  <a:srgbClr val="002060"/>
                </a:solidFill>
              </a:rPr>
              <a:t> </a:t>
            </a:r>
            <a:r>
              <a:rPr lang="en-US" altLang="zh-CN" sz="1800" dirty="0" err="1">
                <a:solidFill>
                  <a:srgbClr val="002060"/>
                </a:solidFill>
              </a:rPr>
              <a:t>exp</a:t>
            </a:r>
            <a:r>
              <a:rPr lang="en-US" altLang="zh-CN" sz="1800" dirty="0">
                <a:solidFill>
                  <a:srgbClr val="002060"/>
                </a:solidFill>
              </a:rPr>
              <a:t> system/</a:t>
            </a:r>
            <a:r>
              <a:rPr lang="en-US" altLang="zh-CN" sz="1800" dirty="0" err="1">
                <a:solidFill>
                  <a:srgbClr val="002060"/>
                </a:solidFill>
              </a:rPr>
              <a:t>manager@TestDB</a:t>
            </a:r>
            <a:r>
              <a:rPr lang="en-US" altLang="zh-CN" sz="1800" dirty="0">
                <a:solidFill>
                  <a:srgbClr val="002060"/>
                </a:solidFill>
              </a:rPr>
              <a:t>  file=E:\s.dmp  tables=(</a:t>
            </a:r>
            <a:r>
              <a:rPr lang="en-US" altLang="zh-CN" sz="1800" dirty="0" err="1">
                <a:solidFill>
                  <a:srgbClr val="002060"/>
                </a:solidFill>
              </a:rPr>
              <a:t>TableA,</a:t>
            </a:r>
            <a:r>
              <a:rPr lang="en-US" altLang="zh-CN" sz="1800" err="1">
                <a:solidFill>
                  <a:srgbClr val="002060"/>
                </a:solidFill>
              </a:rPr>
              <a:t>TableB</a:t>
            </a:r>
            <a:r>
              <a:rPr lang="en-US" altLang="zh-CN" sz="1800">
                <a:solidFill>
                  <a:srgbClr val="002060"/>
                </a:solidFill>
              </a:rPr>
              <a:t>)</a:t>
            </a:r>
          </a:p>
          <a:p>
            <a:pPr eaLnBrk="1" hangingPunct="1">
              <a:lnSpc>
                <a:spcPct val="120000"/>
              </a:lnSpc>
              <a:buFont typeface="Wingdings 3" pitchFamily="18" charset="2"/>
              <a:buNone/>
            </a:pPr>
            <a:endParaRPr lang="en-US" altLang="zh-CN" sz="900" dirty="0">
              <a:solidFill>
                <a:srgbClr val="002060"/>
              </a:solidFill>
            </a:endParaRPr>
          </a:p>
          <a:p>
            <a:pPr eaLnBrk="1" hangingPunct="1">
              <a:lnSpc>
                <a:spcPct val="120000"/>
              </a:lnSpc>
            </a:pPr>
            <a:r>
              <a:rPr lang="en-US" altLang="zh-CN" sz="2400" dirty="0"/>
              <a:t> </a:t>
            </a:r>
            <a:r>
              <a:rPr lang="zh-CN" altLang="en-US" sz="2400" dirty="0"/>
              <a:t>将数据库中的表</a:t>
            </a:r>
            <a:r>
              <a:rPr lang="en-US" altLang="zh-CN" sz="2400" dirty="0" err="1"/>
              <a:t>tableA</a:t>
            </a:r>
            <a:r>
              <a:rPr lang="zh-CN" altLang="en-US" sz="2400" dirty="0"/>
              <a:t>中的字段</a:t>
            </a:r>
            <a:r>
              <a:rPr lang="en-US" altLang="zh-CN" sz="2400" dirty="0"/>
              <a:t>filed1 </a:t>
            </a:r>
            <a:r>
              <a:rPr lang="zh-CN" altLang="en-US" sz="2400" dirty="0"/>
              <a:t>值为 </a:t>
            </a:r>
            <a:r>
              <a:rPr lang="en-US" altLang="zh-CN" sz="2400" dirty="0"/>
              <a:t>"</a:t>
            </a:r>
            <a:r>
              <a:rPr lang="zh-CN" altLang="en-US" sz="2400" dirty="0"/>
              <a:t>王五</a:t>
            </a:r>
            <a:r>
              <a:rPr lang="en-US" altLang="zh-CN" sz="2400" dirty="0"/>
              <a:t>" </a:t>
            </a:r>
            <a:r>
              <a:rPr lang="zh-CN" altLang="en-US" sz="2400" dirty="0"/>
              <a:t>的数据导出</a:t>
            </a:r>
          </a:p>
          <a:p>
            <a:pPr eaLnBrk="1" hangingPunct="1">
              <a:lnSpc>
                <a:spcPct val="120000"/>
              </a:lnSpc>
              <a:buFont typeface="Wingdings 3" pitchFamily="18" charset="2"/>
              <a:buNone/>
            </a:pPr>
            <a:r>
              <a:rPr lang="zh-CN" altLang="en-US" sz="2400" dirty="0"/>
              <a:t>   </a:t>
            </a:r>
            <a:r>
              <a:rPr lang="zh-CN" altLang="en-US" sz="2000" dirty="0">
                <a:solidFill>
                  <a:srgbClr val="002060"/>
                </a:solidFill>
              </a:rPr>
              <a:t> </a:t>
            </a:r>
            <a:r>
              <a:rPr lang="en-US" altLang="zh-CN" sz="2000" dirty="0" err="1">
                <a:solidFill>
                  <a:srgbClr val="002060"/>
                </a:solidFill>
              </a:rPr>
              <a:t>exp</a:t>
            </a:r>
            <a:r>
              <a:rPr lang="en-US" altLang="zh-CN" sz="2000" dirty="0">
                <a:solidFill>
                  <a:srgbClr val="002060"/>
                </a:solidFill>
              </a:rPr>
              <a:t> system/</a:t>
            </a:r>
            <a:r>
              <a:rPr lang="en-US" altLang="zh-CN" sz="2000" dirty="0" err="1">
                <a:solidFill>
                  <a:srgbClr val="002060"/>
                </a:solidFill>
              </a:rPr>
              <a:t>manager@TestDB</a:t>
            </a:r>
            <a:r>
              <a:rPr lang="en-US" altLang="zh-CN" sz="2000" dirty="0">
                <a:solidFill>
                  <a:srgbClr val="002060"/>
                </a:solidFill>
              </a:rPr>
              <a:t> </a:t>
            </a:r>
          </a:p>
          <a:p>
            <a:pPr eaLnBrk="1" hangingPunct="1">
              <a:lnSpc>
                <a:spcPct val="120000"/>
              </a:lnSpc>
              <a:buFont typeface="Wingdings 3" pitchFamily="18" charset="2"/>
              <a:buNone/>
            </a:pPr>
            <a:r>
              <a:rPr lang="en-US" altLang="zh-CN" sz="2000" dirty="0">
                <a:solidFill>
                  <a:srgbClr val="002060"/>
                </a:solidFill>
              </a:rPr>
              <a:t>    file=E:\s.dmp  tables=(</a:t>
            </a:r>
            <a:r>
              <a:rPr lang="en-US" altLang="zh-CN" sz="2000" dirty="0" err="1">
                <a:solidFill>
                  <a:srgbClr val="002060"/>
                </a:solidFill>
              </a:rPr>
              <a:t>tableA</a:t>
            </a:r>
            <a:r>
              <a:rPr lang="en-US" altLang="zh-CN" sz="2000" dirty="0">
                <a:solidFill>
                  <a:srgbClr val="002060"/>
                </a:solidFill>
              </a:rPr>
              <a:t>)  query=' where </a:t>
            </a:r>
            <a:r>
              <a:rPr lang="en-US" altLang="zh-CN" sz="2000">
                <a:solidFill>
                  <a:srgbClr val="002060"/>
                </a:solidFill>
              </a:rPr>
              <a:t>filed1=‘</a:t>
            </a:r>
            <a:r>
              <a:rPr lang="zh-CN" altLang="en-US" sz="2000">
                <a:solidFill>
                  <a:srgbClr val="002060"/>
                </a:solidFill>
              </a:rPr>
              <a:t>王五</a:t>
            </a:r>
            <a:r>
              <a:rPr lang="en-US" altLang="zh-CN" sz="2000">
                <a:solidFill>
                  <a:srgbClr val="002060"/>
                </a:solidFill>
              </a:rPr>
              <a:t>’</a:t>
            </a:r>
          </a:p>
          <a:p>
            <a:pPr eaLnBrk="1" hangingPunct="1">
              <a:lnSpc>
                <a:spcPct val="120000"/>
              </a:lnSpc>
              <a:buFont typeface="Wingdings 3" pitchFamily="18" charset="2"/>
              <a:buNone/>
            </a:pPr>
            <a:endParaRPr lang="en-US" altLang="zh-CN" sz="900" dirty="0"/>
          </a:p>
          <a:p>
            <a:pPr marL="0" indent="0" eaLnBrk="1" hangingPunct="1">
              <a:lnSpc>
                <a:spcPct val="120000"/>
              </a:lnSpc>
              <a:buFont typeface="Wingdings 3" pitchFamily="18" charset="2"/>
              <a:buNone/>
            </a:pPr>
            <a:r>
              <a:rPr lang="zh-CN" altLang="en-US" sz="2400" dirty="0"/>
              <a:t>如果想对</a:t>
            </a:r>
            <a:r>
              <a:rPr lang="en-US" altLang="zh-CN" sz="2400" dirty="0" err="1"/>
              <a:t>dmp</a:t>
            </a:r>
            <a:r>
              <a:rPr lang="zh-CN" altLang="en-US" sz="2400" dirty="0"/>
              <a:t>文件进行压缩</a:t>
            </a:r>
            <a:r>
              <a:rPr lang="en-US" altLang="zh-CN" sz="2400" dirty="0"/>
              <a:t>,</a:t>
            </a:r>
            <a:r>
              <a:rPr lang="zh-CN" altLang="en-US" sz="2400" dirty="0"/>
              <a:t>可以在上面命令后面 加上 </a:t>
            </a:r>
            <a:r>
              <a:rPr lang="en-US" altLang="zh-CN" sz="2400" dirty="0"/>
              <a:t>compress=y </a:t>
            </a:r>
            <a:r>
              <a:rPr lang="zh-CN" altLang="en-US" sz="2400" dirty="0"/>
              <a:t>来实现。</a:t>
            </a:r>
          </a:p>
        </p:txBody>
      </p:sp>
    </p:spTree>
    <p:extLst>
      <p:ext uri="{BB962C8B-B14F-4D97-AF65-F5344CB8AC3E}">
        <p14:creationId xmlns:p14="http://schemas.microsoft.com/office/powerpoint/2010/main" val="101171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数据导入示例</a:t>
            </a:r>
          </a:p>
        </p:txBody>
      </p:sp>
      <p:sp>
        <p:nvSpPr>
          <p:cNvPr id="3" name="内容占位符 2"/>
          <p:cNvSpPr>
            <a:spLocks noGrp="1"/>
          </p:cNvSpPr>
          <p:nvPr>
            <p:ph idx="1"/>
          </p:nvPr>
        </p:nvSpPr>
        <p:spPr/>
        <p:txBody>
          <a:bodyPr>
            <a:normAutofit fontScale="62500" lnSpcReduction="20000"/>
          </a:bodyPr>
          <a:lstStyle/>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将备份数据库文件中的数据导入指定的数据库</a:t>
            </a:r>
            <a:r>
              <a:rPr lang="en-US" altLang="zh-CN" dirty="0">
                <a:latin typeface="Times New Roman" panose="02020603050405020304" pitchFamily="18" charset="0"/>
                <a:cs typeface="Times New Roman" panose="02020603050405020304" pitchFamily="18" charset="0"/>
              </a:rPr>
              <a:t>Test </a:t>
            </a:r>
            <a:r>
              <a:rPr lang="zh-CN" altLang="en-US"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如果 </a:t>
            </a:r>
            <a:r>
              <a:rPr lang="en-US" altLang="zh-CN" dirty="0">
                <a:latin typeface="Times New Roman" panose="02020603050405020304" pitchFamily="18" charset="0"/>
                <a:cs typeface="Times New Roman" panose="02020603050405020304" pitchFamily="18" charset="0"/>
              </a:rPr>
              <a:t>Test</a:t>
            </a:r>
            <a:r>
              <a:rPr lang="zh-CN" altLang="en-US" dirty="0">
                <a:latin typeface="Times New Roman" panose="02020603050405020304" pitchFamily="18" charset="0"/>
                <a:cs typeface="Times New Roman" panose="02020603050405020304" pitchFamily="18" charset="0"/>
              </a:rPr>
              <a:t>已存在该表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则不再导入</a:t>
            </a:r>
            <a:r>
              <a:rPr lang="en-US" altLang="zh-CN" dirty="0">
                <a:latin typeface="Times New Roman" panose="02020603050405020304" pitchFamily="18" charset="0"/>
                <a:cs typeface="Times New Roman" panose="02020603050405020304" pitchFamily="18" charset="0"/>
              </a:rPr>
              <a:t>;</a:t>
            </a:r>
          </a:p>
          <a:p>
            <a:pPr marL="365760" indent="-256032">
              <a:buNone/>
              <a:defRPr/>
            </a:pPr>
            <a:r>
              <a:rPr lang="en-US" altLang="zh-CN" dirty="0">
                <a:solidFill>
                  <a:srgbClr val="002060"/>
                </a:solidFill>
                <a:latin typeface="Times New Roman" panose="02020603050405020304" pitchFamily="18" charset="0"/>
                <a:cs typeface="Times New Roman" panose="02020603050405020304" pitchFamily="18" charset="0"/>
              </a:rPr>
              <a:t>imp system/</a:t>
            </a:r>
            <a:r>
              <a:rPr lang="en-US" altLang="zh-CN" dirty="0" err="1">
                <a:solidFill>
                  <a:srgbClr val="002060"/>
                </a:solidFill>
                <a:latin typeface="Times New Roman" panose="02020603050405020304" pitchFamily="18" charset="0"/>
                <a:cs typeface="Times New Roman" panose="02020603050405020304" pitchFamily="18" charset="0"/>
              </a:rPr>
              <a:t>manager@TEST</a:t>
            </a:r>
            <a:r>
              <a:rPr lang="en-US" altLang="zh-CN" dirty="0">
                <a:solidFill>
                  <a:srgbClr val="002060"/>
                </a:solidFill>
                <a:latin typeface="Times New Roman" panose="02020603050405020304" pitchFamily="18" charset="0"/>
                <a:cs typeface="Times New Roman" panose="02020603050405020304" pitchFamily="18" charset="0"/>
              </a:rPr>
              <a:t>  file=E:\sampleDB.dmp  full=y  ignore</a:t>
            </a:r>
            <a:r>
              <a:rPr lang="en-US" altLang="zh-CN">
                <a:solidFill>
                  <a:srgbClr val="002060"/>
                </a:solidFill>
                <a:latin typeface="Times New Roman" panose="02020603050405020304" pitchFamily="18" charset="0"/>
                <a:cs typeface="Times New Roman" panose="02020603050405020304" pitchFamily="18" charset="0"/>
              </a:rPr>
              <a:t>=y</a:t>
            </a:r>
          </a:p>
          <a:p>
            <a:pPr marL="365760" indent="-256032">
              <a:buNone/>
              <a:defRPr/>
            </a:pPr>
            <a:endParaRPr lang="en-US" altLang="zh-CN" sz="1100" dirty="0">
              <a:latin typeface="Times New Roman" panose="02020603050405020304" pitchFamily="18" charset="0"/>
              <a:cs typeface="Times New Roman" panose="02020603050405020304" pitchFamily="18" charset="0"/>
            </a:endParaRPr>
          </a:p>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d:\</a:t>
            </a:r>
            <a:r>
              <a:rPr lang="en-US" altLang="zh-CN" dirty="0">
                <a:solidFill>
                  <a:srgbClr val="002060"/>
                </a:solidFill>
                <a:latin typeface="Times New Roman" panose="02020603050405020304" pitchFamily="18" charset="0"/>
                <a:cs typeface="Times New Roman" panose="02020603050405020304" pitchFamily="18" charset="0"/>
              </a:rPr>
              <a:t>sampleDB</a:t>
            </a:r>
            <a:r>
              <a:rPr lang="en-US" altLang="zh-CN" dirty="0">
                <a:latin typeface="Times New Roman" panose="02020603050405020304" pitchFamily="18" charset="0"/>
                <a:cs typeface="Times New Roman" panose="02020603050405020304" pitchFamily="18" charset="0"/>
              </a:rPr>
              <a:t>.dmp</a:t>
            </a:r>
            <a:r>
              <a:rPr lang="zh-CN" altLang="en-US" dirty="0">
                <a:latin typeface="Times New Roman" panose="02020603050405020304" pitchFamily="18" charset="0"/>
                <a:cs typeface="Times New Roman" panose="02020603050405020304" pitchFamily="18" charset="0"/>
              </a:rPr>
              <a:t>中的表</a:t>
            </a:r>
            <a:r>
              <a:rPr lang="en-US" altLang="zh-CN" dirty="0">
                <a:latin typeface="Times New Roman" panose="02020603050405020304" pitchFamily="18" charset="0"/>
                <a:cs typeface="Times New Roman" panose="02020603050405020304" pitchFamily="18" charset="0"/>
              </a:rPr>
              <a:t>table1 </a:t>
            </a:r>
            <a:r>
              <a:rPr lang="zh-CN" altLang="en-US" dirty="0">
                <a:latin typeface="Times New Roman" panose="02020603050405020304" pitchFamily="18" charset="0"/>
                <a:cs typeface="Times New Roman" panose="02020603050405020304" pitchFamily="18" charset="0"/>
              </a:rPr>
              <a:t>导入</a:t>
            </a:r>
          </a:p>
          <a:p>
            <a:pPr marL="365760" indent="-256032">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a:t>
            </a:r>
            <a:r>
              <a:rPr lang="en-US" altLang="zh-CN" dirty="0" err="1">
                <a:solidFill>
                  <a:srgbClr val="002060"/>
                </a:solidFill>
                <a:latin typeface="Times New Roman" panose="02020603050405020304" pitchFamily="18" charset="0"/>
                <a:cs typeface="Times New Roman" panose="02020603050405020304" pitchFamily="18" charset="0"/>
              </a:rPr>
              <a:t>manager@TEST</a:t>
            </a:r>
            <a:r>
              <a:rPr lang="en-US" altLang="zh-CN" dirty="0">
                <a:solidFill>
                  <a:srgbClr val="002060"/>
                </a:solidFill>
                <a:latin typeface="Times New Roman" panose="02020603050405020304" pitchFamily="18" charset="0"/>
                <a:cs typeface="Times New Roman" panose="02020603050405020304" pitchFamily="18" charset="0"/>
              </a:rPr>
              <a:t>  file=E:\sampleDB.dmp  tables=(</a:t>
            </a:r>
            <a:r>
              <a:rPr lang="en-US" altLang="zh-CN">
                <a:solidFill>
                  <a:srgbClr val="002060"/>
                </a:solidFill>
                <a:latin typeface="Times New Roman" panose="02020603050405020304" pitchFamily="18" charset="0"/>
                <a:cs typeface="Times New Roman" panose="02020603050405020304" pitchFamily="18" charset="0"/>
              </a:rPr>
              <a:t>table1)</a:t>
            </a:r>
          </a:p>
          <a:p>
            <a:pPr marL="365760" indent="-256032">
              <a:buNone/>
              <a:defRPr/>
            </a:pPr>
            <a:endParaRPr lang="en-US" altLang="zh-CN" sz="1300" dirty="0">
              <a:solidFill>
                <a:srgbClr val="002060"/>
              </a:solidFill>
              <a:latin typeface="Times New Roman" panose="02020603050405020304" pitchFamily="18" charset="0"/>
              <a:cs typeface="Times New Roman" panose="02020603050405020304" pitchFamily="18" charset="0"/>
            </a:endParaRPr>
          </a:p>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导入一个完整数据库</a:t>
            </a:r>
          </a:p>
          <a:p>
            <a:pPr marL="365760" indent="-256032">
              <a:buNone/>
              <a:defRPr/>
            </a:pPr>
            <a:r>
              <a:rPr lang="zh-CN" altLang="en-US" dirty="0">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file=</a:t>
            </a:r>
            <a:r>
              <a:rPr lang="en-US" altLang="zh-CN" dirty="0" err="1">
                <a:solidFill>
                  <a:srgbClr val="002060"/>
                </a:solidFill>
                <a:latin typeface="Times New Roman" panose="02020603050405020304" pitchFamily="18" charset="0"/>
                <a:cs typeface="Times New Roman" panose="02020603050405020304" pitchFamily="18" charset="0"/>
              </a:rPr>
              <a:t>bible_db</a:t>
            </a:r>
            <a:r>
              <a:rPr lang="en-US" altLang="zh-CN" dirty="0">
                <a:solidFill>
                  <a:srgbClr val="002060"/>
                </a:solidFill>
                <a:latin typeface="Times New Roman" panose="02020603050405020304" pitchFamily="18" charset="0"/>
                <a:cs typeface="Times New Roman" panose="02020603050405020304" pitchFamily="18" charset="0"/>
              </a:rPr>
              <a:t> log=</a:t>
            </a:r>
            <a:r>
              <a:rPr lang="en-US" altLang="zh-CN" dirty="0" err="1">
                <a:solidFill>
                  <a:srgbClr val="002060"/>
                </a:solidFill>
                <a:latin typeface="Times New Roman" panose="02020603050405020304" pitchFamily="18" charset="0"/>
                <a:cs typeface="Times New Roman" panose="02020603050405020304" pitchFamily="18" charset="0"/>
              </a:rPr>
              <a:t>dible_db</a:t>
            </a:r>
            <a:r>
              <a:rPr lang="en-US" altLang="zh-CN" dirty="0">
                <a:solidFill>
                  <a:srgbClr val="002060"/>
                </a:solidFill>
                <a:latin typeface="Times New Roman" panose="02020603050405020304" pitchFamily="18" charset="0"/>
                <a:cs typeface="Times New Roman" panose="02020603050405020304" pitchFamily="18" charset="0"/>
              </a:rPr>
              <a:t> full=y ignore</a:t>
            </a:r>
            <a:r>
              <a:rPr lang="en-US" altLang="zh-CN">
                <a:solidFill>
                  <a:srgbClr val="002060"/>
                </a:solidFill>
                <a:latin typeface="Times New Roman" panose="02020603050405020304" pitchFamily="18" charset="0"/>
                <a:cs typeface="Times New Roman" panose="02020603050405020304" pitchFamily="18" charset="0"/>
              </a:rPr>
              <a:t>=y</a:t>
            </a:r>
          </a:p>
          <a:p>
            <a:pPr marL="365760" indent="-256032">
              <a:buNone/>
              <a:defRPr/>
            </a:pPr>
            <a:endParaRPr lang="en-US" altLang="zh-CN" sz="1300" dirty="0">
              <a:solidFill>
                <a:srgbClr val="002060"/>
              </a:solidFill>
              <a:latin typeface="Times New Roman" panose="02020603050405020304" pitchFamily="18" charset="0"/>
              <a:cs typeface="Times New Roman" panose="02020603050405020304" pitchFamily="18" charset="0"/>
            </a:endParaRPr>
          </a:p>
          <a:p>
            <a:pPr marL="365760" indent="-256032">
              <a:buFont typeface="Wingdings 3"/>
              <a:buChar char=""/>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导入一个或一组指定用户所属的全部表、索引和其他对象</a:t>
            </a:r>
          </a:p>
          <a:p>
            <a:pPr marL="365760" indent="-256032">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file=</a:t>
            </a:r>
            <a:r>
              <a:rPr lang="en-US" altLang="zh-CN" dirty="0" err="1">
                <a:solidFill>
                  <a:srgbClr val="002060"/>
                </a:solidFill>
                <a:latin typeface="Times New Roman" panose="02020603050405020304" pitchFamily="18" charset="0"/>
                <a:cs typeface="Times New Roman" panose="02020603050405020304" pitchFamily="18" charset="0"/>
              </a:rPr>
              <a:t>seapark</a:t>
            </a:r>
            <a:r>
              <a:rPr lang="en-US" altLang="zh-CN" dirty="0">
                <a:solidFill>
                  <a:srgbClr val="002060"/>
                </a:solidFill>
                <a:latin typeface="Times New Roman" panose="02020603050405020304" pitchFamily="18" charset="0"/>
                <a:cs typeface="Times New Roman" panose="02020603050405020304" pitchFamily="18" charset="0"/>
              </a:rPr>
              <a:t> log=</a:t>
            </a:r>
            <a:r>
              <a:rPr lang="en-US" altLang="zh-CN" dirty="0" err="1">
                <a:solidFill>
                  <a:srgbClr val="002060"/>
                </a:solidFill>
                <a:latin typeface="Times New Roman" panose="02020603050405020304" pitchFamily="18" charset="0"/>
                <a:cs typeface="Times New Roman" panose="02020603050405020304" pitchFamily="18" charset="0"/>
              </a:rPr>
              <a:t>seapark</a:t>
            </a:r>
            <a:r>
              <a:rPr lang="en-US" altLang="zh-CN" dirty="0">
                <a:solidFill>
                  <a:srgbClr val="002060"/>
                </a:solidFill>
                <a:latin typeface="Times New Roman" panose="02020603050405020304" pitchFamily="18" charset="0"/>
                <a:cs typeface="Times New Roman" panose="02020603050405020304" pitchFamily="18" charset="0"/>
              </a:rPr>
              <a:t> </a:t>
            </a:r>
            <a:r>
              <a:rPr lang="en-US" altLang="zh-CN" dirty="0" err="1">
                <a:solidFill>
                  <a:srgbClr val="002060"/>
                </a:solidFill>
                <a:latin typeface="Times New Roman" panose="02020603050405020304" pitchFamily="18" charset="0"/>
                <a:cs typeface="Times New Roman" panose="02020603050405020304" pitchFamily="18" charset="0"/>
              </a:rPr>
              <a:t>fromuser</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seapark</a:t>
            </a:r>
            <a:endParaRPr lang="en-US" altLang="zh-CN" dirty="0">
              <a:solidFill>
                <a:srgbClr val="002060"/>
              </a:solidFill>
              <a:latin typeface="Times New Roman" panose="02020603050405020304" pitchFamily="18" charset="0"/>
              <a:cs typeface="Times New Roman" panose="02020603050405020304" pitchFamily="18" charset="0"/>
            </a:endParaRPr>
          </a:p>
          <a:p>
            <a:pPr marL="365760" indent="-256032">
              <a:buNone/>
              <a:defRPr/>
            </a:pPr>
            <a:r>
              <a:rPr lang="en-US" altLang="zh-CN" dirty="0">
                <a:solidFill>
                  <a:srgbClr val="002060"/>
                </a:solidFill>
                <a:latin typeface="Times New Roman" panose="02020603050405020304" pitchFamily="18" charset="0"/>
                <a:cs typeface="Times New Roman" panose="02020603050405020304" pitchFamily="18" charset="0"/>
              </a:rPr>
              <a:t> imp system/manager file=</a:t>
            </a:r>
            <a:r>
              <a:rPr lang="en-US" altLang="zh-CN" dirty="0" err="1">
                <a:solidFill>
                  <a:srgbClr val="002060"/>
                </a:solidFill>
                <a:latin typeface="Times New Roman" panose="02020603050405020304" pitchFamily="18" charset="0"/>
                <a:cs typeface="Times New Roman" panose="02020603050405020304" pitchFamily="18" charset="0"/>
              </a:rPr>
              <a:t>seapark</a:t>
            </a:r>
            <a:r>
              <a:rPr lang="en-US" altLang="zh-CN" dirty="0">
                <a:solidFill>
                  <a:srgbClr val="002060"/>
                </a:solidFill>
                <a:latin typeface="Times New Roman" panose="02020603050405020304" pitchFamily="18" charset="0"/>
                <a:cs typeface="Times New Roman" panose="02020603050405020304" pitchFamily="18" charset="0"/>
              </a:rPr>
              <a:t> log=</a:t>
            </a:r>
            <a:r>
              <a:rPr lang="en-US" altLang="zh-CN" dirty="0" err="1">
                <a:solidFill>
                  <a:srgbClr val="002060"/>
                </a:solidFill>
                <a:latin typeface="Times New Roman" panose="02020603050405020304" pitchFamily="18" charset="0"/>
                <a:cs typeface="Times New Roman" panose="02020603050405020304" pitchFamily="18" charset="0"/>
              </a:rPr>
              <a:t>seapark</a:t>
            </a:r>
            <a:r>
              <a:rPr lang="en-US" altLang="zh-CN" dirty="0">
                <a:solidFill>
                  <a:srgbClr val="002060"/>
                </a:solidFill>
                <a:latin typeface="Times New Roman" panose="02020603050405020304" pitchFamily="18" charset="0"/>
                <a:cs typeface="Times New Roman" panose="02020603050405020304" pitchFamily="18" charset="0"/>
              </a:rPr>
              <a:t>   </a:t>
            </a:r>
            <a:r>
              <a:rPr lang="en-US" altLang="zh-CN" dirty="0" err="1">
                <a:solidFill>
                  <a:srgbClr val="002060"/>
                </a:solidFill>
                <a:latin typeface="Times New Roman" panose="02020603050405020304" pitchFamily="18" charset="0"/>
                <a:cs typeface="Times New Roman" panose="02020603050405020304" pitchFamily="18" charset="0"/>
              </a:rPr>
              <a:t>fromuser</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seapark,amy,amyc,</a:t>
            </a:r>
            <a:r>
              <a:rPr lang="en-US" altLang="zh-CN" err="1">
                <a:solidFill>
                  <a:srgbClr val="002060"/>
                </a:solidFill>
                <a:latin typeface="Times New Roman" panose="02020603050405020304" pitchFamily="18" charset="0"/>
                <a:cs typeface="Times New Roman" panose="02020603050405020304" pitchFamily="18" charset="0"/>
              </a:rPr>
              <a:t>harold</a:t>
            </a:r>
            <a:r>
              <a:rPr lang="en-US" altLang="zh-CN">
                <a:solidFill>
                  <a:srgbClr val="002060"/>
                </a:solidFill>
                <a:latin typeface="Times New Roman" panose="02020603050405020304" pitchFamily="18" charset="0"/>
                <a:cs typeface="Times New Roman" panose="02020603050405020304" pitchFamily="18" charset="0"/>
              </a:rPr>
              <a:t>)</a:t>
            </a:r>
          </a:p>
          <a:p>
            <a:pPr marL="365760" indent="-256032">
              <a:buNone/>
              <a:defRPr/>
            </a:pPr>
            <a:endParaRPr lang="en-US" altLang="zh-CN" sz="1300" dirty="0">
              <a:solidFill>
                <a:srgbClr val="002060"/>
              </a:solidFill>
              <a:latin typeface="Times New Roman" panose="02020603050405020304" pitchFamily="18" charset="0"/>
              <a:cs typeface="Times New Roman" panose="02020603050405020304" pitchFamily="18" charset="0"/>
            </a:endParaRPr>
          </a:p>
          <a:p>
            <a:pPr marL="365760" indent="-256032">
              <a:buFont typeface="Wingdings 3"/>
              <a:buChar char=""/>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将一个用户所属的数据导入另一个用户</a:t>
            </a:r>
          </a:p>
          <a:p>
            <a:pPr marL="365760" indent="-256032">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file=tank log=tank </a:t>
            </a:r>
            <a:r>
              <a:rPr lang="en-US" altLang="zh-CN" dirty="0" err="1">
                <a:solidFill>
                  <a:srgbClr val="002060"/>
                </a:solidFill>
                <a:latin typeface="Times New Roman" panose="02020603050405020304" pitchFamily="18" charset="0"/>
                <a:cs typeface="Times New Roman" panose="02020603050405020304" pitchFamily="18" charset="0"/>
              </a:rPr>
              <a:t>fromuser</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seapark</a:t>
            </a:r>
            <a:r>
              <a:rPr lang="en-US" altLang="zh-CN" dirty="0">
                <a:solidFill>
                  <a:srgbClr val="002060"/>
                </a:solidFill>
                <a:latin typeface="Times New Roman" panose="02020603050405020304" pitchFamily="18" charset="0"/>
                <a:cs typeface="Times New Roman" panose="02020603050405020304" pitchFamily="18" charset="0"/>
              </a:rPr>
              <a:t> </a:t>
            </a:r>
            <a:r>
              <a:rPr lang="en-US" altLang="zh-CN" dirty="0" err="1">
                <a:solidFill>
                  <a:srgbClr val="002060"/>
                </a:solidFill>
                <a:latin typeface="Times New Roman" panose="02020603050405020304" pitchFamily="18" charset="0"/>
                <a:cs typeface="Times New Roman" panose="02020603050405020304" pitchFamily="18" charset="0"/>
              </a:rPr>
              <a:t>touser</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seapark_copy</a:t>
            </a:r>
            <a:br>
              <a:rPr lang="en-US" altLang="zh-CN" dirty="0">
                <a:solidFill>
                  <a:srgbClr val="002060"/>
                </a:solidFill>
                <a:latin typeface="Times New Roman" panose="02020603050405020304" pitchFamily="18" charset="0"/>
                <a:cs typeface="Times New Roman" panose="02020603050405020304" pitchFamily="18" charset="0"/>
              </a:rPr>
            </a:br>
            <a:r>
              <a:rPr lang="en-US" altLang="zh-CN" dirty="0">
                <a:solidFill>
                  <a:srgbClr val="002060"/>
                </a:solidFill>
                <a:latin typeface="Times New Roman" panose="02020603050405020304" pitchFamily="18" charset="0"/>
                <a:cs typeface="Times New Roman" panose="02020603050405020304" pitchFamily="18" charset="0"/>
              </a:rPr>
              <a:t>imp system/manager file=tank log=tank </a:t>
            </a:r>
            <a:r>
              <a:rPr lang="en-US" altLang="zh-CN" dirty="0" err="1">
                <a:solidFill>
                  <a:srgbClr val="002060"/>
                </a:solidFill>
                <a:latin typeface="Times New Roman" panose="02020603050405020304" pitchFamily="18" charset="0"/>
                <a:cs typeface="Times New Roman" panose="02020603050405020304" pitchFamily="18" charset="0"/>
              </a:rPr>
              <a:t>fromuser</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seapark,amy</a:t>
            </a:r>
            <a:r>
              <a:rPr lang="en-US" altLang="zh-CN" dirty="0">
                <a:solidFill>
                  <a:srgbClr val="002060"/>
                </a:solidFill>
                <a:latin typeface="Times New Roman" panose="02020603050405020304" pitchFamily="18" charset="0"/>
                <a:cs typeface="Times New Roman" panose="02020603050405020304" pitchFamily="18" charset="0"/>
              </a:rPr>
              <a:t>)</a:t>
            </a:r>
            <a:br>
              <a:rPr lang="en-US" altLang="zh-CN" dirty="0">
                <a:solidFill>
                  <a:srgbClr val="002060"/>
                </a:solidFill>
                <a:latin typeface="Times New Roman" panose="02020603050405020304" pitchFamily="18" charset="0"/>
                <a:cs typeface="Times New Roman" panose="02020603050405020304" pitchFamily="18" charset="0"/>
              </a:rPr>
            </a:br>
            <a:r>
              <a:rPr lang="en-US" altLang="zh-CN" dirty="0">
                <a:solidFill>
                  <a:srgbClr val="002060"/>
                </a:solidFill>
                <a:latin typeface="Times New Roman" panose="02020603050405020304" pitchFamily="18" charset="0"/>
                <a:cs typeface="Times New Roman" panose="02020603050405020304" pitchFamily="18" charset="0"/>
              </a:rPr>
              <a:t> </a:t>
            </a:r>
            <a:r>
              <a:rPr lang="en-US" altLang="zh-CN" dirty="0" err="1">
                <a:solidFill>
                  <a:srgbClr val="002060"/>
                </a:solidFill>
                <a:latin typeface="Times New Roman" panose="02020603050405020304" pitchFamily="18" charset="0"/>
                <a:cs typeface="Times New Roman" panose="02020603050405020304" pitchFamily="18" charset="0"/>
              </a:rPr>
              <a:t>touser</a:t>
            </a:r>
            <a:r>
              <a:rPr lang="en-US" altLang="zh-CN" dirty="0">
                <a:solidFill>
                  <a:srgbClr val="002060"/>
                </a:solidFill>
                <a:latin typeface="Times New Roman" panose="02020603050405020304" pitchFamily="18" charset="0"/>
                <a:cs typeface="Times New Roman" panose="02020603050405020304" pitchFamily="18" charset="0"/>
              </a:rPr>
              <a:t>=(seapark1, amy1)</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2716989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3" name="内容占位符 2"/>
          <p:cNvSpPr>
            <a:spLocks noGrp="1"/>
          </p:cNvSpPr>
          <p:nvPr>
            <p:ph idx="1"/>
          </p:nvPr>
        </p:nvSpPr>
        <p:spPr/>
        <p:txBody>
          <a:bodyPr>
            <a:normAutofit fontScale="62500" lnSpcReduction="20000"/>
          </a:bodyPr>
          <a:lstStyle/>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导入一个表</a:t>
            </a:r>
          </a:p>
          <a:p>
            <a:pPr marL="365760" indent="-256032">
              <a:lnSpc>
                <a:spcPct val="120000"/>
              </a:lnSpc>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file=tank log=tank </a:t>
            </a:r>
            <a:r>
              <a:rPr lang="en-US" altLang="zh-CN" dirty="0" err="1">
                <a:solidFill>
                  <a:srgbClr val="002060"/>
                </a:solidFill>
                <a:latin typeface="Times New Roman" panose="02020603050405020304" pitchFamily="18" charset="0"/>
                <a:cs typeface="Times New Roman" panose="02020603050405020304" pitchFamily="18" charset="0"/>
              </a:rPr>
              <a:t>fromuser</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seapark</a:t>
            </a:r>
            <a:r>
              <a:rPr lang="en-US" altLang="zh-CN" dirty="0">
                <a:solidFill>
                  <a:srgbClr val="002060"/>
                </a:solidFill>
                <a:latin typeface="Times New Roman" panose="02020603050405020304" pitchFamily="18" charset="0"/>
                <a:cs typeface="Times New Roman" panose="02020603050405020304" pitchFamily="18" charset="0"/>
              </a:rPr>
              <a:t> TABLES=(</a:t>
            </a:r>
            <a:r>
              <a:rPr lang="en-US" altLang="zh-CN" dirty="0" err="1">
                <a:solidFill>
                  <a:srgbClr val="002060"/>
                </a:solidFill>
                <a:latin typeface="Times New Roman" panose="02020603050405020304" pitchFamily="18" charset="0"/>
                <a:cs typeface="Times New Roman" panose="02020603050405020304" pitchFamily="18" charset="0"/>
              </a:rPr>
              <a:t>a,</a:t>
            </a:r>
            <a:r>
              <a:rPr lang="en-US" altLang="zh-CN" err="1">
                <a:solidFill>
                  <a:srgbClr val="002060"/>
                </a:solidFill>
                <a:latin typeface="Times New Roman" panose="02020603050405020304" pitchFamily="18" charset="0"/>
                <a:cs typeface="Times New Roman" panose="02020603050405020304" pitchFamily="18" charset="0"/>
              </a:rPr>
              <a:t>b</a:t>
            </a:r>
            <a:r>
              <a:rPr lang="en-US" altLang="zh-CN">
                <a:solidFill>
                  <a:srgbClr val="002060"/>
                </a:solidFill>
                <a:latin typeface="Times New Roman" panose="02020603050405020304" pitchFamily="18" charset="0"/>
                <a:cs typeface="Times New Roman" panose="02020603050405020304" pitchFamily="18" charset="0"/>
              </a:rPr>
              <a:t>)</a:t>
            </a:r>
          </a:p>
          <a:p>
            <a:pPr marL="365760" indent="-256032">
              <a:lnSpc>
                <a:spcPct val="120000"/>
              </a:lnSpc>
              <a:buNone/>
              <a:defRPr/>
            </a:pPr>
            <a:endParaRPr lang="en-US" altLang="zh-CN" sz="1300" dirty="0">
              <a:solidFill>
                <a:srgbClr val="002060"/>
              </a:solidFill>
              <a:latin typeface="Times New Roman" panose="02020603050405020304" pitchFamily="18" charset="0"/>
              <a:cs typeface="Times New Roman" panose="02020603050405020304" pitchFamily="18" charset="0"/>
            </a:endParaRPr>
          </a:p>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从多个文件导入</a:t>
            </a:r>
          </a:p>
          <a:p>
            <a:pPr marL="365760" indent="-256032">
              <a:lnSpc>
                <a:spcPct val="120000"/>
              </a:lnSpc>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a:t>
            </a:r>
          </a:p>
          <a:p>
            <a:pPr marL="365760" indent="-256032">
              <a:lnSpc>
                <a:spcPct val="120000"/>
              </a:lnSpc>
              <a:buNone/>
              <a:defRPr/>
            </a:pPr>
            <a:r>
              <a:rPr lang="en-US" altLang="zh-CN" dirty="0">
                <a:solidFill>
                  <a:srgbClr val="002060"/>
                </a:solidFill>
                <a:latin typeface="Times New Roman" panose="02020603050405020304" pitchFamily="18" charset="0"/>
                <a:cs typeface="Times New Roman" panose="02020603050405020304" pitchFamily="18" charset="0"/>
              </a:rPr>
              <a:t> file=(paycheck_1,paycheck_2,paycheck_3,paycheck_4) </a:t>
            </a:r>
            <a:br>
              <a:rPr lang="en-US" altLang="zh-CN" dirty="0">
                <a:solidFill>
                  <a:srgbClr val="002060"/>
                </a:solidFill>
                <a:latin typeface="Times New Roman" panose="02020603050405020304" pitchFamily="18" charset="0"/>
                <a:cs typeface="Times New Roman" panose="02020603050405020304" pitchFamily="18" charset="0"/>
              </a:rPr>
            </a:br>
            <a:r>
              <a:rPr lang="en-US" altLang="zh-CN" dirty="0">
                <a:solidFill>
                  <a:srgbClr val="002060"/>
                </a:solidFill>
                <a:latin typeface="Times New Roman" panose="02020603050405020304" pitchFamily="18" charset="0"/>
                <a:cs typeface="Times New Roman" panose="02020603050405020304" pitchFamily="18" charset="0"/>
              </a:rPr>
              <a:t>log=paycheck, </a:t>
            </a:r>
            <a:r>
              <a:rPr lang="en-US" altLang="zh-CN" dirty="0" err="1">
                <a:solidFill>
                  <a:srgbClr val="002060"/>
                </a:solidFill>
                <a:latin typeface="Times New Roman" panose="02020603050405020304" pitchFamily="18" charset="0"/>
                <a:cs typeface="Times New Roman" panose="02020603050405020304" pitchFamily="18" charset="0"/>
              </a:rPr>
              <a:t>filesize</a:t>
            </a:r>
            <a:r>
              <a:rPr lang="en-US" altLang="zh-CN" dirty="0">
                <a:solidFill>
                  <a:srgbClr val="002060"/>
                </a:solidFill>
                <a:latin typeface="Times New Roman" panose="02020603050405020304" pitchFamily="18" charset="0"/>
                <a:cs typeface="Times New Roman" panose="02020603050405020304" pitchFamily="18" charset="0"/>
              </a:rPr>
              <a:t>=1G full</a:t>
            </a:r>
            <a:r>
              <a:rPr lang="en-US" altLang="zh-CN">
                <a:solidFill>
                  <a:srgbClr val="002060"/>
                </a:solidFill>
                <a:latin typeface="Times New Roman" panose="02020603050405020304" pitchFamily="18" charset="0"/>
                <a:cs typeface="Times New Roman" panose="02020603050405020304" pitchFamily="18" charset="0"/>
              </a:rPr>
              <a:t>=y</a:t>
            </a:r>
          </a:p>
          <a:p>
            <a:pPr marL="365760" indent="-256032">
              <a:lnSpc>
                <a:spcPct val="120000"/>
              </a:lnSpc>
              <a:buNone/>
              <a:defRPr/>
            </a:pPr>
            <a:endParaRPr lang="en-US" altLang="zh-CN" sz="1300" dirty="0">
              <a:solidFill>
                <a:srgbClr val="002060"/>
              </a:solidFill>
              <a:latin typeface="Times New Roman" panose="02020603050405020304" pitchFamily="18" charset="0"/>
              <a:cs typeface="Times New Roman" panose="02020603050405020304" pitchFamily="18" charset="0"/>
            </a:endParaRPr>
          </a:p>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使用参数文件</a:t>
            </a:r>
          </a:p>
          <a:p>
            <a:pPr marL="365760" indent="-256032">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a:t>
            </a:r>
            <a:r>
              <a:rPr lang="en-US" altLang="zh-CN" dirty="0" err="1">
                <a:solidFill>
                  <a:srgbClr val="002060"/>
                </a:solidFill>
                <a:latin typeface="Times New Roman" panose="02020603050405020304" pitchFamily="18" charset="0"/>
                <a:cs typeface="Times New Roman" panose="02020603050405020304" pitchFamily="18" charset="0"/>
              </a:rPr>
              <a:t>parfile</a:t>
            </a:r>
            <a:r>
              <a:rPr lang="en-US" altLang="zh-CN" dirty="0">
                <a:solidFill>
                  <a:srgbClr val="002060"/>
                </a:solidFill>
                <a:latin typeface="Times New Roman" panose="02020603050405020304" pitchFamily="18" charset="0"/>
                <a:cs typeface="Times New Roman" panose="02020603050405020304" pitchFamily="18" charset="0"/>
              </a:rPr>
              <a:t>=</a:t>
            </a:r>
            <a:r>
              <a:rPr lang="en-US" altLang="zh-CN" dirty="0" err="1">
                <a:solidFill>
                  <a:srgbClr val="002060"/>
                </a:solidFill>
                <a:latin typeface="Times New Roman" panose="02020603050405020304" pitchFamily="18" charset="0"/>
                <a:cs typeface="Times New Roman" panose="02020603050405020304" pitchFamily="18" charset="0"/>
              </a:rPr>
              <a:t>bible_tables.par</a:t>
            </a:r>
            <a:br>
              <a:rPr lang="en-US" altLang="zh-CN" dirty="0">
                <a:latin typeface="Times New Roman" panose="02020603050405020304" pitchFamily="18" charset="0"/>
                <a:cs typeface="Times New Roman" panose="02020603050405020304" pitchFamily="18" charset="0"/>
              </a:rPr>
            </a:br>
            <a:r>
              <a:rPr lang="en-US" altLang="zh-CN" dirty="0" err="1">
                <a:latin typeface="Times New Roman" panose="02020603050405020304" pitchFamily="18" charset="0"/>
                <a:cs typeface="Times New Roman" panose="02020603050405020304" pitchFamily="18" charset="0"/>
              </a:rPr>
              <a:t>bible_tables.par</a:t>
            </a:r>
            <a:r>
              <a:rPr lang="zh-CN" altLang="en-US" dirty="0">
                <a:latin typeface="Times New Roman" panose="02020603050405020304" pitchFamily="18" charset="0"/>
                <a:cs typeface="Times New Roman" panose="02020603050405020304" pitchFamily="18" charset="0"/>
              </a:rPr>
              <a:t>参数文件：</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#Import the sample tables used for the Oracle8i Database Administrator's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Bible. </a:t>
            </a:r>
            <a:r>
              <a:rPr lang="en-US" altLang="zh-CN" dirty="0" err="1">
                <a:latin typeface="Times New Roman" panose="02020603050405020304" pitchFamily="18" charset="0"/>
                <a:cs typeface="Times New Roman" panose="02020603050405020304" pitchFamily="18" charset="0"/>
              </a:rPr>
              <a:t>fromuser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seapark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touser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seapark_copy</a:t>
            </a:r>
            <a:r>
              <a:rPr lang="en-US" altLang="zh-CN" dirty="0">
                <a:latin typeface="Times New Roman" panose="02020603050405020304" pitchFamily="18" charset="0"/>
                <a:cs typeface="Times New Roman" panose="02020603050405020304" pitchFamily="18" charset="0"/>
              </a:rPr>
              <a:t> file=</a:t>
            </a:r>
            <a:r>
              <a:rPr lang="en-US" altLang="zh-CN" dirty="0" err="1">
                <a:latin typeface="Times New Roman" panose="02020603050405020304" pitchFamily="18" charset="0"/>
                <a:cs typeface="Times New Roman" panose="02020603050405020304" pitchFamily="18" charset="0"/>
              </a:rPr>
              <a:t>seapark</a:t>
            </a:r>
            <a:r>
              <a:rPr lang="en-US" altLang="zh-CN" dirty="0">
                <a:latin typeface="Times New Roman" panose="02020603050405020304" pitchFamily="18" charset="0"/>
                <a:cs typeface="Times New Roman" panose="02020603050405020304" pitchFamily="18" charset="0"/>
              </a:rPr>
              <a:t> log=</a:t>
            </a:r>
            <a:r>
              <a:rPr lang="en-US" altLang="zh-CN" dirty="0" err="1">
                <a:latin typeface="Times New Roman" panose="02020603050405020304" pitchFamily="18" charset="0"/>
                <a:cs typeface="Times New Roman" panose="02020603050405020304" pitchFamily="18" charset="0"/>
              </a:rPr>
              <a:t>seapark</a:t>
            </a:r>
            <a:r>
              <a:rPr lang="en-US" altLang="zh-CN" err="1">
                <a:latin typeface="Times New Roman" panose="02020603050405020304" pitchFamily="18" charset="0"/>
                <a:cs typeface="Times New Roman" panose="02020603050405020304" pitchFamily="18" charset="0"/>
              </a:rPr>
              <a:t>_</a:t>
            </a:r>
            <a:r>
              <a:rPr lang="en-US" altLang="zh-CN">
                <a:latin typeface="Times New Roman" panose="02020603050405020304" pitchFamily="18" charset="0"/>
                <a:cs typeface="Times New Roman" panose="02020603050405020304" pitchFamily="18" charset="0"/>
              </a:rPr>
              <a:t>import</a:t>
            </a:r>
          </a:p>
          <a:p>
            <a:pPr marL="365760" indent="-256032">
              <a:buNone/>
              <a:defRPr/>
            </a:pPr>
            <a:endParaRPr lang="zh-CN" altLang="en-US" sz="1300" dirty="0">
              <a:latin typeface="Times New Roman" panose="02020603050405020304" pitchFamily="18" charset="0"/>
              <a:cs typeface="Times New Roman" panose="02020603050405020304" pitchFamily="18" charset="0"/>
            </a:endParaRPr>
          </a:p>
          <a:p>
            <a:pPr marL="365760" indent="-256032">
              <a:buFont typeface="Wingdings 3"/>
              <a:buChar char=""/>
              <a:defRPr/>
            </a:pPr>
            <a:r>
              <a:rPr lang="zh-CN" altLang="en-US" dirty="0">
                <a:latin typeface="Times New Roman" panose="02020603050405020304" pitchFamily="18" charset="0"/>
                <a:cs typeface="Times New Roman" panose="02020603050405020304" pitchFamily="18" charset="0"/>
              </a:rPr>
              <a:t>增量导入</a:t>
            </a:r>
          </a:p>
          <a:p>
            <a:pPr marL="365760" indent="-256032">
              <a:lnSpc>
                <a:spcPct val="120000"/>
              </a:lnSpc>
              <a:buNone/>
              <a:defRPr/>
            </a:pPr>
            <a:r>
              <a:rPr lang="zh-CN" altLang="en-US" dirty="0">
                <a:solidFill>
                  <a:srgbClr val="002060"/>
                </a:solidFill>
                <a:latin typeface="Times New Roman" panose="02020603050405020304" pitchFamily="18" charset="0"/>
                <a:cs typeface="Times New Roman" panose="02020603050405020304" pitchFamily="18" charset="0"/>
              </a:rPr>
              <a:t> </a:t>
            </a:r>
            <a:r>
              <a:rPr lang="en-US" altLang="zh-CN" dirty="0">
                <a:solidFill>
                  <a:srgbClr val="002060"/>
                </a:solidFill>
                <a:latin typeface="Times New Roman" panose="02020603050405020304" pitchFamily="18" charset="0"/>
                <a:cs typeface="Times New Roman" panose="02020603050405020304" pitchFamily="18" charset="0"/>
              </a:rPr>
              <a:t>imp system./manager </a:t>
            </a:r>
            <a:r>
              <a:rPr lang="en-US" altLang="zh-CN" dirty="0" err="1">
                <a:solidFill>
                  <a:srgbClr val="002060"/>
                </a:solidFill>
                <a:latin typeface="Times New Roman" panose="02020603050405020304" pitchFamily="18" charset="0"/>
                <a:cs typeface="Times New Roman" panose="02020603050405020304" pitchFamily="18" charset="0"/>
              </a:rPr>
              <a:t>inctype</a:t>
            </a:r>
            <a:r>
              <a:rPr lang="en-US" altLang="zh-CN" dirty="0">
                <a:solidFill>
                  <a:srgbClr val="002060"/>
                </a:solidFill>
                <a:latin typeface="Times New Roman" panose="02020603050405020304" pitchFamily="18" charset="0"/>
                <a:cs typeface="Times New Roman" panose="02020603050405020304" pitchFamily="18" charset="0"/>
              </a:rPr>
              <a:t>= RECTORE FULL=Y  FILE</a:t>
            </a:r>
            <a:r>
              <a:rPr lang="en-US" altLang="zh-CN">
                <a:solidFill>
                  <a:srgbClr val="002060"/>
                </a:solidFill>
                <a:latin typeface="Times New Roman" panose="02020603050405020304" pitchFamily="18" charset="0"/>
                <a:cs typeface="Times New Roman" panose="02020603050405020304" pitchFamily="18" charset="0"/>
              </a:rPr>
              <a:t>=A</a:t>
            </a:r>
          </a:p>
          <a:p>
            <a:pPr marL="365760" indent="-256032">
              <a:lnSpc>
                <a:spcPct val="120000"/>
              </a:lnSpc>
              <a:buNone/>
              <a:defRPr/>
            </a:pPr>
            <a:endParaRPr lang="en-US" altLang="zh-CN" sz="1300" dirty="0">
              <a:solidFill>
                <a:srgbClr val="002060"/>
              </a:solidFill>
              <a:latin typeface="Times New Roman" panose="02020603050405020304" pitchFamily="18" charset="0"/>
              <a:cs typeface="Times New Roman" panose="02020603050405020304" pitchFamily="18" charset="0"/>
            </a:endParaRPr>
          </a:p>
          <a:p>
            <a:pPr marL="365760" indent="-256032">
              <a:buFont typeface="Wingdings 3"/>
              <a:buChar char=""/>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不少情况下要先将表彻底删除，然后</a:t>
            </a:r>
            <a:r>
              <a:rPr lang="zh-CN" altLang="en-US">
                <a:latin typeface="Times New Roman" panose="02020603050405020304" pitchFamily="18" charset="0"/>
                <a:cs typeface="Times New Roman" panose="02020603050405020304" pitchFamily="18" charset="0"/>
              </a:rPr>
              <a:t>导入</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37</a:t>
            </a:fld>
            <a:endParaRPr lang="zh-CN" altLang="en-US" dirty="0"/>
          </a:p>
        </p:txBody>
      </p:sp>
    </p:spTree>
    <p:extLst>
      <p:ext uri="{BB962C8B-B14F-4D97-AF65-F5344CB8AC3E}">
        <p14:creationId xmlns:p14="http://schemas.microsoft.com/office/powerpoint/2010/main" val="1389699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增量导出</a:t>
            </a:r>
            <a:r>
              <a:rPr lang="en-US" altLang="zh-CN" dirty="0"/>
              <a:t>/</a:t>
            </a:r>
            <a:r>
              <a:rPr lang="zh-CN" altLang="en-US" dirty="0"/>
              <a:t>导入</a:t>
            </a:r>
          </a:p>
        </p:txBody>
      </p:sp>
      <p:sp>
        <p:nvSpPr>
          <p:cNvPr id="3" name="内容占位符 2"/>
          <p:cNvSpPr>
            <a:spLocks noGrp="1"/>
          </p:cNvSpPr>
          <p:nvPr>
            <p:ph idx="1"/>
          </p:nvPr>
        </p:nvSpPr>
        <p:spPr/>
        <p:txBody>
          <a:bodyPr>
            <a:normAutofit/>
          </a:bodyPr>
          <a:lstStyle/>
          <a:p>
            <a:r>
              <a:rPr lang="zh-CN" altLang="en-US" sz="2400" dirty="0">
                <a:latin typeface="Times New Roman" panose="02020603050405020304" pitchFamily="18" charset="0"/>
                <a:cs typeface="Times New Roman" panose="02020603050405020304" pitchFamily="18" charset="0"/>
              </a:rPr>
              <a:t>增量导出是一种常用的数据备份方法，它只能对整个数据库来实施，并且必须作为</a:t>
            </a:r>
            <a:r>
              <a:rPr lang="en-US" altLang="zh-CN" sz="2400" dirty="0">
                <a:latin typeface="Times New Roman" panose="02020603050405020304" pitchFamily="18" charset="0"/>
                <a:cs typeface="Times New Roman" panose="02020603050405020304" pitchFamily="18" charset="0"/>
              </a:rPr>
              <a:t>SYSTEM</a:t>
            </a:r>
            <a:r>
              <a:rPr lang="zh-CN" altLang="en-US" sz="2400" dirty="0">
                <a:latin typeface="Times New Roman" panose="02020603050405020304" pitchFamily="18" charset="0"/>
                <a:cs typeface="Times New Roman" panose="02020603050405020304" pitchFamily="18" charset="0"/>
              </a:rPr>
              <a:t>来导出。</a:t>
            </a:r>
          </a:p>
          <a:p>
            <a:pPr marL="0" indent="0">
              <a:buNone/>
            </a:pPr>
            <a:r>
              <a:rPr lang="en-US" altLang="zh-CN" sz="240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完全”增量导出</a:t>
            </a:r>
            <a:r>
              <a:rPr lang="en-US" altLang="zh-CN" sz="2400" dirty="0">
                <a:latin typeface="Times New Roman" panose="02020603050405020304" pitchFamily="18" charset="0"/>
                <a:cs typeface="Times New Roman" panose="02020603050405020304" pitchFamily="18" charset="0"/>
              </a:rPr>
              <a:t>(Complete)</a:t>
            </a:r>
            <a:r>
              <a:rPr lang="zh-CN" altLang="en-US" sz="2400" dirty="0">
                <a:latin typeface="Times New Roman" panose="02020603050405020304" pitchFamily="18" charset="0"/>
                <a:cs typeface="Times New Roman" panose="02020603050405020304" pitchFamily="18" charset="0"/>
              </a:rPr>
              <a:t>即备份整个数据库</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err="1">
                <a:solidFill>
                  <a:srgbClr val="C00000"/>
                </a:solidFill>
                <a:latin typeface="Times New Roman" panose="02020603050405020304" pitchFamily="18" charset="0"/>
                <a:cs typeface="Times New Roman" panose="02020603050405020304" pitchFamily="18" charset="0"/>
              </a:rPr>
              <a:t>exp</a:t>
            </a:r>
            <a:r>
              <a:rPr lang="en-US" altLang="zh-CN" dirty="0">
                <a:solidFill>
                  <a:srgbClr val="C00000"/>
                </a:solidFill>
                <a:latin typeface="Times New Roman" panose="02020603050405020304" pitchFamily="18" charset="0"/>
                <a:cs typeface="Times New Roman" panose="02020603050405020304" pitchFamily="18" charset="0"/>
              </a:rPr>
              <a:t> system/manager </a:t>
            </a:r>
            <a:r>
              <a:rPr lang="en-US" altLang="zh-CN" dirty="0" err="1">
                <a:solidFill>
                  <a:srgbClr val="C00000"/>
                </a:solidFill>
                <a:latin typeface="Times New Roman" panose="02020603050405020304" pitchFamily="18" charset="0"/>
                <a:cs typeface="Times New Roman" panose="02020603050405020304" pitchFamily="18" charset="0"/>
              </a:rPr>
              <a:t>inctype</a:t>
            </a:r>
            <a:r>
              <a:rPr lang="en-US" altLang="zh-CN" dirty="0">
                <a:solidFill>
                  <a:srgbClr val="C00000"/>
                </a:solidFill>
                <a:latin typeface="Times New Roman" panose="02020603050405020304" pitchFamily="18" charset="0"/>
                <a:cs typeface="Times New Roman" panose="02020603050405020304" pitchFamily="18" charset="0"/>
              </a:rPr>
              <a:t>=complete file=140731</a:t>
            </a:r>
            <a:r>
              <a:rPr lang="en-US" altLang="zh-CN">
                <a:solidFill>
                  <a:srgbClr val="C00000"/>
                </a:solidFill>
                <a:latin typeface="Times New Roman" panose="02020603050405020304" pitchFamily="18" charset="0"/>
                <a:cs typeface="Times New Roman" panose="02020603050405020304" pitchFamily="18" charset="0"/>
              </a:rPr>
              <a:t>.dmp</a:t>
            </a:r>
          </a:p>
          <a:p>
            <a:pPr marL="0" indent="0">
              <a:buNone/>
            </a:pPr>
            <a:r>
              <a:rPr lang="en-US" altLang="zh-CN" sz="800">
                <a:solidFill>
                  <a:srgbClr val="C00000"/>
                </a:solidFill>
                <a:latin typeface="Times New Roman" panose="02020603050405020304" pitchFamily="18" charset="0"/>
                <a:cs typeface="Times New Roman" panose="02020603050405020304" pitchFamily="18" charset="0"/>
              </a:rPr>
              <a:t> </a:t>
            </a:r>
            <a:endParaRPr lang="en-US" altLang="zh-CN" sz="800" dirty="0">
              <a:solidFill>
                <a:srgbClr val="C00000"/>
              </a:solidFill>
              <a:latin typeface="Times New Roman" panose="02020603050405020304" pitchFamily="18" charset="0"/>
              <a:cs typeface="Times New Roman" panose="02020603050405020304" pitchFamily="18" charset="0"/>
            </a:endParaRPr>
          </a:p>
          <a:p>
            <a:pPr marL="0" indent="0">
              <a:buNone/>
            </a:pPr>
            <a:r>
              <a:rPr lang="zh-CN" altLang="en-US" sz="240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增量型”增量导出备份上一次备份后改变</a:t>
            </a:r>
            <a:r>
              <a:rPr lang="zh-CN" altLang="en-US" sz="2400">
                <a:latin typeface="Times New Roman" panose="02020603050405020304" pitchFamily="18" charset="0"/>
                <a:cs typeface="Times New Roman" panose="02020603050405020304" pitchFamily="18" charset="0"/>
              </a:rPr>
              <a:t>的数据</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solidFill>
                  <a:srgbClr val="C00000"/>
                </a:solidFill>
                <a:latin typeface="Times New Roman" panose="02020603050405020304" pitchFamily="18" charset="0"/>
                <a:cs typeface="Times New Roman" panose="02020603050405020304" pitchFamily="18" charset="0"/>
              </a:rPr>
              <a:t>exp</a:t>
            </a:r>
            <a:r>
              <a:rPr lang="en-US" altLang="zh-CN" dirty="0">
                <a:solidFill>
                  <a:srgbClr val="C00000"/>
                </a:solidFill>
                <a:latin typeface="Times New Roman" panose="02020603050405020304" pitchFamily="18" charset="0"/>
                <a:cs typeface="Times New Roman" panose="02020603050405020304" pitchFamily="18" charset="0"/>
              </a:rPr>
              <a:t> system/manager </a:t>
            </a:r>
            <a:r>
              <a:rPr lang="en-US" altLang="zh-CN" dirty="0" err="1">
                <a:solidFill>
                  <a:srgbClr val="C00000"/>
                </a:solidFill>
                <a:latin typeface="Times New Roman" panose="02020603050405020304" pitchFamily="18" charset="0"/>
                <a:cs typeface="Times New Roman" panose="02020603050405020304" pitchFamily="18" charset="0"/>
              </a:rPr>
              <a:t>inctype</a:t>
            </a:r>
            <a:r>
              <a:rPr lang="en-US" altLang="zh-CN" dirty="0">
                <a:solidFill>
                  <a:srgbClr val="C00000"/>
                </a:solidFill>
                <a:latin typeface="Times New Roman" panose="02020603050405020304" pitchFamily="18" charset="0"/>
                <a:cs typeface="Times New Roman" panose="02020603050405020304" pitchFamily="18" charset="0"/>
              </a:rPr>
              <a:t>=incremental file =140731.</a:t>
            </a:r>
            <a:r>
              <a:rPr lang="en-US" altLang="zh-CN">
                <a:solidFill>
                  <a:srgbClr val="C00000"/>
                </a:solidFill>
                <a:latin typeface="Times New Roman" panose="02020603050405020304" pitchFamily="18" charset="0"/>
                <a:cs typeface="Times New Roman" panose="02020603050405020304" pitchFamily="18" charset="0"/>
              </a:rPr>
              <a:t>dmp </a:t>
            </a:r>
          </a:p>
          <a:p>
            <a:pPr marL="0" indent="0">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marL="0" indent="0">
              <a:buNone/>
            </a:pPr>
            <a:r>
              <a:rPr lang="en-US" altLang="zh-CN" sz="240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累积型”增量导出自上次“完全”导出之后数据库中变化了</a:t>
            </a:r>
            <a:r>
              <a:rPr lang="zh-CN" altLang="en-US" sz="2400">
                <a:latin typeface="Times New Roman" panose="02020603050405020304" pitchFamily="18" charset="0"/>
                <a:cs typeface="Times New Roman" panose="02020603050405020304" pitchFamily="18" charset="0"/>
              </a:rPr>
              <a:t>的信息</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err="1">
                <a:solidFill>
                  <a:srgbClr val="C00000"/>
                </a:solidFill>
                <a:latin typeface="Times New Roman" panose="02020603050405020304" pitchFamily="18" charset="0"/>
                <a:cs typeface="Times New Roman" panose="02020603050405020304" pitchFamily="18" charset="0"/>
              </a:rPr>
              <a:t>exp</a:t>
            </a:r>
            <a:r>
              <a:rPr lang="en-US" altLang="zh-CN" dirty="0">
                <a:solidFill>
                  <a:srgbClr val="C00000"/>
                </a:solidFill>
                <a:latin typeface="Times New Roman" panose="02020603050405020304" pitchFamily="18" charset="0"/>
                <a:cs typeface="Times New Roman" panose="02020603050405020304" pitchFamily="18" charset="0"/>
              </a:rPr>
              <a:t> system/manager </a:t>
            </a:r>
            <a:r>
              <a:rPr lang="en-US" altLang="zh-CN" dirty="0" err="1">
                <a:solidFill>
                  <a:srgbClr val="C00000"/>
                </a:solidFill>
                <a:latin typeface="Times New Roman" panose="02020603050405020304" pitchFamily="18" charset="0"/>
                <a:cs typeface="Times New Roman" panose="02020603050405020304" pitchFamily="18" charset="0"/>
              </a:rPr>
              <a:t>inctype</a:t>
            </a:r>
            <a:r>
              <a:rPr lang="en-US" altLang="zh-CN" dirty="0">
                <a:solidFill>
                  <a:srgbClr val="C00000"/>
                </a:solidFill>
                <a:latin typeface="Times New Roman" panose="02020603050405020304" pitchFamily="18" charset="0"/>
                <a:cs typeface="Times New Roman" panose="02020603050405020304" pitchFamily="18" charset="0"/>
              </a:rPr>
              <a:t>=cumulative file=140731.dmp</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64646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noFill/>
        </p:spPr>
        <p:txBody>
          <a:bodyPr/>
          <a:lstStyle/>
          <a:p>
            <a:r>
              <a:rPr lang="zh-CN" altLang="en-US" dirty="0">
                <a:solidFill>
                  <a:srgbClr val="C00000"/>
                </a:solidFill>
                <a:effectLst>
                  <a:outerShdw blurRad="38100" dist="38100" dir="2700000" algn="tl">
                    <a:srgbClr val="000000">
                      <a:alpha val="43137"/>
                    </a:srgbClr>
                  </a:outerShdw>
                </a:effectLst>
              </a:rPr>
              <a:t>部署的主要任务</a:t>
            </a:r>
          </a:p>
          <a:p>
            <a:r>
              <a:rPr lang="zh-CN" altLang="en-US" dirty="0"/>
              <a:t>领航系统</a:t>
            </a:r>
          </a:p>
          <a:p>
            <a:r>
              <a:rPr lang="zh-CN" altLang="en-US" dirty="0"/>
              <a:t> 安全</a:t>
            </a:r>
          </a:p>
          <a:p>
            <a:r>
              <a:rPr lang="zh-CN" altLang="en-US" dirty="0"/>
              <a:t> 备份和恢复</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4281137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示例：备份日程表</a:t>
            </a:r>
          </a:p>
        </p:txBody>
      </p:sp>
      <p:sp>
        <p:nvSpPr>
          <p:cNvPr id="3" name="内容占位符 2"/>
          <p:cNvSpPr>
            <a:spLocks noGrp="1"/>
          </p:cNvSpPr>
          <p:nvPr>
            <p:ph idx="1"/>
          </p:nvPr>
        </p:nvSpPr>
        <p:spPr/>
        <p:txBody>
          <a:bodyPr/>
          <a:lstStyle/>
          <a:p>
            <a:pPr algn="ctr">
              <a:lnSpc>
                <a:spcPct val="80000"/>
              </a:lnSpc>
              <a:buNone/>
            </a:pPr>
            <a:r>
              <a:rPr lang="zh-CN" altLang="en-US" dirty="0">
                <a:latin typeface="宋体" pitchFamily="2" charset="-122"/>
              </a:rPr>
              <a:t>星期一：完全备份</a:t>
            </a:r>
            <a:r>
              <a:rPr lang="en-US" altLang="zh-CN" dirty="0">
                <a:latin typeface="宋体" pitchFamily="2" charset="-122"/>
              </a:rPr>
              <a:t>(A) </a:t>
            </a:r>
          </a:p>
          <a:p>
            <a:pPr algn="ctr">
              <a:lnSpc>
                <a:spcPct val="80000"/>
              </a:lnSpc>
              <a:buNone/>
            </a:pPr>
            <a:r>
              <a:rPr lang="zh-CN" altLang="en-US" dirty="0">
                <a:latin typeface="宋体" pitchFamily="2" charset="-122"/>
              </a:rPr>
              <a:t>星期二：增量导出</a:t>
            </a:r>
            <a:r>
              <a:rPr lang="en-US" altLang="zh-CN" dirty="0">
                <a:latin typeface="宋体" pitchFamily="2" charset="-122"/>
              </a:rPr>
              <a:t>(B)</a:t>
            </a:r>
          </a:p>
          <a:p>
            <a:pPr algn="ctr">
              <a:lnSpc>
                <a:spcPct val="80000"/>
              </a:lnSpc>
              <a:buNone/>
            </a:pPr>
            <a:r>
              <a:rPr lang="zh-CN" altLang="en-US" dirty="0">
                <a:latin typeface="宋体" pitchFamily="2" charset="-122"/>
              </a:rPr>
              <a:t>星期三：增量导出</a:t>
            </a:r>
            <a:r>
              <a:rPr lang="en-US" altLang="zh-CN" dirty="0">
                <a:latin typeface="宋体" pitchFamily="2" charset="-122"/>
              </a:rPr>
              <a:t>(C)</a:t>
            </a:r>
          </a:p>
          <a:p>
            <a:pPr algn="ctr">
              <a:lnSpc>
                <a:spcPct val="80000"/>
              </a:lnSpc>
              <a:buNone/>
            </a:pPr>
            <a:r>
              <a:rPr lang="zh-CN" altLang="en-US" dirty="0">
                <a:latin typeface="宋体" pitchFamily="2" charset="-122"/>
              </a:rPr>
              <a:t>星期四：增量导出</a:t>
            </a:r>
            <a:r>
              <a:rPr lang="en-US" altLang="zh-CN" dirty="0">
                <a:latin typeface="宋体" pitchFamily="2" charset="-122"/>
              </a:rPr>
              <a:t>(D) </a:t>
            </a:r>
          </a:p>
          <a:p>
            <a:pPr algn="ctr">
              <a:lnSpc>
                <a:spcPct val="80000"/>
              </a:lnSpc>
              <a:buNone/>
            </a:pPr>
            <a:r>
              <a:rPr lang="zh-CN" altLang="en-US" dirty="0">
                <a:latin typeface="宋体" pitchFamily="2" charset="-122"/>
              </a:rPr>
              <a:t>星期五：累计导出</a:t>
            </a:r>
            <a:r>
              <a:rPr lang="en-US" altLang="zh-CN" dirty="0">
                <a:latin typeface="宋体" pitchFamily="2" charset="-122"/>
              </a:rPr>
              <a:t>(E) </a:t>
            </a:r>
          </a:p>
          <a:p>
            <a:pPr algn="ctr">
              <a:lnSpc>
                <a:spcPct val="80000"/>
              </a:lnSpc>
              <a:buNone/>
            </a:pPr>
            <a:r>
              <a:rPr lang="zh-CN" altLang="en-US" dirty="0">
                <a:latin typeface="宋体" pitchFamily="2" charset="-122"/>
              </a:rPr>
              <a:t>星期六：增量导出</a:t>
            </a:r>
            <a:r>
              <a:rPr lang="en-US" altLang="zh-CN" dirty="0">
                <a:latin typeface="宋体" pitchFamily="2" charset="-122"/>
              </a:rPr>
              <a:t>(F)</a:t>
            </a:r>
          </a:p>
          <a:p>
            <a:pPr algn="ctr">
              <a:lnSpc>
                <a:spcPct val="80000"/>
              </a:lnSpc>
              <a:buNone/>
            </a:pPr>
            <a:r>
              <a:rPr lang="zh-CN" altLang="en-US" dirty="0">
                <a:latin typeface="宋体" pitchFamily="2" charset="-122"/>
              </a:rPr>
              <a:t>  星期日：增量导出</a:t>
            </a:r>
            <a:r>
              <a:rPr lang="en-US" altLang="zh-CN" dirty="0">
                <a:latin typeface="宋体" pitchFamily="2" charset="-122"/>
              </a:rPr>
              <a:t>(G)</a:t>
            </a:r>
            <a:r>
              <a:rPr lang="zh-CN" altLang="en-US" dirty="0">
                <a:latin typeface="宋体" pitchFamily="2" charset="-122"/>
              </a:rPr>
              <a:t>。</a:t>
            </a:r>
          </a:p>
          <a:p>
            <a:pPr>
              <a:lnSpc>
                <a:spcPct val="80000"/>
              </a:lnSpc>
              <a:buNone/>
            </a:pPr>
            <a:r>
              <a:rPr lang="zh-CN" altLang="en-US" dirty="0">
                <a:latin typeface="宋体" pitchFamily="2" charset="-122"/>
              </a:rPr>
              <a:t>　　</a:t>
            </a:r>
          </a:p>
          <a:p>
            <a:pPr marL="0" indent="0" algn="ctr">
              <a:buNone/>
            </a:pPr>
            <a:r>
              <a:rPr lang="zh-CN" altLang="en-US" dirty="0">
                <a:solidFill>
                  <a:srgbClr val="FF0000"/>
                </a:solidFill>
                <a:latin typeface="宋体" pitchFamily="2" charset="-122"/>
              </a:rPr>
              <a:t>如果在星期日，数据库遭到意外破坏，数据库管理员怎么办？</a:t>
            </a:r>
            <a:endParaRPr lang="en-US" altLang="zh-CN" dirty="0">
              <a:solidFill>
                <a:srgbClr val="FF0000"/>
              </a:solidFill>
              <a:latin typeface="宋体" pitchFamily="2" charset="-122"/>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1962816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解决方法</a:t>
            </a:r>
          </a:p>
        </p:txBody>
      </p:sp>
      <p:sp>
        <p:nvSpPr>
          <p:cNvPr id="3" name="内容占位符 2"/>
          <p:cNvSpPr>
            <a:spLocks noGrp="1"/>
          </p:cNvSpPr>
          <p:nvPr>
            <p:ph idx="1"/>
          </p:nvPr>
        </p:nvSpPr>
        <p:spPr/>
        <p:txBody>
          <a:bodyPr>
            <a:normAutofit/>
          </a:bodyPr>
          <a:lstStyle/>
          <a:p>
            <a:pPr>
              <a:lnSpc>
                <a:spcPct val="150000"/>
              </a:lnSpc>
            </a:pPr>
            <a:r>
              <a:rPr lang="zh-CN" altLang="en-US" sz="2400" dirty="0"/>
              <a:t>第一步：用命令</a:t>
            </a:r>
            <a:r>
              <a:rPr lang="en-US" altLang="zh-CN" sz="2400" dirty="0"/>
              <a:t>CREATE DATABASE</a:t>
            </a:r>
            <a:r>
              <a:rPr lang="zh-CN" altLang="en-US" sz="2400" dirty="0"/>
              <a:t>重新生成数据库结构；</a:t>
            </a:r>
          </a:p>
          <a:p>
            <a:pPr>
              <a:lnSpc>
                <a:spcPct val="150000"/>
              </a:lnSpc>
            </a:pPr>
            <a:r>
              <a:rPr lang="zh-CN" altLang="en-US" sz="2400" dirty="0"/>
              <a:t>第二步：创建一个足够大的附加回滚；</a:t>
            </a:r>
          </a:p>
          <a:p>
            <a:pPr>
              <a:lnSpc>
                <a:spcPct val="150000"/>
              </a:lnSpc>
            </a:pPr>
            <a:r>
              <a:rPr lang="zh-CN" altLang="en-US" sz="2400" dirty="0"/>
              <a:t>第三步：完全增量导入</a:t>
            </a:r>
            <a:r>
              <a:rPr lang="en-US" altLang="zh-CN" sz="2400" dirty="0"/>
              <a:t>A</a:t>
            </a:r>
            <a:r>
              <a:rPr lang="zh-CN" altLang="en-US" sz="2400" dirty="0"/>
              <a:t>：</a:t>
            </a:r>
            <a:endParaRPr lang="en-US" altLang="zh-CN" sz="2400" dirty="0"/>
          </a:p>
          <a:p>
            <a:pPr marL="273050" lvl="1" indent="0" algn="ctr">
              <a:lnSpc>
                <a:spcPct val="150000"/>
              </a:lnSpc>
              <a:buNone/>
            </a:pPr>
            <a:r>
              <a:rPr lang="en-US" altLang="zh-CN" b="1" dirty="0">
                <a:solidFill>
                  <a:srgbClr val="C00000"/>
                </a:solidFill>
              </a:rPr>
              <a:t>imp system/manager </a:t>
            </a:r>
            <a:r>
              <a:rPr lang="en-US" altLang="zh-CN" b="1" dirty="0" err="1">
                <a:solidFill>
                  <a:srgbClr val="C00000"/>
                </a:solidFill>
              </a:rPr>
              <a:t>inctype</a:t>
            </a:r>
            <a:r>
              <a:rPr lang="en-US" altLang="zh-CN" b="1" dirty="0">
                <a:solidFill>
                  <a:srgbClr val="C00000"/>
                </a:solidFill>
              </a:rPr>
              <a:t>=RESTORE FULL=y FILE=A</a:t>
            </a:r>
          </a:p>
          <a:p>
            <a:pPr>
              <a:lnSpc>
                <a:spcPct val="150000"/>
              </a:lnSpc>
            </a:pPr>
            <a:r>
              <a:rPr lang="zh-CN" altLang="en-US" sz="2400" dirty="0"/>
              <a:t>第四步：累计增量导入</a:t>
            </a:r>
            <a:r>
              <a:rPr lang="en-US" altLang="zh-CN" sz="2400" dirty="0"/>
              <a:t>E</a:t>
            </a:r>
            <a:r>
              <a:rPr lang="zh-CN" altLang="en-US" sz="2400" dirty="0"/>
              <a:t>：</a:t>
            </a:r>
            <a:endParaRPr lang="en-US" altLang="zh-CN" sz="2400" dirty="0"/>
          </a:p>
          <a:p>
            <a:pPr marL="273050" lvl="1" indent="0" algn="ctr">
              <a:lnSpc>
                <a:spcPct val="150000"/>
              </a:lnSpc>
              <a:buNone/>
            </a:pPr>
            <a:r>
              <a:rPr lang="en-US" altLang="zh-CN" b="1" dirty="0">
                <a:solidFill>
                  <a:srgbClr val="C00000"/>
                </a:solidFill>
              </a:rPr>
              <a:t>imp system/manager </a:t>
            </a:r>
            <a:r>
              <a:rPr lang="en-US" altLang="zh-CN" b="1" dirty="0" err="1">
                <a:solidFill>
                  <a:srgbClr val="C00000"/>
                </a:solidFill>
              </a:rPr>
              <a:t>inctype</a:t>
            </a:r>
            <a:r>
              <a:rPr lang="en-US" altLang="zh-CN" b="1" dirty="0">
                <a:solidFill>
                  <a:srgbClr val="C00000"/>
                </a:solidFill>
              </a:rPr>
              <a:t>=RESTORE FULL=Y FILE=E</a:t>
            </a:r>
          </a:p>
          <a:p>
            <a:pPr>
              <a:lnSpc>
                <a:spcPct val="150000"/>
              </a:lnSpc>
            </a:pPr>
            <a:r>
              <a:rPr lang="zh-CN" altLang="en-US" sz="2400" dirty="0"/>
              <a:t>第五步：最近增量导入</a:t>
            </a:r>
            <a:r>
              <a:rPr lang="en-US" altLang="zh-CN" sz="2400" dirty="0"/>
              <a:t>F</a:t>
            </a:r>
            <a:r>
              <a:rPr lang="zh-CN" altLang="en-US" sz="2400" dirty="0"/>
              <a:t>：</a:t>
            </a:r>
            <a:endParaRPr lang="en-US" altLang="zh-CN" sz="2400" dirty="0"/>
          </a:p>
          <a:p>
            <a:pPr marL="273050" lvl="1" indent="0" algn="ctr">
              <a:lnSpc>
                <a:spcPct val="150000"/>
              </a:lnSpc>
              <a:buNone/>
            </a:pPr>
            <a:r>
              <a:rPr lang="en-US" altLang="zh-CN" b="1" dirty="0">
                <a:solidFill>
                  <a:srgbClr val="C00000"/>
                </a:solidFill>
              </a:rPr>
              <a:t>imp system/manager </a:t>
            </a:r>
            <a:r>
              <a:rPr lang="en-US" altLang="zh-CN" b="1" dirty="0" err="1">
                <a:solidFill>
                  <a:srgbClr val="C00000"/>
                </a:solidFill>
              </a:rPr>
              <a:t>inctype</a:t>
            </a:r>
            <a:r>
              <a:rPr lang="en-US" altLang="zh-CN" b="1" dirty="0">
                <a:solidFill>
                  <a:srgbClr val="C00000"/>
                </a:solidFill>
              </a:rPr>
              <a:t>=RESTORE FULL=Y FILE=F</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40</a:t>
            </a:fld>
            <a:endParaRPr lang="zh-CN" altLang="en-US" dirty="0"/>
          </a:p>
        </p:txBody>
      </p:sp>
    </p:spTree>
    <p:extLst>
      <p:ext uri="{BB962C8B-B14F-4D97-AF65-F5344CB8AC3E}">
        <p14:creationId xmlns:p14="http://schemas.microsoft.com/office/powerpoint/2010/main" val="2459040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0" y="836712"/>
            <a:ext cx="10504243" cy="5760640"/>
          </a:xfrm>
        </p:spPr>
        <p:txBody>
          <a:bodyPr>
            <a:noAutofit/>
          </a:bodyPr>
          <a:lstStyle/>
          <a:p>
            <a:pPr lvl="1"/>
            <a:r>
              <a:rPr lang="zh-CN" altLang="en-US" dirty="0"/>
              <a:t>数据仓库部署的第一个版本在建造阶段完成</a:t>
            </a:r>
            <a:r>
              <a:rPr lang="zh-CN" altLang="en-US"/>
              <a:t>后开始</a:t>
            </a:r>
            <a:endParaRPr lang="en-US" altLang="zh-CN"/>
          </a:p>
          <a:p>
            <a:pPr lvl="1"/>
            <a:endParaRPr lang="zh-CN" altLang="en-US" sz="800" dirty="0"/>
          </a:p>
          <a:p>
            <a:pPr lvl="1"/>
            <a:r>
              <a:rPr lang="zh-CN" altLang="en-US" dirty="0"/>
              <a:t>部署阶段的主要活动与用户认可、初始装载、桌面准备、初始培训和初始用户</a:t>
            </a:r>
            <a:r>
              <a:rPr lang="zh-CN" altLang="en-US"/>
              <a:t>支持相关</a:t>
            </a:r>
            <a:endParaRPr lang="en-US" altLang="zh-CN"/>
          </a:p>
          <a:p>
            <a:pPr lvl="1"/>
            <a:endParaRPr lang="zh-CN" altLang="en-US" sz="800" dirty="0"/>
          </a:p>
          <a:p>
            <a:pPr lvl="1"/>
            <a:r>
              <a:rPr lang="zh-CN" altLang="en-US" dirty="0"/>
              <a:t>领航系统在几种情况下是需要的。领航系统的一般类型是：概念证明、技术证明、综合测试、用户工具鉴别、广泛业务和可</a:t>
            </a:r>
            <a:r>
              <a:rPr lang="zh-CN" altLang="en-US"/>
              <a:t>扩展种子</a:t>
            </a:r>
            <a:endParaRPr lang="en-US" altLang="zh-CN"/>
          </a:p>
          <a:p>
            <a:pPr lvl="1"/>
            <a:endParaRPr lang="zh-CN" altLang="en-US" sz="800" dirty="0"/>
          </a:p>
          <a:p>
            <a:pPr lvl="1"/>
            <a:r>
              <a:rPr lang="zh-CN" altLang="en-US" dirty="0"/>
              <a:t>虽然数据仓库的数据安全和</a:t>
            </a:r>
            <a:r>
              <a:rPr lang="en-US" altLang="zh-CN" dirty="0"/>
              <a:t>OLTP</a:t>
            </a:r>
            <a:r>
              <a:rPr lang="zh-CN" altLang="en-US" dirty="0"/>
              <a:t>系统类似，但是数据仓库数据访问的特点要求提供更加完善的</a:t>
            </a:r>
            <a:r>
              <a:rPr lang="zh-CN" altLang="en-US"/>
              <a:t>访问权限</a:t>
            </a:r>
            <a:endParaRPr lang="en-US" altLang="zh-CN"/>
          </a:p>
          <a:p>
            <a:pPr lvl="1"/>
            <a:endParaRPr lang="zh-CN" altLang="en-US" sz="800" dirty="0"/>
          </a:p>
          <a:p>
            <a:pPr lvl="1"/>
            <a:r>
              <a:rPr lang="zh-CN" altLang="en-US" dirty="0"/>
              <a:t>为什么备份数据仓库？虽然在数据仓库中很少有直接的数据更新，但还是有几个需要备份的理由。备份日程和恢复步骤由于数据仓库的数据容量很大而且更加困难</a:t>
            </a:r>
          </a:p>
          <a:p>
            <a:endParaRPr lang="zh-CN" altLang="en-US" sz="24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41</a:t>
            </a:fld>
            <a:endParaRPr lang="zh-CN" altLang="en-US" dirty="0"/>
          </a:p>
        </p:txBody>
      </p:sp>
    </p:spTree>
    <p:extLst>
      <p:ext uri="{BB962C8B-B14F-4D97-AF65-F5344CB8AC3E}">
        <p14:creationId xmlns:p14="http://schemas.microsoft.com/office/powerpoint/2010/main" val="169739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部署的主要任务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5" name="AutoShape 4"/>
          <p:cNvSpPr>
            <a:spLocks noChangeArrowheads="1"/>
          </p:cNvSpPr>
          <p:nvPr/>
        </p:nvSpPr>
        <p:spPr bwMode="auto">
          <a:xfrm>
            <a:off x="838200" y="1262063"/>
            <a:ext cx="2743200" cy="2057400"/>
          </a:xfrm>
          <a:prstGeom prst="hexagon">
            <a:avLst>
              <a:gd name="adj" fmla="val 3333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 name="AutoShape 5"/>
          <p:cNvSpPr>
            <a:spLocks noChangeArrowheads="1"/>
          </p:cNvSpPr>
          <p:nvPr/>
        </p:nvSpPr>
        <p:spPr bwMode="auto">
          <a:xfrm>
            <a:off x="3886200" y="1262063"/>
            <a:ext cx="2743200" cy="2057400"/>
          </a:xfrm>
          <a:prstGeom prst="hexagon">
            <a:avLst>
              <a:gd name="adj" fmla="val 3333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 name="Text Box 7"/>
          <p:cNvSpPr txBox="1">
            <a:spLocks noChangeArrowheads="1"/>
          </p:cNvSpPr>
          <p:nvPr/>
        </p:nvSpPr>
        <p:spPr bwMode="auto">
          <a:xfrm>
            <a:off x="1371600" y="1566863"/>
            <a:ext cx="1828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solidFill>
                  <a:srgbClr val="FFFF00"/>
                </a:solidFill>
                <a:latin typeface="微软雅黑" panose="020B0503020204020204" pitchFamily="34" charset="-122"/>
                <a:ea typeface="微软雅黑" panose="020B0503020204020204" pitchFamily="34" charset="-122"/>
              </a:rPr>
              <a:t>完成用户认可</a:t>
            </a:r>
            <a:endParaRPr lang="en-US" altLang="zh-CN" sz="2000" b="1" dirty="0">
              <a:solidFill>
                <a:srgbClr val="FFFF00"/>
              </a:solidFill>
              <a:latin typeface="微软雅黑" panose="020B0503020204020204" pitchFamily="34" charset="-122"/>
              <a:ea typeface="微软雅黑" panose="020B0503020204020204" pitchFamily="34" charset="-122"/>
            </a:endParaRPr>
          </a:p>
          <a:p>
            <a:pPr algn="ctr" eaLnBrk="1" hangingPunct="1">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完成包括用户界面、系统性能等所有项目的最后测试</a:t>
            </a:r>
          </a:p>
        </p:txBody>
      </p:sp>
      <p:sp>
        <p:nvSpPr>
          <p:cNvPr id="8" name="Text Box 8"/>
          <p:cNvSpPr txBox="1">
            <a:spLocks noChangeArrowheads="1"/>
          </p:cNvSpPr>
          <p:nvPr/>
        </p:nvSpPr>
        <p:spPr bwMode="auto">
          <a:xfrm>
            <a:off x="4343400" y="1643063"/>
            <a:ext cx="18288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solidFill>
                  <a:srgbClr val="FFFF00"/>
                </a:solidFill>
                <a:latin typeface="微软雅黑" panose="020B0503020204020204" pitchFamily="34" charset="-122"/>
                <a:ea typeface="微软雅黑" panose="020B0503020204020204" pitchFamily="34" charset="-122"/>
              </a:rPr>
              <a:t>执行初始装载</a:t>
            </a:r>
          </a:p>
          <a:p>
            <a:pPr algn="ctr" eaLnBrk="1" hangingPunct="1">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加载维度表，然后是事实表，最后建立聚集表</a:t>
            </a:r>
          </a:p>
        </p:txBody>
      </p:sp>
      <p:sp>
        <p:nvSpPr>
          <p:cNvPr id="9" name="Line 9"/>
          <p:cNvSpPr>
            <a:spLocks noChangeShapeType="1"/>
          </p:cNvSpPr>
          <p:nvPr/>
        </p:nvSpPr>
        <p:spPr bwMode="auto">
          <a:xfrm flipH="1">
            <a:off x="838200" y="12620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flipH="1">
            <a:off x="2895600" y="23288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flipH="1" flipV="1">
            <a:off x="838200" y="22526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flipH="1" flipV="1">
            <a:off x="2895600" y="12620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flipH="1">
            <a:off x="3886200" y="12620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flipH="1">
            <a:off x="5943600" y="23288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p:cNvSpPr>
            <a:spLocks noChangeShapeType="1"/>
          </p:cNvSpPr>
          <p:nvPr/>
        </p:nvSpPr>
        <p:spPr bwMode="auto">
          <a:xfrm flipH="1" flipV="1">
            <a:off x="3886200" y="22526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p:cNvSpPr>
            <a:spLocks noChangeShapeType="1"/>
          </p:cNvSpPr>
          <p:nvPr/>
        </p:nvSpPr>
        <p:spPr bwMode="auto">
          <a:xfrm flipH="1" flipV="1">
            <a:off x="5943600" y="12620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AutoShape 17"/>
          <p:cNvSpPr>
            <a:spLocks noChangeArrowheads="1"/>
          </p:cNvSpPr>
          <p:nvPr/>
        </p:nvSpPr>
        <p:spPr bwMode="auto">
          <a:xfrm>
            <a:off x="6858000" y="1262063"/>
            <a:ext cx="2743200" cy="2057400"/>
          </a:xfrm>
          <a:prstGeom prst="hexagon">
            <a:avLst>
              <a:gd name="adj" fmla="val 3333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8" name="Text Box 18"/>
          <p:cNvSpPr txBox="1">
            <a:spLocks noChangeArrowheads="1"/>
          </p:cNvSpPr>
          <p:nvPr/>
        </p:nvSpPr>
        <p:spPr bwMode="auto">
          <a:xfrm>
            <a:off x="7239000" y="1643063"/>
            <a:ext cx="2286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solidFill>
                  <a:srgbClr val="FFFF00"/>
                </a:solidFill>
                <a:latin typeface="微软雅黑" panose="020B0503020204020204" pitchFamily="34" charset="-122"/>
                <a:ea typeface="微软雅黑" panose="020B0503020204020204" pitchFamily="34" charset="-122"/>
              </a:rPr>
              <a:t>准备好用户桌面</a:t>
            </a:r>
          </a:p>
          <a:p>
            <a:pPr algn="ctr" eaLnBrk="1" hangingPunct="1">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安装好所有需要的桌面用户工具。测试每个客户的计算机</a:t>
            </a:r>
          </a:p>
        </p:txBody>
      </p:sp>
      <p:sp>
        <p:nvSpPr>
          <p:cNvPr id="19" name="Line 19"/>
          <p:cNvSpPr>
            <a:spLocks noChangeShapeType="1"/>
          </p:cNvSpPr>
          <p:nvPr/>
        </p:nvSpPr>
        <p:spPr bwMode="auto">
          <a:xfrm flipH="1">
            <a:off x="6858000" y="12620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flipH="1">
            <a:off x="8915400" y="23288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flipH="1" flipV="1">
            <a:off x="6858000" y="22526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flipH="1" flipV="1">
            <a:off x="8915400" y="12620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AutoShape 23"/>
          <p:cNvSpPr>
            <a:spLocks noChangeArrowheads="1"/>
          </p:cNvSpPr>
          <p:nvPr/>
        </p:nvSpPr>
        <p:spPr bwMode="auto">
          <a:xfrm>
            <a:off x="838200" y="3548063"/>
            <a:ext cx="2743200" cy="2057400"/>
          </a:xfrm>
          <a:prstGeom prst="hexagon">
            <a:avLst>
              <a:gd name="adj" fmla="val 3333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4" name="AutoShape 24"/>
          <p:cNvSpPr>
            <a:spLocks noChangeArrowheads="1"/>
          </p:cNvSpPr>
          <p:nvPr/>
        </p:nvSpPr>
        <p:spPr bwMode="auto">
          <a:xfrm>
            <a:off x="3886200" y="3548063"/>
            <a:ext cx="2743200" cy="2057400"/>
          </a:xfrm>
          <a:prstGeom prst="hexagon">
            <a:avLst>
              <a:gd name="adj" fmla="val 3333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5" name="Text Box 25"/>
          <p:cNvSpPr txBox="1">
            <a:spLocks noChangeArrowheads="1"/>
          </p:cNvSpPr>
          <p:nvPr/>
        </p:nvSpPr>
        <p:spPr bwMode="auto">
          <a:xfrm>
            <a:off x="1143000" y="3929063"/>
            <a:ext cx="2133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solidFill>
                  <a:srgbClr val="FFFF00"/>
                </a:solidFill>
                <a:latin typeface="微软雅黑" panose="020B0503020204020204" pitchFamily="34" charset="-122"/>
                <a:ea typeface="微软雅黑" panose="020B0503020204020204" pitchFamily="34" charset="-122"/>
              </a:rPr>
              <a:t>完成初始用户培训</a:t>
            </a:r>
          </a:p>
          <a:p>
            <a:pPr algn="ctr" eaLnBrk="1" hangingPunct="1">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培训用户学习数据仓库相关的概念，相关内容和数据访问工具</a:t>
            </a:r>
          </a:p>
        </p:txBody>
      </p:sp>
      <p:sp>
        <p:nvSpPr>
          <p:cNvPr id="26" name="Line 27"/>
          <p:cNvSpPr>
            <a:spLocks noChangeShapeType="1"/>
          </p:cNvSpPr>
          <p:nvPr/>
        </p:nvSpPr>
        <p:spPr bwMode="auto">
          <a:xfrm flipH="1">
            <a:off x="838200" y="35480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8"/>
          <p:cNvSpPr>
            <a:spLocks noChangeShapeType="1"/>
          </p:cNvSpPr>
          <p:nvPr/>
        </p:nvSpPr>
        <p:spPr bwMode="auto">
          <a:xfrm flipH="1">
            <a:off x="2895600" y="46148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9"/>
          <p:cNvSpPr>
            <a:spLocks noChangeShapeType="1"/>
          </p:cNvSpPr>
          <p:nvPr/>
        </p:nvSpPr>
        <p:spPr bwMode="auto">
          <a:xfrm flipH="1" flipV="1">
            <a:off x="838200" y="45386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0"/>
          <p:cNvSpPr>
            <a:spLocks noChangeShapeType="1"/>
          </p:cNvSpPr>
          <p:nvPr/>
        </p:nvSpPr>
        <p:spPr bwMode="auto">
          <a:xfrm flipH="1" flipV="1">
            <a:off x="2895600" y="35480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1"/>
          <p:cNvSpPr>
            <a:spLocks noChangeShapeType="1"/>
          </p:cNvSpPr>
          <p:nvPr/>
        </p:nvSpPr>
        <p:spPr bwMode="auto">
          <a:xfrm flipH="1">
            <a:off x="3886200" y="35480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2"/>
          <p:cNvSpPr>
            <a:spLocks noChangeShapeType="1"/>
          </p:cNvSpPr>
          <p:nvPr/>
        </p:nvSpPr>
        <p:spPr bwMode="auto">
          <a:xfrm flipH="1">
            <a:off x="5943600" y="46148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3"/>
          <p:cNvSpPr>
            <a:spLocks noChangeShapeType="1"/>
          </p:cNvSpPr>
          <p:nvPr/>
        </p:nvSpPr>
        <p:spPr bwMode="auto">
          <a:xfrm flipH="1" flipV="1">
            <a:off x="3886200" y="45386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4"/>
          <p:cNvSpPr>
            <a:spLocks noChangeShapeType="1"/>
          </p:cNvSpPr>
          <p:nvPr/>
        </p:nvSpPr>
        <p:spPr bwMode="auto">
          <a:xfrm flipH="1" flipV="1">
            <a:off x="5943600" y="35480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AutoShape 35"/>
          <p:cNvSpPr>
            <a:spLocks noChangeArrowheads="1"/>
          </p:cNvSpPr>
          <p:nvPr/>
        </p:nvSpPr>
        <p:spPr bwMode="auto">
          <a:xfrm>
            <a:off x="6858000" y="3548063"/>
            <a:ext cx="2743200" cy="2057400"/>
          </a:xfrm>
          <a:prstGeom prst="hexagon">
            <a:avLst>
              <a:gd name="adj" fmla="val 3333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5" name="Text Box 36"/>
          <p:cNvSpPr txBox="1">
            <a:spLocks noChangeArrowheads="1"/>
          </p:cNvSpPr>
          <p:nvPr/>
        </p:nvSpPr>
        <p:spPr bwMode="auto">
          <a:xfrm>
            <a:off x="7239000" y="4064001"/>
            <a:ext cx="1981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000" b="1" dirty="0">
                <a:solidFill>
                  <a:srgbClr val="FFFF00"/>
                </a:solidFill>
                <a:latin typeface="微软雅黑" panose="020B0503020204020204" pitchFamily="34" charset="-122"/>
                <a:ea typeface="微软雅黑" panose="020B0503020204020204" pitchFamily="34" charset="-122"/>
              </a:rPr>
              <a:t>按阶段部署</a:t>
            </a:r>
          </a:p>
          <a:p>
            <a:pPr algn="ctr" eaLnBrk="1" hangingPunct="1">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按部署分为用户同意的可管理阶段</a:t>
            </a:r>
          </a:p>
        </p:txBody>
      </p:sp>
      <p:sp>
        <p:nvSpPr>
          <p:cNvPr id="36" name="Line 37"/>
          <p:cNvSpPr>
            <a:spLocks noChangeShapeType="1"/>
          </p:cNvSpPr>
          <p:nvPr/>
        </p:nvSpPr>
        <p:spPr bwMode="auto">
          <a:xfrm flipH="1">
            <a:off x="6858000" y="35480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8"/>
          <p:cNvSpPr>
            <a:spLocks noChangeShapeType="1"/>
          </p:cNvSpPr>
          <p:nvPr/>
        </p:nvSpPr>
        <p:spPr bwMode="auto">
          <a:xfrm flipH="1">
            <a:off x="8915400" y="4614863"/>
            <a:ext cx="6858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9"/>
          <p:cNvSpPr>
            <a:spLocks noChangeShapeType="1"/>
          </p:cNvSpPr>
          <p:nvPr/>
        </p:nvSpPr>
        <p:spPr bwMode="auto">
          <a:xfrm flipH="1" flipV="1">
            <a:off x="6858000" y="45386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0"/>
          <p:cNvSpPr>
            <a:spLocks noChangeShapeType="1"/>
          </p:cNvSpPr>
          <p:nvPr/>
        </p:nvSpPr>
        <p:spPr bwMode="auto">
          <a:xfrm flipH="1" flipV="1">
            <a:off x="8915400" y="3548063"/>
            <a:ext cx="685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41"/>
          <p:cNvSpPr txBox="1">
            <a:spLocks noChangeArrowheads="1"/>
          </p:cNvSpPr>
          <p:nvPr/>
        </p:nvSpPr>
        <p:spPr bwMode="auto">
          <a:xfrm>
            <a:off x="4191000" y="4005263"/>
            <a:ext cx="21336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1900" b="1" dirty="0">
                <a:solidFill>
                  <a:srgbClr val="FFFF00"/>
                </a:solidFill>
                <a:latin typeface="微软雅黑" panose="020B0503020204020204" pitchFamily="34" charset="-122"/>
                <a:ea typeface="微软雅黑" panose="020B0503020204020204" pitchFamily="34" charset="-122"/>
              </a:rPr>
              <a:t>建立初始用户支持</a:t>
            </a:r>
          </a:p>
          <a:p>
            <a:pPr algn="ctr" eaLnBrk="1" hangingPunct="1">
              <a:spcBef>
                <a:spcPct val="50000"/>
              </a:spcBef>
            </a:pPr>
            <a:r>
              <a:rPr lang="zh-CN" altLang="en-US" sz="1600" dirty="0">
                <a:solidFill>
                  <a:schemeClr val="bg1"/>
                </a:solidFill>
                <a:latin typeface="微软雅黑" panose="020B0503020204020204" pitchFamily="34" charset="-122"/>
                <a:ea typeface="微软雅黑" panose="020B0503020204020204" pitchFamily="34" charset="-122"/>
              </a:rPr>
              <a:t>建立对初始用户的基本使用支持，回答问题建立联系</a:t>
            </a:r>
          </a:p>
        </p:txBody>
      </p:sp>
    </p:spTree>
    <p:extLst>
      <p:ext uri="{BB962C8B-B14F-4D97-AF65-F5344CB8AC3E}">
        <p14:creationId xmlns:p14="http://schemas.microsoft.com/office/powerpoint/2010/main" val="155848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一、完成用户认可</a:t>
            </a:r>
          </a:p>
        </p:txBody>
      </p:sp>
      <p:sp>
        <p:nvSpPr>
          <p:cNvPr id="5" name="内容占位符 4"/>
          <p:cNvSpPr>
            <a:spLocks noGrp="1"/>
          </p:cNvSpPr>
          <p:nvPr>
            <p:ph idx="1"/>
          </p:nvPr>
        </p:nvSpPr>
        <p:spPr/>
        <p:txBody>
          <a:bodyPr>
            <a:normAutofit/>
          </a:bodyPr>
          <a:lstStyle/>
          <a:p>
            <a:pPr marL="723900" lvl="1" indent="-368300"/>
            <a:r>
              <a:rPr lang="zh-CN" altLang="en-US" sz="2000" dirty="0">
                <a:latin typeface="微软雅黑" panose="020B0503020204020204" pitchFamily="34" charset="-122"/>
                <a:ea typeface="微软雅黑" panose="020B0503020204020204" pitchFamily="34" charset="-122"/>
              </a:rPr>
              <a:t>在每个主题领域或部门，</a:t>
            </a:r>
            <a:r>
              <a:rPr lang="zh-CN" altLang="en-US" sz="2000" dirty="0">
                <a:solidFill>
                  <a:srgbClr val="FF0000"/>
                </a:solidFill>
                <a:latin typeface="微软雅黑" panose="020B0503020204020204" pitchFamily="34" charset="-122"/>
                <a:ea typeface="微软雅黑" panose="020B0503020204020204" pitchFamily="34" charset="-122"/>
              </a:rPr>
              <a:t>让用户选择几个典型的查询和报表，</a:t>
            </a:r>
            <a:r>
              <a:rPr lang="zh-CN" altLang="en-US" sz="2000" dirty="0">
                <a:latin typeface="微软雅黑" panose="020B0503020204020204" pitchFamily="34" charset="-122"/>
                <a:ea typeface="微软雅黑" panose="020B0503020204020204" pitchFamily="34" charset="-122"/>
              </a:rPr>
              <a:t>部分用于简单地验证结果，部分验证维度表的约束；让用户执行查询并产生报表；最后从操作型系统生成报表作为验证。比较操作型系统的报表和数据仓库产生的报表；找出并计数所有的不同点。在和数据仓库比较之前，验证操作型系统的结果没有</a:t>
            </a:r>
            <a:r>
              <a:rPr lang="zh-CN" altLang="en-US" sz="2000">
                <a:latin typeface="微软雅黑" panose="020B0503020204020204" pitchFamily="34" charset="-122"/>
                <a:ea typeface="微软雅黑" panose="020B0503020204020204" pitchFamily="34" charset="-122"/>
              </a:rPr>
              <a:t>任何错误</a:t>
            </a:r>
            <a:endParaRPr lang="en-US" altLang="zh-CN" sz="2000">
              <a:latin typeface="微软雅黑" panose="020B0503020204020204" pitchFamily="34" charset="-122"/>
              <a:ea typeface="微软雅黑" panose="020B0503020204020204" pitchFamily="34" charset="-122"/>
            </a:endParaRPr>
          </a:p>
          <a:p>
            <a:pPr marL="723900" lvl="1" indent="-368300"/>
            <a:endParaRPr lang="zh-CN" altLang="en-US" sz="800" dirty="0">
              <a:latin typeface="微软雅黑" panose="020B0503020204020204" pitchFamily="34" charset="-122"/>
              <a:ea typeface="微软雅黑" panose="020B0503020204020204" pitchFamily="34" charset="-122"/>
            </a:endParaRPr>
          </a:p>
          <a:p>
            <a:pPr marL="723900" lvl="1" indent="-368300"/>
            <a:r>
              <a:rPr lang="zh-CN" altLang="en-US" sz="2000" dirty="0">
                <a:latin typeface="微软雅黑" panose="020B0503020204020204" pitchFamily="34" charset="-122"/>
                <a:ea typeface="微软雅黑" panose="020B0503020204020204" pitchFamily="34" charset="-122"/>
              </a:rPr>
              <a:t>测试</a:t>
            </a:r>
            <a:r>
              <a:rPr lang="zh-CN" altLang="en-US" sz="2000" dirty="0">
                <a:solidFill>
                  <a:srgbClr val="FF0000"/>
                </a:solidFill>
                <a:latin typeface="微软雅黑" panose="020B0503020204020204" pitchFamily="34" charset="-122"/>
                <a:ea typeface="微软雅黑" panose="020B0503020204020204" pitchFamily="34" charset="-122"/>
              </a:rPr>
              <a:t>预定义查询和报表</a:t>
            </a:r>
            <a:r>
              <a:rPr lang="zh-CN" altLang="en-US" sz="2000" dirty="0">
                <a:latin typeface="微软雅黑" panose="020B0503020204020204" pitchFamily="34" charset="-122"/>
                <a:ea typeface="微软雅黑" panose="020B0503020204020204" pitchFamily="34" charset="-122"/>
              </a:rPr>
              <a:t>。让每个用户组选择一些这样的查询和报表，测试它们</a:t>
            </a:r>
            <a:r>
              <a:rPr lang="zh-CN" altLang="en-US" sz="2000">
                <a:latin typeface="微软雅黑" panose="020B0503020204020204" pitchFamily="34" charset="-122"/>
                <a:ea typeface="微软雅黑" panose="020B0503020204020204" pitchFamily="34" charset="-122"/>
              </a:rPr>
              <a:t>的情况</a:t>
            </a:r>
            <a:endParaRPr lang="en-US" altLang="zh-CN" sz="2000">
              <a:latin typeface="微软雅黑" panose="020B0503020204020204" pitchFamily="34" charset="-122"/>
              <a:ea typeface="微软雅黑" panose="020B0503020204020204" pitchFamily="34" charset="-122"/>
            </a:endParaRPr>
          </a:p>
          <a:p>
            <a:pPr marL="723900" lvl="1" indent="-368300"/>
            <a:endParaRPr lang="zh-CN" altLang="en-US" sz="800" dirty="0">
              <a:latin typeface="微软雅黑" panose="020B0503020204020204" pitchFamily="34" charset="-122"/>
              <a:ea typeface="微软雅黑" panose="020B0503020204020204" pitchFamily="34" charset="-122"/>
            </a:endParaRPr>
          </a:p>
          <a:p>
            <a:pPr marL="723900" lvl="1" indent="-368300"/>
            <a:r>
              <a:rPr lang="zh-CN" altLang="en-US" sz="2000" dirty="0">
                <a:latin typeface="微软雅黑" panose="020B0503020204020204" pitchFamily="34" charset="-122"/>
                <a:ea typeface="微软雅黑" panose="020B0503020204020204" pitchFamily="34" charset="-122"/>
              </a:rPr>
              <a:t>用户</a:t>
            </a:r>
            <a:r>
              <a:rPr lang="zh-CN" altLang="en-US" sz="2000" dirty="0">
                <a:solidFill>
                  <a:srgbClr val="FF0000"/>
                </a:solidFill>
                <a:latin typeface="微软雅黑" panose="020B0503020204020204" pitchFamily="34" charset="-122"/>
                <a:ea typeface="微软雅黑" panose="020B0503020204020204" pitchFamily="34" charset="-122"/>
              </a:rPr>
              <a:t>测试</a:t>
            </a:r>
            <a:r>
              <a:rPr lang="en-US" altLang="zh-CN" sz="2000" dirty="0">
                <a:solidFill>
                  <a:srgbClr val="FF0000"/>
                </a:solidFill>
                <a:latin typeface="微软雅黑" panose="020B0503020204020204" pitchFamily="34" charset="-122"/>
                <a:ea typeface="微软雅黑" panose="020B0503020204020204" pitchFamily="34" charset="-122"/>
              </a:rPr>
              <a:t>OLAP</a:t>
            </a:r>
            <a:r>
              <a:rPr lang="zh-CN" altLang="en-US" sz="2000" dirty="0">
                <a:solidFill>
                  <a:srgbClr val="FF0000"/>
                </a:solidFill>
                <a:latin typeface="微软雅黑" panose="020B0503020204020204" pitchFamily="34" charset="-122"/>
                <a:ea typeface="微软雅黑" panose="020B0503020204020204" pitchFamily="34" charset="-122"/>
              </a:rPr>
              <a:t>系统</a:t>
            </a:r>
            <a:r>
              <a:rPr lang="zh-CN" altLang="en-US" sz="2000" dirty="0">
                <a:latin typeface="微软雅黑" panose="020B0503020204020204" pitchFamily="34" charset="-122"/>
                <a:ea typeface="微软雅黑" panose="020B0503020204020204" pitchFamily="34" charset="-122"/>
              </a:rPr>
              <a:t>。如果采用</a:t>
            </a:r>
            <a:r>
              <a:rPr lang="en-US" altLang="zh-CN" sz="2000" dirty="0">
                <a:latin typeface="微软雅黑" panose="020B0503020204020204" pitchFamily="34" charset="-122"/>
                <a:ea typeface="微软雅黑" panose="020B0503020204020204" pitchFamily="34" charset="-122"/>
              </a:rPr>
              <a:t>MOLAP</a:t>
            </a:r>
            <a:r>
              <a:rPr lang="zh-CN" altLang="en-US" sz="2000" dirty="0">
                <a:latin typeface="微软雅黑" panose="020B0503020204020204" pitchFamily="34" charset="-122"/>
                <a:ea typeface="微软雅黑" panose="020B0503020204020204" pitchFamily="34" charset="-122"/>
              </a:rPr>
              <a:t>方式，为</a:t>
            </a:r>
            <a:r>
              <a:rPr lang="en-US" altLang="zh-CN" sz="2000" dirty="0">
                <a:latin typeface="微软雅黑" panose="020B0503020204020204" pitchFamily="34" charset="-122"/>
                <a:ea typeface="微软雅黑" panose="020B0503020204020204" pitchFamily="34" charset="-122"/>
              </a:rPr>
              <a:t>OLAP</a:t>
            </a:r>
            <a:r>
              <a:rPr lang="zh-CN" altLang="en-US" sz="2000" dirty="0">
                <a:latin typeface="微软雅黑" panose="020B0503020204020204" pitchFamily="34" charset="-122"/>
                <a:ea typeface="微软雅黑" panose="020B0503020204020204" pitchFamily="34" charset="-122"/>
              </a:rPr>
              <a:t>系统建立多维立方体。让用户选择大约</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个典型分析会话进行测试。同样，与操作型系统的结果比较</a:t>
            </a:r>
          </a:p>
        </p:txBody>
      </p:sp>
      <p:sp>
        <p:nvSpPr>
          <p:cNvPr id="4" name="灯片编号占位符 3"/>
          <p:cNvSpPr>
            <a:spLocks noGrp="1"/>
          </p:cNvSpPr>
          <p:nvPr>
            <p:ph type="sldNum" sz="quarter" idx="12"/>
          </p:nvPr>
        </p:nvSpPr>
        <p:spPr>
          <a:xfrm>
            <a:off x="8280400" y="6525344"/>
            <a:ext cx="2088827" cy="196131"/>
          </a:xfrm>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52957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～（续）</a:t>
            </a:r>
          </a:p>
        </p:txBody>
      </p:sp>
      <p:sp>
        <p:nvSpPr>
          <p:cNvPr id="5" name="内容占位符 4"/>
          <p:cNvSpPr>
            <a:spLocks noGrp="1"/>
          </p:cNvSpPr>
          <p:nvPr>
            <p:ph idx="1"/>
          </p:nvPr>
        </p:nvSpPr>
        <p:spPr/>
        <p:txBody>
          <a:bodyPr>
            <a:normAutofit/>
          </a:bodyPr>
          <a:lstStyle/>
          <a:p>
            <a:pPr marL="723900" lvl="1" indent="-368300"/>
            <a:r>
              <a:rPr lang="zh-CN" altLang="en-US" sz="2000" dirty="0">
                <a:latin typeface="微软雅黑" panose="020B0503020204020204" pitchFamily="34" charset="-122"/>
                <a:ea typeface="微软雅黑" panose="020B0503020204020204" pitchFamily="34" charset="-122"/>
              </a:rPr>
              <a:t>几乎每个数据仓库，用户需要学习和习惯新的前端工具的功能。大多数用户要能很容易地使用这些工具。在结束前为工具的可用性设计认可测试。与之前在供应商或者系统开发测试环境下测试不同，现在是在产品环境下</a:t>
            </a:r>
            <a:r>
              <a:rPr lang="zh-CN" altLang="en-US" sz="2000">
                <a:latin typeface="微软雅黑" panose="020B0503020204020204" pitchFamily="34" charset="-122"/>
                <a:ea typeface="微软雅黑" panose="020B0503020204020204" pitchFamily="34" charset="-122"/>
              </a:rPr>
              <a:t>的测试</a:t>
            </a:r>
            <a:endParaRPr lang="en-US" altLang="zh-CN" sz="2000">
              <a:latin typeface="微软雅黑" panose="020B0503020204020204" pitchFamily="34" charset="-122"/>
              <a:ea typeface="微软雅黑" panose="020B0503020204020204" pitchFamily="34" charset="-122"/>
            </a:endParaRPr>
          </a:p>
          <a:p>
            <a:pPr marL="723900" lvl="1" indent="-368300"/>
            <a:endParaRPr lang="zh-CN" altLang="en-US" sz="2000" dirty="0">
              <a:latin typeface="微软雅黑" panose="020B0503020204020204" pitchFamily="34" charset="-122"/>
              <a:ea typeface="微软雅黑" panose="020B0503020204020204" pitchFamily="34" charset="-122"/>
            </a:endParaRPr>
          </a:p>
          <a:p>
            <a:pPr marL="723900" lvl="1" indent="-368300"/>
            <a:r>
              <a:rPr lang="zh-CN" altLang="en-US" sz="2000">
                <a:latin typeface="微软雅黑" panose="020B0503020204020204" pitchFamily="34" charset="-122"/>
                <a:ea typeface="微软雅黑" panose="020B0503020204020204" pitchFamily="34" charset="-122"/>
              </a:rPr>
              <a:t>如果数仓是</a:t>
            </a:r>
            <a:r>
              <a:rPr lang="zh-CN" altLang="en-US" sz="2000" dirty="0">
                <a:latin typeface="微软雅黑" panose="020B0503020204020204" pitchFamily="34" charset="-122"/>
                <a:ea typeface="微软雅黑" panose="020B0503020204020204" pitchFamily="34" charset="-122"/>
              </a:rPr>
              <a:t>支持</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的，让用户测试</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特性。如果</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技术用于</a:t>
            </a:r>
            <a:r>
              <a:rPr lang="zh-CN" altLang="en-US" sz="2000">
                <a:latin typeface="微软雅黑" panose="020B0503020204020204" pitchFamily="34" charset="-122"/>
                <a:ea typeface="微软雅黑" panose="020B0503020204020204" pitchFamily="34" charset="-122"/>
              </a:rPr>
              <a:t>信息传递</a:t>
            </a:r>
            <a:endParaRPr lang="en-US" altLang="zh-CN" sz="2000">
              <a:latin typeface="微软雅黑" panose="020B0503020204020204" pitchFamily="34" charset="-122"/>
              <a:ea typeface="微软雅黑" panose="020B0503020204020204" pitchFamily="34" charset="-122"/>
            </a:endParaRPr>
          </a:p>
          <a:p>
            <a:pPr marL="723900" lvl="1" indent="-368300"/>
            <a:endParaRPr lang="zh-CN" altLang="en-US" sz="2000" dirty="0">
              <a:latin typeface="微软雅黑" panose="020B0503020204020204" pitchFamily="34" charset="-122"/>
              <a:ea typeface="微软雅黑" panose="020B0503020204020204" pitchFamily="34" charset="-122"/>
            </a:endParaRPr>
          </a:p>
          <a:p>
            <a:pPr marL="723900" lvl="1" indent="-368300"/>
            <a:r>
              <a:rPr lang="zh-CN" altLang="en-US" sz="2000" dirty="0">
                <a:latin typeface="微软雅黑" panose="020B0503020204020204" pitchFamily="34" charset="-122"/>
                <a:ea typeface="微软雅黑" panose="020B0503020204020204" pitchFamily="34" charset="-122"/>
              </a:rPr>
              <a:t>没有系统性能认可测试的用户认可测试是不完整的。项目必须将用户的性能期望放在一个可以接受的程度上。查询响应时间大约</a:t>
            </a:r>
            <a:r>
              <a:rPr lang="zh-CN" altLang="en-US" sz="2000">
                <a:latin typeface="微软雅黑" panose="020B0503020204020204" pitchFamily="34" charset="-122"/>
                <a:ea typeface="微软雅黑" panose="020B0503020204020204" pitchFamily="34" charset="-122"/>
              </a:rPr>
              <a:t>是</a:t>
            </a:r>
            <a:r>
              <a:rPr lang="en-US" altLang="zh-CN" sz="2000">
                <a:latin typeface="微软雅黑" panose="020B0503020204020204" pitchFamily="34" charset="-122"/>
                <a:ea typeface="微软雅黑" panose="020B0503020204020204" pitchFamily="34" charset="-122"/>
              </a:rPr>
              <a:t>3-5</a:t>
            </a:r>
            <a:r>
              <a:rPr lang="zh-CN" altLang="en-US" sz="2000" dirty="0">
                <a:latin typeface="微软雅黑" panose="020B0503020204020204" pitchFamily="34" charset="-122"/>
                <a:ea typeface="微软雅黑" panose="020B0503020204020204" pitchFamily="34" charset="-122"/>
              </a:rPr>
              <a:t>秒。实际上，单独的查询和平均值是不同的，这是可以理解的。用户能够接受这些不同之处，只要这种情况不是</a:t>
            </a:r>
            <a:r>
              <a:rPr lang="zh-CN" altLang="en-US" sz="2000">
                <a:latin typeface="微软雅黑" panose="020B0503020204020204" pitchFamily="34" charset="-122"/>
                <a:ea typeface="微软雅黑" panose="020B0503020204020204" pitchFamily="34" charset="-122"/>
              </a:rPr>
              <a:t>经常发生</a:t>
            </a:r>
            <a:endParaRPr lang="zh-CN" altLang="en-US" sz="2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a:off x="8280400" y="6525344"/>
            <a:ext cx="2160835" cy="196131"/>
          </a:xfrm>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122449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二、完整的初始装载主要步骤</a:t>
            </a:r>
          </a:p>
        </p:txBody>
      </p:sp>
      <p:sp>
        <p:nvSpPr>
          <p:cNvPr id="3" name="内容占位符 2"/>
          <p:cNvSpPr>
            <a:spLocks noGrp="1"/>
          </p:cNvSpPr>
          <p:nvPr>
            <p:ph idx="1"/>
          </p:nvPr>
        </p:nvSpPr>
        <p:spPr/>
        <p:txBody>
          <a:bodyPr/>
          <a:lstStyle/>
          <a:p>
            <a:pPr lvl="1"/>
            <a:r>
              <a:rPr lang="zh-CN" altLang="en-US" sz="2000" dirty="0">
                <a:solidFill>
                  <a:srgbClr val="FF0000"/>
                </a:solidFill>
                <a:latin typeface="微软雅黑" panose="020B0503020204020204" pitchFamily="34" charset="-122"/>
                <a:ea typeface="微软雅黑" panose="020B0503020204020204" pitchFamily="34" charset="-122"/>
              </a:rPr>
              <a:t>删除</a:t>
            </a:r>
            <a:r>
              <a:rPr lang="zh-CN" altLang="en-US" sz="2000" dirty="0">
                <a:latin typeface="微软雅黑" panose="020B0503020204020204" pitchFamily="34" charset="-122"/>
                <a:ea typeface="微软雅黑" panose="020B0503020204020204" pitchFamily="34" charset="-122"/>
              </a:rPr>
              <a:t>数据仓库关系表中的</a:t>
            </a:r>
            <a:r>
              <a:rPr lang="zh-CN" altLang="en-US" sz="2000" dirty="0">
                <a:solidFill>
                  <a:srgbClr val="FF0000"/>
                </a:solidFill>
                <a:latin typeface="微软雅黑" panose="020B0503020204020204" pitchFamily="34" charset="-122"/>
                <a:ea typeface="微软雅黑" panose="020B0503020204020204" pitchFamily="34" charset="-122"/>
              </a:rPr>
              <a:t>索引</a:t>
            </a:r>
          </a:p>
          <a:p>
            <a:pPr lvl="1"/>
            <a:r>
              <a:rPr lang="zh-CN" altLang="en-US" sz="2000" dirty="0">
                <a:latin typeface="微软雅黑" panose="020B0503020204020204" pitchFamily="34" charset="-122"/>
                <a:ea typeface="微软雅黑" panose="020B0503020204020204" pitchFamily="34" charset="-122"/>
              </a:rPr>
              <a:t>每个维度表和对应的事实表是一对多的关系。也就是说</a:t>
            </a:r>
            <a:r>
              <a:rPr lang="en-US" altLang="zh-CN" sz="2000" dirty="0">
                <a:latin typeface="微软雅黑" panose="020B0503020204020204" pitchFamily="34" charset="-122"/>
                <a:ea typeface="微软雅黑" panose="020B0503020204020204" pitchFamily="34" charset="-122"/>
              </a:rPr>
              <a:t>DBMS</a:t>
            </a:r>
            <a:r>
              <a:rPr lang="zh-CN" altLang="en-US" sz="2000" dirty="0">
                <a:latin typeface="微软雅黑" panose="020B0503020204020204" pitchFamily="34" charset="-122"/>
                <a:ea typeface="微软雅黑" panose="020B0503020204020204" pitchFamily="34" charset="-122"/>
              </a:rPr>
              <a:t>在关系上使用了</a:t>
            </a:r>
            <a:r>
              <a:rPr lang="zh-CN" altLang="en-US" sz="2000" dirty="0">
                <a:solidFill>
                  <a:srgbClr val="FF0000"/>
                </a:solidFill>
                <a:latin typeface="微软雅黑" panose="020B0503020204020204" pitchFamily="34" charset="-122"/>
                <a:ea typeface="微软雅黑" panose="020B0503020204020204" pitchFamily="34" charset="-122"/>
              </a:rPr>
              <a:t>关系完整性的检查</a:t>
            </a:r>
            <a:r>
              <a:rPr lang="zh-CN" altLang="en-US" sz="2000" dirty="0">
                <a:latin typeface="微软雅黑" panose="020B0503020204020204" pitchFamily="34" charset="-122"/>
                <a:ea typeface="微软雅黑" panose="020B0503020204020204" pitchFamily="34" charset="-122"/>
              </a:rPr>
              <a:t>。假定装载映像是非常仔细地建立的。我们可以</a:t>
            </a:r>
            <a:r>
              <a:rPr lang="zh-CN" altLang="en-US" sz="2000" dirty="0">
                <a:solidFill>
                  <a:srgbClr val="FF0000"/>
                </a:solidFill>
                <a:latin typeface="微软雅黑" panose="020B0503020204020204" pitchFamily="34" charset="-122"/>
                <a:ea typeface="微软雅黑" panose="020B0503020204020204" pitchFamily="34" charset="-122"/>
              </a:rPr>
              <a:t>挂起这些限制</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加速装载过程</a:t>
            </a:r>
          </a:p>
          <a:p>
            <a:pPr lvl="1"/>
            <a:r>
              <a:rPr lang="zh-CN" altLang="en-US" sz="2000" dirty="0">
                <a:latin typeface="微软雅黑" panose="020B0503020204020204" pitchFamily="34" charset="-122"/>
                <a:ea typeface="微软雅黑" panose="020B0503020204020204" pitchFamily="34" charset="-122"/>
              </a:rPr>
              <a:t>如果装载过程中出现中断，确保建立</a:t>
            </a:r>
            <a:r>
              <a:rPr lang="zh-CN" altLang="en-US" sz="2000" dirty="0">
                <a:solidFill>
                  <a:srgbClr val="FF0000"/>
                </a:solidFill>
                <a:latin typeface="微软雅黑" panose="020B0503020204020204" pitchFamily="34" charset="-122"/>
                <a:ea typeface="微软雅黑" panose="020B0503020204020204" pitchFamily="34" charset="-122"/>
              </a:rPr>
              <a:t>合适的检查点</a:t>
            </a:r>
            <a:r>
              <a:rPr lang="zh-CN" altLang="en-US" sz="2000" dirty="0">
                <a:latin typeface="微软雅黑" panose="020B0503020204020204" pitchFamily="34" charset="-122"/>
                <a:ea typeface="微软雅黑" panose="020B0503020204020204" pitchFamily="34" charset="-122"/>
              </a:rPr>
              <a:t>，从最后的检查点继续</a:t>
            </a:r>
          </a:p>
          <a:p>
            <a:pPr lvl="1"/>
            <a:r>
              <a:rPr lang="zh-CN" altLang="en-US" sz="2000" dirty="0">
                <a:solidFill>
                  <a:srgbClr val="FF0000"/>
                </a:solidFill>
                <a:latin typeface="微软雅黑" panose="020B0503020204020204" pitchFamily="34" charset="-122"/>
                <a:ea typeface="微软雅黑" panose="020B0503020204020204" pitchFamily="34" charset="-122"/>
              </a:rPr>
              <a:t>先</a:t>
            </a:r>
            <a:r>
              <a:rPr lang="zh-CN" altLang="en-US" sz="2000" dirty="0">
                <a:latin typeface="微软雅黑" panose="020B0503020204020204" pitchFamily="34" charset="-122"/>
                <a:ea typeface="微软雅黑" panose="020B0503020204020204" pitchFamily="34" charset="-122"/>
              </a:rPr>
              <a:t>装载</a:t>
            </a:r>
            <a:r>
              <a:rPr lang="zh-CN" altLang="en-US" sz="2000" dirty="0">
                <a:solidFill>
                  <a:srgbClr val="FF0000"/>
                </a:solidFill>
                <a:latin typeface="微软雅黑" panose="020B0503020204020204" pitchFamily="34" charset="-122"/>
                <a:ea typeface="微软雅黑" panose="020B0503020204020204" pitchFamily="34" charset="-122"/>
              </a:rPr>
              <a:t>维度表</a:t>
            </a:r>
            <a:r>
              <a:rPr lang="zh-CN" altLang="en-US" sz="2000" dirty="0">
                <a:latin typeface="微软雅黑" panose="020B0503020204020204" pitchFamily="34" charset="-122"/>
                <a:ea typeface="微软雅黑" panose="020B0503020204020204" pitchFamily="34" charset="-122"/>
              </a:rPr>
              <a:t>，然</a:t>
            </a:r>
            <a:r>
              <a:rPr lang="zh-CN" altLang="en-US" sz="2000" dirty="0">
                <a:solidFill>
                  <a:srgbClr val="FF0000"/>
                </a:solidFill>
                <a:latin typeface="微软雅黑" panose="020B0503020204020204" pitchFamily="34" charset="-122"/>
                <a:ea typeface="微软雅黑" panose="020B0503020204020204" pitchFamily="34" charset="-122"/>
              </a:rPr>
              <a:t>后</a:t>
            </a:r>
            <a:r>
              <a:rPr lang="zh-CN" altLang="en-US" sz="2000" dirty="0">
                <a:latin typeface="微软雅黑" panose="020B0503020204020204" pitchFamily="34" charset="-122"/>
                <a:ea typeface="微软雅黑" panose="020B0503020204020204" pitchFamily="34" charset="-122"/>
              </a:rPr>
              <a:t>是</a:t>
            </a:r>
            <a:r>
              <a:rPr lang="zh-CN" altLang="en-US" sz="2000" dirty="0">
                <a:solidFill>
                  <a:srgbClr val="FF0000"/>
                </a:solidFill>
                <a:latin typeface="微软雅黑" panose="020B0503020204020204" pitchFamily="34" charset="-122"/>
                <a:ea typeface="微软雅黑" panose="020B0503020204020204" pitchFamily="34" charset="-122"/>
              </a:rPr>
              <a:t>事实表</a:t>
            </a:r>
            <a:r>
              <a:rPr lang="zh-CN" altLang="en-US" sz="2000" dirty="0">
                <a:latin typeface="微软雅黑" panose="020B0503020204020204" pitchFamily="34" charset="-122"/>
                <a:ea typeface="微软雅黑" panose="020B0503020204020204" pitchFamily="34" charset="-122"/>
              </a:rPr>
              <a:t>。一些数据仓库喜欢在装载</a:t>
            </a:r>
            <a:r>
              <a:rPr lang="zh-CN" altLang="en-US" sz="2000" dirty="0">
                <a:solidFill>
                  <a:srgbClr val="FF0000"/>
                </a:solidFill>
                <a:latin typeface="微软雅黑" panose="020B0503020204020204" pitchFamily="34" charset="-122"/>
                <a:ea typeface="微软雅黑" panose="020B0503020204020204" pitchFamily="34" charset="-122"/>
              </a:rPr>
              <a:t>大表之前先</a:t>
            </a:r>
            <a:r>
              <a:rPr lang="zh-CN" altLang="en-US" sz="2000" dirty="0">
                <a:latin typeface="微软雅黑" panose="020B0503020204020204" pitchFamily="34" charset="-122"/>
                <a:ea typeface="微软雅黑" panose="020B0503020204020204" pitchFamily="34" charset="-122"/>
              </a:rPr>
              <a:t>装载</a:t>
            </a:r>
            <a:r>
              <a:rPr lang="zh-CN" altLang="en-US" sz="2000" dirty="0">
                <a:solidFill>
                  <a:srgbClr val="FF0000"/>
                </a:solidFill>
                <a:latin typeface="微软雅黑" panose="020B0503020204020204" pitchFamily="34" charset="-122"/>
                <a:ea typeface="微软雅黑" panose="020B0503020204020204" pitchFamily="34" charset="-122"/>
              </a:rPr>
              <a:t>小的</a:t>
            </a:r>
            <a:r>
              <a:rPr lang="zh-CN" altLang="en-US" sz="2000" dirty="0">
                <a:latin typeface="微软雅黑" panose="020B0503020204020204" pitchFamily="34" charset="-122"/>
                <a:ea typeface="微软雅黑" panose="020B0503020204020204" pitchFamily="34" charset="-122"/>
              </a:rPr>
              <a:t>维度表并验证装载过程</a:t>
            </a:r>
          </a:p>
          <a:p>
            <a:pPr lvl="1"/>
            <a:r>
              <a:rPr lang="zh-CN" altLang="en-US" sz="2000" dirty="0">
                <a:latin typeface="微软雅黑" panose="020B0503020204020204" pitchFamily="34" charset="-122"/>
                <a:ea typeface="微软雅黑" panose="020B0503020204020204" pitchFamily="34" charset="-122"/>
              </a:rPr>
              <a:t>基于己经为聚合和统计表建立的计划，建立基于维度表和事实表的聚合表。有时候，装载映像己经在准备区建立了。如果这样，应用这些装载映像</a:t>
            </a:r>
            <a:r>
              <a:rPr lang="zh-CN" altLang="en-US" sz="2000" dirty="0">
                <a:solidFill>
                  <a:srgbClr val="FF0000"/>
                </a:solidFill>
                <a:latin typeface="微软雅黑" panose="020B0503020204020204" pitchFamily="34" charset="-122"/>
                <a:ea typeface="微软雅黑" panose="020B0503020204020204" pitchFamily="34" charset="-122"/>
              </a:rPr>
              <a:t>建立聚合表</a:t>
            </a:r>
          </a:p>
          <a:p>
            <a:pPr lvl="1"/>
            <a:r>
              <a:rPr lang="zh-CN" altLang="en-US" sz="2000" dirty="0">
                <a:latin typeface="微软雅黑" panose="020B0503020204020204" pitchFamily="34" charset="-122"/>
                <a:ea typeface="微软雅黑" panose="020B0503020204020204" pitchFamily="34" charset="-122"/>
              </a:rPr>
              <a:t>在装载时停止了索引建立，现在是</a:t>
            </a:r>
            <a:r>
              <a:rPr lang="zh-CN" altLang="en-US" sz="2000" dirty="0">
                <a:solidFill>
                  <a:srgbClr val="FF0000"/>
                </a:solidFill>
                <a:latin typeface="微软雅黑" panose="020B0503020204020204" pitchFamily="34" charset="-122"/>
                <a:ea typeface="微软雅黑" panose="020B0503020204020204" pitchFamily="34" charset="-122"/>
              </a:rPr>
              <a:t>建立索引的</a:t>
            </a:r>
            <a:r>
              <a:rPr lang="zh-CN" altLang="en-US" sz="2000" dirty="0">
                <a:latin typeface="微软雅黑" panose="020B0503020204020204" pitchFamily="34" charset="-122"/>
                <a:ea typeface="微软雅黑" panose="020B0503020204020204" pitchFamily="34" charset="-122"/>
              </a:rPr>
              <a:t>时候了</a:t>
            </a:r>
          </a:p>
          <a:p>
            <a:pPr lvl="1"/>
            <a:r>
              <a:rPr lang="zh-CN" altLang="en-US" sz="2000" dirty="0">
                <a:latin typeface="微软雅黑" panose="020B0503020204020204" pitchFamily="34" charset="-122"/>
                <a:ea typeface="微软雅黑" panose="020B0503020204020204" pitchFamily="34" charset="-122"/>
              </a:rPr>
              <a:t>如果没有挂起参考</a:t>
            </a:r>
            <a:r>
              <a:rPr lang="zh-CN" altLang="en-US" sz="2000" dirty="0">
                <a:solidFill>
                  <a:srgbClr val="FF0000"/>
                </a:solidFill>
                <a:latin typeface="微软雅黑" panose="020B0503020204020204" pitchFamily="34" charset="-122"/>
                <a:ea typeface="微软雅黑" panose="020B0503020204020204" pitchFamily="34" charset="-122"/>
              </a:rPr>
              <a:t>完整性约束</a:t>
            </a:r>
            <a:r>
              <a:rPr lang="zh-CN" altLang="en-US" sz="2000" dirty="0">
                <a:latin typeface="微软雅黑" panose="020B0503020204020204" pitchFamily="34" charset="-122"/>
                <a:ea typeface="微软雅黑" panose="020B0503020204020204" pitchFamily="34" charset="-122"/>
              </a:rPr>
              <a:t>，在装载过程中，所有的参考性错误记录在系统中，</a:t>
            </a:r>
            <a:r>
              <a:rPr lang="zh-CN" altLang="en-US" sz="2000" dirty="0">
                <a:solidFill>
                  <a:srgbClr val="FF0000"/>
                </a:solidFill>
                <a:latin typeface="微软雅黑" panose="020B0503020204020204" pitchFamily="34" charset="-122"/>
                <a:ea typeface="微软雅黑" panose="020B0503020204020204" pitchFamily="34" charset="-122"/>
              </a:rPr>
              <a:t>检查日志文件，找出所有装载异常</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332001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三、准备好用户桌面</a:t>
            </a:r>
          </a:p>
        </p:txBody>
      </p:sp>
      <p:sp>
        <p:nvSpPr>
          <p:cNvPr id="3" name="内容占位符 2"/>
          <p:cNvSpPr>
            <a:spLocks noGrp="1"/>
          </p:cNvSpPr>
          <p:nvPr>
            <p:ph idx="1"/>
          </p:nvPr>
        </p:nvSpPr>
        <p:spPr/>
        <p:txBody>
          <a:bodyPr/>
          <a:lstStyle/>
          <a:p>
            <a:pPr marL="273050" lvl="1" indent="-273050">
              <a:buClr>
                <a:srgbClr val="0000FF"/>
              </a:buClr>
              <a:buSzPct val="100000"/>
              <a:buFont typeface="Wingdings" pitchFamily="2" charset="2"/>
              <a:buChar char="v"/>
            </a:pPr>
            <a:r>
              <a:rPr lang="zh-CN" altLang="en-US" dirty="0">
                <a:latin typeface="微软雅黑" panose="020B0503020204020204" pitchFamily="34" charset="-122"/>
                <a:ea typeface="微软雅黑" panose="020B0503020204020204" pitchFamily="34" charset="-122"/>
              </a:rPr>
              <a:t>完成桌面工具意味着用户可以上机访问数据仓库信息。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数据访问配置、用户名、密码、测试等</a:t>
            </a:r>
            <a:r>
              <a:rPr lang="en-US" altLang="zh-CN"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2441510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21085</TotalTime>
  <Words>3033</Words>
  <Application>Microsoft Office PowerPoint</Application>
  <PresentationFormat>自定义</PresentationFormat>
  <Paragraphs>481</Paragraphs>
  <Slides>42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黑体</vt:lpstr>
      <vt:lpstr>楷体_GB2312</vt:lpstr>
      <vt:lpstr>宋体</vt:lpstr>
      <vt:lpstr>微软雅黑</vt:lpstr>
      <vt:lpstr>Arial</vt:lpstr>
      <vt:lpstr>Calibri</vt:lpstr>
      <vt:lpstr>Times New Roman</vt:lpstr>
      <vt:lpstr>Wingdings</vt:lpstr>
      <vt:lpstr>Wingdings 3</vt:lpstr>
      <vt:lpstr>Office 主题</vt:lpstr>
      <vt:lpstr>Visio</vt:lpstr>
      <vt:lpstr>9.数据仓库部署</vt:lpstr>
      <vt:lpstr>目标</vt:lpstr>
      <vt:lpstr>部署前提</vt:lpstr>
      <vt:lpstr>Outline</vt:lpstr>
      <vt:lpstr>部署的主要任务</vt:lpstr>
      <vt:lpstr>一、完成用户认可</vt:lpstr>
      <vt:lpstr>～（续）</vt:lpstr>
      <vt:lpstr>二、完整的初始装载主要步骤</vt:lpstr>
      <vt:lpstr>三、准备好用户桌面</vt:lpstr>
      <vt:lpstr>四、完成初始用户培训</vt:lpstr>
      <vt:lpstr>五、建立最初用户支持</vt:lpstr>
      <vt:lpstr>六、按阶段部署</vt:lpstr>
      <vt:lpstr>Outline</vt:lpstr>
      <vt:lpstr>领航系统（Pilot System）</vt:lpstr>
      <vt:lpstr>～（续）</vt:lpstr>
      <vt:lpstr>PowerPoint 演示文稿</vt:lpstr>
      <vt:lpstr>Outline</vt:lpstr>
      <vt:lpstr>～（续）</vt:lpstr>
      <vt:lpstr>PowerPoint 演示文稿</vt:lpstr>
      <vt:lpstr>Outline</vt:lpstr>
      <vt:lpstr>备份和恢复</vt:lpstr>
      <vt:lpstr>数据库备份</vt:lpstr>
      <vt:lpstr>～（续）</vt:lpstr>
      <vt:lpstr>～（续）</vt:lpstr>
      <vt:lpstr>～（续）</vt:lpstr>
      <vt:lpstr>PowerPoint 演示文稿</vt:lpstr>
      <vt:lpstr>恢复</vt:lpstr>
      <vt:lpstr>Oracle数据库常用备份方式</vt:lpstr>
      <vt:lpstr>冷备份</vt:lpstr>
      <vt:lpstr>冷备份数据库的步骤</vt:lpstr>
      <vt:lpstr>热备份</vt:lpstr>
      <vt:lpstr>热备份方案的实施 </vt:lpstr>
      <vt:lpstr>PowerPoint 演示文稿</vt:lpstr>
      <vt:lpstr>热备份数据库的步骤 </vt:lpstr>
      <vt:lpstr>逻辑备份 Import/Export</vt:lpstr>
      <vt:lpstr>数据导出示例</vt:lpstr>
      <vt:lpstr>数据导入示例</vt:lpstr>
      <vt:lpstr>～（续）</vt:lpstr>
      <vt:lpstr>增量导出/导入</vt:lpstr>
      <vt:lpstr>示例：备份日程表</vt:lpstr>
      <vt:lpstr>解决方法</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michaelwin</cp:lastModifiedBy>
  <cp:revision>1721</cp:revision>
  <dcterms:modified xsi:type="dcterms:W3CDTF">2024-12-05T10:35:19Z</dcterms:modified>
</cp:coreProperties>
</file>