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sldIdLst>
    <p:sldId id="703" r:id="rId2"/>
    <p:sldId id="476" r:id="rId3"/>
    <p:sldId id="528" r:id="rId4"/>
    <p:sldId id="676" r:id="rId5"/>
    <p:sldId id="678" r:id="rId6"/>
    <p:sldId id="683" r:id="rId7"/>
    <p:sldId id="684" r:id="rId8"/>
    <p:sldId id="696" r:id="rId9"/>
    <p:sldId id="697" r:id="rId10"/>
    <p:sldId id="686" r:id="rId11"/>
    <p:sldId id="687" r:id="rId12"/>
    <p:sldId id="694" r:id="rId13"/>
  </p:sldIdLst>
  <p:sldSz cx="14401800" cy="10801350"/>
  <p:notesSz cx="6797675" cy="9928225"/>
  <p:custDataLst>
    <p:tags r:id="rId15"/>
  </p:custDataLst>
  <p:defaultTextStyle>
    <a:defPPr>
      <a:defRPr lang="zh-CN"/>
    </a:defPPr>
    <a:lvl1pPr algn="l" defTabSz="1419225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708025" indent="-174625" algn="l" defTabSz="1419225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419225" indent="-352425" algn="l" defTabSz="1419225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2130425" indent="-530225" algn="l" defTabSz="1419225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841625" indent="-708025" algn="l" defTabSz="1419225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4" userDrawn="1">
          <p15:clr>
            <a:srgbClr val="A4A3A4"/>
          </p15:clr>
        </p15:guide>
        <p15:guide id="2" pos="451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吕娜" initials="W用" lastIdx="0" clrIdx="0"/>
  <p:cmAuthor id="7" name="HUAWEI" initials="H" lastIdx="12" clrIdx="6"/>
  <p:cmAuthor id="1" name="Administrator" initials="A" lastIdx="1" clrIdx="0"/>
  <p:cmAuthor id="8" name="Happy" initials="H" lastIdx="1" clrIdx="7"/>
  <p:cmAuthor id="2" name="作者" initials="A" lastIdx="0" clrIdx="1"/>
  <p:cmAuthor id="3" name="你 橙" initials="你" lastIdx="1" clrIdx="2"/>
  <p:cmAuthor id="4" name="你橙" initials="你橙" lastIdx="2" clrIdx="3"/>
  <p:cmAuthor id="11" name="Microsoft Office User" initials="MOU" lastIdx="18" clrIdx="10"/>
  <p:cmAuthor id="5" name="cc He" initials="cH" lastIdx="1" clrIdx="4"/>
  <p:cmAuthor id="12" name="Microsoft 帐户" initials="M帐" lastIdx="14" clrIdx="1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500086"/>
    <a:srgbClr val="6C006C"/>
    <a:srgbClr val="220000"/>
    <a:srgbClr val="180000"/>
    <a:srgbClr val="912BA5"/>
    <a:srgbClr val="640000"/>
    <a:srgbClr val="000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4660"/>
  </p:normalViewPr>
  <p:slideViewPr>
    <p:cSldViewPr showGuides="1">
      <p:cViewPr varScale="1">
        <p:scale>
          <a:sx n="56" d="100"/>
          <a:sy n="56" d="100"/>
        </p:scale>
        <p:origin x="876" y="44"/>
      </p:cViewPr>
      <p:guideLst>
        <p:guide orient="horz" pos="3404"/>
        <p:guide pos="45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41986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41986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AD165BB-D727-4EAE-A44F-C1CFE16011BF}" type="datetimeFigureOut">
              <a:rPr lang="zh-CN" altLang="en-US"/>
              <a:t>2024/9/3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41986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41986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8C5A57B-DA7D-4C3A-8740-4B1186833BE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64895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32130" algn="l" defTabSz="1064895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065530" algn="l" defTabSz="1064895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598930" algn="l" defTabSz="1064895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132330" algn="l" defTabSz="1064895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666365" algn="l" defTabSz="10661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199765" algn="l" defTabSz="10661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733165" algn="l" defTabSz="10661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266565" algn="l" defTabSz="106616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C5A57B-DA7D-4C3A-8740-4B1186833B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1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80137" y="3355426"/>
            <a:ext cx="12241530" cy="23152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60274" y="6120767"/>
            <a:ext cx="10081261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2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2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44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5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7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8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11796-1311-4B2E-8267-71C690225AF0}" type="datetimeFigureOut">
              <a:rPr lang="zh-CN" altLang="en-US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63BDD-3C5C-4397-A60C-4931FB0F6B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77AC3-7826-4214-ABA6-4B30F8F15E98}" type="datetimeFigureOut">
              <a:rPr lang="zh-CN" altLang="en-US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5AC1F-EFB8-44CE-BCD0-4B65987F17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1310" y="432556"/>
            <a:ext cx="3240405" cy="92161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097" y="432556"/>
            <a:ext cx="9481186" cy="92161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012B1-9AF6-4E31-9110-A1AA918ADA57}" type="datetimeFigureOut">
              <a:rPr lang="zh-CN" altLang="en-US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AFBF6-5A2A-4A3F-B57E-04C46B062C7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01800" cy="2136775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</p:pic>
      <p:pic>
        <p:nvPicPr>
          <p:cNvPr id="3" name="图片 5" descr="xmu-logo（蓝色）.png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14300"/>
            <a:ext cx="1439863" cy="143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8" descr="厦门大学马克思主义学院（嘉庚体）副本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0" y="328613"/>
            <a:ext cx="2552700" cy="52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xmu-logo（蓝色）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14300"/>
            <a:ext cx="1439863" cy="143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7" descr="厦门大学马克思主义学院（嘉庚体）副本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0" y="328613"/>
            <a:ext cx="2552700" cy="52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8B370-84C1-498D-8DE6-2682133BA983}" type="datetimeFigureOut">
              <a:rPr lang="zh-CN" altLang="en-US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75DB0-B1DE-40A8-9F14-73D30C941F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646" y="6940873"/>
            <a:ext cx="12241530" cy="2145267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37646" y="4578074"/>
            <a:ext cx="12241530" cy="2362793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11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22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13296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84416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55536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26656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497776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68833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BB708-8C94-435C-A073-B1392BC11975}" type="datetimeFigureOut">
              <a:rPr lang="zh-CN" altLang="en-US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7D9AA-A81B-42D9-A959-7519015031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092" y="2520320"/>
            <a:ext cx="6360795" cy="7128392"/>
          </a:xfrm>
        </p:spPr>
        <p:txBody>
          <a:bodyPr/>
          <a:lstStyle>
            <a:lvl1pPr>
              <a:defRPr sz="44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20919" y="2520320"/>
            <a:ext cx="6360795" cy="7128392"/>
          </a:xfrm>
        </p:spPr>
        <p:txBody>
          <a:bodyPr/>
          <a:lstStyle>
            <a:lvl1pPr>
              <a:defRPr sz="44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DCBFC-C32A-4F71-904A-BAA13F7BEB66}" type="datetimeFigureOut">
              <a:rPr lang="zh-CN" altLang="en-US"/>
              <a:t>2024/9/3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1CFDB-8F04-41AA-88B3-B80B48177A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091" y="2417808"/>
            <a:ext cx="6363296" cy="1007627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11200" indent="0">
              <a:buNone/>
              <a:defRPr sz="3100" b="1"/>
            </a:lvl2pPr>
            <a:lvl3pPr marL="1422400" indent="0">
              <a:buNone/>
              <a:defRPr sz="2800" b="1"/>
            </a:lvl3pPr>
            <a:lvl4pPr marL="2132965" indent="0">
              <a:buNone/>
              <a:defRPr sz="2400" b="1"/>
            </a:lvl4pPr>
            <a:lvl5pPr marL="2844165" indent="0">
              <a:buNone/>
              <a:defRPr sz="2400" b="1"/>
            </a:lvl5pPr>
            <a:lvl6pPr marL="3555365" indent="0">
              <a:buNone/>
              <a:defRPr sz="2400" b="1"/>
            </a:lvl6pPr>
            <a:lvl7pPr marL="4266565" indent="0">
              <a:buNone/>
              <a:defRPr sz="2400" b="1"/>
            </a:lvl7pPr>
            <a:lvl8pPr marL="4977765" indent="0">
              <a:buNone/>
              <a:defRPr sz="2400" b="1"/>
            </a:lvl8pPr>
            <a:lvl9pPr marL="568833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0091" y="3425427"/>
            <a:ext cx="6363296" cy="6223280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315919" y="2417808"/>
            <a:ext cx="6365797" cy="1007627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11200" indent="0">
              <a:buNone/>
              <a:defRPr sz="3100" b="1"/>
            </a:lvl2pPr>
            <a:lvl3pPr marL="1422400" indent="0">
              <a:buNone/>
              <a:defRPr sz="2800" b="1"/>
            </a:lvl3pPr>
            <a:lvl4pPr marL="2132965" indent="0">
              <a:buNone/>
              <a:defRPr sz="2400" b="1"/>
            </a:lvl4pPr>
            <a:lvl5pPr marL="2844165" indent="0">
              <a:buNone/>
              <a:defRPr sz="2400" b="1"/>
            </a:lvl5pPr>
            <a:lvl6pPr marL="3555365" indent="0">
              <a:buNone/>
              <a:defRPr sz="2400" b="1"/>
            </a:lvl6pPr>
            <a:lvl7pPr marL="4266565" indent="0">
              <a:buNone/>
              <a:defRPr sz="2400" b="1"/>
            </a:lvl7pPr>
            <a:lvl8pPr marL="4977765" indent="0">
              <a:buNone/>
              <a:defRPr sz="2400" b="1"/>
            </a:lvl8pPr>
            <a:lvl9pPr marL="568833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315919" y="3425427"/>
            <a:ext cx="6365797" cy="6223280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FB1E1-AD9C-453D-B74A-0A2AF304ECEC}" type="datetimeFigureOut">
              <a:rPr lang="zh-CN" altLang="en-US"/>
              <a:t>2024/9/3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6C41C-C35D-4744-8719-87E2C81468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0B7E0-5A8D-4DD5-A2F8-E83438C86055}" type="datetimeFigureOut">
              <a:rPr lang="zh-CN" altLang="en-US"/>
              <a:t>2024/9/3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A0032-BAB5-4970-80D1-B1F0D7CC95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FAE7E-953D-4451-8FED-FFBEA3FDBA7C}" type="datetimeFigureOut">
              <a:rPr lang="zh-CN" altLang="en-US"/>
              <a:t>2024/9/3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18845-F2AE-460C-8B19-D976B7626E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3" y="430053"/>
            <a:ext cx="4738093" cy="183023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710" y="430058"/>
            <a:ext cx="8051005" cy="9218655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0093" y="2260286"/>
            <a:ext cx="4738093" cy="7388424"/>
          </a:xfrm>
        </p:spPr>
        <p:txBody>
          <a:bodyPr/>
          <a:lstStyle>
            <a:lvl1pPr marL="0" indent="0">
              <a:buNone/>
              <a:defRPr sz="2300"/>
            </a:lvl1pPr>
            <a:lvl2pPr marL="711200" indent="0">
              <a:buNone/>
              <a:defRPr sz="1800"/>
            </a:lvl2pPr>
            <a:lvl3pPr marL="1422400" indent="0">
              <a:buNone/>
              <a:defRPr sz="1500"/>
            </a:lvl3pPr>
            <a:lvl4pPr marL="2132965" indent="0">
              <a:buNone/>
              <a:defRPr sz="1500"/>
            </a:lvl4pPr>
            <a:lvl5pPr marL="2844165" indent="0">
              <a:buNone/>
              <a:defRPr sz="1500"/>
            </a:lvl5pPr>
            <a:lvl6pPr marL="3555365" indent="0">
              <a:buNone/>
              <a:defRPr sz="1500"/>
            </a:lvl6pPr>
            <a:lvl7pPr marL="4266565" indent="0">
              <a:buNone/>
              <a:defRPr sz="1500"/>
            </a:lvl7pPr>
            <a:lvl8pPr marL="4977765" indent="0">
              <a:buNone/>
              <a:defRPr sz="1500"/>
            </a:lvl8pPr>
            <a:lvl9pPr marL="568833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8C699-FDB0-4691-8323-7BE93095FB66}" type="datetimeFigureOut">
              <a:rPr lang="zh-CN" altLang="en-US"/>
              <a:t>2024/9/3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1DE5A-A745-45DC-B70C-DF44B838A7D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2857" y="7560948"/>
            <a:ext cx="8641080" cy="892614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22857" y="965125"/>
            <a:ext cx="8641080" cy="6480810"/>
          </a:xfrm>
        </p:spPr>
        <p:txBody>
          <a:bodyPr rtlCol="0">
            <a:normAutofit/>
          </a:bodyPr>
          <a:lstStyle>
            <a:lvl1pPr marL="0" indent="0">
              <a:buNone/>
              <a:defRPr sz="5000"/>
            </a:lvl1pPr>
            <a:lvl2pPr marL="711200" indent="0">
              <a:buNone/>
              <a:defRPr sz="4400"/>
            </a:lvl2pPr>
            <a:lvl3pPr marL="1422400" indent="0">
              <a:buNone/>
              <a:defRPr sz="3700"/>
            </a:lvl3pPr>
            <a:lvl4pPr marL="2132965" indent="0">
              <a:buNone/>
              <a:defRPr sz="3100"/>
            </a:lvl4pPr>
            <a:lvl5pPr marL="2844165" indent="0">
              <a:buNone/>
              <a:defRPr sz="3100"/>
            </a:lvl5pPr>
            <a:lvl6pPr marL="3555365" indent="0">
              <a:buNone/>
              <a:defRPr sz="3100"/>
            </a:lvl6pPr>
            <a:lvl7pPr marL="4266565" indent="0">
              <a:buNone/>
              <a:defRPr sz="3100"/>
            </a:lvl7pPr>
            <a:lvl8pPr marL="4977765" indent="0">
              <a:buNone/>
              <a:defRPr sz="3100"/>
            </a:lvl8pPr>
            <a:lvl9pPr marL="5688330" indent="0">
              <a:buNone/>
              <a:defRPr sz="31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22857" y="8453558"/>
            <a:ext cx="8641080" cy="1267659"/>
          </a:xfrm>
        </p:spPr>
        <p:txBody>
          <a:bodyPr/>
          <a:lstStyle>
            <a:lvl1pPr marL="0" indent="0">
              <a:buNone/>
              <a:defRPr sz="2300"/>
            </a:lvl1pPr>
            <a:lvl2pPr marL="711200" indent="0">
              <a:buNone/>
              <a:defRPr sz="1800"/>
            </a:lvl2pPr>
            <a:lvl3pPr marL="1422400" indent="0">
              <a:buNone/>
              <a:defRPr sz="1500"/>
            </a:lvl3pPr>
            <a:lvl4pPr marL="2132965" indent="0">
              <a:buNone/>
              <a:defRPr sz="1500"/>
            </a:lvl4pPr>
            <a:lvl5pPr marL="2844165" indent="0">
              <a:buNone/>
              <a:defRPr sz="1500"/>
            </a:lvl5pPr>
            <a:lvl6pPr marL="3555365" indent="0">
              <a:buNone/>
              <a:defRPr sz="1500"/>
            </a:lvl6pPr>
            <a:lvl7pPr marL="4266565" indent="0">
              <a:buNone/>
              <a:defRPr sz="1500"/>
            </a:lvl7pPr>
            <a:lvl8pPr marL="4977765" indent="0">
              <a:buNone/>
              <a:defRPr sz="1500"/>
            </a:lvl8pPr>
            <a:lvl9pPr marL="568833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526E9-E2BB-4173-97AF-0B17B52AEA7D}" type="datetimeFigureOut">
              <a:rPr lang="zh-CN" altLang="en-US"/>
              <a:t>2024/9/3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5B70C-B5E3-4B2F-BF72-0E357DB1FF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20725" y="431800"/>
            <a:ext cx="12960350" cy="1800225"/>
          </a:xfrm>
          <a:prstGeom prst="rect">
            <a:avLst/>
          </a:prstGeom>
          <a:noFill/>
          <a:ln>
            <a:noFill/>
          </a:ln>
        </p:spPr>
        <p:txBody>
          <a:bodyPr vert="horz" wrap="square" lIns="142213" tIns="71105" rIns="142213" bIns="71105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0725" y="2519363"/>
            <a:ext cx="12960350" cy="7129462"/>
          </a:xfrm>
          <a:prstGeom prst="rect">
            <a:avLst/>
          </a:prstGeom>
          <a:noFill/>
          <a:ln>
            <a:noFill/>
          </a:ln>
        </p:spPr>
        <p:txBody>
          <a:bodyPr vert="horz" wrap="square" lIns="142213" tIns="71105" rIns="142213" bIns="71105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25" y="10010775"/>
            <a:ext cx="3360738" cy="576263"/>
          </a:xfrm>
          <a:prstGeom prst="rect">
            <a:avLst/>
          </a:prstGeom>
        </p:spPr>
        <p:txBody>
          <a:bodyPr vert="horz" wrap="square" lIns="142213" tIns="71105" rIns="142213" bIns="71105" numCol="1" anchor="ctr" anchorCtr="0" compatLnSpc="1"/>
          <a:lstStyle>
            <a:lvl1pPr>
              <a:defRPr sz="18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12696F9-CF4F-4CF8-B721-986040FE456E}" type="datetimeFigureOut">
              <a:rPr lang="zh-CN" altLang="en-US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21250" y="10010775"/>
            <a:ext cx="4559300" cy="576263"/>
          </a:xfrm>
          <a:prstGeom prst="rect">
            <a:avLst/>
          </a:prstGeom>
        </p:spPr>
        <p:txBody>
          <a:bodyPr vert="horz" wrap="square" lIns="142213" tIns="71105" rIns="142213" bIns="71105" numCol="1" anchor="ctr" anchorCtr="0" compatLnSpc="1"/>
          <a:lstStyle>
            <a:lvl1pPr algn="ctr">
              <a:defRPr sz="18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20338" y="10010775"/>
            <a:ext cx="3360737" cy="576263"/>
          </a:xfrm>
          <a:prstGeom prst="rect">
            <a:avLst/>
          </a:prstGeom>
        </p:spPr>
        <p:txBody>
          <a:bodyPr vert="horz" wrap="square" lIns="142213" tIns="71105" rIns="142213" bIns="71105" numCol="1" anchor="ctr" anchorCtr="0" compatLnSpc="1"/>
          <a:lstStyle>
            <a:lvl1pPr algn="r">
              <a:defRPr sz="18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55AEFDF-BED0-4626-A080-F469C1B8894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ctr" defTabSz="1419225" rtl="0" eaLnBrk="0" fontAlgn="base" hangingPunct="0">
        <a:spcBef>
          <a:spcPct val="0"/>
        </a:spcBef>
        <a:spcAft>
          <a:spcPct val="0"/>
        </a:spcAft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419225" rtl="0" eaLnBrk="0" fontAlgn="base" hangingPunct="0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419225" rtl="0" eaLnBrk="0" fontAlgn="base" hangingPunct="0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419225" rtl="0" eaLnBrk="0" fontAlgn="base" hangingPunct="0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419225" rtl="0" eaLnBrk="0" fontAlgn="base" hangingPunct="0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33400" algn="ctr" defTabSz="1419860" rtl="0" fontAlgn="base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66800" algn="ctr" defTabSz="1419860" rtl="0" fontAlgn="base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00200" algn="ctr" defTabSz="1419860" rtl="0" fontAlgn="base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32965" algn="ctr" defTabSz="1419860" rtl="0" fontAlgn="base">
        <a:spcBef>
          <a:spcPct val="0"/>
        </a:spcBef>
        <a:spcAft>
          <a:spcPct val="0"/>
        </a:spcAft>
        <a:defRPr sz="6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530225" indent="-530225" algn="l" defTabSz="14192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52525" indent="-441325" algn="l" defTabSz="14192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74825" indent="-352425" algn="l" defTabSz="14192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86025" indent="-352425" algn="l" defTabSz="14192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7225" indent="-352425" algn="l" defTabSz="14192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0965" indent="-355600" algn="l" defTabSz="1421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22165" indent="-355600" algn="l" defTabSz="1421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32730" indent="-355600" algn="l" defTabSz="1421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43930" indent="-355600" algn="l" defTabSz="1421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2176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1200" algn="l" defTabSz="142176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22400" algn="l" defTabSz="142176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algn="l" defTabSz="142176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44165" algn="l" defTabSz="142176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55365" algn="l" defTabSz="142176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66565" algn="l" defTabSz="142176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77765" algn="l" defTabSz="142176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88330" algn="l" defTabSz="1421765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.xmu.edu.cn" TargetMode="External"/><Relationship Id="rId2" Type="http://schemas.openxmlformats.org/officeDocument/2006/relationships/hyperlink" Target="file:///F:\&#39532;&#38498;&#32593;&#32476;&#35838;&#31243;&#31995;&#32479;&#25805;&#20316;&#25351;&#21335;%20-.doc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21" y="1392289"/>
            <a:ext cx="2696587" cy="6639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5" r="37155"/>
          <a:stretch>
            <a:fillRect/>
          </a:stretch>
        </p:blipFill>
        <p:spPr>
          <a:xfrm>
            <a:off x="11016525" y="2710870"/>
            <a:ext cx="3408910" cy="47905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2328">
            <a:off x="-2211363" y="4397893"/>
            <a:ext cx="4422725" cy="407786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21" y="7558363"/>
            <a:ext cx="14540675" cy="21776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845" y="864171"/>
            <a:ext cx="1877635" cy="1877635"/>
          </a:xfrm>
          <a:prstGeom prst="rect">
            <a:avLst/>
          </a:prstGeom>
        </p:spPr>
      </p:pic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1368252" y="2592363"/>
            <a:ext cx="11572874" cy="1426489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A87C00"/>
            </a:outerShdw>
          </a:effectLst>
        </p:spPr>
        <p:txBody>
          <a:bodyPr wrap="square" lIns="125995" tIns="62996" rIns="125995" bIns="6299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38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  <a:sym typeface="+mn-ea"/>
              </a:rPr>
              <a:t>马克思主义基本原理</a:t>
            </a:r>
            <a:endParaRPr lang="en-US" altLang="zh-CN" sz="6380" b="1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64688" y="4332876"/>
            <a:ext cx="3874779" cy="892552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zh-CN" altLang="en-US" sz="5200" b="1" dirty="0">
                <a:latin typeface="宋体" panose="02010600030101010101" pitchFamily="2" charset="-122"/>
              </a:rPr>
              <a:t>课 程 安 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76014" y="6250784"/>
            <a:ext cx="8645366" cy="1109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310" dirty="0">
                <a:latin typeface="宋体" panose="02010600030101010101" pitchFamily="2" charset="-122"/>
              </a:rPr>
              <a:t>厦门大学马克思主义学院</a:t>
            </a:r>
          </a:p>
          <a:p>
            <a:pPr algn="ctr"/>
            <a:r>
              <a:rPr lang="en-US" altLang="zh-CN" sz="3310" dirty="0">
                <a:latin typeface="宋体" panose="02010600030101010101" pitchFamily="2" charset="-122"/>
              </a:rPr>
              <a:t>2024</a:t>
            </a:r>
            <a:r>
              <a:rPr lang="zh-CN" altLang="en-US" sz="3310" dirty="0">
                <a:latin typeface="宋体" panose="02010600030101010101" pitchFamily="2" charset="-122"/>
              </a:rPr>
              <a:t>年</a:t>
            </a:r>
            <a:r>
              <a:rPr lang="en-US" altLang="zh-CN" sz="3310" dirty="0">
                <a:latin typeface="宋体" panose="02010600030101010101" pitchFamily="2" charset="-122"/>
              </a:rPr>
              <a:t>9</a:t>
            </a:r>
            <a:r>
              <a:rPr lang="zh-CN" altLang="en-US" sz="3310" dirty="0">
                <a:latin typeface="宋体" panose="02010600030101010101" pitchFamily="2" charset="-122"/>
              </a:rPr>
              <a:t>月</a:t>
            </a:r>
            <a:r>
              <a:rPr lang="en-US" altLang="zh-CN" sz="3310" dirty="0">
                <a:latin typeface="宋体" panose="02010600030101010101" pitchFamily="2" charset="-122"/>
              </a:rPr>
              <a:t>3</a:t>
            </a:r>
            <a:r>
              <a:rPr lang="zh-CN" altLang="en-US" sz="3310" dirty="0">
                <a:latin typeface="宋体" panose="02010600030101010101" pitchFamily="2" charset="-122"/>
              </a:rPr>
              <a:t>日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698625" y="0"/>
            <a:ext cx="184150" cy="146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63" tIns="53330" rIns="106663" bIns="53330" anchor="ctr"/>
          <a:lstStyle/>
          <a:p>
            <a:pPr algn="ctr" defTabSz="1421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966913" y="449263"/>
            <a:ext cx="192087" cy="1012825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63" tIns="53330" rIns="106663" bIns="53330" anchor="ctr"/>
          <a:lstStyle/>
          <a:p>
            <a:pPr algn="ctr" defTabSz="1420495">
              <a:defRPr/>
            </a:pPr>
            <a:endParaRPr lang="zh-CN" altLang="en-US" sz="1800">
              <a:solidFill>
                <a:srgbClr val="FFFFFF"/>
              </a:solidFill>
              <a:latin typeface="微软雅黑" panose="020B0503020204020204" pitchFamily="82" charset="2"/>
            </a:endParaRPr>
          </a:p>
        </p:txBody>
      </p:sp>
      <p:sp>
        <p:nvSpPr>
          <p:cNvPr id="40966" name="矩形 37"/>
          <p:cNvSpPr>
            <a:spLocks noChangeArrowheads="1"/>
          </p:cNvSpPr>
          <p:nvPr/>
        </p:nvSpPr>
        <p:spPr bwMode="auto">
          <a:xfrm>
            <a:off x="1695348" y="3007861"/>
            <a:ext cx="11333163" cy="1933842"/>
          </a:xfrm>
          <a:prstGeom prst="rect">
            <a:avLst/>
          </a:prstGeom>
          <a:noFill/>
          <a:ln w="9525">
            <a:noFill/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lIns="106663" tIns="53330" rIns="106663" bIns="5333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altLang="zh-CN" sz="32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3200" b="1" dirty="0">
              <a:solidFill>
                <a:srgbClr val="320000"/>
              </a:solidFill>
              <a:ea typeface="宋体" panose="02010600030101010101" pitchFamily="2" charset="-122"/>
            </a:endParaRP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2744788" y="792163"/>
            <a:ext cx="8712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5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355" y="592435"/>
            <a:ext cx="92890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>
                <a:solidFill>
                  <a:srgbClr val="0000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file"/>
              </a:rPr>
              <a:t>五、网络教学安排</a:t>
            </a:r>
            <a:endParaRPr lang="en-US" altLang="zh-CN" sz="5400" b="1" dirty="0">
              <a:solidFill>
                <a:srgbClr val="1D8DE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7265" y="2594093"/>
            <a:ext cx="1209230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latin typeface="+mn-ea"/>
                <a:ea typeface="+mn-ea"/>
                <a:cs typeface="微软雅黑" panose="020B0503020204020204" pitchFamily="34" charset="-122"/>
              </a:rPr>
              <a:t>大家可登录我们的课程：</a:t>
            </a:r>
            <a:r>
              <a:rPr lang="en-US" altLang="zh-CN" sz="3600" dirty="0">
                <a:latin typeface="+mn-ea"/>
                <a:ea typeface="+mn-ea"/>
                <a:cs typeface="微软雅黑" panose="020B0503020204020204" pitchFamily="34" charset="-122"/>
                <a:hlinkClick r:id="rId3"/>
              </a:rPr>
              <a:t>http://course.xmu.edu.cn</a:t>
            </a:r>
            <a:r>
              <a:rPr lang="en-US" altLang="zh-CN" sz="3600" dirty="0">
                <a:latin typeface="+mn-ea"/>
                <a:ea typeface="+mn-ea"/>
                <a:cs typeface="微软雅黑" panose="020B0503020204020204" pitchFamily="34" charset="-122"/>
              </a:rPr>
              <a:t>,</a:t>
            </a:r>
            <a:r>
              <a:rPr lang="zh-CN" altLang="en-US" sz="3600" dirty="0">
                <a:latin typeface="+mn-ea"/>
                <a:ea typeface="+mn-ea"/>
                <a:cs typeface="微软雅黑" panose="020B0503020204020204" pitchFamily="34" charset="-122"/>
              </a:rPr>
              <a:t> 进行网上自测、课本课件浏览、课程学习等活动！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zh-CN" altLang="en-US" sz="3600" dirty="0">
                <a:latin typeface="+mn-ea"/>
                <a:ea typeface="+mn-ea"/>
                <a:cs typeface="微软雅黑" panose="020B0503020204020204" pitchFamily="34" charset="-122"/>
              </a:rPr>
              <a:t>若不明白的，或者搞不清楚的，可以向助教咨询。</a:t>
            </a:r>
            <a:endParaRPr lang="en-US" altLang="zh-CN" sz="3600" dirty="0">
              <a:latin typeface="+mn-ea"/>
              <a:ea typeface="+mn-ea"/>
              <a:cs typeface="微软雅黑" panose="020B0503020204020204" pitchFamily="34" charset="-122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altLang="zh-CN" sz="3600" dirty="0">
              <a:latin typeface="+mn-ea"/>
              <a:ea typeface="+mn-ea"/>
              <a:cs typeface="微软雅黑" panose="020B0503020204020204" pitchFamily="34" charset="-122"/>
            </a:endParaRPr>
          </a:p>
          <a:p>
            <a:pPr algn="just">
              <a:defRPr/>
            </a:pPr>
            <a:r>
              <a:rPr lang="zh-CN" altLang="en-US" sz="3600" b="1" dirty="0">
                <a:latin typeface="+mn-ea"/>
                <a:ea typeface="+mn-ea"/>
                <a:cs typeface="微软雅黑" panose="020B0503020204020204" pitchFamily="34" charset="-122"/>
              </a:rPr>
              <a:t>网络教学测试：</a:t>
            </a:r>
            <a:r>
              <a:rPr lang="zh-CN" altLang="en-US" sz="3600" dirty="0">
                <a:latin typeface="+mn-ea"/>
                <a:ea typeface="+mn-ea"/>
              </a:rPr>
              <a:t>学生需要完成两次网络调查问卷。</a:t>
            </a:r>
            <a:endParaRPr lang="en-US" altLang="zh-CN" sz="3600" dirty="0">
              <a:latin typeface="+mn-ea"/>
              <a:ea typeface="+mn-ea"/>
            </a:endParaRPr>
          </a:p>
          <a:p>
            <a:pPr algn="just">
              <a:defRPr/>
            </a:pPr>
            <a:endParaRPr lang="zh-CN" altLang="en-US" sz="3600" dirty="0">
              <a:latin typeface="+mn-ea"/>
              <a:ea typeface="+mn-ea"/>
            </a:endParaRPr>
          </a:p>
          <a:p>
            <a:pPr algn="just"/>
            <a:r>
              <a:rPr lang="zh-CN" altLang="en-US" sz="3600" dirty="0">
                <a:latin typeface="+mn-ea"/>
                <a:ea typeface="+mn-ea"/>
              </a:rPr>
              <a:t>网络调查问卷</a:t>
            </a:r>
            <a:r>
              <a:rPr lang="en-US" sz="3600" dirty="0">
                <a:latin typeface="+mn-ea"/>
                <a:ea typeface="+mn-ea"/>
              </a:rPr>
              <a:t>1</a:t>
            </a:r>
            <a:r>
              <a:rPr lang="zh-CN" altLang="en-US" sz="3600" dirty="0">
                <a:latin typeface="+mn-ea"/>
                <a:ea typeface="+mn-ea"/>
              </a:rPr>
              <a:t>在开学初进行，了解学生关注的热点、难点问题，以对专题教学内容进行整合与提炼。</a:t>
            </a:r>
            <a:endParaRPr lang="en-US" altLang="zh-CN" sz="3600" dirty="0">
              <a:latin typeface="+mn-ea"/>
              <a:ea typeface="+mn-ea"/>
            </a:endParaRPr>
          </a:p>
          <a:p>
            <a:pPr algn="just"/>
            <a:endParaRPr lang="en-US" altLang="zh-CN" sz="3600" dirty="0">
              <a:latin typeface="+mn-ea"/>
              <a:ea typeface="+mn-ea"/>
            </a:endParaRPr>
          </a:p>
          <a:p>
            <a:pPr algn="just"/>
            <a:r>
              <a:rPr lang="zh-CN" altLang="en-US" sz="3600" dirty="0">
                <a:latin typeface="+mn-ea"/>
                <a:ea typeface="+mn-ea"/>
              </a:rPr>
              <a:t>网络调查问卷</a:t>
            </a:r>
            <a:r>
              <a:rPr lang="en-US" sz="3600" dirty="0">
                <a:latin typeface="+mn-ea"/>
                <a:ea typeface="+mn-ea"/>
              </a:rPr>
              <a:t>2</a:t>
            </a:r>
            <a:r>
              <a:rPr lang="zh-CN" altLang="en-US" sz="3600" dirty="0">
                <a:latin typeface="+mn-ea"/>
                <a:ea typeface="+mn-ea"/>
              </a:rPr>
              <a:t>在学期末进行，调研学生对“三位一体”教学改革成效的看法，教师应根据反馈回来的调查问卷，对下学期教学工作进行改进。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698625" y="0"/>
            <a:ext cx="184150" cy="146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63" tIns="53330" rIns="106663" bIns="53330" anchor="ctr"/>
          <a:lstStyle/>
          <a:p>
            <a:pPr algn="ctr" defTabSz="1421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966913" y="449263"/>
            <a:ext cx="192087" cy="1012825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63" tIns="53330" rIns="106663" bIns="53330" anchor="ctr"/>
          <a:lstStyle/>
          <a:p>
            <a:pPr algn="ctr" defTabSz="1420495">
              <a:defRPr/>
            </a:pPr>
            <a:endParaRPr lang="zh-CN" altLang="en-US" sz="1800">
              <a:solidFill>
                <a:srgbClr val="FFFFFF"/>
              </a:solidFill>
              <a:latin typeface="微软雅黑" panose="020B0503020204020204" pitchFamily="82" charset="2"/>
            </a:endParaRPr>
          </a:p>
        </p:txBody>
      </p:sp>
      <p:sp>
        <p:nvSpPr>
          <p:cNvPr id="40966" name="矩形 37"/>
          <p:cNvSpPr>
            <a:spLocks noChangeArrowheads="1"/>
          </p:cNvSpPr>
          <p:nvPr/>
        </p:nvSpPr>
        <p:spPr bwMode="auto">
          <a:xfrm>
            <a:off x="1695348" y="3007861"/>
            <a:ext cx="11333163" cy="1933842"/>
          </a:xfrm>
          <a:prstGeom prst="rect">
            <a:avLst/>
          </a:prstGeom>
          <a:noFill/>
          <a:ln w="9525">
            <a:noFill/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lIns="106663" tIns="53330" rIns="106663" bIns="5333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altLang="zh-CN" sz="32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3200" b="1" dirty="0">
              <a:solidFill>
                <a:srgbClr val="320000"/>
              </a:solidFill>
              <a:ea typeface="宋体" panose="02010600030101010101" pitchFamily="2" charset="-122"/>
            </a:endParaRP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2744788" y="792163"/>
            <a:ext cx="8712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5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355" y="592435"/>
            <a:ext cx="92890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>
                <a:solidFill>
                  <a:srgbClr val="0000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六、平时成绩说明</a:t>
            </a:r>
            <a:endParaRPr lang="en-US" altLang="zh-CN" sz="5400" b="1" dirty="0">
              <a:solidFill>
                <a:srgbClr val="1D8DE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8172" y="2304331"/>
            <a:ext cx="6072230" cy="6901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 dirty="0">
                <a:latin typeface="宋体" panose="02010600030101010101" pitchFamily="2" charset="-122"/>
                <a:cs typeface="微软雅黑" panose="020B0503020204020204" pitchFamily="34" charset="-122"/>
              </a:rPr>
              <a:t>缺勤分数直接在实践教学成</a:t>
            </a:r>
            <a:endParaRPr lang="en-US" altLang="zh-CN" sz="3600" b="1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3600" b="1" dirty="0">
                <a:latin typeface="宋体" panose="02010600030101010101" pitchFamily="2" charset="-122"/>
                <a:cs typeface="微软雅黑" panose="020B0503020204020204" pitchFamily="34" charset="-122"/>
              </a:rPr>
              <a:t>   绩（</a:t>
            </a:r>
            <a:r>
              <a:rPr lang="en-US" altLang="zh-CN" sz="3600" b="1" dirty="0">
                <a:latin typeface="宋体" panose="02010600030101010101" pitchFamily="2" charset="-122"/>
                <a:cs typeface="微软雅黑" panose="020B0503020204020204" pitchFamily="34" charset="-122"/>
              </a:rPr>
              <a:t>100</a:t>
            </a:r>
            <a:r>
              <a:rPr lang="zh-CN" altLang="en-US" sz="36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分）中进行扣除。</a:t>
            </a:r>
            <a:endParaRPr lang="en-US" altLang="zh-CN" sz="3600" b="1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36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具体考核标准为：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宋体" panose="02010600030101010101" pitchFamily="2" charset="-122"/>
                <a:cs typeface="微软雅黑" panose="020B0503020204020204" pitchFamily="34" charset="-122"/>
              </a:rPr>
              <a:t>迟到一次扣除</a:t>
            </a:r>
            <a:r>
              <a:rPr lang="en-US" altLang="zh-CN" sz="3200" dirty="0">
                <a:latin typeface="宋体" panose="02010600030101010101" pitchFamily="2" charset="-122"/>
                <a:cs typeface="微软雅黑" panose="020B0503020204020204" pitchFamily="34" charset="-122"/>
              </a:rPr>
              <a:t>3</a:t>
            </a:r>
            <a:r>
              <a:rPr lang="zh-CN" altLang="en-US" sz="3200" dirty="0">
                <a:latin typeface="宋体" panose="02010600030101010101" pitchFamily="2" charset="-122"/>
                <a:cs typeface="微软雅黑" panose="020B0503020204020204" pitchFamily="34" charset="-122"/>
              </a:rPr>
              <a:t>分；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宋体" panose="02010600030101010101" pitchFamily="2" charset="-122"/>
                <a:cs typeface="微软雅黑" panose="020B0503020204020204" pitchFamily="34" charset="-122"/>
              </a:rPr>
              <a:t>旷课一次扣除</a:t>
            </a:r>
            <a:r>
              <a:rPr lang="en-US" altLang="zh-CN" sz="3200" dirty="0">
                <a:latin typeface="宋体" panose="02010600030101010101" pitchFamily="2" charset="-122"/>
                <a:cs typeface="微软雅黑" panose="020B0503020204020204" pitchFamily="34" charset="-122"/>
              </a:rPr>
              <a:t>10</a:t>
            </a:r>
            <a:r>
              <a:rPr lang="zh-CN" altLang="en-US" sz="3200" dirty="0">
                <a:latin typeface="宋体" panose="02010600030101010101" pitchFamily="2" charset="-122"/>
                <a:cs typeface="微软雅黑" panose="020B0503020204020204" pitchFamily="34" charset="-122"/>
              </a:rPr>
              <a:t>分；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宋体" panose="02010600030101010101" pitchFamily="2" charset="-122"/>
                <a:cs typeface="微软雅黑" panose="020B0503020204020204" pitchFamily="34" charset="-122"/>
              </a:rPr>
              <a:t>请假应符合正规的程序且有假条，原则上不接受事后    请假，事后请假若无有力证明（如病历等）等同旷课。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6884" y="2592363"/>
            <a:ext cx="6784900" cy="650426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76564" y="3816032"/>
            <a:ext cx="9886994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33CC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祝大家学习顺利！</a:t>
            </a:r>
            <a:endParaRPr lang="en-US" altLang="zh-CN" sz="8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33CC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7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33CC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33CC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                                                   </a:t>
            </a:r>
            <a:endParaRPr lang="zh-CN" altLang="en-US" sz="40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698625" y="0"/>
            <a:ext cx="184150" cy="146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63" tIns="53330" rIns="106663" bIns="53330" anchor="ctr"/>
          <a:lstStyle/>
          <a:p>
            <a:pPr algn="ctr" defTabSz="1421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966913" y="449263"/>
            <a:ext cx="192087" cy="1012825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63" tIns="53330" rIns="106663" bIns="53330" anchor="ctr"/>
          <a:lstStyle/>
          <a:p>
            <a:pPr algn="ctr" defTabSz="1420495">
              <a:defRPr/>
            </a:pPr>
            <a:endParaRPr lang="zh-CN" altLang="en-US" sz="1800">
              <a:solidFill>
                <a:srgbClr val="FFFFFF"/>
              </a:solidFill>
              <a:latin typeface="微软雅黑" panose="020B0503020204020204" pitchFamily="82" charset="2"/>
            </a:endParaRPr>
          </a:p>
        </p:txBody>
      </p:sp>
      <p:sp>
        <p:nvSpPr>
          <p:cNvPr id="6148" name="矩形 34"/>
          <p:cNvSpPr>
            <a:spLocks noChangeArrowheads="1"/>
          </p:cNvSpPr>
          <p:nvPr/>
        </p:nvSpPr>
        <p:spPr bwMode="auto">
          <a:xfrm>
            <a:off x="2376364" y="731044"/>
            <a:ext cx="9766300" cy="8747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6663" tIns="53330" rIns="106663" bIns="53330">
            <a:spAutoFit/>
          </a:bodyPr>
          <a:lstStyle/>
          <a:p>
            <a:pPr defTabSz="1064895">
              <a:lnSpc>
                <a:spcPct val="112000"/>
              </a:lnSpc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pitchFamily="34" charset="-122"/>
                <a:ea typeface="宋体" panose="02010600030101010101" pitchFamily="2" charset="-122"/>
              </a:rPr>
              <a:t>内容</a:t>
            </a:r>
            <a:endParaRPr lang="en-US" altLang="zh-CN" sz="4800" b="1" dirty="0">
              <a:solidFill>
                <a:srgbClr val="0000FF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6149" name="矩形 37"/>
          <p:cNvSpPr>
            <a:spLocks noChangeArrowheads="1"/>
          </p:cNvSpPr>
          <p:nvPr/>
        </p:nvSpPr>
        <p:spPr bwMode="auto">
          <a:xfrm>
            <a:off x="1656284" y="1866776"/>
            <a:ext cx="11145838" cy="74943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6663" tIns="53330" rIns="106663" bIns="5333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一、课程介绍</a:t>
            </a:r>
            <a:endParaRPr lang="en-US" altLang="zh-CN" sz="4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二、课程考核</a:t>
            </a:r>
            <a:endParaRPr lang="en-US" altLang="zh-CN" sz="4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三、专题教学安排</a:t>
            </a:r>
            <a:endParaRPr lang="en-US" altLang="zh-CN" sz="4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四、实践教学安排</a:t>
            </a:r>
            <a:endParaRPr lang="en-US" altLang="zh-CN" sz="4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五、网络教学安排</a:t>
            </a:r>
            <a:endParaRPr lang="en-US" altLang="zh-CN" sz="4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六、平时成绩说明</a:t>
            </a:r>
            <a:endParaRPr lang="en-US" altLang="zh-CN" sz="4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698625" y="0"/>
            <a:ext cx="184150" cy="146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63" tIns="53330" rIns="106663" bIns="53330" anchor="ctr"/>
          <a:lstStyle/>
          <a:p>
            <a:pPr algn="ctr" defTabSz="1421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966913" y="449263"/>
            <a:ext cx="192087" cy="1012825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63" tIns="53330" rIns="106663" bIns="53330" anchor="ctr"/>
          <a:lstStyle/>
          <a:p>
            <a:pPr algn="ctr" defTabSz="1420495">
              <a:defRPr/>
            </a:pPr>
            <a:endParaRPr lang="zh-CN" altLang="en-US" sz="1800">
              <a:solidFill>
                <a:srgbClr val="FFFFFF"/>
              </a:solidFill>
              <a:latin typeface="微软雅黑" panose="020B0503020204020204" pitchFamily="82" charset="2"/>
            </a:endParaRPr>
          </a:p>
        </p:txBody>
      </p:sp>
      <p:sp>
        <p:nvSpPr>
          <p:cNvPr id="40966" name="矩形 37"/>
          <p:cNvSpPr>
            <a:spLocks noChangeArrowheads="1"/>
          </p:cNvSpPr>
          <p:nvPr/>
        </p:nvSpPr>
        <p:spPr bwMode="auto">
          <a:xfrm>
            <a:off x="1695348" y="3007861"/>
            <a:ext cx="11333163" cy="1933842"/>
          </a:xfrm>
          <a:prstGeom prst="rect">
            <a:avLst/>
          </a:prstGeom>
          <a:noFill/>
          <a:ln w="9525">
            <a:noFill/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lIns="106663" tIns="53330" rIns="106663" bIns="5333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altLang="zh-CN" sz="32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3200" b="1" dirty="0">
              <a:solidFill>
                <a:srgbClr val="320000"/>
              </a:solidFill>
              <a:ea typeface="宋体" panose="02010600030101010101" pitchFamily="2" charset="-122"/>
            </a:endParaRP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2744788" y="792163"/>
            <a:ext cx="8712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5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7923" y="592435"/>
            <a:ext cx="91454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>
                <a:solidFill>
                  <a:srgbClr val="0000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一、课程介绍</a:t>
            </a:r>
            <a:endParaRPr lang="en-US" altLang="zh-CN" sz="5400" b="1" dirty="0">
              <a:solidFill>
                <a:srgbClr val="0000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4926" y="2076373"/>
            <a:ext cx="12910710" cy="7860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400" b="1" dirty="0">
                <a:latin typeface="+mn-ea"/>
                <a:ea typeface="+mn-ea"/>
                <a:cs typeface="微软雅黑" panose="020B0503020204020204" pitchFamily="34" charset="-122"/>
              </a:rPr>
              <a:t>课程性质</a:t>
            </a:r>
            <a:endParaRPr lang="en-US" altLang="zh-CN" sz="4400" dirty="0">
              <a:latin typeface="+mn-ea"/>
              <a:ea typeface="+mn-ea"/>
              <a:cs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+mn-ea"/>
                <a:ea typeface="+mn-ea"/>
                <a:cs typeface="微软雅黑" panose="020B0503020204020204" pitchFamily="34" charset="-122"/>
              </a:rPr>
              <a:t>“</a:t>
            </a:r>
            <a:r>
              <a:rPr lang="zh-CN" altLang="zh-CN" sz="3600" dirty="0">
                <a:latin typeface="+mn-ea"/>
                <a:ea typeface="+mn-ea"/>
                <a:cs typeface="微软雅黑" panose="020B0503020204020204" pitchFamily="34" charset="-122"/>
              </a:rPr>
              <a:t>原理</a:t>
            </a:r>
            <a:r>
              <a:rPr lang="en-US" altLang="zh-CN" sz="3600" dirty="0">
                <a:latin typeface="+mn-ea"/>
                <a:ea typeface="+mn-ea"/>
                <a:cs typeface="微软雅黑" panose="020B0503020204020204" pitchFamily="34" charset="-122"/>
              </a:rPr>
              <a:t>”</a:t>
            </a:r>
            <a:r>
              <a:rPr lang="zh-CN" altLang="en-US" sz="3600" dirty="0">
                <a:latin typeface="+mn-ea"/>
                <a:ea typeface="+mn-ea"/>
                <a:cs typeface="微软雅黑" panose="020B0503020204020204" pitchFamily="34" charset="-122"/>
              </a:rPr>
              <a:t>课是</a:t>
            </a:r>
            <a:r>
              <a:rPr lang="zh-CN" altLang="zh-CN" sz="3600" dirty="0">
                <a:latin typeface="+mn-ea"/>
                <a:ea typeface="+mn-ea"/>
                <a:cs typeface="微软雅黑" panose="020B0503020204020204" pitchFamily="34" charset="-122"/>
              </a:rPr>
              <a:t>我国高校本专科学生</a:t>
            </a:r>
            <a:endParaRPr lang="en-US" altLang="zh-CN" sz="3600" dirty="0">
              <a:latin typeface="+mn-ea"/>
              <a:ea typeface="+mn-ea"/>
              <a:cs typeface="微软雅黑" panose="020B0503020204020204" pitchFamily="34" charset="-122"/>
            </a:endParaRPr>
          </a:p>
          <a:p>
            <a:pPr marL="533400" lvl="1" indent="0" algn="just">
              <a:lnSpc>
                <a:spcPct val="150000"/>
              </a:lnSpc>
            </a:pPr>
            <a:r>
              <a:rPr lang="en-US" altLang="zh-CN" sz="3600" dirty="0">
                <a:latin typeface="+mn-ea"/>
                <a:ea typeface="+mn-ea"/>
                <a:cs typeface="微软雅黑" panose="020B0503020204020204" pitchFamily="34" charset="-122"/>
              </a:rPr>
              <a:t>   </a:t>
            </a:r>
            <a:r>
              <a:rPr lang="zh-CN" altLang="zh-CN" sz="3600" dirty="0">
                <a:latin typeface="+mn-ea"/>
                <a:ea typeface="+mn-ea"/>
                <a:cs typeface="微软雅黑" panose="020B0503020204020204" pitchFamily="34" charset="-122"/>
              </a:rPr>
              <a:t>必修的一门思想政治理论课程</a:t>
            </a:r>
            <a:r>
              <a:rPr lang="zh-CN" altLang="en-US" sz="3600" dirty="0">
                <a:latin typeface="+mn-ea"/>
                <a:ea typeface="+mn-ea"/>
                <a:cs typeface="微软雅黑" panose="020B0503020204020204" pitchFamily="34" charset="-122"/>
              </a:rPr>
              <a:t>。</a:t>
            </a:r>
            <a:endParaRPr lang="en-US" altLang="zh-CN" sz="3600" dirty="0">
              <a:latin typeface="+mn-ea"/>
              <a:ea typeface="+mn-ea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400" b="1" dirty="0">
                <a:latin typeface="+mn-ea"/>
                <a:ea typeface="+mn-ea"/>
                <a:cs typeface="微软雅黑" panose="020B0503020204020204" pitchFamily="34" charset="-122"/>
              </a:rPr>
              <a:t>课程学分安排</a:t>
            </a:r>
            <a:endParaRPr lang="en-US" altLang="zh-CN" sz="4400" b="1" dirty="0">
              <a:latin typeface="+mn-ea"/>
              <a:ea typeface="+mn-ea"/>
              <a:cs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+mn-ea"/>
                <a:ea typeface="+mn-ea"/>
                <a:cs typeface="微软雅黑" panose="020B0503020204020204" pitchFamily="34" charset="-122"/>
              </a:rPr>
              <a:t>“</a:t>
            </a:r>
            <a:r>
              <a:rPr lang="zh-CN" altLang="en-US" sz="3600" dirty="0">
                <a:latin typeface="+mn-ea"/>
                <a:ea typeface="+mn-ea"/>
                <a:cs typeface="微软雅黑" panose="020B0503020204020204" pitchFamily="34" charset="-122"/>
              </a:rPr>
              <a:t>原理</a:t>
            </a:r>
            <a:r>
              <a:rPr lang="en-US" altLang="zh-CN" sz="3600" dirty="0">
                <a:latin typeface="+mn-ea"/>
                <a:ea typeface="+mn-ea"/>
                <a:cs typeface="微软雅黑" panose="020B0503020204020204" pitchFamily="34" charset="-122"/>
              </a:rPr>
              <a:t>”</a:t>
            </a:r>
            <a:r>
              <a:rPr lang="zh-CN" altLang="en-US" sz="3600" dirty="0">
                <a:latin typeface="+mn-ea"/>
                <a:ea typeface="+mn-ea"/>
                <a:cs typeface="微软雅黑" panose="020B0503020204020204" pitchFamily="34" charset="-122"/>
              </a:rPr>
              <a:t>课</a:t>
            </a:r>
            <a:r>
              <a:rPr lang="en-US" altLang="zh-CN" sz="3600" dirty="0">
                <a:latin typeface="+mn-ea"/>
                <a:ea typeface="+mn-ea"/>
                <a:cs typeface="微软雅黑" panose="020B0503020204020204" pitchFamily="34" charset="-122"/>
              </a:rPr>
              <a:t>3</a:t>
            </a:r>
            <a:r>
              <a:rPr lang="zh-CN" altLang="en-US" sz="3600" dirty="0">
                <a:latin typeface="+mn-ea"/>
                <a:ea typeface="+mn-ea"/>
                <a:cs typeface="微软雅黑" panose="020B0503020204020204" pitchFamily="34" charset="-122"/>
              </a:rPr>
              <a:t>学分（</a:t>
            </a:r>
            <a:r>
              <a:rPr lang="en-US" altLang="zh-CN" sz="3600" dirty="0">
                <a:latin typeface="+mn-ea"/>
                <a:ea typeface="+mn-ea"/>
                <a:cs typeface="微软雅黑" panose="020B0503020204020204" pitchFamily="34" charset="-122"/>
              </a:rPr>
              <a:t>2+1</a:t>
            </a:r>
            <a:r>
              <a:rPr lang="zh-CN" altLang="en-US" sz="3600" dirty="0">
                <a:latin typeface="+mn-ea"/>
                <a:ea typeface="+mn-ea"/>
                <a:cs typeface="微软雅黑" panose="020B0503020204020204" pitchFamily="34" charset="-122"/>
              </a:rPr>
              <a:t>）</a:t>
            </a:r>
            <a:endParaRPr lang="en-US" altLang="zh-CN" sz="3600" dirty="0">
              <a:latin typeface="+mn-ea"/>
              <a:ea typeface="+mn-ea"/>
              <a:cs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400" b="1" dirty="0">
                <a:latin typeface="+mn-ea"/>
                <a:ea typeface="+mn-ea"/>
                <a:cs typeface="微软雅黑" panose="020B0503020204020204" pitchFamily="34" charset="-122"/>
              </a:rPr>
              <a:t>课程教材</a:t>
            </a:r>
            <a:endParaRPr lang="en-US" altLang="zh-CN" sz="4400" b="1" dirty="0">
              <a:latin typeface="+mn-ea"/>
              <a:ea typeface="+mn-ea"/>
              <a:cs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3600" dirty="0">
                <a:latin typeface="+mn-ea"/>
                <a:ea typeface="+mn-ea"/>
                <a:cs typeface="微软雅黑" panose="020B0503020204020204" pitchFamily="34" charset="-122"/>
              </a:rPr>
              <a:t>《马克思主义基本原理》</a:t>
            </a:r>
            <a:r>
              <a:rPr lang="zh-CN" altLang="en-US" sz="3600" dirty="0">
                <a:latin typeface="+mn-ea"/>
                <a:ea typeface="+mn-ea"/>
                <a:cs typeface="微软雅黑" panose="020B0503020204020204" pitchFamily="34" charset="-122"/>
              </a:rPr>
              <a:t>，</a:t>
            </a:r>
            <a:r>
              <a:rPr lang="zh-CN" altLang="zh-CN" sz="3600" dirty="0">
                <a:latin typeface="+mn-ea"/>
                <a:ea typeface="+mn-ea"/>
                <a:cs typeface="微软雅黑" panose="020B0503020204020204" pitchFamily="34" charset="-122"/>
              </a:rPr>
              <a:t>高等教育</a:t>
            </a:r>
            <a:endParaRPr lang="en-US" altLang="zh-CN" sz="3600" dirty="0">
              <a:latin typeface="+mn-ea"/>
              <a:ea typeface="+mn-ea"/>
              <a:cs typeface="微软雅黑" panose="020B0503020204020204" pitchFamily="34" charset="-122"/>
            </a:endParaRPr>
          </a:p>
          <a:p>
            <a:pPr marL="533400" lvl="1" indent="0" algn="just">
              <a:lnSpc>
                <a:spcPct val="150000"/>
              </a:lnSpc>
            </a:pPr>
            <a:r>
              <a:rPr lang="en-US" altLang="zh-CN" sz="3600" dirty="0">
                <a:latin typeface="+mn-ea"/>
                <a:ea typeface="+mn-ea"/>
                <a:cs typeface="微软雅黑" panose="020B0503020204020204" pitchFamily="34" charset="-122"/>
              </a:rPr>
              <a:t>  </a:t>
            </a:r>
            <a:r>
              <a:rPr lang="zh-CN" altLang="zh-CN" sz="3600" dirty="0">
                <a:latin typeface="+mn-ea"/>
                <a:ea typeface="+mn-ea"/>
                <a:cs typeface="微软雅黑" panose="020B0503020204020204" pitchFamily="34" charset="-122"/>
              </a:rPr>
              <a:t>出版社</a:t>
            </a:r>
            <a:r>
              <a:rPr lang="zh-CN" altLang="en-US" sz="3600" dirty="0">
                <a:latin typeface="+mn-ea"/>
                <a:ea typeface="+mn-ea"/>
                <a:cs typeface="微软雅黑" panose="020B0503020204020204" pitchFamily="34" charset="-122"/>
              </a:rPr>
              <a:t>，</a:t>
            </a:r>
            <a:r>
              <a:rPr lang="en-US" altLang="zh-CN" sz="3600" dirty="0">
                <a:latin typeface="+mn-ea"/>
                <a:ea typeface="+mn-ea"/>
                <a:cs typeface="微软雅黑" panose="020B0503020204020204" pitchFamily="34" charset="-122"/>
              </a:rPr>
              <a:t>2023</a:t>
            </a:r>
            <a:r>
              <a:rPr lang="zh-CN" altLang="zh-CN" sz="3600" dirty="0">
                <a:latin typeface="+mn-ea"/>
                <a:ea typeface="+mn-ea"/>
                <a:cs typeface="微软雅黑" panose="020B0503020204020204" pitchFamily="34" charset="-122"/>
              </a:rPr>
              <a:t>年</a:t>
            </a:r>
            <a:r>
              <a:rPr lang="zh-CN" altLang="en-US" sz="3600" dirty="0">
                <a:latin typeface="+mn-ea"/>
                <a:ea typeface="+mn-ea"/>
                <a:cs typeface="微软雅黑" panose="020B0503020204020204" pitchFamily="34" charset="-122"/>
              </a:rPr>
              <a:t>。</a:t>
            </a:r>
            <a:endParaRPr lang="en-US" altLang="zh-CN" sz="3600" dirty="0">
              <a:latin typeface="+mn-ea"/>
              <a:ea typeface="+mn-ea"/>
              <a:cs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F14CE3-C4B1-8003-2C76-386B23804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497" y="3150039"/>
            <a:ext cx="3209059" cy="42668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56284" y="2448347"/>
            <a:ext cx="12385376" cy="6764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200" b="1" dirty="0">
                <a:latin typeface="+mn-ea"/>
                <a:ea typeface="+mn-ea"/>
              </a:rPr>
              <a:t>课程考核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200" dirty="0">
                <a:latin typeface="+mn-ea"/>
                <a:ea typeface="+mn-ea"/>
              </a:rPr>
              <a:t>专题教学（</a:t>
            </a:r>
            <a:r>
              <a:rPr lang="en-US" altLang="zh-CN" sz="4200" dirty="0">
                <a:latin typeface="+mn-ea"/>
                <a:ea typeface="+mn-ea"/>
              </a:rPr>
              <a:t>50%</a:t>
            </a:r>
            <a:r>
              <a:rPr lang="zh-CN" altLang="en-US" sz="4200" dirty="0">
                <a:latin typeface="+mn-ea"/>
                <a:ea typeface="+mn-ea"/>
              </a:rPr>
              <a:t>）</a:t>
            </a:r>
            <a:endParaRPr lang="en-US" altLang="zh-CN" sz="4200" dirty="0">
              <a:latin typeface="+mn-ea"/>
              <a:ea typeface="+mn-ea"/>
            </a:endParaRPr>
          </a:p>
          <a:p>
            <a:pPr marL="533400" lvl="1" indent="0">
              <a:lnSpc>
                <a:spcPct val="150000"/>
              </a:lnSpc>
            </a:pPr>
            <a:r>
              <a:rPr lang="zh-CN" altLang="en-US" sz="4200" dirty="0">
                <a:latin typeface="+mn-ea"/>
                <a:ea typeface="+mn-ea"/>
              </a:rPr>
              <a:t>   期末闭卷考试（客观</a:t>
            </a:r>
            <a:r>
              <a:rPr lang="en-US" altLang="zh-CN" sz="4200" dirty="0">
                <a:latin typeface="+mn-ea"/>
                <a:ea typeface="+mn-ea"/>
              </a:rPr>
              <a:t>+</a:t>
            </a:r>
            <a:r>
              <a:rPr lang="zh-CN" altLang="en-US" sz="4200" dirty="0">
                <a:latin typeface="+mn-ea"/>
                <a:ea typeface="+mn-ea"/>
              </a:rPr>
              <a:t>主观）</a:t>
            </a:r>
            <a:endParaRPr lang="en-US" altLang="zh-CN" sz="42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200" dirty="0">
                <a:latin typeface="+mn-ea"/>
                <a:ea typeface="+mn-ea"/>
              </a:rPr>
              <a:t>实践教学（</a:t>
            </a:r>
            <a:r>
              <a:rPr lang="en-US" altLang="zh-CN" sz="4200" dirty="0">
                <a:latin typeface="+mn-ea"/>
                <a:ea typeface="+mn-ea"/>
              </a:rPr>
              <a:t>30%</a:t>
            </a:r>
            <a:r>
              <a:rPr lang="zh-CN" altLang="en-US" sz="4200" dirty="0">
                <a:latin typeface="+mn-ea"/>
                <a:ea typeface="+mn-ea"/>
              </a:rPr>
              <a:t>）</a:t>
            </a:r>
            <a:endParaRPr lang="en-US" altLang="zh-CN" sz="4200" dirty="0">
              <a:latin typeface="+mn-ea"/>
              <a:ea typeface="+mn-ea"/>
            </a:endParaRPr>
          </a:p>
          <a:p>
            <a:pPr marL="533400" lvl="1" indent="0">
              <a:lnSpc>
                <a:spcPct val="150000"/>
              </a:lnSpc>
            </a:pPr>
            <a:r>
              <a:rPr lang="zh-CN" altLang="en-US" sz="4200" dirty="0">
                <a:latin typeface="+mn-ea"/>
                <a:ea typeface="+mn-ea"/>
              </a:rPr>
              <a:t>   课堂汇报占</a:t>
            </a:r>
            <a:r>
              <a:rPr lang="en-US" altLang="zh-CN" sz="4200" dirty="0">
                <a:latin typeface="+mn-ea"/>
                <a:ea typeface="+mn-ea"/>
              </a:rPr>
              <a:t>50%</a:t>
            </a:r>
            <a:r>
              <a:rPr lang="zh-CN" altLang="en-US" sz="4200" dirty="0">
                <a:latin typeface="+mn-ea"/>
                <a:ea typeface="+mn-ea"/>
              </a:rPr>
              <a:t>，书面报告占</a:t>
            </a:r>
            <a:r>
              <a:rPr lang="en-US" altLang="zh-CN" sz="4200" dirty="0">
                <a:latin typeface="+mn-ea"/>
                <a:ea typeface="+mn-ea"/>
              </a:rPr>
              <a:t>50%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200" dirty="0">
                <a:latin typeface="+mn-ea"/>
                <a:ea typeface="+mn-ea"/>
              </a:rPr>
              <a:t>网络教学（</a:t>
            </a:r>
            <a:r>
              <a:rPr lang="en-US" altLang="zh-CN" sz="4200" dirty="0">
                <a:latin typeface="+mn-ea"/>
                <a:ea typeface="+mn-ea"/>
              </a:rPr>
              <a:t>20%</a:t>
            </a:r>
            <a:r>
              <a:rPr lang="zh-CN" altLang="en-US" sz="4200" dirty="0">
                <a:latin typeface="+mn-ea"/>
                <a:ea typeface="+mn-ea"/>
              </a:rPr>
              <a:t>）</a:t>
            </a:r>
            <a:endParaRPr lang="en-US" altLang="zh-CN" sz="4200" dirty="0">
              <a:latin typeface="+mn-ea"/>
              <a:ea typeface="+mn-ea"/>
            </a:endParaRPr>
          </a:p>
          <a:p>
            <a:pPr marL="533400" lvl="1" indent="0">
              <a:lnSpc>
                <a:spcPct val="150000"/>
              </a:lnSpc>
            </a:pPr>
            <a:r>
              <a:rPr lang="zh-CN" altLang="en-US" sz="4200" dirty="0">
                <a:latin typeface="+mn-ea"/>
                <a:ea typeface="+mn-ea"/>
              </a:rPr>
              <a:t>   网络问卷占</a:t>
            </a:r>
            <a:r>
              <a:rPr lang="en-US" altLang="zh-CN" sz="4200" dirty="0">
                <a:latin typeface="+mn-ea"/>
                <a:ea typeface="+mn-ea"/>
              </a:rPr>
              <a:t>25%</a:t>
            </a:r>
            <a:r>
              <a:rPr lang="zh-CN" altLang="en-US" sz="4200" dirty="0">
                <a:latin typeface="+mn-ea"/>
                <a:ea typeface="+mn-ea"/>
              </a:rPr>
              <a:t>，客观题测试占</a:t>
            </a:r>
            <a:r>
              <a:rPr lang="en-US" altLang="zh-CN" sz="4200" dirty="0">
                <a:latin typeface="+mn-ea"/>
                <a:ea typeface="+mn-ea"/>
              </a:rPr>
              <a:t>75%</a:t>
            </a:r>
          </a:p>
        </p:txBody>
      </p:sp>
      <p:sp>
        <p:nvSpPr>
          <p:cNvPr id="4" name="矩形 3"/>
          <p:cNvSpPr/>
          <p:nvPr/>
        </p:nvSpPr>
        <p:spPr>
          <a:xfrm>
            <a:off x="1698625" y="0"/>
            <a:ext cx="184150" cy="146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63" tIns="53330" rIns="106663" bIns="53330" anchor="ctr"/>
          <a:lstStyle/>
          <a:p>
            <a:pPr algn="ctr" defTabSz="1421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66913" y="449263"/>
            <a:ext cx="192087" cy="1012825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63" tIns="53330" rIns="106663" bIns="53330" anchor="ctr"/>
          <a:lstStyle/>
          <a:p>
            <a:pPr algn="ctr" defTabSz="1420495">
              <a:defRPr/>
            </a:pPr>
            <a:endParaRPr lang="zh-CN" altLang="en-US" sz="1800">
              <a:solidFill>
                <a:srgbClr val="FFFFFF"/>
              </a:solidFill>
              <a:latin typeface="微软雅黑" panose="020B0503020204020204" pitchFamily="8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6364" y="504131"/>
            <a:ext cx="42976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5400" b="1" dirty="0">
                <a:solidFill>
                  <a:srgbClr val="0000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二、课程考核</a:t>
            </a:r>
            <a:endParaRPr lang="en-US" altLang="zh-CN" sz="5400" b="1" dirty="0">
              <a:solidFill>
                <a:srgbClr val="0000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698625" y="0"/>
            <a:ext cx="184150" cy="146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63" tIns="53330" rIns="106663" bIns="53330" anchor="ctr"/>
          <a:lstStyle/>
          <a:p>
            <a:pPr algn="ctr" defTabSz="1421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966913" y="449263"/>
            <a:ext cx="192087" cy="1012825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63" tIns="53330" rIns="106663" bIns="53330" anchor="ctr"/>
          <a:lstStyle/>
          <a:p>
            <a:pPr algn="ctr" defTabSz="1420495">
              <a:defRPr/>
            </a:pPr>
            <a:endParaRPr lang="zh-CN" altLang="en-US" sz="1800">
              <a:solidFill>
                <a:srgbClr val="FFFFFF"/>
              </a:solidFill>
              <a:latin typeface="微软雅黑" panose="020B0503020204020204" pitchFamily="82" charset="2"/>
            </a:endParaRPr>
          </a:p>
        </p:txBody>
      </p:sp>
      <p:sp>
        <p:nvSpPr>
          <p:cNvPr id="40966" name="矩形 37"/>
          <p:cNvSpPr>
            <a:spLocks noChangeArrowheads="1"/>
          </p:cNvSpPr>
          <p:nvPr/>
        </p:nvSpPr>
        <p:spPr bwMode="auto">
          <a:xfrm>
            <a:off x="1695348" y="3007861"/>
            <a:ext cx="11333163" cy="1933842"/>
          </a:xfrm>
          <a:prstGeom prst="rect">
            <a:avLst/>
          </a:prstGeom>
          <a:noFill/>
          <a:ln w="9525">
            <a:noFill/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lIns="106663" tIns="53330" rIns="106663" bIns="5333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altLang="zh-CN" sz="32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3200" b="1" dirty="0">
              <a:solidFill>
                <a:srgbClr val="320000"/>
              </a:solidFill>
              <a:ea typeface="宋体" panose="02010600030101010101" pitchFamily="2" charset="-122"/>
            </a:endParaRP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2744788" y="792163"/>
            <a:ext cx="8712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5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355" y="592435"/>
            <a:ext cx="9289031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>
                <a:solidFill>
                  <a:srgbClr val="0000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三、专题教学安排</a:t>
            </a:r>
            <a:endParaRPr lang="en-US" altLang="zh-CN" sz="5400" b="1" dirty="0">
              <a:solidFill>
                <a:srgbClr val="1D8DE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0160" y="2039550"/>
            <a:ext cx="11089332" cy="8401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b="1" dirty="0">
                <a:latin typeface="宋体" panose="02010600030101010101" pitchFamily="2" charset="-122"/>
                <a:cs typeface="微软雅黑" panose="020B0503020204020204" pitchFamily="34" charset="-122"/>
              </a:rPr>
              <a:t>（一）授课安排</a:t>
            </a:r>
            <a:endParaRPr lang="en-US" altLang="zh-CN" sz="4000" b="1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1-2</a:t>
            </a: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周导论课</a:t>
            </a:r>
            <a:endParaRPr lang="en-US" altLang="zh-CN" sz="36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宋体" panose="02010600030101010101" pitchFamily="2" charset="-122"/>
              </a:rPr>
              <a:t>3-12</a:t>
            </a:r>
            <a:r>
              <a:rPr lang="zh-CN" altLang="en-US" sz="3600" dirty="0">
                <a:latin typeface="宋体" panose="02010600030101010101" pitchFamily="2" charset="-122"/>
              </a:rPr>
              <a:t>周专题课</a:t>
            </a:r>
            <a:endParaRPr lang="en-US" altLang="zh-CN" sz="3600" dirty="0">
              <a:latin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宋体" panose="02010600030101010101" pitchFamily="2" charset="-122"/>
              </a:rPr>
              <a:t>4</a:t>
            </a:r>
            <a:r>
              <a:rPr lang="zh-CN" altLang="en-US" sz="3600" dirty="0">
                <a:latin typeface="宋体" panose="02010600030101010101" pitchFamily="2" charset="-122"/>
              </a:rPr>
              <a:t>周讨论课</a:t>
            </a:r>
            <a:endParaRPr lang="en-US" altLang="zh-CN" sz="3600" dirty="0">
              <a:latin typeface="宋体" panose="02010600030101010101" pitchFamily="2" charset="-122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</a:rPr>
              <a:t>第</a:t>
            </a:r>
            <a:r>
              <a:rPr lang="en-US" dirty="0">
                <a:latin typeface="宋体" panose="02010600030101010101" pitchFamily="2" charset="-122"/>
              </a:rPr>
              <a:t>13-16</a:t>
            </a:r>
            <a:r>
              <a:rPr lang="zh-CN" altLang="en-US" dirty="0">
                <a:latin typeface="宋体" panose="02010600030101010101" pitchFamily="2" charset="-122"/>
              </a:rPr>
              <a:t>周</a:t>
            </a: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</a:rPr>
              <a:t>次讨论课，含讨论实践教学相关内容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>
                <a:latin typeface="宋体" panose="02010600030101010101" pitchFamily="2" charset="-122"/>
              </a:rPr>
              <a:t>1</a:t>
            </a:r>
            <a:r>
              <a:rPr lang="zh-CN" altLang="en-US" sz="3600" dirty="0">
                <a:latin typeface="宋体" panose="02010600030101010101" pitchFamily="2" charset="-122"/>
              </a:rPr>
              <a:t>周复习课</a:t>
            </a:r>
            <a:endParaRPr lang="en-US" altLang="zh-CN" sz="3600" dirty="0">
              <a:latin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b="1" dirty="0">
                <a:latin typeface="宋体" panose="02010600030101010101" pitchFamily="2" charset="-122"/>
              </a:rPr>
              <a:t>（二）考核形式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宋体" panose="02010600030101010101" pitchFamily="2" charset="-122"/>
              </a:rPr>
              <a:t>专题教学内容，卷面分</a:t>
            </a:r>
            <a:r>
              <a:rPr lang="en-US" altLang="zh-CN" sz="3600" dirty="0">
                <a:latin typeface="宋体" panose="02010600030101010101" pitchFamily="2" charset="-122"/>
              </a:rPr>
              <a:t>100</a:t>
            </a:r>
            <a:r>
              <a:rPr lang="zh-CN" altLang="en-US" sz="3600" dirty="0">
                <a:latin typeface="宋体" panose="02010600030101010101" pitchFamily="2" charset="-122"/>
              </a:rPr>
              <a:t>分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宋体" panose="02010600030101010101" pitchFamily="2" charset="-122"/>
              </a:rPr>
              <a:t>闭卷考试，统一考试，统一阅卷（客观</a:t>
            </a:r>
            <a:r>
              <a:rPr lang="en-US" altLang="zh-CN" sz="3600" dirty="0">
                <a:latin typeface="宋体" panose="02010600030101010101" pitchFamily="2" charset="-122"/>
              </a:rPr>
              <a:t>+</a:t>
            </a:r>
            <a:r>
              <a:rPr lang="zh-CN" altLang="en-US" sz="3600" dirty="0">
                <a:latin typeface="宋体" panose="02010600030101010101" pitchFamily="2" charset="-122"/>
              </a:rPr>
              <a:t>主观）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698625" y="0"/>
            <a:ext cx="184150" cy="146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63" tIns="53330" rIns="106663" bIns="53330" anchor="ctr"/>
          <a:lstStyle/>
          <a:p>
            <a:pPr algn="ctr" defTabSz="1421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966913" y="449263"/>
            <a:ext cx="192087" cy="1012825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63" tIns="53330" rIns="106663" bIns="53330" anchor="ctr"/>
          <a:lstStyle/>
          <a:p>
            <a:pPr algn="ctr" defTabSz="1420495">
              <a:defRPr/>
            </a:pPr>
            <a:endParaRPr lang="zh-CN" altLang="en-US" sz="1800">
              <a:solidFill>
                <a:srgbClr val="FFFFFF"/>
              </a:solidFill>
              <a:latin typeface="微软雅黑" panose="020B0503020204020204" pitchFamily="82" charset="2"/>
            </a:endParaRPr>
          </a:p>
        </p:txBody>
      </p:sp>
      <p:sp>
        <p:nvSpPr>
          <p:cNvPr id="40966" name="矩形 37"/>
          <p:cNvSpPr>
            <a:spLocks noChangeArrowheads="1"/>
          </p:cNvSpPr>
          <p:nvPr/>
        </p:nvSpPr>
        <p:spPr bwMode="auto">
          <a:xfrm>
            <a:off x="1695348" y="3007861"/>
            <a:ext cx="11333163" cy="1933842"/>
          </a:xfrm>
          <a:prstGeom prst="rect">
            <a:avLst/>
          </a:prstGeom>
          <a:noFill/>
          <a:ln w="9525">
            <a:noFill/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lIns="106663" tIns="53330" rIns="106663" bIns="5333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altLang="zh-CN" sz="32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3200" b="1" dirty="0">
              <a:solidFill>
                <a:srgbClr val="320000"/>
              </a:solidFill>
              <a:ea typeface="宋体" panose="02010600030101010101" pitchFamily="2" charset="-122"/>
            </a:endParaRP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2744788" y="792163"/>
            <a:ext cx="8712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5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355" y="592435"/>
            <a:ext cx="92890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>
                <a:solidFill>
                  <a:srgbClr val="0000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四、实践教学安排</a:t>
            </a:r>
            <a:endParaRPr lang="en-US" altLang="zh-CN" sz="5400" b="1" dirty="0">
              <a:solidFill>
                <a:srgbClr val="1D8DE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4196" y="1828489"/>
            <a:ext cx="12745416" cy="8396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实施办法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班级同学自由组合，组成人数约为</a:t>
            </a:r>
            <a:r>
              <a:rPr lang="en-US" altLang="zh-CN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6</a:t>
            </a: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人左右的小组，并确定社</a:t>
            </a:r>
            <a:endParaRPr lang="en-US" altLang="zh-CN" sz="36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  </a:t>
            </a: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会实践选题，同时选出一名负责人负责实践调查的开展与小</a:t>
            </a:r>
            <a:endParaRPr lang="en-US" altLang="zh-CN" sz="36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  </a:t>
            </a: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组工作协调，并作为小组联络员与老师保持联系；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小组成员分工合作，依据小组所选择的实践选题搜集资料，</a:t>
            </a:r>
            <a:endParaRPr lang="en-US" altLang="zh-CN" sz="36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  </a:t>
            </a: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通过问卷调查、田野访谈、现场考察等多种方式对所选题目</a:t>
            </a:r>
            <a:endParaRPr lang="en-US" altLang="zh-CN" sz="36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  </a:t>
            </a: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展开实践调查；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调查结束后，以小组为单位，于第</a:t>
            </a:r>
            <a:r>
              <a:rPr lang="en-US" altLang="zh-CN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16</a:t>
            </a: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周结束之前提交一份不</a:t>
            </a:r>
            <a:endParaRPr lang="en-US" altLang="zh-CN" sz="36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  </a:t>
            </a: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小于</a:t>
            </a:r>
            <a:r>
              <a:rPr lang="en-US" altLang="zh-CN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5000</a:t>
            </a: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字的调查报告，并在课堂上进行相关成果的展示与</a:t>
            </a:r>
            <a:endParaRPr lang="en-US" altLang="zh-CN" sz="36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  </a:t>
            </a: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汇报。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698625" y="0"/>
            <a:ext cx="184150" cy="146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63" tIns="53330" rIns="106663" bIns="53330" anchor="ctr"/>
          <a:lstStyle/>
          <a:p>
            <a:pPr algn="ctr" defTabSz="14217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966913" y="449263"/>
            <a:ext cx="192087" cy="1012825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63" tIns="53330" rIns="106663" bIns="53330" anchor="ctr"/>
          <a:lstStyle/>
          <a:p>
            <a:pPr algn="ctr" defTabSz="1420495">
              <a:defRPr/>
            </a:pPr>
            <a:endParaRPr lang="zh-CN" altLang="en-US" sz="1800">
              <a:solidFill>
                <a:srgbClr val="FFFFFF"/>
              </a:solidFill>
              <a:latin typeface="微软雅黑" panose="020B0503020204020204" pitchFamily="82" charset="2"/>
            </a:endParaRPr>
          </a:p>
        </p:txBody>
      </p:sp>
      <p:sp>
        <p:nvSpPr>
          <p:cNvPr id="40966" name="矩形 37"/>
          <p:cNvSpPr>
            <a:spLocks noChangeArrowheads="1"/>
          </p:cNvSpPr>
          <p:nvPr/>
        </p:nvSpPr>
        <p:spPr bwMode="auto">
          <a:xfrm>
            <a:off x="1695348" y="3007861"/>
            <a:ext cx="11333163" cy="1933842"/>
          </a:xfrm>
          <a:prstGeom prst="rect">
            <a:avLst/>
          </a:prstGeom>
          <a:noFill/>
          <a:ln w="9525">
            <a:noFill/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lIns="106663" tIns="53330" rIns="106663" bIns="5333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defRPr/>
            </a:pPr>
            <a:endParaRPr lang="en-US" altLang="zh-CN" sz="32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3200" b="1" dirty="0">
              <a:solidFill>
                <a:srgbClr val="320000"/>
              </a:solidFill>
              <a:ea typeface="宋体" panose="02010600030101010101" pitchFamily="2" charset="-122"/>
            </a:endParaRPr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2744788" y="792163"/>
            <a:ext cx="8712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5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4192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3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355" y="592435"/>
            <a:ext cx="92890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>
                <a:solidFill>
                  <a:srgbClr val="0000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四、实践教学安排</a:t>
            </a:r>
            <a:endParaRPr lang="en-US" altLang="zh-CN" sz="5400" b="1" dirty="0">
              <a:solidFill>
                <a:srgbClr val="1D8DE5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2148" y="1800275"/>
            <a:ext cx="13177464" cy="8364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0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其他要求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第一周：完成小组组队工作，指定讨论课展示的相关发言人，并于第五次课抽签决定小组汇报顺序</a:t>
            </a:r>
            <a:endParaRPr lang="en-US" altLang="zh-CN" sz="36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第</a:t>
            </a:r>
            <a:r>
              <a:rPr 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13-16</a:t>
            </a: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周中的讨论课：实践成果展示（具体时间以老师通知为准）</a:t>
            </a:r>
            <a:endParaRPr lang="en-US" altLang="zh-CN" sz="36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展示时间为每组</a:t>
            </a:r>
            <a:r>
              <a:rPr lang="en-US" altLang="zh-CN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10</a:t>
            </a: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分钟左右，答辩时间为每组</a:t>
            </a:r>
            <a:r>
              <a:rPr lang="en-US" altLang="zh-CN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10</a:t>
            </a: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分钟，其他小组成员及老师负责打分、提问答辩，每组均应提问至少</a:t>
            </a:r>
            <a:r>
              <a:rPr lang="en-US" altLang="zh-CN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1</a:t>
            </a: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个问题。</a:t>
            </a:r>
            <a:endParaRPr lang="en-US" altLang="zh-CN" sz="36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>
                <a:latin typeface="宋体" panose="02010600030101010101" pitchFamily="2" charset="-122"/>
                <a:cs typeface="微软雅黑" panose="020B0503020204020204" pitchFamily="34" charset="-122"/>
              </a:rPr>
              <a:t>成绩组成：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cs typeface="微软雅黑" panose="020B0503020204020204" pitchFamily="34" charset="-122"/>
              </a:rPr>
              <a:t>汇报分数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cs typeface="微软雅黑" panose="020B0503020204020204" pitchFamily="34" charset="-122"/>
              </a:rPr>
              <a:t>50%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cs typeface="微软雅黑" panose="020B0503020204020204" pitchFamily="34" charset="-122"/>
              </a:rPr>
              <a:t>（其中同学打分占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cs typeface="微软雅黑" panose="020B0503020204020204" pitchFamily="34" charset="-122"/>
              </a:rPr>
              <a:t>25%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cs typeface="微软雅黑" panose="020B0503020204020204" pitchFamily="34" charset="-122"/>
              </a:rPr>
              <a:t>，老师打分占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cs typeface="微软雅黑" panose="020B0503020204020204" pitchFamily="34" charset="-122"/>
              </a:rPr>
              <a:t>25%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cs typeface="微软雅黑" panose="020B0503020204020204" pitchFamily="34" charset="-122"/>
              </a:rPr>
              <a:t>）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cs typeface="微软雅黑" panose="020B0503020204020204" pitchFamily="34" charset="-122"/>
              </a:rPr>
              <a:t>+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cs typeface="微软雅黑" panose="020B0503020204020204" pitchFamily="34" charset="-122"/>
              </a:rPr>
              <a:t>实践报告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cs typeface="微软雅黑" panose="020B0503020204020204" pitchFamily="34" charset="-122"/>
              </a:rPr>
              <a:t>50%</a:t>
            </a:r>
            <a:endParaRPr lang="zh-CN" altLang="en-US" sz="3600" dirty="0">
              <a:solidFill>
                <a:srgbClr val="FF0000"/>
              </a:solidFill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14358" y="1900211"/>
          <a:ext cx="12715963" cy="8013820"/>
        </p:xfrm>
        <a:graphic>
          <a:graphicData uri="http://schemas.openxmlformats.org/drawingml/2006/table">
            <a:tbl>
              <a:tblPr/>
              <a:tblGrid>
                <a:gridCol w="291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7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83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504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院系、专业</a:t>
                      </a:r>
                      <a:endParaRPr lang="zh-CN" sz="2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036" marR="610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1036" marR="61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3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实践小组成员</a:t>
                      </a:r>
                      <a:endParaRPr lang="zh-CN" sz="2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036" marR="610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1036" marR="61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3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组长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036" marR="610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1036" marR="61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联系电话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036" marR="61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1036" marR="61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电子邮箱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036" marR="61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1036" marR="61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5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实践主题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036" marR="610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1036" marR="61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123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实践目的及意义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036" marR="610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1036" marR="61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779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实践内容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036" marR="610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1036" marR="61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83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实践形式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036" marR="610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1036" marR="61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02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实践地点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036" marR="610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1036" marR="61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612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实践日程计划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036" marR="610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1036" marR="61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496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预期成果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036" marR="610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1036" marR="61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709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备注</a:t>
                      </a:r>
                      <a:endParaRPr lang="zh-CN" sz="2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1036" marR="610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2400" kern="1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1036" marR="610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628736" y="400015"/>
            <a:ext cx="9072626" cy="11387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厦门大学思想政治理论课实践教学计划表 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课程名称：                        指导教师：          学年及学期：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填表日期：      年   月   日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85794" y="2043095"/>
          <a:ext cx="12501650" cy="8563208"/>
        </p:xfrm>
        <a:graphic>
          <a:graphicData uri="http://schemas.openxmlformats.org/drawingml/2006/table">
            <a:tbl>
              <a:tblPr/>
              <a:tblGrid>
                <a:gridCol w="97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7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8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0748">
                <a:tc gridSpan="6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一、基本情况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4256">
                <a:tc gridSpan="6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学生班级（院系专业）：</a:t>
                      </a:r>
                      <a:r>
                        <a:rPr lang="en-US" sz="1800" u="sng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     _______________________    _              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学生人数：</a:t>
                      </a:r>
                      <a:r>
                        <a:rPr lang="en-US" sz="1800" u="sng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____________________________________                          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实践分组情况</a:t>
                      </a: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:________________________________________________</a:t>
                      </a:r>
                      <a:r>
                        <a:rPr lang="en-US" sz="1800" u="sng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_____________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实践考核方式：</a:t>
                      </a: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_____________________________________________________</a:t>
                      </a:r>
                      <a:r>
                        <a:rPr lang="en-US" sz="1800" u="sng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________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48">
                <a:tc gridSpan="6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二、学生成绩统计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6420">
                <a:tc gridSpan="6"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优秀：（</a:t>
                      </a: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90-100</a:t>
                      </a: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r>
                        <a:rPr lang="en-US" sz="1800" u="sng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</a:t>
                      </a: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人，占</a:t>
                      </a:r>
                      <a:r>
                        <a:rPr lang="en-US" sz="1800" u="sng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</a:t>
                      </a: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；良好：（</a:t>
                      </a: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80-89</a:t>
                      </a: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r>
                        <a:rPr lang="en-US" sz="1800" u="sng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</a:t>
                      </a: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人，占</a:t>
                      </a:r>
                      <a:r>
                        <a:rPr lang="en-US" sz="1800" u="sng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；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266700" algn="just">
                        <a:lnSpc>
                          <a:spcPct val="12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中等：（</a:t>
                      </a: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70-79</a:t>
                      </a: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r>
                        <a:rPr lang="en-US" sz="1800" u="sng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    </a:t>
                      </a: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人，占</a:t>
                      </a:r>
                      <a:r>
                        <a:rPr lang="en-US" sz="1800" u="sng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</a:t>
                      </a: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；及格：（</a:t>
                      </a: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60-69</a:t>
                      </a: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r>
                        <a:rPr lang="en-US" sz="1800" u="sng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 </a:t>
                      </a: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人，占</a:t>
                      </a:r>
                      <a:r>
                        <a:rPr lang="en-US" sz="1800" u="sng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</a:t>
                      </a: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；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266700" algn="just">
                        <a:lnSpc>
                          <a:spcPct val="120000"/>
                        </a:lnSpc>
                        <a:spcBef>
                          <a:spcPts val="780"/>
                        </a:spcBef>
                        <a:spcAft>
                          <a:spcPts val="780"/>
                        </a:spcAft>
                      </a:pP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不及格：（</a:t>
                      </a: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</a:t>
                      </a: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分以下）</a:t>
                      </a:r>
                      <a:r>
                        <a:rPr lang="en-US" sz="1800" u="sng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</a:t>
                      </a: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人，占</a:t>
                      </a:r>
                      <a:r>
                        <a:rPr lang="en-US" sz="1800" u="sng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  </a:t>
                      </a: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%</a:t>
                      </a: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748">
                <a:tc gridSpan="6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三、实践教学情况总结分析及改进意见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394">
                <a:tc gridSpan="6"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 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  <a:p>
                      <a:pPr marR="533400" indent="266700" algn="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指导教师签字：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748">
                <a:tc gridSpan="6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附录：实践主题一览表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74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序号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主题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实践形式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负责人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院系专业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人数</a:t>
                      </a:r>
                      <a:endParaRPr lang="zh-CN" sz="105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748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748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748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748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748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n-US" sz="1050" kern="1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9133">
                <a:tc gridSpan="6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备注</a:t>
                      </a:r>
                      <a:r>
                        <a:rPr lang="zh-CN" sz="1800" kern="100" dirty="0">
                          <a:latin typeface="Calibri" panose="020F0502020204030204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 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414422" y="542891"/>
            <a:ext cx="102870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57505" defTabSz="914400"/>
            <a:r>
              <a:rPr lang="zh-CN" altLang="en-US" b="1" dirty="0">
                <a:latin typeface="Calibri" panose="020F0502020204030204" pitchFamily="34" charset="0"/>
                <a:cs typeface="宋体" panose="02010600030101010101" pitchFamily="2" charset="-122"/>
              </a:rPr>
              <a:t>厦门大学思想政治理论课实践教学总结分析表</a:t>
            </a:r>
            <a:endParaRPr lang="zh-CN" altLang="en-US" sz="2400" dirty="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lvl="0" indent="357505" defTabSz="914400" eaLnBrk="0" hangingPunct="0"/>
            <a:r>
              <a:rPr lang="zh-CN" altLang="en-US" sz="2000" b="1" dirty="0">
                <a:latin typeface="Calibri" panose="020F0502020204030204" pitchFamily="34" charset="0"/>
                <a:cs typeface="宋体" panose="02010600030101010101" pitchFamily="2" charset="-122"/>
              </a:rPr>
              <a:t>课程名称：                     指导教师：             学年及学期：</a:t>
            </a:r>
            <a:endParaRPr lang="zh-CN" altLang="en-US" sz="1800" dirty="0">
              <a:latin typeface="Arial" panose="020B0604020202020204" pitchFamily="34" charset="0"/>
              <a:cs typeface="宋体" panose="02010600030101010101" pitchFamily="2" charset="-122"/>
            </a:endParaRPr>
          </a:p>
          <a:p>
            <a:pPr lvl="0" indent="266700" defTabSz="914400" eaLnBrk="0" hangingPunct="0"/>
            <a:r>
              <a:rPr lang="zh-CN" altLang="en-US" sz="2000" dirty="0">
                <a:latin typeface="Calibri" panose="020F0502020204030204" pitchFamily="34" charset="0"/>
                <a:cs typeface="宋体" panose="02010600030101010101" pitchFamily="2" charset="-122"/>
              </a:rPr>
              <a:t>  填表日期：      年   月   日</a:t>
            </a:r>
            <a:endParaRPr lang="zh-CN" altLang="en-US" sz="2000" dirty="0">
              <a:latin typeface="Arial" panose="020B0604020202020204" pitchFamily="34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U1Y2UwY2U3YjEzNTY5MDM5MDVhMDI4NGQ2OTc2Yj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877</Words>
  <Application>Microsoft Office PowerPoint</Application>
  <PresentationFormat>自定义</PresentationFormat>
  <Paragraphs>133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LUX XMU</cp:lastModifiedBy>
  <cp:revision>545</cp:revision>
  <dcterms:created xsi:type="dcterms:W3CDTF">2014-09-23T05:39:00Z</dcterms:created>
  <dcterms:modified xsi:type="dcterms:W3CDTF">2024-09-03T02:28:25Z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78C996E4C5104D3E89CD2F62E6952A11_13</vt:lpwstr>
  </property>
</Properties>
</file>