
<file path=[Content_Types].xml><?xml version="1.0" encoding="utf-8"?>
<Types xmlns="http://schemas.openxmlformats.org/package/2006/content-types">
  <Default Extension="png" ContentType="image/png"/>
  <Default Extension="xml" ContentType="application/xml"/>
  <Default Extension="rels" ContentType="application/vnd.openxmlformats-package.relationships+xml"/>
  <Override PartName="/ppt/media/image27.png" ContentType="image/png"/>
  <Override PartName="/ppt/media/image23.png" ContentType="image/png"/>
  <Override PartName="/ppt/media/image16.png" ContentType="image/png"/>
  <Override PartName="/ppt/media/image17.png" ContentType="image/png"/>
  <Override PartName="/ppt/media/image12.png" ContentType="image/png"/>
  <Override PartName="/ppt/media/image29.png" ContentType="image/png"/>
  <Override PartName="/ppt/media/image25.png" ContentType="image/png"/>
  <Override PartName="/ppt/media/image28.png" ContentType="image/png"/>
  <Override PartName="/ppt/slides/slide22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media/image20.png" ContentType="image/png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1.xml" ContentType="application/vnd.openxmlformats-officedocument.presentationml.slide+xml"/>
  <Override PartName="/ppt/media/image22.png" ContentType="image/png"/>
  <Override PartName="/ppt/slides/slide14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3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media/image14.png" ContentType="image/png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  <Override PartName="/ppt/slides/slide28.xml" ContentType="application/vnd.openxmlformats-officedocument.presentationml.slide+xml"/>
  <Override PartName="/ppt/slides/slide32.xml" ContentType="application/vnd.openxmlformats-officedocument.presentationml.slide+xml"/>
  <Override PartName="/ppt/media/image39.png" ContentType="image/png"/>
  <Override PartName="/ppt/media/image7.png" ContentType="image/png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viewProps.xml" ContentType="application/vnd.openxmlformats-officedocument.presentationml.viewProps+xml"/>
  <Override PartName="/ppt/tags/tag1.xml" ContentType="application/vnd.openxmlformats-officedocument.presentationml.tags+xml"/>
  <Override PartName="/ppt/media/image8.png" ContentType="image/png"/>
  <Override PartName="/ppt/slides/slide8.xml" ContentType="application/vnd.openxmlformats-officedocument.presentationml.slide+xml"/>
  <Override PartName="/ppt/theme/theme2.xml" ContentType="application/vnd.openxmlformats-officedocument.theme+xml"/>
  <Override PartName="/ppt/slides/slide5.xml" ContentType="application/vnd.openxmlformats-officedocument.presentationml.slide+xml"/>
  <Override PartName="/ppt/media/image1.png" ContentType="image/png"/>
  <Override PartName="/ppt/slides/slide21.xml" ContentType="application/vnd.openxmlformats-officedocument.presentationml.slide+xml"/>
  <Override PartName="/ppt/slides/slide29.xml" ContentType="application/vnd.openxmlformats-officedocument.presentationml.slide+xml"/>
  <Override PartName="/ppt/slides/slide37.xml" ContentType="application/vnd.openxmlformats-officedocument.presentationml.slide+xml"/>
  <Override PartName="/ppt/media/image19.png" ContentType="image/png"/>
  <Override PartName="/ppt/media/image13.png" ContentType="image/png"/>
  <Override PartName="/ppt/media/image5.png" ContentType="image/png"/>
  <Override PartName="/ppt/media/image9.png" ContentType="image/png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media/image24.png" ContentType="image/png"/>
  <Override PartName="/ppt/media/image10.png" ContentType="image/png"/>
  <Override PartName="/ppt/slides/slide9.xml" ContentType="application/vnd.openxmlformats-officedocument.presentationml.slide+xml"/>
  <Override PartName="/ppt/media/image30.png" ContentType="image/png"/>
  <Override PartName="/ppt/media/image11.png" ContentType="image/png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media/image31.png" ContentType="image/png"/>
  <Override PartName="/ppt/media/image37.png" ContentType="image/png"/>
  <Override PartName="/ppt/media/image3.png" ContentType="image/png"/>
  <Override PartName="/ppt/media/image36.png" ContentType="image/png"/>
  <Override PartName="/ppt/slideLayouts/slideLayout11.xml" ContentType="application/vnd.openxmlformats-officedocument.presentationml.slideLayout+xml"/>
  <Override PartName="/ppt/media/image26.png" ContentType="image/png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media/image34.png" ContentType="image/png"/>
  <Override PartName="/ppt/slides/slide24.xml" ContentType="application/vnd.openxmlformats-officedocument.presentationml.slide+xml"/>
  <Override PartName="/ppt/slides/slide31.xml" ContentType="application/vnd.openxmlformats-officedocument.presentationml.slide+xml"/>
  <Override PartName="/ppt/media/image38.png" ContentType="image/png"/>
  <Override PartName="/ppt/media/image15.png" ContentType="image/png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media/image32.png" ContentType="image/png"/>
  <Override PartName="/ppt/slideLayouts/slideLayout4.xml" ContentType="application/vnd.openxmlformats-officedocument.presentationml.slideLayout+xml"/>
  <Override PartName="/ppt/media/image21.png" ContentType="image/png"/>
  <Override PartName="/ppt/media/image2.png" ContentType="image/png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media/image33.png" ContentType="image/png"/>
  <Override PartName="/ppt/presentation.xml" ContentType="application/vnd.openxmlformats-officedocument.presentationml.presentation.main+xml"/>
  <Override PartName="/ppt/media/image35.png" ContentType="image/png"/>
  <Override PartName="/ppt/media/image4.png" ContentType="image/png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media/image6.png" ContentType="image/png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s/slide38.xml" ContentType="application/vnd.openxmlformats-officedocument.presentationml.slide+xml"/>
  <Override PartName="/ppt/media/image18.png" ContentType="image/png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3" Type="http://schemas.openxmlformats.org/officeDocument/2006/relationships/custom-properties" Target="docProps/custom.xml" /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93" r:id="rId5"/>
    <p:sldId id="295" r:id="rId6"/>
    <p:sldId id="292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268" r:id="rId19"/>
    <p:sldId id="324" r:id="rId20"/>
    <p:sldId id="325" r:id="rId21"/>
    <p:sldId id="331" r:id="rId22"/>
    <p:sldId id="326" r:id="rId23"/>
    <p:sldId id="327" r:id="rId24"/>
    <p:sldId id="328" r:id="rId25"/>
    <p:sldId id="329" r:id="rId26"/>
    <p:sldId id="330" r:id="rId27"/>
    <p:sldId id="269" r:id="rId28"/>
    <p:sldId id="289" r:id="rId29"/>
    <p:sldId id="291" r:id="rId30"/>
    <p:sldId id="290" r:id="rId31"/>
    <p:sldId id="270" r:id="rId32"/>
    <p:sldId id="282" r:id="rId33"/>
    <p:sldId id="283" r:id="rId34"/>
    <p:sldId id="284" r:id="rId35"/>
    <p:sldId id="285" r:id="rId36"/>
    <p:sldId id="286" r:id="rId37"/>
    <p:sldId id="288" r:id="rId38"/>
    <p:sldId id="271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DD5"/>
    <a:srgbClr val="488BCE"/>
    <a:srgbClr val="3B3838"/>
    <a:srgbClr val="767171"/>
    <a:srgbClr val="2B37BE"/>
    <a:srgbClr val="3045C1"/>
    <a:srgbClr val="49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32" y="72"/>
      </p:cViewPr>
      <p:guideLst>
        <p:guide orient="horz" pos="2183"/>
        <p:guide pos="3840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45" Type="http://schemas.openxmlformats.org/officeDocument/2006/relationships/tableStyles" Target="tableStyles.xml" /><Relationship Id="rId44" Type="http://schemas.openxmlformats.org/officeDocument/2006/relationships/theme" Target="theme/theme1.xml" /><Relationship Id="rId42" Type="http://schemas.openxmlformats.org/officeDocument/2006/relationships/presProps" Target="presProps.xml" /><Relationship Id="rId41" Type="http://schemas.openxmlformats.org/officeDocument/2006/relationships/tags" Target="tags/tag1.xml" /><Relationship Id="rId40" Type="http://schemas.openxmlformats.org/officeDocument/2006/relationships/notesMaster" Target="notesMasters/notesMaster1.xml" /><Relationship Id="rId43" Type="http://schemas.openxmlformats.org/officeDocument/2006/relationships/viewProps" Target="viewProps.xml" /><Relationship Id="rId38" Type="http://schemas.openxmlformats.org/officeDocument/2006/relationships/slide" Target="slides/slide37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0" Type="http://schemas.openxmlformats.org/officeDocument/2006/relationships/slide" Target="slides/slide29.xml" /><Relationship Id="rId29" Type="http://schemas.openxmlformats.org/officeDocument/2006/relationships/slide" Target="slides/slide28.xml" /><Relationship Id="rId37" Type="http://schemas.openxmlformats.org/officeDocument/2006/relationships/slide" Target="slides/slide36.xml" /><Relationship Id="rId28" Type="http://schemas.openxmlformats.org/officeDocument/2006/relationships/slide" Target="slides/slide27.xml" /><Relationship Id="rId27" Type="http://schemas.openxmlformats.org/officeDocument/2006/relationships/slide" Target="slides/slide26.xml" /><Relationship Id="rId26" Type="http://schemas.openxmlformats.org/officeDocument/2006/relationships/slide" Target="slides/slide25.xml" /><Relationship Id="rId31" Type="http://schemas.openxmlformats.org/officeDocument/2006/relationships/slide" Target="slides/slide30.xml" /><Relationship Id="rId25" Type="http://schemas.openxmlformats.org/officeDocument/2006/relationships/slide" Target="slides/slide24.xml" /><Relationship Id="rId24" Type="http://schemas.openxmlformats.org/officeDocument/2006/relationships/slide" Target="slides/slide23.xml" /><Relationship Id="rId39" Type="http://schemas.openxmlformats.org/officeDocument/2006/relationships/slide" Target="slides/slide38.xml" /><Relationship Id="rId22" Type="http://schemas.openxmlformats.org/officeDocument/2006/relationships/slide" Target="slides/slide21.xml" /><Relationship Id="rId18" Type="http://schemas.openxmlformats.org/officeDocument/2006/relationships/slide" Target="slides/slide17.xml" /><Relationship Id="rId16" Type="http://schemas.openxmlformats.org/officeDocument/2006/relationships/slide" Target="slides/slide15.xml" /><Relationship Id="rId21" Type="http://schemas.openxmlformats.org/officeDocument/2006/relationships/slide" Target="slides/slide20.xml" /><Relationship Id="rId17" Type="http://schemas.openxmlformats.org/officeDocument/2006/relationships/slide" Target="slides/slide16.xml" /><Relationship Id="rId15" Type="http://schemas.openxmlformats.org/officeDocument/2006/relationships/slide" Target="slides/slide14.xml" /><Relationship Id="rId36" Type="http://schemas.openxmlformats.org/officeDocument/2006/relationships/slide" Target="slides/slide35.xml" /><Relationship Id="rId35" Type="http://schemas.openxmlformats.org/officeDocument/2006/relationships/slide" Target="slides/slide34.xml" /><Relationship Id="rId2" Type="http://schemas.openxmlformats.org/officeDocument/2006/relationships/slide" Target="slides/slide1.xml" /><Relationship Id="rId12" Type="http://schemas.openxmlformats.org/officeDocument/2006/relationships/slide" Target="slides/slide11.xml" /><Relationship Id="rId20" Type="http://schemas.openxmlformats.org/officeDocument/2006/relationships/slide" Target="slides/slide19.xml" /><Relationship Id="rId11" Type="http://schemas.openxmlformats.org/officeDocument/2006/relationships/slide" Target="slides/slide10.xml" /><Relationship Id="rId10" Type="http://schemas.openxmlformats.org/officeDocument/2006/relationships/slide" Target="slides/slide9.xml" /><Relationship Id="rId7" Type="http://schemas.openxmlformats.org/officeDocument/2006/relationships/slide" Target="slides/slide6.xml" /><Relationship Id="rId13" Type="http://schemas.openxmlformats.org/officeDocument/2006/relationships/slide" Target="slides/slide12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32" Type="http://schemas.openxmlformats.org/officeDocument/2006/relationships/slide" Target="slides/slide31.xml" /><Relationship Id="rId14" Type="http://schemas.openxmlformats.org/officeDocument/2006/relationships/slide" Target="slides/slide13.xml" /><Relationship Id="rId6" Type="http://schemas.openxmlformats.org/officeDocument/2006/relationships/slide" Target="slides/slide5.xml" /><Relationship Id="rId1" Type="http://schemas.openxmlformats.org/officeDocument/2006/relationships/slideMaster" Target="slideMasters/slideMaster1.xml" /><Relationship Id="rId8" Type="http://schemas.openxmlformats.org/officeDocument/2006/relationships/slide" Target="slides/slide7.xml" /><Relationship Id="rId5" Type="http://schemas.openxmlformats.org/officeDocument/2006/relationships/slide" Target="slides/slide4.xml" /><Relationship Id="rId23" Type="http://schemas.openxmlformats.org/officeDocument/2006/relationships/slide" Target="slides/slide22.xml" /><Relationship Id="rId19" Type="http://schemas.openxmlformats.org/officeDocument/2006/relationships/slide" Target="slides/slide18.xml" /><Relationship Id="rId3" Type="http://schemas.openxmlformats.org/officeDocument/2006/relationships/slide" Target="slides/slide2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EE14-2146-48D1-BBEB-019904D6D820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E571-79CF-433F-915E-90BDE8957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6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<Relationships xmlns="http://schemas.openxmlformats.org/package/2006/relationships"><Relationship Id="rId7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<Relationships xmlns="http://schemas.openxmlformats.org/package/2006/relationships"><Relationship Id="rId9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<Relationships xmlns="http://schemas.openxmlformats.org/package/2006/relationships"><Relationship Id="rId10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indent="0" lvl="0" algn="l" defTabSz="914400" rtl="0" eaLnBrk="1" latinLnBrk="0" hangingPunct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altLang="en-US" dirty="0" lang="zh-CN"/>
              <a:t>下架后应不能被搜索到</a:t>
            </a:r>
          </a:p>
          <a:p>
            <a:pPr/>
            <a:endParaRPr altLang="en-US" dirty="0" lang="zh-CN"/>
          </a:p>
        </p:txBody>
      </p:sp>
      <p:sp>
        <p:nvSpPr>
          <p:cNvPr id="4" name="灯片编号占位符 3"/>
          <p:cNvSpPr/>
          <p:nvPr>
            <p:ph type="sldNum" idx="5"/>
          </p:nvPr>
        </p:nvSpPr>
        <p:spPr/>
        <p:txBody>
          <a:bodyPr/>
          <a:lstStyle/>
          <a:p>
            <a:pPr/>
            <a:r>
              <a:rPr altLang="en-US" lang="zh-CN" smtClean="0"/>
              <a:t>5</a:t>
            </a:r>
            <a:endParaRPr altLang="en-US" lang="zh-CN"/>
          </a:p>
        </p:txBody>
      </p:sp>
    </p:spTree>
  </p:cSld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 marL="0" marR="0" indent="0" lvl="0" algn="l" defTabSz="914400" rtl="0" eaLnBrk="1" latinLnBrk="0" hangingPunct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altLang="en-US" dirty="0" lang="zh-CN"/>
              <a:t>各自描述了进入两种子用例各自对应的场景</a:t>
            </a:r>
          </a:p>
          <a:p>
            <a:pPr/>
            <a:endParaRPr altLang="en-US" dirty="0" lang="zh-CN"/>
          </a:p>
        </p:txBody>
      </p:sp>
      <p:sp>
        <p:nvSpPr>
          <p:cNvPr id="4" name="灯片编号占位符 3"/>
          <p:cNvSpPr/>
          <p:nvPr>
            <p:ph type="sldNum" idx="5"/>
          </p:nvPr>
        </p:nvSpPr>
        <p:spPr/>
        <p:txBody>
          <a:bodyPr/>
          <a:lstStyle/>
          <a:p>
            <a:pPr/>
            <a:r>
              <a:rPr altLang="en-US" lang="zh-CN" smtClean="0"/>
              <a:t>6</a:t>
            </a:r>
            <a:endParaRPr altLang="en-US" lang="zh-CN"/>
          </a:p>
        </p:txBody>
      </p:sp>
    </p:spTree>
  </p:cSld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/>
            <a:r>
              <a:rPr altLang="en-US" dirty="0" lang="zh-CN"/>
              <a:t>物流管理模块的</a:t>
            </a:r>
            <a:r>
              <a:rPr altLang="zh-CN" dirty="0" err="1" lang="en-US"/>
              <a:t>api</a:t>
            </a:r>
            <a:r>
              <a:rPr altLang="en-US" dirty="0" lang="zh-CN"/>
              <a:t>全都是</a:t>
            </a:r>
            <a:r>
              <a:rPr altLang="zh-CN" dirty="0" err="1" lang="en-US"/>
              <a:t>get_billCode</a:t>
            </a:r>
            <a:endParaRPr altLang="zh-CN" dirty="0" lang="en-US"/>
          </a:p>
        </p:txBody>
      </p:sp>
      <p:sp>
        <p:nvSpPr>
          <p:cNvPr id="4" name="灯片编号占位符 3"/>
          <p:cNvSpPr/>
          <p:nvPr>
            <p:ph type="sldNum" idx="5"/>
          </p:nvPr>
        </p:nvSpPr>
        <p:spPr/>
        <p:txBody>
          <a:bodyPr/>
          <a:lstStyle/>
          <a:p>
            <a:pPr/>
            <a:r>
              <a:rPr altLang="en-US" lang="zh-CN" smtClean="0"/>
              <a:t>8</a:t>
            </a:r>
            <a:endParaRPr altLang="en-US" lang="zh-CN"/>
          </a:p>
        </p:txBody>
      </p:sp>
    </p:spTree>
  </p:cSld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备注占位符 2"/>
          <p:cNvSpPr/>
          <p:nvPr>
            <p:ph type="body" idx="1"/>
          </p:nvPr>
        </p:nvSpPr>
        <p:spPr/>
        <p:txBody>
          <a:bodyPr/>
          <a:lstStyle/>
          <a:p>
            <a:pPr/>
            <a:r>
              <a:rPr altLang="en-US" dirty="0" lang="zh-CN"/>
              <a:t>这里的</a:t>
            </a:r>
            <a:r>
              <a:rPr altLang="zh-CN" dirty="0" err="1" lang="en-US"/>
              <a:t>api</a:t>
            </a:r>
            <a:r>
              <a:rPr altLang="en-US" dirty="0" lang="zh-CN"/>
              <a:t>不包含</a:t>
            </a:r>
            <a:r>
              <a:rPr altLang="zh-CN" dirty="0" err="1" lang="en-US"/>
              <a:t>servicecode</a:t>
            </a:r>
            <a:r>
              <a:rPr altLang="en-US" dirty="0" lang="zh-CN"/>
              <a:t>参数（项目文档中是这样写的）</a:t>
            </a:r>
          </a:p>
        </p:txBody>
      </p:sp>
      <p:sp>
        <p:nvSpPr>
          <p:cNvPr id="4" name="灯片编号占位符 3"/>
          <p:cNvSpPr/>
          <p:nvPr>
            <p:ph type="sldNum" idx="5"/>
          </p:nvPr>
        </p:nvSpPr>
        <p:spPr/>
        <p:txBody>
          <a:bodyPr/>
          <a:lstStyle/>
          <a:p>
            <a:pPr/>
            <a:r>
              <a:rPr altLang="en-US" lang="zh-CN" smtClean="0"/>
              <a:t>9</a:t>
            </a:r>
            <a:endParaRPr altLang="en-US"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1" Type="http://schemas.openxmlformats.org/officeDocument/2006/relationships/slideLayout" Target="../slideLayouts/slideLayout1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7" Type="http://schemas.openxmlformats.org/officeDocument/2006/relationships/slideLayout" Target="../slideLayouts/slideLayout7.xml" /><Relationship Id="rId6" Type="http://schemas.openxmlformats.org/officeDocument/2006/relationships/slideLayout" Target="../slideLayouts/slideLayout6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5" Type="http://schemas.openxmlformats.org/officeDocument/2006/relationships/slideLayout" Target="../slideLayouts/slideLayout5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9A71-A3E6-4B5B-8F51-E283E7017CB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1.xml" /></Relationships>
</file>

<file path=ppt/slides/_rels/slide10.xml.rels><?xml version="1.0" encoding="UTF-8" standalone="yes"?>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<Relationships xmlns="http://schemas.openxmlformats.org/package/2006/relationships"><Relationship Id="rId5" Type="http://schemas.openxmlformats.org/officeDocument/2006/relationships/slideLayout" Target="../slideLayouts/slideLayout7.xml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2" Type="http://schemas.openxmlformats.org/officeDocument/2006/relationships/image" Target="../media/image9.png" /></Relationships>
</file>

<file path=ppt/slides/_rels/slide12.xml.rels><?xml version="1.0" encoding="UTF-8" standalone="yes"?>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<Relationships xmlns="http://schemas.openxmlformats.org/package/2006/relationships"><Relationship Id="rId4" Type="http://schemas.openxmlformats.org/officeDocument/2006/relationships/slideLayout" Target="../slideLayouts/slideLayout7.xml" /><Relationship Id="rId3" Type="http://schemas.openxmlformats.org/officeDocument/2006/relationships/image" Target="../media/image14.png" /><Relationship Id="rId2" Type="http://schemas.openxmlformats.org/officeDocument/2006/relationships/image" Target="../media/image13.png" /></Relationships>
</file>

<file path=ppt/slides/_rels/slide14.xml.rels><?xml version="1.0" encoding="UTF-8" standalone="yes"?>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<Relationships xmlns="http://schemas.openxmlformats.org/package/2006/relationships"><Relationship Id="rId4" Type="http://schemas.openxmlformats.org/officeDocument/2006/relationships/image" Target="../media/image17.png" /><Relationship Id="rId5" Type="http://schemas.openxmlformats.org/officeDocument/2006/relationships/slideLayout" Target="../slideLayouts/slideLayout7.xml" /><Relationship Id="rId3" Type="http://schemas.openxmlformats.org/officeDocument/2006/relationships/image" Target="../media/image16.png" /><Relationship Id="rId2" Type="http://schemas.openxmlformats.org/officeDocument/2006/relationships/image" Target="../media/image15.png" /></Relationships>
</file>

<file path=ppt/slides/_rels/slide16.xml.rels><?xml version="1.0" encoding="UTF-8" standalone="yes"?>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<Relationships xmlns="http://schemas.openxmlformats.org/package/2006/relationships"><Relationship Id="rId4" Type="http://schemas.openxmlformats.org/officeDocument/2006/relationships/slideLayout" Target="../slideLayouts/slideLayout7.xml" /><Relationship Id="rId3" Type="http://schemas.openxmlformats.org/officeDocument/2006/relationships/image" Target="../media/image19.png" /><Relationship Id="rId2" Type="http://schemas.openxmlformats.org/officeDocument/2006/relationships/image" Target="../media/image15.png" 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<Relationships xmlns="http://schemas.openxmlformats.org/package/2006/relationships"><Relationship Id="rId4" Type="http://schemas.openxmlformats.org/officeDocument/2006/relationships/slideLayout" Target="../slideLayouts/slideLayout2.xml" /><Relationship Id="rId3" Type="http://schemas.openxmlformats.org/officeDocument/2006/relationships/image" Target="../media/image21.png" /><Relationship Id="rId2" Type="http://schemas.openxmlformats.org/officeDocument/2006/relationships/image" Target="../media/image20.png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22.xml.rels><?xml version="1.0" encoding="UTF-8" standalone="yes"?><Relationships xmlns="http://schemas.openxmlformats.org/package/2006/relationships"><Relationship Id="rId2" Type="http://schemas.openxmlformats.org/officeDocument/2006/relationships/image" Target="../media/image25.png" /><Relationship Id="rId3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<Relationships xmlns="http://schemas.openxmlformats.org/package/2006/relationships"><Relationship Id="rId4" Type="http://schemas.openxmlformats.org/officeDocument/2006/relationships/slideLayout" Target="../slideLayouts/slideLayout2.xml" /><Relationship Id="rId3" Type="http://schemas.openxmlformats.org/officeDocument/2006/relationships/image" Target="../media/image27.png" /><Relationship Id="rId2" Type="http://schemas.openxmlformats.org/officeDocument/2006/relationships/image" Target="../media/image26.png" /></Relationships>
</file>

<file path=ppt/slides/_rels/slide24.xml.rels><?xml version="1.0" encoding="UTF-8" standalone="yes"?>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6.png" /><Relationship Id="rId4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<Relationships xmlns="http://schemas.openxmlformats.org/package/2006/relationships"><Relationship Id="rId5" Type="http://schemas.openxmlformats.org/officeDocument/2006/relationships/slideLayout" Target="../slideLayouts/slideLayout2.xml" /><Relationship Id="rId4" Type="http://schemas.openxmlformats.org/officeDocument/2006/relationships/image" Target="../media/image32.png" /><Relationship Id="rId3" Type="http://schemas.openxmlformats.org/officeDocument/2006/relationships/image" Target="../media/image31.png" /><Relationship Id="rId2" Type="http://schemas.openxmlformats.org/officeDocument/2006/relationships/image" Target="../media/image30.png" /></Relationships>
</file>

<file path=ppt/slides/_rels/slide26.xml.rels><?xml version="1.0" encoding="UTF-8" standalone="yes"?>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4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/Relationships>
</file>

<file path=ppt/slides/_rels/slide32.xml.rels><?xml version="1.0" encoding="UTF-8" standalone="yes"?><Relationships xmlns="http://schemas.openxmlformats.org/package/2006/relationships"><Relationship Id="rId2" Type="http://schemas.openxmlformats.org/officeDocument/2006/relationships/image" Target="../media/image36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image" Target="../media/image37.png" /></Relationships>
</file>

<file path=ppt/slides/_rels/slide34.xml.rels><?xml version="1.0" encoding="UTF-8" standalone="yes"?><Relationships xmlns="http://schemas.openxmlformats.org/package/2006/relationships"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/Relationships>
</file>

<file path=ppt/slides/_rels/slide36.xml.rels><?xml version="1.0" encoding="UTF-8" standalone="yes"?>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<Relationships xmlns="http://schemas.openxmlformats.org/package/2006/relationships"><Relationship Id="rId2" Type="http://schemas.openxmlformats.org/officeDocument/2006/relationships/slideLayout" Target="../slideLayouts/slideLayout2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<Relationships xmlns="http://schemas.openxmlformats.org/package/2006/relationships"><Relationship Id="rId6" Type="http://schemas.openxmlformats.org/officeDocument/2006/relationships/notesSlide" Target="../notesSlides/notesSlide1.xml" /><Relationship Id="rId5" Type="http://schemas.openxmlformats.org/officeDocument/2006/relationships/slideLayout" Target="../slideLayouts/slideLayout2.xml" /><Relationship Id="rId4" Type="http://schemas.openxmlformats.org/officeDocument/2006/relationships/image" Target="../media/image3.png" /><Relationship Id="rId3" Type="http://schemas.openxmlformats.org/officeDocument/2006/relationships/image" Target="../media/image2.png" /></Relationships>
</file>

<file path=ppt/slides/_rels/slide6.xml.rels><?xml version="1.0" encoding="UTF-8" standalone="yes"?><Relationships xmlns="http://schemas.openxmlformats.org/package/2006/relationships"><Relationship Id="rId4" Type="http://schemas.openxmlformats.org/officeDocument/2006/relationships/notesSlide" Target="../notesSlides/notesSlide2.xml" /><Relationship Id="rId3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8.xml.rels><?xml version="1.0" encoding="UTF-8" standalone="yes"?><Relationships xmlns="http://schemas.openxmlformats.org/package/2006/relationships"><Relationship Id="rId4" Type="http://schemas.openxmlformats.org/officeDocument/2006/relationships/notesSlide" Target="../notesSlides/notesSlide3.xml" /><Relationship Id="rId3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<Relationships xmlns="http://schemas.openxmlformats.org/package/2006/relationships"><Relationship Id="rId5" Type="http://schemas.openxmlformats.org/officeDocument/2006/relationships/notesSlide" Target="../notesSlides/notesSlide4.xml" /><Relationship Id="rId4" Type="http://schemas.openxmlformats.org/officeDocument/2006/relationships/slideLayout" Target="../slideLayouts/slideLayout7.xml" /><Relationship Id="rId3" Type="http://schemas.openxmlformats.org/officeDocument/2006/relationships/image" Target="../media/image7.png" 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 useBgFill="1">
        <p:nvSpPr>
          <p:cNvPr id="7" name="文本框 6"/>
          <p:cNvSpPr/>
          <p:nvPr/>
        </p:nvSpPr>
        <p:spPr>
          <a:xfrm>
            <a:off x="2219964" y="2174637"/>
            <a:ext cx="3181351" cy="75918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altLang="en-US" dirty="0" lang="zh-CN" spc="130" sz="44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小组汇报</a:t>
            </a:r>
          </a:p>
        </p:txBody>
      </p:sp>
      <p:sp>
        <p:nvSpPr>
          <p:cNvPr id="9" name="矩形 8"/>
          <p:cNvSpPr/>
          <p:nvPr/>
        </p:nvSpPr>
        <p:spPr>
          <a:xfrm>
            <a:off x="1681481" y="3132221"/>
            <a:ext cx="37531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altLang="zh-CN" dirty="0" lang="en-US" sz="270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  <a:ea typeface="方正姚体" panose="02010601030101010101" pitchFamily="2" charset="-122"/>
                <a:latin typeface="Segoe UI" panose="020B0502040204020203" pitchFamily="34" charset="0"/>
              </a:rPr>
              <a:t>GROUP PRESENTATION</a:t>
            </a:r>
            <a:endParaRPr altLang="en-US" dirty="0" lang="zh-CN" sz="270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  <a:ea typeface="方正姚体" panose="02010601030101010101" pitchFamily="2" charset="-122"/>
              <a:latin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7848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1" name="文本框 10"/>
          <p:cNvSpPr/>
          <p:nvPr/>
        </p:nvSpPr>
        <p:spPr>
          <a:xfrm>
            <a:off x="1522731" y="416510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z="1600">
                <a:solidFill>
                  <a:schemeClr val="bg1">
                    <a:lumMod val="95000"/>
                  </a:schemeClr>
                </a:solidFill>
                <a:ea typeface="思源黑体 CN Medium" panose="020B0600000000000000" pitchFamily="34" charset="-122"/>
                <a:latin typeface="思源黑体 CN Medium" panose="020B0600000000000000" pitchFamily="34" charset="-122"/>
              </a:rPr>
              <a:t>汇报组：</a:t>
            </a:r>
            <a:r>
              <a:rPr altLang="zh-CN" dirty="0" lang="en-US" sz="1600">
                <a:solidFill>
                  <a:schemeClr val="bg1">
                    <a:lumMod val="95000"/>
                  </a:schemeClr>
                </a:solidFill>
                <a:cs typeface="Segoe UI" panose="020B0502040204020203" pitchFamily="34" charset="0"/>
                <a:ea typeface="思源黑体 CN Medium" panose="020B0600000000000000" pitchFamily="34" charset="-122"/>
                <a:latin typeface="Segoe UI" panose="020B0502040204020203" pitchFamily="34" charset="0"/>
              </a:rPr>
              <a:t>3-13</a:t>
            </a:r>
            <a:r>
              <a:rPr altLang="en-US" dirty="0" lang="zh-CN" sz="1600">
                <a:solidFill>
                  <a:schemeClr val="bg1">
                    <a:lumMod val="95000"/>
                  </a:schemeClr>
                </a:solidFill>
                <a:cs typeface="Segoe UI" panose="020B0502040204020203" pitchFamily="34" charset="0"/>
                <a:ea typeface="思源黑体 CN Medium" panose="020B0600000000000000" pitchFamily="34" charset="-122"/>
                <a:latin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80060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92760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3.2.3.5.3</a:t>
            </a:r>
            <a:r>
              <a:rPr altLang="en-US" dirty="0" lang="zh-CN" b="1" sz="3200"/>
              <a:t>极兔查询运单（新增）</a:t>
            </a:r>
            <a:endParaRPr altLang="en-US" dirty="0" lang="zh-CN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2810" y="1057153"/>
            <a:ext cx="7366379" cy="4743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3.2.3.10</a:t>
            </a:r>
            <a:r>
              <a:rPr altLang="en-US" dirty="0" lang="zh-CN" b="1" sz="3200"/>
              <a:t>顾客结算订单（新增）</a:t>
            </a:r>
            <a:endParaRPr altLang="en-US" dirty="0" lang="zh-CN"/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167920"/>
            <a:ext cx="6134801" cy="35742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801" y="3682432"/>
            <a:ext cx="5993403" cy="3175568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-33565"/>
            <a:ext cx="6123318" cy="3250889"/>
          </a:xfrm>
          <a:prstGeom prst="rect">
            <a:avLst/>
          </a:prstGeom>
        </p:spPr>
      </p:pic>
      <p:cxnSp>
        <p:nvCxnSpPr>
          <p:cNvPr id="15" name="直接箭头连接符 14"/>
          <p:cNvCxnSpPr/>
          <p:nvPr/>
        </p:nvCxnSpPr>
        <p:spPr>
          <a:xfrm>
            <a:off x="9278679" y="3225209"/>
            <a:ext cx="0" cy="457223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/>
          <p:nvPr/>
        </p:nvSpPr>
        <p:spPr>
          <a:xfrm>
            <a:off x="9349562" y="3300654"/>
            <a:ext cx="124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/>
              <a:t>修改</a:t>
            </a:r>
            <a:endParaRPr altLang="zh-CN" dirty="0" lang="en-US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3.2.4.4</a:t>
            </a:r>
            <a:r>
              <a:rPr altLang="en-US" dirty="0" lang="zh-CN" b="1" sz="3200"/>
              <a:t>申请仲裁（新增）</a:t>
            </a:r>
            <a:endParaRPr altLang="en-US" dirty="0" lang="zh-CN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92918" y="1056640"/>
            <a:ext cx="7721997" cy="5251720"/>
          </a:xfrm>
          <a:prstGeom prst="rect">
            <a:avLst/>
          </a:prstGeom>
        </p:spPr>
      </p:pic>
      <p:sp>
        <p:nvSpPr>
          <p:cNvPr id="5" name="文本框 4"/>
          <p:cNvSpPr/>
          <p:nvPr/>
        </p:nvSpPr>
        <p:spPr>
          <a:xfrm>
            <a:off x="148856" y="2232837"/>
            <a:ext cx="3473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zh-CN" dirty="0" lang="en-US"/>
              <a:t>        </a:t>
            </a:r>
            <a:r>
              <a:rPr altLang="en-US" dirty="0" lang="zh-CN"/>
              <a:t>将订单与附加服务对应，售后单与售后服务对应，将两种仲裁申请集成到一个用例中</a:t>
            </a:r>
          </a:p>
          <a:p>
            <a:pPr/>
            <a:endParaRPr altLang="en-US" dirty="0" lang="zh-CN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3.2.6.3</a:t>
            </a:r>
            <a:r>
              <a:rPr altLang="en-US" dirty="0" lang="zh-CN" b="1" sz="3200"/>
              <a:t>使用优惠券（新增）</a:t>
            </a:r>
            <a:endParaRPr altLang="en-US" dirty="0" lang="zh-CN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31592" y="911609"/>
            <a:ext cx="6511603" cy="418525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8805" y="911609"/>
            <a:ext cx="4574224" cy="2872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3.2.6.3</a:t>
            </a:r>
            <a:r>
              <a:rPr altLang="en-US" dirty="0" lang="zh-CN" b="1" sz="3200"/>
              <a:t>使用优惠券（新增）</a:t>
            </a:r>
            <a:endParaRPr altLang="en-US" dirty="0" lang="zh-CN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31592" y="911609"/>
            <a:ext cx="6511603" cy="4185254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8805" y="911609"/>
            <a:ext cx="4574224" cy="28723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3.2.7</a:t>
            </a:r>
            <a:r>
              <a:rPr altLang="en-US" dirty="0" lang="zh-CN" b="1" sz="3200"/>
              <a:t>评论（新增）</a:t>
            </a:r>
            <a:endParaRPr altLang="en-US" dirty="0" lang="zh-CN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68302" y="1166791"/>
            <a:ext cx="5509385" cy="405734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5840817" y="106325"/>
            <a:ext cx="5262727" cy="3190719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5840817" y="3429000"/>
            <a:ext cx="5265344" cy="31907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3.2.7</a:t>
            </a:r>
            <a:r>
              <a:rPr altLang="en-US" dirty="0" lang="zh-CN" b="1" sz="3200"/>
              <a:t>评论（新增）</a:t>
            </a:r>
            <a:endParaRPr altLang="en-US" dirty="0" lang="zh-CN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184" y="911609"/>
            <a:ext cx="4960751" cy="3653303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823627" y="424551"/>
            <a:ext cx="6053413" cy="57706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3.2.7</a:t>
            </a:r>
            <a:r>
              <a:rPr altLang="en-US" dirty="0" lang="zh-CN" b="1" sz="3200"/>
              <a:t>评论（新增）</a:t>
            </a:r>
            <a:endParaRPr altLang="en-US" dirty="0" lang="zh-CN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184" y="911609"/>
            <a:ext cx="4960751" cy="3653303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4999898" y="1068808"/>
            <a:ext cx="7192102" cy="472038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 b="0" sz="18500"/>
              <a:t>02</a:t>
            </a:r>
            <a:endParaRPr altLang="en-US" dirty="0" lang="zh-CN" b="0" sz="1850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sz="660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TWO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pc="130" sz="48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商户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860"/>
            <a:ext cx="5545455" cy="779780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</a:t>
            </a:r>
            <a:r>
              <a:rPr dirty="0" lang="en-US" b="1" sz="3200"/>
              <a:t>1</a:t>
            </a:r>
            <a:r>
              <a:rPr dirty="0" b="1" sz="3200"/>
              <a:t>.5</a:t>
            </a:r>
            <a:r>
              <a:rPr dirty="0" lang="zh-CN" b="1" sz="3200"/>
              <a:t>创建运单</a:t>
            </a:r>
          </a:p>
        </p:txBody>
      </p:sp>
      <p:pic>
        <p:nvPicPr>
          <p:cNvPr id="6" name="图片 5" descr="中通创建运单"/>
          <p:cNvPicPr/>
          <p:nvPr/>
        </p:nvPicPr>
        <p:blipFill>
          <a:blip r:embed="rId2"/>
          <a:stretch>
            <a:fillRect/>
          </a:stretch>
        </p:blipFill>
        <p:spPr>
          <a:xfrm>
            <a:off x="438785" y="791210"/>
            <a:ext cx="7820025" cy="502856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380" y="5652770"/>
            <a:ext cx="111918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17894215">
            <a:off x="10213918" y="1260372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31" name="矩形 30"/>
          <p:cNvSpPr/>
          <p:nvPr/>
        </p:nvSpPr>
        <p:spPr>
          <a:xfrm rot="17894215">
            <a:off x="10142046" y="4120893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4" name="矩形 3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 useBgFill="1">
        <p:nvSpPr>
          <p:cNvPr id="5" name="矩形 4"/>
          <p:cNvSpPr/>
          <p:nvPr/>
        </p:nvSpPr>
        <p:spPr>
          <a:xfrm>
            <a:off x="3686175" y="2070101"/>
            <a:ext cx="914400" cy="23811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6" name="文本框 5"/>
          <p:cNvSpPr/>
          <p:nvPr/>
        </p:nvSpPr>
        <p:spPr>
          <a:xfrm>
            <a:off x="1625600" y="3340268"/>
            <a:ext cx="431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zh-CN" dirty="0" lang="en-US" b="1" spc="120" sz="440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cs typeface="Segoe UI" panose="020B0502040204020203" pitchFamily="34" charset="0"/>
                <a:latin typeface="Segoe UI" panose="020B0502040204020203" pitchFamily="34" charset="0"/>
              </a:rPr>
              <a:t>CONTENTS</a:t>
            </a:r>
            <a:endParaRPr altLang="en-US" dirty="0" lang="zh-CN" b="1" spc="120" sz="440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cs typeface="Segoe UI" panose="020B0502040204020203" pitchFamily="34" charset="0"/>
              <a:latin typeface="Segoe UI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02131" y="3384332"/>
            <a:ext cx="877569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/>
          <p:nvPr/>
        </p:nvSpPr>
        <p:spPr>
          <a:xfrm>
            <a:off x="1574800" y="2542706"/>
            <a:ext cx="3800475" cy="858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altLang="en-US" dirty="0" lang="zh-CN" spc="130" sz="80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目录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753074" y="170585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77341" y="193292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96000" y="1271153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5" name="文本框 14"/>
          <p:cNvSpPr/>
          <p:nvPr/>
        </p:nvSpPr>
        <p:spPr>
          <a:xfrm>
            <a:off x="6096000" y="1325128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/>
              <a:t>01</a:t>
            </a:r>
            <a:endParaRPr altLang="en-US" dirty="0" lang="zh-CN"/>
          </a:p>
        </p:txBody>
      </p:sp>
      <p:sp>
        <p:nvSpPr>
          <p:cNvPr id="16" name="矩形 15"/>
          <p:cNvSpPr/>
          <p:nvPr/>
        </p:nvSpPr>
        <p:spPr>
          <a:xfrm>
            <a:off x="6096000" y="2410689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7" name="文本框 16"/>
          <p:cNvSpPr/>
          <p:nvPr/>
        </p:nvSpPr>
        <p:spPr>
          <a:xfrm>
            <a:off x="6096000" y="2464664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altLang="zh-CN" dirty="0" lang="en-US" b="1" sz="320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cs typeface="Segoe UI" panose="020B0502040204020203" pitchFamily="34" charset="0"/>
                <a:latin typeface="Segoe UI" panose="020B0502040204020203" pitchFamily="34" charset="0"/>
              </a:rPr>
              <a:t>02</a:t>
            </a:r>
            <a:endParaRPr altLang="en-US" dirty="0" lang="zh-CN" b="1" sz="320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cs typeface="Segoe UI" panose="020B0502040204020203" pitchFamily="34" charset="0"/>
              <a:latin typeface="Segoe UI" panose="020B0502040204020203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96000" y="3550225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9" name="文本框 18"/>
          <p:cNvSpPr/>
          <p:nvPr/>
        </p:nvSpPr>
        <p:spPr>
          <a:xfrm>
            <a:off x="6096000" y="3604200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/>
              <a:t>03</a:t>
            </a:r>
            <a:endParaRPr altLang="en-US" dirty="0" lang="zh-CN"/>
          </a:p>
        </p:txBody>
      </p:sp>
      <p:sp>
        <p:nvSpPr>
          <p:cNvPr id="20" name="矩形 19"/>
          <p:cNvSpPr/>
          <p:nvPr/>
        </p:nvSpPr>
        <p:spPr>
          <a:xfrm>
            <a:off x="6096000" y="4689761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21" name="文本框 20"/>
          <p:cNvSpPr/>
          <p:nvPr/>
        </p:nvSpPr>
        <p:spPr>
          <a:xfrm>
            <a:off x="6096000" y="4743736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/>
              <a:t>04</a:t>
            </a:r>
            <a:endParaRPr altLang="en-US" dirty="0" lang="zh-CN"/>
          </a:p>
        </p:txBody>
      </p:sp>
      <p:sp>
        <p:nvSpPr>
          <p:cNvPr id="22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944590" y="1145459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b="1" sz="2800">
                <a:solidFill>
                  <a:schemeClr val="bg2">
                    <a:lumMod val="10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01</a:t>
            </a:r>
          </a:p>
        </p:txBody>
      </p:sp>
      <p:sp>
        <p:nvSpPr>
          <p:cNvPr id="23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944590" y="2305777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b="1" sz="2800">
                <a:solidFill>
                  <a:schemeClr val="bg2">
                    <a:lumMod val="10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02</a:t>
            </a:r>
          </a:p>
        </p:txBody>
      </p:sp>
      <p:sp>
        <p:nvSpPr>
          <p:cNvPr id="24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944590" y="3424531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b="1" sz="2800">
                <a:solidFill>
                  <a:schemeClr val="bg2">
                    <a:lumMod val="10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03</a:t>
            </a:r>
          </a:p>
        </p:txBody>
      </p:sp>
      <p:sp>
        <p:nvSpPr>
          <p:cNvPr id="2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6944590" y="4564067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b="1" sz="2800">
                <a:solidFill>
                  <a:schemeClr val="bg2">
                    <a:lumMod val="10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04</a:t>
            </a:r>
          </a:p>
        </p:txBody>
      </p:sp>
      <p:sp>
        <p:nvSpPr>
          <p:cNvPr id="26" name="文本框 25"/>
          <p:cNvSpPr/>
          <p:nvPr/>
        </p:nvSpPr>
        <p:spPr>
          <a:xfrm>
            <a:off x="6944590" y="1648310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z="2000">
                <a:solidFill>
                  <a:schemeClr val="bg2">
                    <a:lumMod val="25000"/>
                  </a:schemeClr>
                </a:solidFill>
                <a:ea typeface="思源黑体 CN Medium" panose="020B0600000000000000" pitchFamily="34" charset="-122"/>
                <a:latin typeface="思源黑体 CN Medium" panose="020B0600000000000000" pitchFamily="34" charset="-122"/>
              </a:rPr>
              <a:t>顾客</a:t>
            </a:r>
          </a:p>
        </p:txBody>
      </p:sp>
      <p:sp>
        <p:nvSpPr>
          <p:cNvPr id="27" name="文本框 26"/>
          <p:cNvSpPr/>
          <p:nvPr/>
        </p:nvSpPr>
        <p:spPr>
          <a:xfrm>
            <a:off x="6944590" y="2777454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z="2000">
                <a:solidFill>
                  <a:schemeClr val="bg2">
                    <a:lumMod val="25000"/>
                  </a:schemeClr>
                </a:solidFill>
                <a:ea typeface="思源黑体 CN Medium" panose="020B0600000000000000" pitchFamily="34" charset="-122"/>
                <a:latin typeface="思源黑体 CN Medium" panose="020B0600000000000000" pitchFamily="34" charset="-122"/>
              </a:rPr>
              <a:t>商户</a:t>
            </a:r>
          </a:p>
        </p:txBody>
      </p:sp>
      <p:sp>
        <p:nvSpPr>
          <p:cNvPr id="28" name="文本框 27"/>
          <p:cNvSpPr/>
          <p:nvPr/>
        </p:nvSpPr>
        <p:spPr>
          <a:xfrm>
            <a:off x="6944590" y="3906598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z="2000">
                <a:solidFill>
                  <a:schemeClr val="bg2">
                    <a:lumMod val="25000"/>
                  </a:schemeClr>
                </a:solidFill>
                <a:ea typeface="思源黑体 CN Medium" panose="020B0600000000000000" pitchFamily="34" charset="-122"/>
                <a:latin typeface="思源黑体 CN Medium" panose="020B0600000000000000" pitchFamily="34" charset="-122"/>
              </a:rPr>
              <a:t>服务商</a:t>
            </a:r>
          </a:p>
        </p:txBody>
      </p:sp>
      <p:sp>
        <p:nvSpPr>
          <p:cNvPr id="29" name="文本框 28"/>
          <p:cNvSpPr/>
          <p:nvPr/>
        </p:nvSpPr>
        <p:spPr>
          <a:xfrm>
            <a:off x="6944590" y="5035742"/>
            <a:ext cx="3117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z="2000">
                <a:solidFill>
                  <a:schemeClr val="bg2">
                    <a:lumMod val="25000"/>
                  </a:schemeClr>
                </a:solidFill>
                <a:ea typeface="思源黑体 CN Medium" panose="020B0600000000000000" pitchFamily="34" charset="-122"/>
                <a:latin typeface="思源黑体 CN Medium" panose="020B0600000000000000" pitchFamily="34" charset="-122"/>
              </a:rPr>
              <a:t>平台管理员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860"/>
            <a:ext cx="5545455" cy="779780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</a:t>
            </a:r>
            <a:r>
              <a:rPr dirty="0" lang="en-US" b="1" sz="3200"/>
              <a:t>1</a:t>
            </a:r>
            <a:r>
              <a:rPr dirty="0" b="1" sz="3200"/>
              <a:t>.5</a:t>
            </a:r>
            <a:r>
              <a:rPr dirty="0" lang="zh-CN" b="1" sz="3200"/>
              <a:t>取消运单</a:t>
            </a:r>
          </a:p>
        </p:txBody>
      </p:sp>
      <p:pic>
        <p:nvPicPr>
          <p:cNvPr id="5" name="图片 4" descr="顺丰取消运单"/>
          <p:cNvPicPr/>
          <p:nvPr/>
        </p:nvPicPr>
        <p:blipFill>
          <a:blip r:embed="rId2"/>
          <a:stretch>
            <a:fillRect/>
          </a:stretch>
        </p:blipFill>
        <p:spPr>
          <a:xfrm>
            <a:off x="405130" y="840105"/>
            <a:ext cx="6981190" cy="518795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314960" y="5801360"/>
            <a:ext cx="1094422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860"/>
            <a:ext cx="5545455" cy="779780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3.3.2.5</a:t>
            </a:r>
            <a:r>
              <a:rPr dirty="0" lang="zh-CN" b="1" sz="3200"/>
              <a:t>下单附加服务（新增）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737870" y="1198245"/>
            <a:ext cx="6159500" cy="54400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860"/>
            <a:ext cx="5545455" cy="779780"/>
          </a:xfrm>
        </p:spPr>
        <p:txBody>
          <a:bodyPr>
            <a:normAutofit fontScale="90000"/>
          </a:bodyPr>
          <a:lstStyle/>
          <a:p>
            <a:pPr/>
            <a:r>
              <a:rPr dirty="0" b="1" sz="3200"/>
              <a:t>3.3.2.5申请新增捆绑销售</a:t>
            </a:r>
            <a:r>
              <a:rPr dirty="0" lang="zh-CN" b="1" sz="3200"/>
              <a:t>（新增）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3340" y="581025"/>
            <a:ext cx="5122545" cy="569658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4070" y="1385570"/>
            <a:ext cx="4962525" cy="4695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3.3.2.</a:t>
            </a:r>
            <a:r>
              <a:rPr dirty="0" lang="en-US" b="1" sz="3200"/>
              <a:t>6</a:t>
            </a:r>
            <a:r>
              <a:rPr dirty="0" lang="zh-CN" b="1" sz="3200"/>
              <a:t>查询</a:t>
            </a:r>
            <a:r>
              <a:rPr dirty="0" b="1" sz="3200"/>
              <a:t>捆绑销售</a:t>
            </a:r>
            <a:r>
              <a:rPr dirty="0" lang="zh-CN" b="1" sz="3200">
                <a:sym typeface="+mn-ea"/>
              </a:rPr>
              <a:t>（新增）</a:t>
            </a:r>
            <a:endParaRPr dirty="0" b="1" sz="320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640" y="1385570"/>
            <a:ext cx="4962525" cy="469582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5517515" y="942975"/>
            <a:ext cx="6477635" cy="53911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3.3.2.</a:t>
            </a:r>
            <a:r>
              <a:rPr dirty="0" lang="en-US" b="1" sz="3200"/>
              <a:t>7</a:t>
            </a:r>
            <a:r>
              <a:rPr dirty="0" lang="zh-CN" b="1" sz="3200"/>
              <a:t>修改</a:t>
            </a:r>
            <a:r>
              <a:rPr dirty="0" b="1" sz="3200"/>
              <a:t>捆绑销售</a:t>
            </a:r>
            <a:r>
              <a:rPr dirty="0" lang="zh-CN" b="1" sz="3200">
                <a:sym typeface="+mn-ea"/>
              </a:rPr>
              <a:t>（新增）</a:t>
            </a:r>
            <a:endParaRPr dirty="0" b="1" sz="320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506730" y="1709420"/>
            <a:ext cx="4962525" cy="4695825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5403215" y="756920"/>
            <a:ext cx="6677025" cy="11334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5469255" y="1814195"/>
            <a:ext cx="6610985" cy="46831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</a:t>
            </a:r>
            <a:r>
              <a:rPr dirty="0" lang="en-US" b="1" sz="3200"/>
              <a:t>5</a:t>
            </a:r>
            <a:r>
              <a:rPr dirty="0" b="1" sz="3200"/>
              <a:t>.</a:t>
            </a:r>
            <a:r>
              <a:rPr dirty="0" lang="en-US" b="1" sz="3200"/>
              <a:t>1</a:t>
            </a:r>
            <a:r>
              <a:rPr altLang="en-US" dirty="0" lang="zh-CN" b="1" sz="3200"/>
              <a:t>上架商品销售</a:t>
            </a:r>
            <a:r>
              <a:rPr dirty="0" lang="zh-CN" b="1" sz="3200">
                <a:sym typeface="+mn-ea"/>
              </a:rPr>
              <a:t>（修改）</a:t>
            </a:r>
            <a:endParaRPr dirty="0" b="1" sz="3200"/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934085" y="946150"/>
            <a:ext cx="3913505" cy="551243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/>
          <a:stretch>
            <a:fillRect/>
          </a:stretch>
        </p:blipFill>
        <p:spPr>
          <a:xfrm>
            <a:off x="5678805" y="636905"/>
            <a:ext cx="4549140" cy="143129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679440" y="2068195"/>
            <a:ext cx="4548505" cy="478980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dirty="0" b="1" sz="3200"/>
              <a:t>3.3.</a:t>
            </a:r>
            <a:r>
              <a:rPr dirty="0" lang="en-US" b="1" sz="3200"/>
              <a:t>5</a:t>
            </a:r>
            <a:r>
              <a:rPr dirty="0" b="1" sz="3200"/>
              <a:t>.</a:t>
            </a:r>
            <a:r>
              <a:rPr dirty="0" lang="en-US" b="1" sz="3200"/>
              <a:t>4</a:t>
            </a:r>
            <a:r>
              <a:rPr altLang="en-US" dirty="0" lang="zh-CN" b="1" sz="3200"/>
              <a:t>删除商品销售</a:t>
            </a:r>
            <a:r>
              <a:rPr dirty="0" lang="zh-CN" b="1" sz="3200">
                <a:sym typeface="+mn-ea"/>
              </a:rPr>
              <a:t>（修改）</a:t>
            </a:r>
            <a:endParaRPr dirty="0" b="1" sz="3200"/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257175" y="1228725"/>
            <a:ext cx="5467350" cy="440055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04560" y="1340485"/>
            <a:ext cx="5715635" cy="188849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6004560" y="3228975"/>
            <a:ext cx="5725160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 b="0" sz="18500"/>
              <a:t>03</a:t>
            </a:r>
            <a:endParaRPr altLang="en-US" dirty="0" lang="zh-CN" b="0" sz="1850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sz="660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THREE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pc="130" sz="48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服务商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3.4.1.1</a:t>
            </a:r>
            <a:r>
              <a:rPr altLang="en-US" dirty="0" lang="zh-CN" b="1" sz="3200"/>
              <a:t> 注册服务账户（改进）</a:t>
            </a:r>
            <a:endParaRPr altLang="en-US" dirty="0" lang="zh-CN"/>
          </a:p>
        </p:txBody>
      </p:sp>
      <p:sp>
        <p:nvSpPr>
          <p:cNvPr id="10" name="文本框 9"/>
          <p:cNvSpPr/>
          <p:nvPr/>
        </p:nvSpPr>
        <p:spPr>
          <a:xfrm>
            <a:off x="314960" y="1056640"/>
            <a:ext cx="368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effectLst/>
              </a:rPr>
              <a:t>增加了对服务商账号的身份确认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14960" y="1432201"/>
          <a:ext cx="5643918" cy="4351342"/>
        </p:xfrm>
        <a:graphic>
          <a:graphicData uri="http://schemas.openxmlformats.org/drawingml/2006/table">
            <a:tbl>
              <a:tblPr/>
              <a:tblGrid>
                <a:gridCol w="2821959"/>
                <a:gridCol w="2821959"/>
              </a:tblGrid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400">
                          <a:effectLst/>
                        </a:rPr>
                        <a:t>用例编号</a:t>
                      </a:r>
                      <a:r>
                        <a:rPr altLang="zh-CN" dirty="0" lang="en-US" sz="1400">
                          <a:effectLst/>
                        </a:rPr>
                        <a:t>:</a:t>
                      </a:r>
                      <a:r>
                        <a:rPr dirty="0" lang="en-US" sz="1400">
                          <a:effectLst/>
                        </a:rPr>
                        <a:t>MALL-SERVICE-005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400">
                          <a:effectLst/>
                        </a:rPr>
                        <a:t>用例名称</a:t>
                      </a:r>
                      <a:r>
                        <a:rPr altLang="zh-CN" dirty="0" lang="en-US" sz="1400">
                          <a:effectLst/>
                        </a:rPr>
                        <a:t>:</a:t>
                      </a:r>
                      <a:r>
                        <a:rPr altLang="en-US" dirty="0" lang="zh-CN" sz="1400">
                          <a:effectLst/>
                        </a:rPr>
                        <a:t>注册服务商账户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3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级别</a:t>
                      </a:r>
                      <a:r>
                        <a:rPr altLang="zh-CN" lang="en-US" sz="1400">
                          <a:effectLst/>
                        </a:rPr>
                        <a:t>:</a:t>
                      </a:r>
                      <a:r>
                        <a:rPr altLang="en-US" lang="zh-CN" sz="1400">
                          <a:effectLst/>
                        </a:rPr>
                        <a:t>用户目标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包 </a:t>
                      </a:r>
                      <a:r>
                        <a:rPr altLang="zh-CN" lang="en-US" sz="1400">
                          <a:effectLst/>
                        </a:rPr>
                        <a:t>: </a:t>
                      </a:r>
                      <a:r>
                        <a:rPr altLang="en-US" lang="zh-CN" sz="1400">
                          <a:effectLst/>
                        </a:rPr>
                        <a:t>服务商</a:t>
                      </a:r>
                      <a:r>
                        <a:rPr altLang="zh-CN" lang="en-US" sz="1400">
                          <a:effectLst/>
                        </a:rPr>
                        <a:t>-</a:t>
                      </a:r>
                      <a:r>
                        <a:rPr altLang="en-US" lang="zh-CN" sz="1400">
                          <a:effectLst/>
                        </a:rPr>
                        <a:t>账户 管理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参与者 </a:t>
                      </a:r>
                      <a:r>
                        <a:rPr altLang="zh-CN" lang="en-US" sz="1400">
                          <a:effectLst/>
                        </a:rPr>
                        <a:t>: </a:t>
                      </a:r>
                      <a:r>
                        <a:rPr altLang="en-US" lang="zh-CN" sz="1400">
                          <a:effectLst/>
                        </a:rPr>
                        <a:t>服务商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描述 </a:t>
                      </a:r>
                      <a:r>
                        <a:rPr altLang="zh-CN" lang="en-US" sz="1400">
                          <a:effectLst/>
                        </a:rPr>
                        <a:t>: </a:t>
                      </a:r>
                      <a:r>
                        <a:rPr altLang="en-US" lang="zh-CN" sz="1400">
                          <a:effectLst/>
                        </a:rPr>
                        <a:t>服务商注册新账户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400">
                        <a:effectLst/>
                      </a:endParaRP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33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触发事件 </a:t>
                      </a:r>
                      <a:r>
                        <a:rPr altLang="zh-CN" lang="en-US" sz="1400">
                          <a:effectLst/>
                        </a:rPr>
                        <a:t>: </a:t>
                      </a:r>
                      <a:r>
                        <a:rPr altLang="en-US" lang="zh-CN" sz="1400">
                          <a:effectLst/>
                        </a:rPr>
                        <a:t>服务商向平台申请注册账户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主成功场景</a:t>
                      </a:r>
                      <a:r>
                        <a:rPr altLang="zh-CN" lang="en-US" sz="1400">
                          <a:effectLst/>
                        </a:rPr>
                        <a:t>: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信息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400">
                          <a:effectLst/>
                        </a:rPr>
                        <a:t>1.</a:t>
                      </a:r>
                      <a:r>
                        <a:rPr altLang="en-US" lang="zh-CN" sz="1400">
                          <a:effectLst/>
                        </a:rPr>
                        <a:t>服务商填写账户信息，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服务商名称，服务商信息（姓名、电话、地址）、服务商描述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400">
                          <a:effectLst/>
                        </a:rPr>
                        <a:t>2.</a:t>
                      </a:r>
                      <a:r>
                        <a:rPr altLang="en-US" lang="zh-CN" sz="1400">
                          <a:effectLst/>
                        </a:rPr>
                        <a:t>验证服务商身份（手机、邮箱），并提交账户创建申请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400">
                          <a:effectLst/>
                        </a:rPr>
                        <a:t>服务商身份信息（手机号、邮箱号）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400">
                          <a:effectLst/>
                        </a:rPr>
                        <a:t>3.</a:t>
                      </a:r>
                      <a:r>
                        <a:rPr altLang="en-US" lang="zh-CN" sz="1400">
                          <a:effectLst/>
                        </a:rPr>
                        <a:t>系统提示申请成功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400">
                        <a:effectLst/>
                      </a:endParaRP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400">
                          <a:effectLst/>
                        </a:rPr>
                        <a:t>扩展场景</a:t>
                      </a:r>
                      <a:r>
                        <a:rPr altLang="zh-CN" dirty="0" lang="en-US" sz="1400">
                          <a:effectLst/>
                        </a:rPr>
                        <a:t>: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400">
                          <a:effectLst/>
                        </a:rPr>
                        <a:t>信息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3a.</a:t>
                      </a:r>
                      <a:r>
                        <a:rPr altLang="en-US" lang="zh-CN" sz="1400">
                          <a:effectLst/>
                        </a:rPr>
                        <a:t>申请失败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altLang="en-US" lang="zh-CN" sz="1400">
                        <a:effectLst/>
                      </a:endParaRP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93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400">
                          <a:effectLst/>
                        </a:rPr>
                        <a:t>1.</a:t>
                      </a:r>
                      <a:r>
                        <a:rPr altLang="en-US" lang="zh-CN" sz="1400">
                          <a:effectLst/>
                        </a:rPr>
                        <a:t>系统提示申请失败，并显示失败原因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400">
                          <a:effectLst/>
                        </a:rPr>
                        <a:t>失败原因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533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400">
                          <a:effectLst/>
                        </a:rPr>
                        <a:t>其他</a:t>
                      </a:r>
                      <a:r>
                        <a:rPr altLang="zh-CN" dirty="0" lang="en-US" sz="1400">
                          <a:effectLst/>
                        </a:rPr>
                        <a:t>:</a:t>
                      </a:r>
                      <a:r>
                        <a:rPr altLang="en-US" dirty="0" lang="zh-CN" sz="1400">
                          <a:effectLst/>
                        </a:rPr>
                        <a:t>服务商需先申请系统账号，在申请注册服务商</a:t>
                      </a:r>
                    </a:p>
                  </a:txBody>
                  <a:tcPr marL="71333" marR="71333" marT="35667" marB="35667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标题 1"/>
          <p:cNvSpPr/>
          <p:nvPr/>
        </p:nvSpPr>
        <p:spPr>
          <a:xfrm>
            <a:off x="6505518" y="245881"/>
            <a:ext cx="5069268" cy="78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3.4.1.2</a:t>
            </a:r>
            <a:r>
              <a:rPr altLang="en-US" dirty="0" lang="zh-CN" b="1" sz="3200"/>
              <a:t> 申请变更账户信息</a:t>
            </a:r>
            <a:endParaRPr altLang="en-US" dirty="0" lang="zh-CN"/>
          </a:p>
        </p:txBody>
      </p:sp>
      <p:sp>
        <p:nvSpPr>
          <p:cNvPr id="13" name="文本框 12"/>
          <p:cNvSpPr/>
          <p:nvPr/>
        </p:nvSpPr>
        <p:spPr>
          <a:xfrm>
            <a:off x="6505518" y="1022759"/>
            <a:ext cx="368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effectLst/>
              </a:rPr>
              <a:t>同理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505518" y="1424783"/>
          <a:ext cx="5371522" cy="4410458"/>
        </p:xfrm>
        <a:graphic>
          <a:graphicData uri="http://schemas.openxmlformats.org/drawingml/2006/table">
            <a:tbl>
              <a:tblPr/>
              <a:tblGrid>
                <a:gridCol w="2685761"/>
                <a:gridCol w="2685761"/>
              </a:tblGrid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用例编号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lang="en-US" sz="1300">
                          <a:effectLst/>
                        </a:rPr>
                        <a:t>MALL-SERVICE-007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用例名称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申请变更账户信息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78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级别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用户目标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包 </a:t>
                      </a:r>
                      <a:r>
                        <a:rPr altLang="zh-CN" lang="en-US" sz="1300">
                          <a:effectLst/>
                        </a:rPr>
                        <a:t>: </a:t>
                      </a:r>
                      <a:r>
                        <a:rPr altLang="en-US" lang="zh-CN" sz="1300">
                          <a:effectLst/>
                        </a:rPr>
                        <a:t>服务商</a:t>
                      </a:r>
                      <a:r>
                        <a:rPr altLang="zh-CN" lang="en-US" sz="1300">
                          <a:effectLst/>
                        </a:rPr>
                        <a:t>-</a:t>
                      </a:r>
                      <a:r>
                        <a:rPr altLang="en-US" lang="zh-CN" sz="1300">
                          <a:effectLst/>
                        </a:rPr>
                        <a:t>账户 管理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参与者 </a:t>
                      </a:r>
                      <a:r>
                        <a:rPr altLang="zh-CN" lang="en-US" sz="1300">
                          <a:effectLst/>
                        </a:rPr>
                        <a:t>: </a:t>
                      </a:r>
                      <a:r>
                        <a:rPr altLang="en-US" lang="zh-CN" sz="1300">
                          <a:effectLst/>
                        </a:rPr>
                        <a:t>服务商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描述 </a:t>
                      </a:r>
                      <a:r>
                        <a:rPr altLang="zh-CN" lang="en-US" sz="1300">
                          <a:effectLst/>
                        </a:rPr>
                        <a:t>: </a:t>
                      </a:r>
                      <a:r>
                        <a:rPr altLang="en-US" lang="zh-CN" sz="1300">
                          <a:effectLst/>
                        </a:rPr>
                        <a:t>服务商申请变更账户信息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78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触发事件 </a:t>
                      </a:r>
                      <a:r>
                        <a:rPr altLang="zh-CN" lang="en-US" sz="1300">
                          <a:effectLst/>
                        </a:rPr>
                        <a:t>: </a:t>
                      </a:r>
                      <a:r>
                        <a:rPr altLang="en-US" lang="zh-CN" sz="1300">
                          <a:effectLst/>
                        </a:rPr>
                        <a:t>服务商向平台申请变更账户信息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主成功场景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9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1.</a:t>
                      </a:r>
                      <a:r>
                        <a:rPr altLang="en-US" lang="zh-CN" sz="1300">
                          <a:effectLst/>
                        </a:rPr>
                        <a:t>系统显示服务商账户详细信息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服务商名称，服务商联系人信息（姓名、电话、地址）、账户</a:t>
                      </a:r>
                      <a:r>
                        <a:rPr altLang="zh-CN" lang="en-US" sz="1300">
                          <a:effectLst/>
                        </a:rPr>
                        <a:t>id</a:t>
                      </a:r>
                      <a:r>
                        <a:rPr altLang="en-US" lang="zh-CN" sz="1300">
                          <a:effectLst/>
                        </a:rPr>
                        <a:t>、服务商描述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94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2.</a:t>
                      </a:r>
                      <a:r>
                        <a:rPr altLang="en-US" lang="zh-CN" sz="1300">
                          <a:effectLst/>
                        </a:rPr>
                        <a:t>服务商修改账户信息，并提交变更申请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服务商名称、服务商联系人信息（姓名、电话、地址）、服务商的描述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3.</a:t>
                      </a:r>
                      <a:r>
                        <a:rPr altLang="en-US" lang="zh-CN" sz="1300">
                          <a:effectLst/>
                        </a:rPr>
                        <a:t>系统提交账户信息变更申请，并显示申请成功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扩展场景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2a.</a:t>
                      </a:r>
                      <a:r>
                        <a:rPr altLang="en-US" lang="zh-CN" sz="1300">
                          <a:effectLst/>
                        </a:rPr>
                        <a:t>若申请修改敏感信息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1.</a:t>
                      </a:r>
                      <a:r>
                        <a:rPr altLang="en-US" lang="zh-CN" sz="1300">
                          <a:effectLst/>
                        </a:rPr>
                        <a:t>额外身份验证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验证信息（短信或邮箱验证码）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978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其他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3.4.1.1</a:t>
            </a:r>
            <a:r>
              <a:rPr altLang="en-US" dirty="0" lang="zh-CN" b="1" sz="3200"/>
              <a:t> 注册服务（改进）</a:t>
            </a:r>
            <a:endParaRPr altLang="en-US" dirty="0" lang="zh-CN"/>
          </a:p>
        </p:txBody>
      </p:sp>
      <p:sp>
        <p:nvSpPr>
          <p:cNvPr id="10" name="文本框 9"/>
          <p:cNvSpPr/>
          <p:nvPr/>
        </p:nvSpPr>
        <p:spPr>
          <a:xfrm>
            <a:off x="314959" y="1056640"/>
            <a:ext cx="755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effectLst/>
              </a:rPr>
              <a:t>增加对于服务类型的选择</a:t>
            </a: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314959" y="1566987"/>
          <a:ext cx="5781042" cy="4409384"/>
        </p:xfrm>
        <a:graphic>
          <a:graphicData uri="http://schemas.openxmlformats.org/drawingml/2006/table">
            <a:tbl>
              <a:tblPr/>
              <a:tblGrid>
                <a:gridCol w="2890521"/>
                <a:gridCol w="2890521"/>
              </a:tblGrid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用例编号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lang="en-US" sz="1100">
                          <a:effectLst/>
                        </a:rPr>
                        <a:t>MALL-SERVICE-016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用例名称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注册服务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级别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用户目标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包 </a:t>
                      </a:r>
                      <a:r>
                        <a:rPr altLang="zh-CN" lang="en-US" sz="1100">
                          <a:effectLst/>
                        </a:rPr>
                        <a:t>: </a:t>
                      </a:r>
                      <a:r>
                        <a:rPr altLang="en-US" lang="zh-CN" sz="1100">
                          <a:effectLst/>
                        </a:rPr>
                        <a:t>服务商</a:t>
                      </a:r>
                      <a:r>
                        <a:rPr altLang="zh-CN" lang="en-US" sz="1100">
                          <a:effectLst/>
                        </a:rPr>
                        <a:t>-</a:t>
                      </a:r>
                      <a:r>
                        <a:rPr altLang="en-US" lang="zh-CN" sz="1100">
                          <a:effectLst/>
                        </a:rPr>
                        <a:t>服务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参与者 </a:t>
                      </a:r>
                      <a:r>
                        <a:rPr altLang="zh-CN" lang="en-US" sz="1100">
                          <a:effectLst/>
                        </a:rPr>
                        <a:t>: </a:t>
                      </a:r>
                      <a:r>
                        <a:rPr altLang="en-US" lang="zh-CN" sz="1100">
                          <a:effectLst/>
                        </a:rPr>
                        <a:t>服务商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描述 </a:t>
                      </a:r>
                      <a:r>
                        <a:rPr altLang="zh-CN" lang="en-US" sz="1100">
                          <a:effectLst/>
                        </a:rPr>
                        <a:t>: </a:t>
                      </a:r>
                      <a:r>
                        <a:rPr altLang="en-US" lang="zh-CN" sz="1100">
                          <a:effectLst/>
                        </a:rPr>
                        <a:t>服务商注册服务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触发事件 </a:t>
                      </a:r>
                      <a:r>
                        <a:rPr altLang="zh-CN" lang="en-US" sz="1100">
                          <a:effectLst/>
                        </a:rPr>
                        <a:t>: </a:t>
                      </a:r>
                      <a:r>
                        <a:rPr altLang="en-US" lang="zh-CN" sz="1100">
                          <a:effectLst/>
                        </a:rPr>
                        <a:t>服务商向平台申请注册服务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主成功场景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服务商可以按照分类和查询条件过滤商品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地区、商品名称、商品分类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系统显示符合条件的商品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商品名称，商户名称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1100">
                          <a:effectLst/>
                        </a:rPr>
                        <a:t>3.</a:t>
                      </a:r>
                      <a:r>
                        <a:rPr altLang="en-US" dirty="0" lang="zh-CN" sz="1100">
                          <a:effectLst/>
                        </a:rPr>
                        <a:t>服务商选择商品和服务的地区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4.</a:t>
                      </a:r>
                      <a:r>
                        <a:rPr altLang="en-US" lang="zh-CN" sz="1100">
                          <a:effectLst/>
                        </a:rPr>
                        <a:t>系统该商品在服务地区的服务和服务商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100">
                          <a:effectLst/>
                        </a:rPr>
                        <a:t>服务、服务商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5.</a:t>
                      </a:r>
                      <a:r>
                        <a:rPr altLang="en-US" lang="zh-CN" sz="1100">
                          <a:effectLst/>
                        </a:rPr>
                        <a:t>服务商填写服务信息，并提交注册服务申请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服务名称、服务描述、服务产品、服务地区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6.</a:t>
                      </a:r>
                      <a:r>
                        <a:rPr altLang="en-US" lang="zh-CN" sz="1100">
                          <a:effectLst/>
                        </a:rPr>
                        <a:t>系统提示注册成功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扩展场景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5a.</a:t>
                      </a:r>
                      <a:r>
                        <a:rPr altLang="en-US" lang="zh-CN" sz="1100">
                          <a:effectLst/>
                        </a:rPr>
                        <a:t>服务商选择服务类型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altLang="en-US" lang="zh-CN" sz="1100">
                        <a:effectLst/>
                      </a:endParaRP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56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1100">
                          <a:effectLst/>
                        </a:rPr>
                        <a:t>1.</a:t>
                      </a:r>
                      <a:r>
                        <a:rPr altLang="en-US" dirty="0" lang="zh-CN" sz="1100">
                          <a:effectLst/>
                        </a:rPr>
                        <a:t>附加</a:t>
                      </a:r>
                      <a:r>
                        <a:rPr altLang="zh-CN" dirty="0" lang="en-US" sz="1100">
                          <a:effectLst/>
                        </a:rPr>
                        <a:t>/</a:t>
                      </a:r>
                      <a:r>
                        <a:rPr altLang="en-US" dirty="0" lang="zh-CN" sz="1100">
                          <a:effectLst/>
                        </a:rPr>
                        <a:t>售后服务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altLang="en-US" lang="zh-CN" sz="1100">
                        <a:effectLst/>
                      </a:endParaRP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其他：服务应该由商户定义，服务商只能选择商户定义的服务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756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100">
                          <a:effectLst/>
                        </a:rPr>
                        <a:t>系统需要记录多地区多商品的组合注册</a:t>
                      </a:r>
                    </a:p>
                  </a:txBody>
                  <a:tcPr marL="54392" marR="54392" marT="27196" marB="27196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 b="0" sz="18500"/>
              <a:t>01</a:t>
            </a:r>
            <a:endParaRPr altLang="en-US" dirty="0" lang="zh-CN" b="0" sz="1850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sz="660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ONE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pc="130" sz="48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顾客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3.4.1.1</a:t>
            </a:r>
            <a:r>
              <a:rPr altLang="en-US" dirty="0" lang="zh-CN" b="1" sz="3200"/>
              <a:t> 变更服务地区（改进）</a:t>
            </a:r>
            <a:endParaRPr altLang="en-US" dirty="0" lang="zh-CN"/>
          </a:p>
        </p:txBody>
      </p:sp>
      <p:sp>
        <p:nvSpPr>
          <p:cNvPr id="10" name="文本框 9"/>
          <p:cNvSpPr/>
          <p:nvPr/>
        </p:nvSpPr>
        <p:spPr>
          <a:xfrm>
            <a:off x="314959" y="1056640"/>
            <a:ext cx="755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effectLst/>
              </a:rPr>
              <a:t>增加对于变更的有效性验证，同时对一次多项变更操作进行补充处理</a:t>
            </a: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442762" y="1532162"/>
          <a:ext cx="6978962" cy="4384921"/>
        </p:xfrm>
        <a:graphic>
          <a:graphicData uri="http://schemas.openxmlformats.org/drawingml/2006/table">
            <a:tbl>
              <a:tblPr/>
              <a:tblGrid>
                <a:gridCol w="3489481"/>
                <a:gridCol w="3489481"/>
              </a:tblGrid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用例编号</a:t>
                      </a:r>
                      <a:r>
                        <a:rPr altLang="zh-CN" lang="en-US" sz="900">
                          <a:effectLst/>
                        </a:rPr>
                        <a:t>:</a:t>
                      </a:r>
                      <a:r>
                        <a:rPr lang="en-US" sz="900">
                          <a:effectLst/>
                        </a:rPr>
                        <a:t>MALL-SERVICE-017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用例名称</a:t>
                      </a:r>
                      <a:r>
                        <a:rPr altLang="zh-CN" lang="en-US" sz="900">
                          <a:effectLst/>
                        </a:rPr>
                        <a:t>:</a:t>
                      </a:r>
                      <a:r>
                        <a:rPr altLang="en-US" lang="zh-CN" sz="900">
                          <a:effectLst/>
                        </a:rPr>
                        <a:t>变更服务地区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3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级别</a:t>
                      </a:r>
                      <a:r>
                        <a:rPr altLang="zh-CN" lang="en-US" sz="900">
                          <a:effectLst/>
                        </a:rPr>
                        <a:t>:</a:t>
                      </a:r>
                      <a:r>
                        <a:rPr altLang="en-US" lang="zh-CN" sz="900">
                          <a:effectLst/>
                        </a:rPr>
                        <a:t>用户目标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包 </a:t>
                      </a:r>
                      <a:r>
                        <a:rPr altLang="zh-CN" lang="en-US" sz="900">
                          <a:effectLst/>
                        </a:rPr>
                        <a:t>: </a:t>
                      </a:r>
                      <a:r>
                        <a:rPr altLang="en-US" lang="zh-CN" sz="900">
                          <a:effectLst/>
                        </a:rPr>
                        <a:t>服务商</a:t>
                      </a:r>
                      <a:r>
                        <a:rPr altLang="zh-CN" lang="en-US" sz="900">
                          <a:effectLst/>
                        </a:rPr>
                        <a:t>-</a:t>
                      </a:r>
                      <a:r>
                        <a:rPr altLang="en-US" lang="zh-CN" sz="900">
                          <a:effectLst/>
                        </a:rPr>
                        <a:t>服务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参与者 </a:t>
                      </a:r>
                      <a:r>
                        <a:rPr altLang="zh-CN" lang="en-US" sz="900">
                          <a:effectLst/>
                        </a:rPr>
                        <a:t>: </a:t>
                      </a:r>
                      <a:r>
                        <a:rPr altLang="en-US" lang="zh-CN" sz="900">
                          <a:effectLst/>
                        </a:rPr>
                        <a:t>服务商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描述 </a:t>
                      </a:r>
                      <a:r>
                        <a:rPr altLang="zh-CN" lang="en-US" sz="900">
                          <a:effectLst/>
                        </a:rPr>
                        <a:t>: </a:t>
                      </a:r>
                      <a:r>
                        <a:rPr altLang="en-US" lang="zh-CN" sz="900">
                          <a:effectLst/>
                        </a:rPr>
                        <a:t>服务商变更服务地区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3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触发事件 </a:t>
                      </a:r>
                      <a:r>
                        <a:rPr altLang="zh-CN" lang="en-US" sz="900">
                          <a:effectLst/>
                        </a:rPr>
                        <a:t>: </a:t>
                      </a:r>
                      <a:r>
                        <a:rPr altLang="en-US" lang="zh-CN" sz="900">
                          <a:effectLst/>
                        </a:rPr>
                        <a:t>服务商变更服务地区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主成功场景</a:t>
                      </a:r>
                      <a:r>
                        <a:rPr altLang="zh-CN" lang="en-US" sz="900">
                          <a:effectLst/>
                        </a:rPr>
                        <a:t>: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信息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1.</a:t>
                      </a:r>
                      <a:r>
                        <a:rPr altLang="en-US" lang="zh-CN" sz="900">
                          <a:effectLst/>
                        </a:rPr>
                        <a:t>系统显示服务商提供的所有服务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服务名称、服务类型、服务产品、服务地区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2.</a:t>
                      </a:r>
                      <a:r>
                        <a:rPr altLang="en-US" lang="zh-CN" sz="900">
                          <a:effectLst/>
                        </a:rPr>
                        <a:t>服务商选择想要更改的服务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59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900">
                          <a:effectLst/>
                        </a:rPr>
                        <a:t>3.</a:t>
                      </a:r>
                      <a:r>
                        <a:rPr altLang="en-US" dirty="0" lang="zh-CN" sz="900">
                          <a:effectLst/>
                        </a:rPr>
                        <a:t>系统显示该服务的详细信息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900">
                          <a:effectLst/>
                        </a:rPr>
                        <a:t>服务名称、服务描述、服务类型、服务产品、服务地区、已选择该服务的服务单及进行状态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4.</a:t>
                      </a:r>
                      <a:r>
                        <a:rPr altLang="en-US" lang="zh-CN" sz="900">
                          <a:effectLst/>
                        </a:rPr>
                        <a:t>服务商修改服务地区，并提交变更申请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5.</a:t>
                      </a:r>
                      <a:r>
                        <a:rPr altLang="en-US" lang="zh-CN" sz="900">
                          <a:effectLst/>
                        </a:rPr>
                        <a:t>系统显示服务地区已修改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扩展场景</a:t>
                      </a:r>
                      <a:r>
                        <a:rPr altLang="zh-CN" lang="en-US" sz="900">
                          <a:effectLst/>
                        </a:rPr>
                        <a:t>: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信息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4a.</a:t>
                      </a:r>
                      <a:r>
                        <a:rPr altLang="en-US" lang="zh-CN" sz="900">
                          <a:effectLst/>
                        </a:rPr>
                        <a:t>变更有效性验证，逐一验证修改信息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1.</a:t>
                      </a:r>
                      <a:r>
                        <a:rPr altLang="en-US" lang="zh-CN" sz="900">
                          <a:effectLst/>
                        </a:rPr>
                        <a:t>均有效则申请成功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2.</a:t>
                      </a:r>
                      <a:r>
                        <a:rPr altLang="en-US" lang="zh-CN" sz="900">
                          <a:effectLst/>
                        </a:rPr>
                        <a:t>存在无效变更则申请失败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4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5a.</a:t>
                      </a:r>
                      <a:r>
                        <a:rPr altLang="en-US" lang="zh-CN" sz="900">
                          <a:effectLst/>
                        </a:rPr>
                        <a:t>修改失败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altLang="en-US" lang="zh-CN" sz="900">
                        <a:effectLst/>
                      </a:endParaRP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900">
                          <a:effectLst/>
                        </a:rPr>
                        <a:t>1.</a:t>
                      </a:r>
                      <a:r>
                        <a:rPr altLang="en-US" lang="zh-CN" sz="900">
                          <a:effectLst/>
                        </a:rPr>
                        <a:t>系统提示修改失败，并显示失败原因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失败原因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40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900">
                          <a:effectLst/>
                        </a:rPr>
                        <a:t>2.</a:t>
                      </a:r>
                      <a:r>
                        <a:rPr altLang="en-US" dirty="0" lang="zh-CN" sz="900">
                          <a:effectLst/>
                        </a:rPr>
                        <a:t>部分修改失败，系统更新成功部分，并指出失败部分变更及原因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900">
                          <a:effectLst/>
                        </a:rPr>
                        <a:t>失败信息及原因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9437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900">
                          <a:effectLst/>
                        </a:rPr>
                        <a:t>其他：</a:t>
                      </a:r>
                    </a:p>
                  </a:txBody>
                  <a:tcPr marL="44859" marR="44859" marT="22430" marB="22430" anchor="ctr">
                    <a:lnL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/>
            <a:r>
              <a:rPr altLang="zh-CN" dirty="0" lang="en-US" b="0" sz="18500"/>
              <a:t>04</a:t>
            </a:r>
            <a:endParaRPr altLang="en-US" dirty="0" lang="zh-CN" b="0" sz="1850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dirty="0" lang="en-US" sz="6600">
                <a:solidFill>
                  <a:schemeClr val="bg2">
                    <a:lumMod val="25000"/>
                  </a:schemeClr>
                </a:solidFill>
                <a:cs typeface="Segoe UI" panose="020B0502040204020203" pitchFamily="34" charset="0"/>
                <a:latin typeface="Segoe UI" panose="020B0502040204020203" pitchFamily="34" charset="0"/>
              </a:rPr>
              <a:t>PART FOUR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pc="130" sz="48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平台管理员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/>
          <a:lstStyle/>
          <a:p>
            <a:pPr/>
            <a:r>
              <a:rPr altLang="zh-CN" dirty="0" lang="en-US" b="1" sz="3200">
                <a:effectLst/>
              </a:rPr>
              <a:t>3.5.1.5</a:t>
            </a:r>
            <a:r>
              <a:rPr altLang="en-US" dirty="0" lang="zh-CN" b="1" sz="3200">
                <a:effectLst/>
              </a:rPr>
              <a:t>审核商户注销（新增）</a:t>
            </a:r>
            <a:endParaRPr altLang="en-US" dirty="0" lang="zh-CN"/>
          </a:p>
        </p:txBody>
      </p:sp>
      <p:pic>
        <p:nvPicPr>
          <p:cNvPr id="5" name="内容占位符 4"/>
          <p:cNvPicPr/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" y="2134770"/>
            <a:ext cx="4956936" cy="4351338"/>
          </a:xfrm>
        </p:spPr>
      </p:pic>
      <p:sp>
        <p:nvSpPr>
          <p:cNvPr id="10" name="文本框 9"/>
          <p:cNvSpPr/>
          <p:nvPr/>
        </p:nvSpPr>
        <p:spPr>
          <a:xfrm>
            <a:off x="949388" y="1056640"/>
            <a:ext cx="3688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effectLst/>
              </a:rPr>
              <a:t>注销商户需平台管理员检查商户是否具有注销条件，因此进行补充。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906324" y="1084896"/>
          <a:ext cx="5188396" cy="5153345"/>
        </p:xfrm>
        <a:graphic>
          <a:graphicData uri="http://schemas.openxmlformats.org/drawingml/2006/table">
            <a:tbl>
              <a:tblPr/>
              <a:tblGrid>
                <a:gridCol w="2594198"/>
                <a:gridCol w="2594198"/>
              </a:tblGrid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用例编号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lang="en-US" sz="1100">
                          <a:effectLst/>
                        </a:rPr>
                        <a:t>MALL-SHOP-0013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用例名称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审核商户注销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84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级别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用户目标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  <a:r>
                        <a:rPr altLang="zh-CN" lang="en-US" sz="1100">
                          <a:effectLst/>
                        </a:rPr>
                        <a:t>-</a:t>
                      </a:r>
                      <a:r>
                        <a:rPr altLang="en-US" lang="zh-CN" sz="1100">
                          <a:effectLst/>
                        </a:rPr>
                        <a:t>商户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参与者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描述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平台管理员审核商户提交的注销信息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84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触发事件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平台管理员审核商户注销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主成功场景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系统显示所有商户注销申请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平台管理员选择其中一个申请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3.</a:t>
                      </a:r>
                      <a:r>
                        <a:rPr altLang="en-US" lang="zh-CN" sz="1100">
                          <a:effectLst/>
                        </a:rPr>
                        <a:t>系统显示商户的申请资料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注销的商户名称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097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4.</a:t>
                      </a:r>
                      <a:r>
                        <a:rPr altLang="en-US" lang="zh-CN" sz="1100">
                          <a:effectLst/>
                        </a:rPr>
                        <a:t>平台管理员同意商户的注销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5.</a:t>
                      </a:r>
                      <a:r>
                        <a:rPr altLang="en-US" lang="zh-CN" sz="1100">
                          <a:effectLst/>
                        </a:rPr>
                        <a:t>系统抹除用户的信息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扩展场景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4a.</a:t>
                      </a:r>
                      <a:r>
                        <a:rPr altLang="en-US" lang="zh-CN" sz="1100">
                          <a:effectLst/>
                        </a:rPr>
                        <a:t>平台管理员拒绝注销申请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系统拒绝申请并返回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申请注销失败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80979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100">
                          <a:effectLst/>
                        </a:rPr>
                        <a:t>其他</a:t>
                      </a:r>
                      <a:r>
                        <a:rPr altLang="zh-CN" dirty="0" lang="en-US" sz="1100">
                          <a:effectLst/>
                        </a:rPr>
                        <a:t>:</a:t>
                      </a:r>
                      <a:r>
                        <a:rPr altLang="en-US" dirty="0" lang="zh-CN" sz="1100">
                          <a:effectLst/>
                        </a:rPr>
                        <a:t>账号绑定的包括手机号、银行卡和身份证也自动解绑并从系统中抹除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187960" y="289559"/>
            <a:ext cx="5450840" cy="782955"/>
          </a:xfrm>
        </p:spPr>
        <p:txBody>
          <a:bodyPr>
            <a:noAutofit/>
          </a:bodyPr>
          <a:lstStyle/>
          <a:p>
            <a:pPr marL="0" marR="0"/>
            <a:r>
              <a:rPr altLang="zh-CN" dirty="0" lang="en-US" b="1" sz="3200">
                <a:effectLst/>
              </a:rPr>
              <a:t>3.5.6.4</a:t>
            </a:r>
            <a:r>
              <a:rPr altLang="en-US" dirty="0" lang="zh-CN" b="1" sz="3200">
                <a:effectLst/>
              </a:rPr>
              <a:t>售前服务单仲裁（新增）</a:t>
            </a:r>
          </a:p>
        </p:txBody>
      </p:sp>
      <p:pic>
        <p:nvPicPr>
          <p:cNvPr id="2049" name="Picture 1"/>
          <p:cNvPicPr/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640" y="2217103"/>
            <a:ext cx="386853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/>
          <p:nvPr/>
        </p:nvSpPr>
        <p:spPr>
          <a:xfrm>
            <a:off x="1395787" y="1072514"/>
            <a:ext cx="192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altLang="en-US" dirty="0" lang="zh-CN">
                <a:effectLst/>
              </a:rPr>
              <a:t>需要仲裁的范围扩到售前服务单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709920" y="518160"/>
          <a:ext cx="6383202" cy="6050281"/>
        </p:xfrm>
        <a:graphic>
          <a:graphicData uri="http://schemas.openxmlformats.org/drawingml/2006/table">
            <a:tbl>
              <a:tblPr/>
              <a:tblGrid>
                <a:gridCol w="3191601"/>
                <a:gridCol w="3191601"/>
              </a:tblGrid>
              <a:tr h="2227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用例编号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lang="en-US" sz="800">
                          <a:effectLst/>
                        </a:rPr>
                        <a:t>MALL-POST-014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用例名称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altLang="en-US" lang="zh-CN" sz="800">
                          <a:effectLst/>
                        </a:rPr>
                        <a:t>售前服务单仲裁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0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级别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altLang="en-US" lang="zh-CN" sz="800">
                          <a:effectLst/>
                        </a:rPr>
                        <a:t>平台管理员目标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包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altLang="en-US" lang="zh-CN" sz="800">
                          <a:effectLst/>
                        </a:rPr>
                        <a:t>平台管理员</a:t>
                      </a:r>
                      <a:r>
                        <a:rPr altLang="zh-CN" lang="en-US" sz="800">
                          <a:effectLst/>
                        </a:rPr>
                        <a:t>-</a:t>
                      </a:r>
                      <a:r>
                        <a:rPr altLang="en-US" lang="zh-CN" sz="800">
                          <a:effectLst/>
                        </a:rPr>
                        <a:t>管理仲裁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参与者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altLang="en-US" lang="zh-CN" sz="800">
                          <a:effectLst/>
                        </a:rPr>
                        <a:t>平台管理员、顾客、商户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描述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altLang="en-US" lang="zh-CN" sz="800">
                          <a:effectLst/>
                        </a:rPr>
                        <a:t>平台管理员对售前服务单仲裁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70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触发事件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  <a:r>
                        <a:rPr altLang="en-US" lang="zh-CN" sz="800">
                          <a:effectLst/>
                        </a:rPr>
                        <a:t>平台管理员对售前服务单仲裁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7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主成功场景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信息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1.</a:t>
                      </a:r>
                      <a:r>
                        <a:rPr altLang="en-US" lang="zh-CN" sz="800">
                          <a:effectLst/>
                        </a:rPr>
                        <a:t>系统显示售前服务单仲裁申请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服务单号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2.</a:t>
                      </a:r>
                      <a:r>
                        <a:rPr altLang="en-US" lang="zh-CN" sz="800">
                          <a:effectLst/>
                        </a:rPr>
                        <a:t>平台管理员选择待仲裁售前服务单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18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800">
                          <a:effectLst/>
                        </a:rPr>
                        <a:t>3.</a:t>
                      </a:r>
                      <a:r>
                        <a:rPr altLang="en-US" dirty="0" lang="zh-CN" sz="800">
                          <a:effectLst/>
                        </a:rPr>
                        <a:t>系统显示该售前服务单的详细信息，以及双方提供的证据和信息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服务单号、商品名称、商户信息、顾客信息，双方提供的证据和信息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4.</a:t>
                      </a:r>
                      <a:r>
                        <a:rPr altLang="en-US" lang="zh-CN" sz="800">
                          <a:effectLst/>
                        </a:rPr>
                        <a:t>平台管理员向顾客及商户询问其他证据和信息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5.</a:t>
                      </a:r>
                      <a:r>
                        <a:rPr altLang="en-US" lang="zh-CN" sz="800">
                          <a:effectLst/>
                        </a:rPr>
                        <a:t>系统向顾客及商户发出提交其他证据和信息的申请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6.</a:t>
                      </a:r>
                      <a:r>
                        <a:rPr altLang="en-US" lang="zh-CN" sz="800">
                          <a:effectLst/>
                        </a:rPr>
                        <a:t>平台管理员结合收到的所有信息进行最终的仲裁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7.</a:t>
                      </a:r>
                      <a:r>
                        <a:rPr altLang="en-US" lang="zh-CN" sz="800">
                          <a:effectLst/>
                        </a:rPr>
                        <a:t>系统将仲裁结果返回至顾客及商户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仲裁结果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7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扩展场景</a:t>
                      </a:r>
                      <a:r>
                        <a:rPr altLang="zh-CN" lang="en-US" sz="800">
                          <a:effectLst/>
                        </a:rPr>
                        <a:t>: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信息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6a.</a:t>
                      </a:r>
                      <a:r>
                        <a:rPr altLang="en-US" lang="zh-CN" sz="800">
                          <a:effectLst/>
                        </a:rPr>
                        <a:t>给定的证据和信息不足以支撑仲裁结果的判定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1.</a:t>
                      </a:r>
                      <a:r>
                        <a:rPr altLang="en-US" lang="zh-CN" sz="800">
                          <a:effectLst/>
                        </a:rPr>
                        <a:t>平台管理员将情况记录在案，并进行进一步调查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800">
                        <a:effectLst/>
                      </a:endParaRP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92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800">
                          <a:effectLst/>
                        </a:rPr>
                        <a:t>2.</a:t>
                      </a:r>
                      <a:r>
                        <a:rPr altLang="en-US" lang="zh-CN" sz="800">
                          <a:effectLst/>
                        </a:rPr>
                        <a:t>系统将情况反映给顾客及商户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800">
                          <a:effectLst/>
                        </a:rPr>
                        <a:t>仲裁结果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2704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800">
                          <a:effectLst/>
                        </a:rPr>
                        <a:t>其他</a:t>
                      </a:r>
                      <a:r>
                        <a:rPr altLang="zh-CN" dirty="0" lang="en-US" sz="800">
                          <a:effectLst/>
                        </a:rPr>
                        <a:t>:</a:t>
                      </a:r>
                    </a:p>
                  </a:txBody>
                  <a:tcPr marL="39201" marR="39201" marT="19601" marB="19601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52120" y="182245"/>
            <a:ext cx="4079240" cy="762635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3.5.8</a:t>
            </a:r>
            <a:r>
              <a:rPr altLang="en-US" dirty="0" lang="zh-CN" b="1" sz="3200">
                <a:effectLst/>
              </a:rPr>
              <a:t>管理订单（新增）</a:t>
            </a:r>
            <a:endParaRPr altLang="en-US" dirty="0" lang="zh-CN" sz="3200"/>
          </a:p>
        </p:txBody>
      </p:sp>
      <p:sp>
        <p:nvSpPr>
          <p:cNvPr id="5" name="文本框 4"/>
          <p:cNvSpPr/>
          <p:nvPr/>
        </p:nvSpPr>
        <p:spPr>
          <a:xfrm>
            <a:off x="518160" y="1193720"/>
            <a:ext cx="3947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altLang="zh-CN" dirty="0" lang="en-US" sz="3200">
                <a:effectLst/>
              </a:rPr>
              <a:t>3.5.8.1</a:t>
            </a:r>
            <a:r>
              <a:rPr altLang="en-US" dirty="0" lang="zh-CN" sz="3200">
                <a:effectLst/>
              </a:rPr>
              <a:t>订单信息审核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569138" y="563561"/>
          <a:ext cx="5190302" cy="5989323"/>
        </p:xfrm>
        <a:graphic>
          <a:graphicData uri="http://schemas.openxmlformats.org/drawingml/2006/table">
            <a:tbl>
              <a:tblPr/>
              <a:tblGrid>
                <a:gridCol w="2595151"/>
                <a:gridCol w="2595151"/>
              </a:tblGrid>
              <a:tr h="307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用例编号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lang="en-US" sz="1100">
                          <a:effectLst/>
                        </a:rPr>
                        <a:t>MALL-ORDER-01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用例名称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订单信息审核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11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级别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平台管理员目标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  <a:r>
                        <a:rPr altLang="zh-CN" lang="en-US" sz="1100">
                          <a:effectLst/>
                        </a:rPr>
                        <a:t>-</a:t>
                      </a:r>
                      <a:r>
                        <a:rPr altLang="en-US" lang="zh-CN" sz="1100">
                          <a:effectLst/>
                        </a:rPr>
                        <a:t>订单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参与者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描述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平台管理员对订单信息的审核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11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触发事件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平台管理员审核订单信息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主成功场景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系统显示待审核订单列表信息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待审核订单号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平台管理员选择待审核订单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3.</a:t>
                      </a:r>
                      <a:r>
                        <a:rPr altLang="en-US" lang="zh-CN" sz="1100">
                          <a:effectLst/>
                        </a:rPr>
                        <a:t>系统显示该订单的详细信息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订单号、商品名称、商户信息、顾客信息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4.</a:t>
                      </a:r>
                      <a:r>
                        <a:rPr altLang="en-US" lang="zh-CN" sz="1100">
                          <a:effectLst/>
                        </a:rPr>
                        <a:t>平台管理员通过该订单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5.</a:t>
                      </a:r>
                      <a:r>
                        <a:rPr altLang="en-US" lang="zh-CN" sz="1100">
                          <a:effectLst/>
                        </a:rPr>
                        <a:t>系统记录该订单并开始该订单的工作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扩展场景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1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4a.</a:t>
                      </a:r>
                      <a:r>
                        <a:rPr altLang="en-US" lang="zh-CN" sz="1100">
                          <a:effectLst/>
                        </a:rPr>
                        <a:t>平台管理员不通过该订单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3754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系统返回订单审核不通过信息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审核不通过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11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100">
                          <a:effectLst/>
                        </a:rPr>
                        <a:t>其他</a:t>
                      </a:r>
                      <a:r>
                        <a:rPr altLang="zh-CN" dirty="0" lang="en-US" sz="1100">
                          <a:effectLst/>
                        </a:rPr>
                        <a:t>: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0" name="内容占位符 9"/>
          <p:cNvPicPr/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" y="2027335"/>
            <a:ext cx="4944612" cy="4351338"/>
          </a:xfrm>
        </p:spPr>
      </p:pic>
    </p:spTree>
  </p:cSld>
  <p:clrMapOvr>
    <a:masterClrMapping/>
  </p:clrMapOvr>
</p:sld>
</file>

<file path=ppt/slides/slide3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401320" y="264159"/>
            <a:ext cx="4566920" cy="833755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3.5.8.2</a:t>
            </a:r>
            <a:r>
              <a:rPr altLang="en-US" dirty="0" lang="zh-CN" b="1" sz="3200">
                <a:effectLst/>
              </a:rPr>
              <a:t>订单异常情况处理</a:t>
            </a:r>
            <a:endParaRPr altLang="en-US" dirty="0" lang="zh-CN" sz="32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0200" y="1219198"/>
          <a:ext cx="5379720" cy="5374643"/>
        </p:xfrm>
        <a:graphic>
          <a:graphicData uri="http://schemas.openxmlformats.org/drawingml/2006/table">
            <a:tbl>
              <a:tblPr/>
              <a:tblGrid>
                <a:gridCol w="2689860"/>
                <a:gridCol w="2689860"/>
              </a:tblGrid>
              <a:tr h="320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用例编号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lang="en-US" sz="1300">
                          <a:effectLst/>
                        </a:rPr>
                        <a:t>MALL-ORDER-02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用例名称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订单异常情况处理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57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级别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平台管理员目标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包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</a:t>
                      </a:r>
                      <a:r>
                        <a:rPr altLang="zh-CN" lang="en-US" sz="1300">
                          <a:effectLst/>
                        </a:rPr>
                        <a:t>-</a:t>
                      </a:r>
                      <a:r>
                        <a:rPr altLang="en-US" lang="zh-CN" sz="1300">
                          <a:effectLst/>
                        </a:rPr>
                        <a:t>订单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参与者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描述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平台管理员订单异常情况处理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57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触发事件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平台管理员订单异常情况处理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主成功场景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1.</a:t>
                      </a:r>
                      <a:r>
                        <a:rPr altLang="en-US" lang="zh-CN" sz="1300">
                          <a:effectLst/>
                        </a:rPr>
                        <a:t>系统显示异常订单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异常订单的订单号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2.</a:t>
                      </a:r>
                      <a:r>
                        <a:rPr altLang="en-US" lang="zh-CN" sz="1300">
                          <a:effectLst/>
                        </a:rPr>
                        <a:t>平台管理员选择待处理的异常订单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dirty="0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2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3.</a:t>
                      </a:r>
                      <a:r>
                        <a:rPr altLang="en-US" lang="zh-CN" sz="1300">
                          <a:effectLst/>
                        </a:rPr>
                        <a:t>系统显示该订单的详细信息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订单号、商品名称、商户信息、顾客信息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2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4.</a:t>
                      </a:r>
                      <a:r>
                        <a:rPr altLang="en-US" lang="zh-CN" sz="1300">
                          <a:effectLst/>
                        </a:rPr>
                        <a:t>平台管理员选择该订单的处理方式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20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5.</a:t>
                      </a:r>
                      <a:r>
                        <a:rPr altLang="en-US" lang="zh-CN" sz="1300">
                          <a:effectLst/>
                        </a:rPr>
                        <a:t>系统根据平台管理员提供的方式对订单进行处理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5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扩展场景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576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其他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标题 1"/>
          <p:cNvSpPr/>
          <p:nvPr/>
        </p:nvSpPr>
        <p:spPr>
          <a:xfrm>
            <a:off x="6197600" y="264159"/>
            <a:ext cx="5593080" cy="833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/>
            <a:r>
              <a:rPr altLang="zh-CN" dirty="0" lang="en-US" b="1" sz="3200">
                <a:effectLst/>
              </a:rPr>
              <a:t>3.5.8.3</a:t>
            </a:r>
            <a:r>
              <a:rPr altLang="en-US" dirty="0" lang="zh-CN" b="1" sz="3200">
                <a:effectLst/>
              </a:rPr>
              <a:t>订单情况及改进点记录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97600" y="1223771"/>
          <a:ext cx="5664200" cy="5370069"/>
        </p:xfrm>
        <a:graphic>
          <a:graphicData uri="http://schemas.openxmlformats.org/drawingml/2006/table">
            <a:tbl>
              <a:tblPr/>
              <a:tblGrid>
                <a:gridCol w="2832100"/>
                <a:gridCol w="2832100"/>
              </a:tblGrid>
              <a:tr h="561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用例编号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lang="en-US" sz="1300">
                          <a:effectLst/>
                        </a:rPr>
                        <a:t>MALL-ORDER-03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用例名称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  <a:r>
                        <a:rPr altLang="en-US" dirty="0" lang="zh-CN" sz="1300">
                          <a:effectLst/>
                        </a:rPr>
                        <a:t>订单情况及改进点记录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30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级别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平台管理员目标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包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</a:t>
                      </a:r>
                      <a:r>
                        <a:rPr altLang="zh-CN" lang="en-US" sz="1300">
                          <a:effectLst/>
                        </a:rPr>
                        <a:t>-</a:t>
                      </a:r>
                      <a:r>
                        <a:rPr altLang="en-US" lang="zh-CN" sz="1300">
                          <a:effectLst/>
                        </a:rPr>
                        <a:t>订单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参与者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  <a:r>
                        <a:rPr altLang="en-US" lang="zh-CN" sz="1300">
                          <a:effectLst/>
                        </a:rPr>
                        <a:t>平台管理员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描述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  <a:r>
                        <a:rPr altLang="en-US" dirty="0" lang="zh-CN" sz="1300">
                          <a:effectLst/>
                        </a:rPr>
                        <a:t>平台管理员对订单情况及改进点记录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30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触发事件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  <a:r>
                        <a:rPr altLang="en-US" dirty="0" lang="zh-CN" sz="1300">
                          <a:effectLst/>
                        </a:rPr>
                        <a:t>平台管理员对订单情况及改进点记录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主成功场景</a:t>
                      </a:r>
                      <a:r>
                        <a:rPr altLang="zh-CN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1300">
                          <a:effectLst/>
                        </a:rPr>
                        <a:t>1.</a:t>
                      </a:r>
                      <a:r>
                        <a:rPr altLang="en-US" dirty="0" lang="zh-CN" sz="1300">
                          <a:effectLst/>
                        </a:rPr>
                        <a:t>系统显示未记录存在问题的订单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未登记的订单号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300">
                          <a:effectLst/>
                        </a:rPr>
                        <a:t>2.</a:t>
                      </a:r>
                      <a:r>
                        <a:rPr altLang="en-US" lang="zh-CN" sz="1300">
                          <a:effectLst/>
                        </a:rPr>
                        <a:t>平台管理员选择订单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1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1300">
                          <a:effectLst/>
                        </a:rPr>
                        <a:t>3.</a:t>
                      </a:r>
                      <a:r>
                        <a:rPr altLang="en-US" dirty="0" lang="zh-CN" sz="1300">
                          <a:effectLst/>
                        </a:rPr>
                        <a:t>系统显示该订单的详细信息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订单号、商品名称、商户信息、顾客信息、问题点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1300">
                          <a:effectLst/>
                        </a:rPr>
                        <a:t>4.</a:t>
                      </a:r>
                      <a:r>
                        <a:rPr altLang="en-US" dirty="0" lang="zh-CN" sz="1300">
                          <a:effectLst/>
                        </a:rPr>
                        <a:t>平台管理员问题订单改进点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615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dirty="0" lang="en-US" sz="1300">
                          <a:effectLst/>
                        </a:rPr>
                        <a:t>5.</a:t>
                      </a:r>
                      <a:r>
                        <a:rPr altLang="en-US" dirty="0" lang="zh-CN" sz="1300">
                          <a:effectLst/>
                        </a:rPr>
                        <a:t>系统将记录情况收录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300">
                        <a:effectLst/>
                      </a:endParaRP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3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扩展场景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300">
                          <a:effectLst/>
                        </a:rPr>
                        <a:t>信息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303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300">
                          <a:effectLst/>
                        </a:rPr>
                        <a:t>其他</a:t>
                      </a:r>
                      <a:r>
                        <a:rPr altLang="zh-CN" dirty="0" lang="en-US" sz="1300">
                          <a:effectLst/>
                        </a:rPr>
                        <a:t>:</a:t>
                      </a:r>
                    </a:p>
                  </a:txBody>
                  <a:tcPr marL="64945" marR="64945" marT="32473" marB="3247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09880" y="320039"/>
            <a:ext cx="4069080" cy="721995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3.5.9</a:t>
            </a:r>
            <a:r>
              <a:rPr altLang="en-US" dirty="0" lang="zh-CN" b="1" sz="3200">
                <a:effectLst/>
              </a:rPr>
              <a:t>管理评论（新增）</a:t>
            </a:r>
            <a:endParaRPr altLang="en-US" dirty="0" lang="zh-CN" sz="3200"/>
          </a:p>
        </p:txBody>
      </p:sp>
      <p:pic>
        <p:nvPicPr>
          <p:cNvPr id="5121" name="Picture 1"/>
          <p:cNvPicPr/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98" y="2110105"/>
            <a:ext cx="46280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/>
          <p:nvPr/>
        </p:nvSpPr>
        <p:spPr>
          <a:xfrm>
            <a:off x="7965440" y="457259"/>
            <a:ext cx="3098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altLang="zh-CN" dirty="0" lang="en-US" sz="3200">
                <a:effectLst/>
              </a:rPr>
              <a:t>3.5.9.1</a:t>
            </a:r>
            <a:r>
              <a:rPr altLang="en-US" dirty="0" lang="zh-CN" sz="3200">
                <a:effectLst/>
              </a:rPr>
              <a:t>评论审核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526240" y="1341124"/>
          <a:ext cx="5360960" cy="5120319"/>
        </p:xfrm>
        <a:graphic>
          <a:graphicData uri="http://schemas.openxmlformats.org/drawingml/2006/table">
            <a:tbl>
              <a:tblPr/>
              <a:tblGrid>
                <a:gridCol w="2680480"/>
                <a:gridCol w="2680480"/>
              </a:tblGrid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用例编号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lang="en-US" sz="1100">
                          <a:effectLst/>
                        </a:rPr>
                        <a:t>MALL-</a:t>
                      </a:r>
                      <a:r>
                        <a:rPr lang="en-US" sz="1100">
                          <a:solidFill>
                            <a:srgbClr val="24292F"/>
                          </a:solidFill>
                          <a:effectLst/>
                        </a:rPr>
                        <a:t>COMMENT</a:t>
                      </a:r>
                      <a:r>
                        <a:rPr lang="en-US" sz="1100">
                          <a:effectLst/>
                        </a:rPr>
                        <a:t>-01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用例名称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评论审核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55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级别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平台管理员目标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  <a:r>
                        <a:rPr altLang="zh-CN" lang="en-US" sz="1100">
                          <a:effectLst/>
                        </a:rPr>
                        <a:t>-</a:t>
                      </a:r>
                      <a:r>
                        <a:rPr altLang="en-US" lang="zh-CN" sz="1100">
                          <a:effectLst/>
                        </a:rPr>
                        <a:t>评论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参与者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描述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平台管理员评论审核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55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触发事件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平台管理员评论审核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主成功场景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系统显示未检测到敏感词的用户评论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用户与其评论内容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平台管理员选择通过该评论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3.</a:t>
                      </a:r>
                      <a:r>
                        <a:rPr altLang="en-US" lang="zh-CN" sz="1100">
                          <a:effectLst/>
                        </a:rPr>
                        <a:t>系统将评论给予展示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5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扩展场景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2a.</a:t>
                      </a:r>
                      <a:r>
                        <a:rPr altLang="en-US" lang="zh-CN" sz="1100">
                          <a:effectLst/>
                        </a:rPr>
                        <a:t>平台管理员选择不通过该评论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系统显示不通过该评论的原因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不通过该评论的原因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平台管理员选择不通过原因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3.</a:t>
                      </a:r>
                      <a:r>
                        <a:rPr altLang="en-US" lang="zh-CN" sz="1100">
                          <a:effectLst/>
                        </a:rPr>
                        <a:t>系统删除该评论，并将情况返回该用户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评论失效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2555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100">
                          <a:effectLst/>
                        </a:rPr>
                        <a:t>其他</a:t>
                      </a:r>
                      <a:r>
                        <a:rPr altLang="zh-CN" dirty="0" lang="en-US" sz="1100">
                          <a:effectLst/>
                        </a:rPr>
                        <a:t>:系统将存在敏感词的评论自动打回</a:t>
                      </a:r>
                    </a:p>
                  </a:txBody>
                  <a:tcPr marL="55786" marR="55786" marT="27893" marB="27893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96620" y="504191"/>
            <a:ext cx="3876040" cy="701675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3.5.9.2</a:t>
            </a:r>
            <a:r>
              <a:rPr altLang="en-US" dirty="0" lang="zh-CN" b="1" sz="3200">
                <a:effectLst/>
              </a:rPr>
              <a:t>评论举报处理</a:t>
            </a:r>
            <a:endParaRPr altLang="en-US" dirty="0" lang="zh-CN" sz="320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2591616" y="1205866"/>
          <a:ext cx="6765744" cy="5509895"/>
        </p:xfrm>
        <a:graphic>
          <a:graphicData uri="http://schemas.openxmlformats.org/drawingml/2006/table">
            <a:tbl>
              <a:tblPr/>
              <a:tblGrid>
                <a:gridCol w="3382872"/>
                <a:gridCol w="3382872"/>
              </a:tblGrid>
              <a:tr h="514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用例编号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lang="en-US" sz="1100">
                          <a:effectLst/>
                        </a:rPr>
                        <a:t>MALL-</a:t>
                      </a:r>
                      <a:r>
                        <a:rPr lang="en-US" sz="1100">
                          <a:solidFill>
                            <a:srgbClr val="24292F"/>
                          </a:solidFill>
                          <a:effectLst/>
                        </a:rPr>
                        <a:t>COMMENT</a:t>
                      </a:r>
                      <a:r>
                        <a:rPr lang="en-US" sz="1100">
                          <a:effectLst/>
                        </a:rPr>
                        <a:t>-02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用例名称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评论举报处理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86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级别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平台管理员目标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FC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  <a:r>
                        <a:rPr altLang="zh-CN" lang="en-US" sz="1100">
                          <a:effectLst/>
                        </a:rPr>
                        <a:t>-</a:t>
                      </a:r>
                      <a:r>
                        <a:rPr altLang="en-US" lang="zh-CN" sz="1100">
                          <a:effectLst/>
                        </a:rPr>
                        <a:t>评论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参与者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描述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平台管理员评论举报处理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6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触发事件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  <a:r>
                        <a:rPr altLang="en-US" lang="zh-CN" sz="1100">
                          <a:effectLst/>
                        </a:rPr>
                        <a:t>平台管理员评论举报处理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主成功场景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系统显示被举报的用户评论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举报的用户、被举报的用户与其评论内容、举报原因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2.</a:t>
                      </a:r>
                      <a:r>
                        <a:rPr altLang="en-US" lang="zh-CN" sz="1100">
                          <a:effectLst/>
                        </a:rPr>
                        <a:t>平台管理员选择举报成功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3.</a:t>
                      </a:r>
                      <a:r>
                        <a:rPr altLang="en-US" lang="zh-CN" sz="1100">
                          <a:effectLst/>
                        </a:rPr>
                        <a:t>系统展示举报成功的原因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举报成功的原因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4.</a:t>
                      </a:r>
                      <a:r>
                        <a:rPr altLang="en-US" lang="zh-CN" sz="1100">
                          <a:effectLst/>
                        </a:rPr>
                        <a:t>平台管理员选择原因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4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5.</a:t>
                      </a:r>
                      <a:r>
                        <a:rPr altLang="en-US" lang="zh-CN" sz="1100">
                          <a:effectLst/>
                        </a:rPr>
                        <a:t>系统将评论删除，并将结果告知举报人和被举报人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举报成功通知</a:t>
                      </a:r>
                      <a:r>
                        <a:rPr altLang="zh-CN" lang="en-US" sz="1100">
                          <a:effectLst/>
                        </a:rPr>
                        <a:t>/</a:t>
                      </a:r>
                      <a:r>
                        <a:rPr altLang="en-US" lang="zh-CN" sz="1100">
                          <a:effectLst/>
                        </a:rPr>
                        <a:t>评论被举报通知及被举报原因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扩展场景</a:t>
                      </a:r>
                      <a:r>
                        <a:rPr altLang="zh-CN" lang="en-US" sz="1100">
                          <a:effectLst/>
                        </a:rPr>
                        <a:t>: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信息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86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2a.</a:t>
                      </a:r>
                      <a:r>
                        <a:rPr altLang="en-US" lang="zh-CN" sz="1100">
                          <a:effectLst/>
                        </a:rPr>
                        <a:t>平台管理员选择举报失败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altLang="en-US" lang="zh-CN" sz="1100">
                        <a:effectLst/>
                      </a:endParaRP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4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zh-CN" lang="en-US" sz="1100">
                          <a:effectLst/>
                        </a:rPr>
                        <a:t>1.</a:t>
                      </a:r>
                      <a:r>
                        <a:rPr altLang="en-US" lang="zh-CN" sz="1100">
                          <a:effectLst/>
                        </a:rPr>
                        <a:t>系统保留该评论，并将结果返回举报人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lang="zh-CN" sz="1100">
                          <a:effectLst/>
                        </a:rPr>
                        <a:t>评论举报失败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861"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altLang="en-US" dirty="0" lang="zh-CN" sz="1100">
                          <a:effectLst/>
                        </a:rPr>
                        <a:t>其他</a:t>
                      </a:r>
                      <a:r>
                        <a:rPr altLang="zh-CN" dirty="0" lang="en-US" sz="1100">
                          <a:effectLst/>
                        </a:rPr>
                        <a:t>:</a:t>
                      </a:r>
                    </a:p>
                  </a:txBody>
                  <a:tcPr marL="58018" marR="58018" marT="29009" marB="29009" anchor="ctr">
                    <a:lnL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zh-CN"/>
                    </a:p>
                  </a:txBody>
                  <a:tcPr anchor="t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7" name="文本框 6"/>
          <p:cNvSpPr/>
          <p:nvPr/>
        </p:nvSpPr>
        <p:spPr>
          <a:xfrm>
            <a:off x="1356499" y="2004725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altLang="zh-CN" dirty="0" lang="en-US" spc="130" sz="440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2024.9.25</a:t>
            </a:r>
            <a:endParaRPr altLang="en-US" dirty="0" lang="zh-CN" spc="130" sz="440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ea typeface="思源黑体 CN Heavy" panose="020B0A00000000000000" pitchFamily="34" charset="-122"/>
              <a:latin typeface="思源黑体 CN Heavy" panose="020B0A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499" y="3361685"/>
            <a:ext cx="46593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altLang="zh-CN" dirty="0" lang="en-US" sz="2700">
                <a:solidFill>
                  <a:schemeClr val="bg2">
                    <a:lumMod val="50000"/>
                  </a:schemeClr>
                </a:solidFill>
                <a:cs typeface="Segoe UI" panose="020B0502040204020203" pitchFamily="34" charset="0"/>
                <a:ea typeface="方正姚体" panose="02010601030101010101" pitchFamily="2" charset="-122"/>
                <a:latin typeface="Segoe UI" panose="020B0502040204020203" pitchFamily="34" charset="0"/>
              </a:rPr>
              <a:t>THANK YOU FOR WAHCTING</a:t>
            </a:r>
            <a:endParaRPr altLang="en-US" dirty="0" lang="zh-CN" sz="2700">
              <a:solidFill>
                <a:schemeClr val="bg2">
                  <a:lumMod val="50000"/>
                </a:schemeClr>
              </a:solidFill>
              <a:cs typeface="Segoe UI" panose="020B0502040204020203" pitchFamily="34" charset="0"/>
              <a:ea typeface="方正姚体" panose="02010601030101010101" pitchFamily="2" charset="-122"/>
              <a:latin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4660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1" name="文本框 10"/>
          <p:cNvSpPr/>
          <p:nvPr/>
        </p:nvSpPr>
        <p:spPr>
          <a:xfrm>
            <a:off x="1522731" y="413322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 sz="1600">
                <a:solidFill>
                  <a:schemeClr val="bg1">
                    <a:lumMod val="95000"/>
                  </a:schemeClr>
                </a:solidFill>
                <a:ea typeface="思源黑体 CN Medium" panose="020B0600000000000000" pitchFamily="34" charset="-122"/>
                <a:latin typeface="思源黑体 CN Medium" panose="020B0600000000000000" pitchFamily="34" charset="-122"/>
              </a:rPr>
              <a:t>汇报组：</a:t>
            </a:r>
            <a:r>
              <a:rPr altLang="zh-CN" dirty="0" err="1" lang="en-US" sz="1600">
                <a:solidFill>
                  <a:schemeClr val="bg1">
                    <a:lumMod val="95000"/>
                  </a:schemeClr>
                </a:solidFill>
                <a:cs typeface="Segoe UI" panose="020B0502040204020203" pitchFamily="34" charset="0"/>
                <a:ea typeface="思源黑体 CN Medium" panose="020B0600000000000000" pitchFamily="34" charset="-122"/>
                <a:latin typeface="Segoe UI" panose="020B0502040204020203" pitchFamily="34" charset="0"/>
              </a:rPr>
              <a:t>3-13</a:t>
            </a:r>
            <a:r>
              <a:rPr altLang="en-US" dirty="0" err="1" lang="zh-CN" sz="1600">
                <a:solidFill>
                  <a:schemeClr val="bg1">
                    <a:lumMod val="95000"/>
                  </a:schemeClr>
                </a:solidFill>
                <a:cs typeface="Segoe UI" panose="020B0502040204020203" pitchFamily="34" charset="0"/>
                <a:ea typeface="思源黑体 CN Medium" panose="020B0600000000000000" pitchFamily="34" charset="-122"/>
                <a:latin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altLang="en-US" 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76872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89572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/>
          <p:nvPr/>
        </p:nvSpPr>
        <p:spPr>
          <a:xfrm>
            <a:off x="1356499" y="2706331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altLang="en-US" dirty="0" lang="zh-CN" spc="130" sz="4400">
                <a:solidFill>
                  <a:schemeClr val="bg2">
                    <a:lumMod val="25000"/>
                  </a:schemeClr>
                </a:solidFill>
                <a:ea typeface="思源黑体 CN Heavy" panose="020B0A00000000000000" pitchFamily="34" charset="-122"/>
                <a:latin typeface="思源黑体 CN Heavy" panose="020B0A00000000000000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3.2</a:t>
            </a:r>
            <a:r>
              <a:rPr altLang="en-US" dirty="0" lang="zh-CN" b="1" sz="3200">
                <a:effectLst/>
              </a:rPr>
              <a:t>顾客</a:t>
            </a:r>
            <a:endParaRPr altLang="en-US" dirty="0" lang="zh-CN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96" y="0"/>
            <a:ext cx="7508561" cy="6858000"/>
          </a:xfrm>
          <a:prstGeom prst="rect">
            <a:avLst/>
          </a:prstGeom>
        </p:spPr>
      </p:pic>
      <p:sp>
        <p:nvSpPr>
          <p:cNvPr id="8" name="文本框 7"/>
          <p:cNvSpPr/>
          <p:nvPr/>
        </p:nvSpPr>
        <p:spPr>
          <a:xfrm>
            <a:off x="730102" y="2105247"/>
            <a:ext cx="229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/>
              <a:t>添加了评论这一用例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314960" y="276543"/>
            <a:ext cx="5069268" cy="780097"/>
          </a:xfrm>
        </p:spPr>
        <p:txBody>
          <a:bodyPr>
            <a:normAutofit/>
          </a:bodyPr>
          <a:lstStyle/>
          <a:p>
            <a:pPr/>
            <a:r>
              <a:rPr altLang="zh-CN" dirty="0" lang="en-US" b="1" sz="3200">
                <a:effectLst/>
              </a:rPr>
              <a:t>3.2.1.1</a:t>
            </a:r>
            <a:r>
              <a:rPr altLang="en-US" dirty="0" lang="zh-CN" b="1" sz="3200"/>
              <a:t> 查找商品（修改）</a:t>
            </a:r>
            <a:endParaRPr altLang="en-US" dirty="0" lang="zh-CN"/>
          </a:p>
        </p:txBody>
      </p:sp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52496" y="856273"/>
            <a:ext cx="5901579" cy="2856098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4"/>
          <a:stretch>
            <a:fillRect/>
          </a:stretch>
        </p:blipFill>
        <p:spPr>
          <a:xfrm>
            <a:off x="3968712" y="3840699"/>
            <a:ext cx="6325605" cy="2900341"/>
          </a:xfrm>
          <a:prstGeom prst="rect">
            <a:avLst/>
          </a:prstGeom>
        </p:spPr>
      </p:pic>
      <p:sp>
        <p:nvSpPr>
          <p:cNvPr id="10" name="文本框 9"/>
          <p:cNvSpPr/>
          <p:nvPr/>
        </p:nvSpPr>
        <p:spPr>
          <a:xfrm>
            <a:off x="430778" y="4967703"/>
            <a:ext cx="293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/>
              <a:t>                              修改后</a:t>
            </a:r>
            <a:endParaRPr altLang="zh-CN" dirty="0" lang="en-US"/>
          </a:p>
        </p:txBody>
      </p:sp>
      <p:sp>
        <p:nvSpPr>
          <p:cNvPr id="11" name="文本框 10"/>
          <p:cNvSpPr/>
          <p:nvPr/>
        </p:nvSpPr>
        <p:spPr>
          <a:xfrm>
            <a:off x="2550787" y="2424223"/>
            <a:ext cx="12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en-US" dirty="0" lang="zh-CN"/>
              <a:t>原版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/>
        </p:nvPicPr>
        <p:blipFill>
          <a:blip r:embed="rId3"/>
          <a:srcRect b="8217"/>
          <a:stretch>
            <a:fillRect/>
          </a:stretch>
        </p:blipFill>
        <p:spPr>
          <a:xfrm>
            <a:off x="4766876" y="0"/>
            <a:ext cx="6500145" cy="6294474"/>
          </a:xfrm>
          <a:prstGeom prst="rect">
            <a:avLst/>
          </a:prstGeom>
        </p:spPr>
      </p:pic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3.2.3.6</a:t>
            </a:r>
            <a:r>
              <a:rPr altLang="en-US" dirty="0" lang="zh-CN" b="1" sz="3200"/>
              <a:t> 取消订单（修改）</a:t>
            </a:r>
            <a:endParaRPr altLang="en-US" dirty="0" lang="zh-CN"/>
          </a:p>
        </p:txBody>
      </p:sp>
      <p:sp>
        <p:nvSpPr>
          <p:cNvPr id="18" name="文本框 17"/>
          <p:cNvSpPr/>
          <p:nvPr/>
        </p:nvSpPr>
        <p:spPr>
          <a:xfrm>
            <a:off x="924979" y="2750287"/>
            <a:ext cx="3150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altLang="zh-CN" dirty="0" lang="en-US"/>
              <a:t>       </a:t>
            </a:r>
            <a:r>
              <a:rPr altLang="en-US" dirty="0" lang="zh-CN"/>
              <a:t>细分了订单在不同的状态下时，取消订单的扩展场景。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</a:t>
            </a:r>
            <a:r>
              <a:rPr altLang="en-US" dirty="0" lang="zh-CN" b="1" sz="3200"/>
              <a:t>订单（修改）</a:t>
            </a:r>
            <a:endParaRPr altLang="en-US" dirty="0" lang="zh-CN"/>
          </a:p>
        </p:txBody>
      </p:sp>
      <p:sp>
        <p:nvSpPr>
          <p:cNvPr id="14" name="文本框 13"/>
          <p:cNvSpPr/>
          <p:nvPr/>
        </p:nvSpPr>
        <p:spPr>
          <a:xfrm>
            <a:off x="2691057" y="6301291"/>
            <a:ext cx="6396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altLang="en-US" dirty="0" lang="zh-CN"/>
              <a:t>由于顾客与取消运单的子用例无直接关联，因此取消该子用例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3B0EC7-EFFC-AC22-067A-60EFABDBC16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088" y="230955"/>
            <a:ext cx="9415399" cy="64396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3.2.3.5.1</a:t>
            </a:r>
            <a:r>
              <a:rPr altLang="en-US" dirty="0" lang="zh-CN" b="1" sz="3200"/>
              <a:t>中通查询运单（新增）</a:t>
            </a:r>
            <a:endParaRPr altLang="en-US" dirty="0" lang="zh-CN"/>
          </a:p>
        </p:txBody>
      </p:sp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2469963" y="1063503"/>
            <a:ext cx="7252073" cy="47309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/>
          <p:nvPr/>
        </p:nvSpPr>
        <p:spPr>
          <a:xfrm>
            <a:off x="314960" y="276543"/>
            <a:ext cx="5069268" cy="78009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/>
            <a:r>
              <a:rPr altLang="zh-CN" dirty="0" lang="en-US" b="1" sz="3200"/>
              <a:t>3.2.3.5.2</a:t>
            </a:r>
            <a:r>
              <a:rPr altLang="en-US" dirty="0" lang="zh-CN" b="1" sz="3200"/>
              <a:t>顺丰查询运单（新增）</a:t>
            </a:r>
            <a:endParaRPr altLang="en-US" dirty="0" lang="zh-CN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2444562" y="1056640"/>
            <a:ext cx="7302875" cy="53469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ywiaGRpZCI6ImE2NTFjYjM1ZGY4MDFiNWVkYjNiMDU3YTNjNDM5NmZiIiwidXNlckNvdW50Ijox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2119</Words>
  <Application>Microsoft Office PowerPoint</Application>
  <PresentationFormat>宽屏</PresentationFormat>
  <Paragraphs>333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等线</vt:lpstr>
      <vt:lpstr>等线 Light</vt:lpstr>
      <vt:lpstr>思源黑体 CN Heavy</vt:lpstr>
      <vt:lpstr>思源黑体 CN Medium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3.2顾客</vt:lpstr>
      <vt:lpstr>3.2.1.1 查找商品（修改）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3.3.1.5创建运单</vt:lpstr>
      <vt:lpstr>3.3.1.5取消运单</vt:lpstr>
      <vt:lpstr>3.3.2.5下单附加服务（新增）</vt:lpstr>
      <vt:lpstr>3.3.2.5申请新增捆绑销售（新增）</vt:lpstr>
      <vt:lpstr>3.3.2.6查询捆绑销售（新增）</vt:lpstr>
      <vt:lpstr>3.3.2.7修改捆绑销售（新增）</vt:lpstr>
      <vt:lpstr>3.3.5.1上架商品销售（修改）</vt:lpstr>
      <vt:lpstr>3.3.5.4删除商品销售（修改）</vt:lpstr>
      <vt:lpstr>PowerPoint 演示文稿</vt:lpstr>
      <vt:lpstr>3.4.1.1 注册服务账户（改进）</vt:lpstr>
      <vt:lpstr>3.4.1.1 注册服务（改进）</vt:lpstr>
      <vt:lpstr>3.4.1.1 变更服务地区（改进）</vt:lpstr>
      <vt:lpstr>PowerPoint 演示文稿</vt:lpstr>
      <vt:lpstr>3.5.1.5审核商户注销（新增）</vt:lpstr>
      <vt:lpstr>3.5.6.4售前服务单仲裁（新增）</vt:lpstr>
      <vt:lpstr>3.5.8管理订单（新增）</vt:lpstr>
      <vt:lpstr>3.5.8.2订单异常情况处理</vt:lpstr>
      <vt:lpstr>3.5.9管理评论（新增）</vt:lpstr>
      <vt:lpstr>3.5.9.2评论举报处理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旭洲 刘</cp:lastModifiedBy>
  <cp:revision>45</cp:revision>
  <dcterms:created xsi:type="dcterms:W3CDTF">2019-11-18T12:56:00Z</dcterms:created>
  <dcterms:modified xsi:type="dcterms:W3CDTF">2024-09-24T23:52:53Z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2052-12.1.0.18276</vt:lpwstr>
  </property>
  <property fmtid="{D5CDD505-2E9C-101B-9397-08002B2CF9AE}" pid="3" name="KSOTemplateUUID">
    <vt:lpwstr>v1.0_mb_v5O8bPa7SBGFkMn9aYGhwg==</vt:lpwstr>
  </property>
  <property fmtid="{D5CDD505-2E9C-101B-9397-08002B2CF9AE}" pid="4" name="ICV">
    <vt:lpwstr>C2844C0CB3C6411EB8C4CC046FC59863_13</vt:lpwstr>
  </property>
</Properties>
</file>